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1" r:id="rId7"/>
    <p:sldId id="287" r:id="rId8"/>
    <p:sldId id="274" r:id="rId9"/>
    <p:sldId id="278" r:id="rId10"/>
    <p:sldId id="288" r:id="rId11"/>
    <p:sldId id="279" r:id="rId12"/>
    <p:sldId id="289" r:id="rId13"/>
    <p:sldId id="290" r:id="rId14"/>
    <p:sldId id="263" r:id="rId15"/>
    <p:sldId id="280" r:id="rId16"/>
    <p:sldId id="281" r:id="rId17"/>
    <p:sldId id="282" r:id="rId18"/>
    <p:sldId id="292" r:id="rId19"/>
    <p:sldId id="264" r:id="rId20"/>
    <p:sldId id="269" r:id="rId21"/>
    <p:sldId id="270" r:id="rId22"/>
    <p:sldId id="271" r:id="rId23"/>
    <p:sldId id="265" r:id="rId24"/>
    <p:sldId id="283" r:id="rId25"/>
    <p:sldId id="285" r:id="rId26"/>
    <p:sldId id="291" r:id="rId27"/>
    <p:sldId id="277" r:id="rId28"/>
    <p:sldId id="267" r:id="rId29"/>
    <p:sldId id="268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/>
    <p:restoredTop sz="94534"/>
  </p:normalViewPr>
  <p:slideViewPr>
    <p:cSldViewPr snapToGrid="0" snapToObjects="1">
      <p:cViewPr varScale="1">
        <p:scale>
          <a:sx n="79" d="100"/>
          <a:sy n="79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63AC-4902-F448-A1B5-F71A761D9957}" type="datetimeFigureOut">
              <a:rPr lang="es-ES_tradnl" smtClean="0"/>
              <a:t>29/5/20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B4F98-9E2F-4642-AD0A-52F13A28866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716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reporte_final.ipynb#2.-Datos-y-contexto" TargetMode="External"/><Relationship Id="rId4" Type="http://schemas.openxmlformats.org/officeDocument/2006/relationships/hyperlink" Target="http://localhost:8888/notebooks/reporte_final.ipynb#3.-An%C3%A1lisis-exploratorio-de-los-datos" TargetMode="External"/><Relationship Id="rId5" Type="http://schemas.openxmlformats.org/officeDocument/2006/relationships/hyperlink" Target="http://localhost:8888/notebooks/reporte_final.ipynb#5.-Teor%C3%ADa-del-An%C3%A1lisis-de-Componentes-Principales" TargetMode="External"/><Relationship Id="rId6" Type="http://schemas.openxmlformats.org/officeDocument/2006/relationships/hyperlink" Target="http://localhost:8888/notebooks/reporte_final.ipynb#6.-Resultados-del-An%C3%A1lisis-de-Componentes-Principales" TargetMode="External"/><Relationship Id="rId7" Type="http://schemas.openxmlformats.org/officeDocument/2006/relationships/hyperlink" Target="http://localhost:8888/notebooks/reporte_final.ipynb#8.-An%C3%A1lisis-de-conglomerados-(clusteing)" TargetMode="External"/><Relationship Id="rId8" Type="http://schemas.openxmlformats.org/officeDocument/2006/relationships/hyperlink" Target="http://localhost:8888/notebooks/reporte_final.ipynb#9.-Conclusiones" TargetMode="External"/><Relationship Id="rId9" Type="http://schemas.openxmlformats.org/officeDocument/2006/relationships/hyperlink" Target="http://localhost:8888/notebooks/reporte_final.ipynb#10.-Referencia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notebooks/reporte_final.ipynb#1.-Introducci%C3%B3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iramosp/tesis-paisajes/blob/master/Tipologia_manejo_agricola.ipynb" TargetMode="External"/><Relationship Id="rId12" Type="http://schemas.openxmlformats.org/officeDocument/2006/relationships/hyperlink" Target="http://www.ars.usda.gov/nea/bhnrc/mafcl" TargetMode="External"/><Relationship Id="rId13" Type="http://schemas.openxmlformats.org/officeDocument/2006/relationships/hyperlink" Target="https://en.wikipedia.org/w/index.php?title=QR_algorithm&amp;oldid=95646898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sansar.com/numerical-methods/power-method-algorithm-for-finding-dominant-eigen-value-and-eigen-vector.htm" TargetMode="External"/><Relationship Id="rId3" Type="http://schemas.openxmlformats.org/officeDocument/2006/relationships/hyperlink" Target="https://github.com/dianejdan/Power-Method-PCA/blob/master/power-pca.py" TargetMode="External"/><Relationship Id="rId4" Type="http://schemas.openxmlformats.org/officeDocument/2006/relationships/hyperlink" Target="https://data.world/craigkelly/usda-national-nutrient-db" TargetMode="External"/><Relationship Id="rId5" Type="http://schemas.openxmlformats.org/officeDocument/2006/relationships/hyperlink" Target="https://github.com/mno-2020-gh-classroom/ex-modulo-3-comp-matricial-svd-czammar" TargetMode="External"/><Relationship Id="rId6" Type="http://schemas.openxmlformats.org/officeDocument/2006/relationships/hyperlink" Target="https://github.com/mno-2020-gh-classroom/ex-modulo-3-comp-matricial-qr-dapivei" TargetMode="External"/><Relationship Id="rId7" Type="http://schemas.openxmlformats.org/officeDocument/2006/relationships/hyperlink" Target="https://rdrr.io/cran/matlib/man/powerMethod.html" TargetMode="External"/><Relationship Id="rId8" Type="http://schemas.openxmlformats.org/officeDocument/2006/relationships/hyperlink" Target="https://github.com/ITAM-DS/analisis-numerico-computo-cientifico/blob/master/temas/III.computo_matricial/3.3.d.SVD.ipynb" TargetMode="External"/><Relationship Id="rId9" Type="http://schemas.openxmlformats.org/officeDocument/2006/relationships/hyperlink" Target="https://github.com/ITAM-DS/analisis-numerico-computo-cientifico/blob/master/temas/IV.optimizacion_convexa_y_machine_learning/4.3.Componentes_principales_Python.ipynb" TargetMode="External"/><Relationship Id="rId10" Type="http://schemas.openxmlformats.org/officeDocument/2006/relationships/hyperlink" Target="https://github.com/ITAM-DS/analisis-numerico-computo-cientifico/blob/master/temas/II.computo_paralelo/2.2.Python_dask.ipy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665" y="1265209"/>
            <a:ext cx="10938293" cy="3200400"/>
          </a:xfrm>
        </p:spPr>
        <p:txBody>
          <a:bodyPr>
            <a:noAutofit/>
          </a:bodyPr>
          <a:lstStyle/>
          <a:p>
            <a:r>
              <a:rPr lang="en-US" sz="4000" b="1" dirty="0" err="1"/>
              <a:t>Análisis</a:t>
            </a:r>
            <a:r>
              <a:rPr lang="en-US" sz="4000" b="1" dirty="0"/>
              <a:t> de </a:t>
            </a:r>
            <a:r>
              <a:rPr lang="en-US" sz="4000" b="1" dirty="0" err="1"/>
              <a:t>Componentes</a:t>
            </a:r>
            <a:r>
              <a:rPr lang="en-US" sz="4000" b="1" dirty="0"/>
              <a:t> </a:t>
            </a:r>
            <a:r>
              <a:rPr lang="en-US" sz="4000" b="1" dirty="0" err="1"/>
              <a:t>Principales</a:t>
            </a:r>
            <a:r>
              <a:rPr lang="en-US" sz="4000" b="1" dirty="0"/>
              <a:t> para </a:t>
            </a:r>
            <a:br>
              <a:rPr lang="en-US" sz="4000" b="1" dirty="0"/>
            </a:br>
            <a:r>
              <a:rPr lang="en-US" sz="4000" b="1" dirty="0" err="1"/>
              <a:t>Clasificación</a:t>
            </a:r>
            <a:r>
              <a:rPr lang="en-US" sz="4000" b="1" dirty="0"/>
              <a:t> de </a:t>
            </a:r>
            <a:r>
              <a:rPr lang="en-US" sz="4000" b="1" dirty="0" err="1"/>
              <a:t>Grupos</a:t>
            </a:r>
            <a:r>
              <a:rPr lang="en-US" sz="4000" b="1" dirty="0"/>
              <a:t> de Comida con </a:t>
            </a:r>
            <a:br>
              <a:rPr lang="en-US" sz="4000" b="1" dirty="0"/>
            </a:br>
            <a:r>
              <a:rPr lang="en-US" sz="4000" b="1" dirty="0"/>
              <a:t>Base </a:t>
            </a:r>
            <a:r>
              <a:rPr lang="en-US" sz="4000" b="1" dirty="0" err="1"/>
              <a:t>en</a:t>
            </a:r>
            <a:r>
              <a:rPr lang="en-US" sz="4000" b="1" dirty="0"/>
              <a:t> </a:t>
            </a:r>
            <a:r>
              <a:rPr lang="en-US" sz="4000" b="1" dirty="0" err="1"/>
              <a:t>su</a:t>
            </a:r>
            <a:r>
              <a:rPr lang="en-US" sz="4000" b="1" dirty="0"/>
              <a:t> </a:t>
            </a:r>
            <a:r>
              <a:rPr lang="en-US" sz="4000" b="1" dirty="0" err="1"/>
              <a:t>Información</a:t>
            </a:r>
            <a:r>
              <a:rPr lang="en-US" sz="4000" b="1" dirty="0"/>
              <a:t> Nutrimental</a:t>
            </a:r>
            <a:endParaRPr lang="es-ES_tradnl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665" y="4883878"/>
            <a:ext cx="8676222" cy="1481752"/>
          </a:xfrm>
        </p:spPr>
        <p:txBody>
          <a:bodyPr numCol="2">
            <a:normAutofit/>
          </a:bodyPr>
          <a:lstStyle/>
          <a:p>
            <a:r>
              <a:rPr lang="es-ES_tradnl" dirty="0"/>
              <a:t>Elizabeth Rodríguez</a:t>
            </a:r>
          </a:p>
          <a:p>
            <a:r>
              <a:rPr lang="es-ES_tradnl" dirty="0"/>
              <a:t>Elizabeth Viveros</a:t>
            </a:r>
          </a:p>
          <a:p>
            <a:r>
              <a:rPr lang="es-ES_tradnl" dirty="0"/>
              <a:t>Leonardo Marín</a:t>
            </a:r>
          </a:p>
          <a:p>
            <a:r>
              <a:rPr lang="es-ES_tradnl" dirty="0"/>
              <a:t>Ángel Rafael Ortega</a:t>
            </a:r>
          </a:p>
          <a:p>
            <a:r>
              <a:rPr lang="es-ES_tradnl" dirty="0"/>
              <a:t>Karla Alfaro</a:t>
            </a:r>
          </a:p>
          <a:p>
            <a:r>
              <a:rPr lang="es-ES_tradnl" dirty="0"/>
              <a:t>Mario Rodríguez</a:t>
            </a:r>
          </a:p>
        </p:txBody>
      </p:sp>
    </p:spTree>
    <p:extLst>
      <p:ext uri="{BB962C8B-B14F-4D97-AF65-F5344CB8AC3E}">
        <p14:creationId xmlns:p14="http://schemas.microsoft.com/office/powerpoint/2010/main" val="142958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Proteínas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45345"/>
            <a:ext cx="8598310" cy="5570911"/>
          </a:xfrm>
        </p:spPr>
      </p:pic>
    </p:spTree>
    <p:extLst>
      <p:ext uri="{BB962C8B-B14F-4D97-AF65-F5344CB8AC3E}">
        <p14:creationId xmlns:p14="http://schemas.microsoft.com/office/powerpoint/2010/main" val="170845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65" y="0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grasas por grupo de alimento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97" y="1489587"/>
            <a:ext cx="9207500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carbohidratos por grupo de alimento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93" y="1553093"/>
            <a:ext cx="8342859" cy="5304907"/>
          </a:xfrm>
        </p:spPr>
      </p:pic>
    </p:spTree>
    <p:extLst>
      <p:ext uri="{BB962C8B-B14F-4D97-AF65-F5344CB8AC3E}">
        <p14:creationId xmlns:p14="http://schemas.microsoft.com/office/powerpoint/2010/main" val="9464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0" y="163982"/>
            <a:ext cx="11618563" cy="1609344"/>
          </a:xfrm>
        </p:spPr>
        <p:txBody>
          <a:bodyPr/>
          <a:lstStyle/>
          <a:p>
            <a:pPr algn="ctr"/>
            <a:r>
              <a:rPr lang="es-ES_tradnl" dirty="0"/>
              <a:t>Azúcares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5" y="1393668"/>
            <a:ext cx="8431220" cy="5361094"/>
          </a:xfrm>
        </p:spPr>
      </p:pic>
    </p:spTree>
    <p:extLst>
      <p:ext uri="{BB962C8B-B14F-4D97-AF65-F5344CB8AC3E}">
        <p14:creationId xmlns:p14="http://schemas.microsoft.com/office/powerpoint/2010/main" val="18490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Análisis de componentes principales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_tradnl" dirty="0"/>
              <a:t>Enfoque geométrico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/>
              <a:t>Enfoque algebraico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214538"/>
            <a:ext cx="3378200" cy="149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9" y="2637406"/>
            <a:ext cx="5398610" cy="4151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24" y="5237816"/>
            <a:ext cx="9906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91334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2"/>
                  <a:buChar char="§"/>
                </a:pPr>
                <a:r>
                  <a:rPr lang="es-ES_tradnl" sz="2400" dirty="0"/>
                  <a:t>Se aplica SVD a la matriz de datos (centrada)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ES_tradnl" sz="2400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 algn="ctr">
                  <a:buNone/>
                </a:pPr>
                <a:r>
                  <a:rPr lang="es-ES_tradnl" sz="2400" dirty="0"/>
                  <a:t>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s-MX" sz="2400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sz="2400" dirty="0"/>
              </a:p>
              <a:p>
                <a:pPr marL="0" indent="0" algn="ctr">
                  <a:buNone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V son las direcciones de los componentes.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Las columnas de US nos darán los componentes principales.</a:t>
                </a:r>
              </a:p>
              <a:p>
                <a:pPr marL="0" indent="0">
                  <a:buNone/>
                </a:pPr>
                <a:endParaRPr lang="es-ES_trad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90778" y="2093976"/>
                <a:ext cx="9282023" cy="3509019"/>
              </a:xfrm>
              <a:blipFill rotWithShape="0">
                <a:blip r:embed="rId2"/>
                <a:stretch>
                  <a:fillRect l="-591" t="-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0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897" y="12232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Procedimiento para calcular los eigenvalores y </a:t>
                </a:r>
                <a:r>
                  <a:rPr lang="es-ES" sz="2400" dirty="0" err="1"/>
                  <a:t>eigenvectores</a:t>
                </a:r>
                <a:r>
                  <a:rPr lang="es-ES" sz="2400" dirty="0"/>
                  <a:t> de una matriz A.</a:t>
                </a:r>
              </a:p>
              <a:p>
                <a:endParaRPr lang="es-ES" sz="2400" dirty="0"/>
              </a:p>
              <a:p>
                <a:r>
                  <a:rPr lang="es-ES" sz="2400" dirty="0"/>
                  <a:t>Basado en la descomposición QR:</a:t>
                </a:r>
                <a:br>
                  <a:rPr lang="es-ES" sz="2400" dirty="0"/>
                </a:b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/>
                  <a:t>(con  𝑄  matriz ortogonal y  𝑅  triangular superior)</a:t>
                </a:r>
              </a:p>
              <a:p>
                <a:endParaRPr lang="es-ES_trad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72897" y="2093976"/>
                <a:ext cx="4862077" cy="3633963"/>
              </a:xfrm>
              <a:blipFill rotWithShape="0">
                <a:blip r:embed="rId2"/>
                <a:stretch>
                  <a:fillRect l="-1128" t="-2517" r="-20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ES_tradnl" sz="2400" b="1" dirty="0"/>
                  <a:t>Algoritmo</a:t>
                </a:r>
              </a:p>
              <a:p>
                <a:r>
                  <a:rPr lang="es-ES_tradnl" sz="2400" dirty="0"/>
                  <a:t>Iniciar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sz="2400" dirty="0"/>
              </a:p>
              <a:p>
                <a:r>
                  <a:rPr lang="es-ES_tradnl" sz="2400" dirty="0"/>
                  <a:t>Iterar hasta convergencia: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000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:pPr marL="0" indent="0">
                  <a:buNone/>
                </a:pPr>
                <a:r>
                  <a:rPr lang="es-ES_tradnl" sz="2400" dirty="0"/>
                  <a:t>Para </a:t>
                </a:r>
                <a14:m>
                  <m:oMath xmlns:m="http://schemas.openxmlformats.org/officeDocument/2006/math"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_tradnl" sz="2400" dirty="0"/>
                  <a:t> simétrica: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/>
                  <a:t>eigenvalores en la diagonal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_tradnl" sz="2400" dirty="0" err="1"/>
                  <a:t>eigenvectores</a:t>
                </a:r>
                <a:r>
                  <a:rPr lang="es-ES_tradnl" sz="2400" dirty="0"/>
                  <a:t> correspondientes en las  columnas de la composición de las transformaciones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MX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35344" y="1904195"/>
                <a:ext cx="5324051" cy="4279392"/>
              </a:xfrm>
              <a:blipFill rotWithShape="0">
                <a:blip r:embed="rId3"/>
                <a:stretch>
                  <a:fillRect l="-1833" t="-2137" r="-2749" b="-122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4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52091" y="1440179"/>
                <a:ext cx="5543909" cy="4990118"/>
              </a:xfrm>
            </p:spPr>
            <p:txBody>
              <a:bodyPr>
                <a:noAutofit/>
              </a:bodyPr>
              <a:lstStyle/>
              <a:p>
                <a:r>
                  <a:rPr lang="es-ES" sz="2400" dirty="0"/>
                  <a:t>Para una matriz  𝐴  </a:t>
                </a:r>
                <a:r>
                  <a:rPr lang="es-ES" sz="2400" dirty="0" err="1"/>
                  <a:t>diagonalizable</a:t>
                </a:r>
                <a:r>
                  <a:rPr lang="es-ES" sz="2400" dirty="0"/>
                  <a:t>, genera </a:t>
                </a:r>
              </a:p>
              <a:p>
                <a:pPr lvl="1"/>
                <a:r>
                  <a:rPr lang="es-ES" sz="2200" dirty="0"/>
                  <a:t> el eigenvalor más grande (en valor absoluto) de  𝐴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2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s-MX" sz="2200" b="0" dirty="0"/>
              </a:p>
              <a:p>
                <a:pPr lvl="1"/>
                <a:r>
                  <a:rPr lang="es-ES" sz="2200" dirty="0"/>
                  <a:t>un vector no nulo  𝑣 , que es el </a:t>
                </a:r>
                <a:r>
                  <a:rPr lang="es-ES" sz="2200" dirty="0" err="1"/>
                  <a:t>eigenvector</a:t>
                </a:r>
                <a:r>
                  <a:rPr lang="es-ES" sz="2200" dirty="0"/>
                  <a:t> correspondiente a  𝜆  </a:t>
                </a:r>
                <a:r>
                  <a:rPr lang="es-ES" sz="2200" i="1" dirty="0"/>
                  <a:t>(</a:t>
                </a:r>
                <a:r>
                  <a:rPr lang="es-ES" sz="2200" dirty="0"/>
                  <a:t>𝐴𝑣=𝜆𝑣)</a:t>
                </a:r>
              </a:p>
              <a:p>
                <a:r>
                  <a:rPr lang="es-ES" sz="2400" dirty="0"/>
                  <a:t>Para asegurar la convergencia se debe cumplir: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000" dirty="0"/>
                  <a:t> tiene un eigenvalor estrictamente mayor en magnitud respecto a sus otros eigenvalores</a:t>
                </a:r>
              </a:p>
              <a:p>
                <a:pPr lvl="1"/>
                <a:r>
                  <a:rPr lang="es-ES" sz="2000" dirty="0"/>
                  <a:t>El vector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2000" dirty="0"/>
                  <a:t> tiene una componente distinta de cero en la dirección de un </a:t>
                </a:r>
                <a:r>
                  <a:rPr lang="es-ES" sz="2000" dirty="0" err="1"/>
                  <a:t>eigenvector</a:t>
                </a:r>
                <a:r>
                  <a:rPr lang="es-ES" sz="2000" dirty="0"/>
                  <a:t> asociado con el eigenvalor dominante</a:t>
                </a:r>
                <a:endParaRPr lang="es-ES_trad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2091" y="1440179"/>
                <a:ext cx="5543909" cy="4990118"/>
              </a:xfrm>
              <a:blipFill>
                <a:blip r:embed="rId2"/>
                <a:stretch>
                  <a:fillRect l="-990" t="-1832" r="-220" b="-781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08180" y="1369950"/>
                <a:ext cx="4930089" cy="3752656"/>
              </a:xfrm>
            </p:spPr>
            <p:txBody>
              <a:bodyPr>
                <a:noAutofit/>
              </a:bodyPr>
              <a:lstStyle/>
              <a:p>
                <a:r>
                  <a:rPr lang="es-ES_tradnl" sz="2400" dirty="0"/>
                  <a:t>Iniciar con un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ES_tradnl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_tradn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2400" dirty="0"/>
                  <a:t>aleatorio</a:t>
                </a:r>
              </a:p>
              <a:p>
                <a:r>
                  <a:rPr lang="es-ES_tradnl" sz="2400" dirty="0"/>
                  <a:t>Iterar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MX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MX" sz="20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s-MX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ES_tradnl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sz="2000" b="0" i="1" smtClean="0">
                            <a:latin typeface="Cambria Math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MX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s-MX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s-MX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s-MX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MX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s-ES_tradnl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converge al eigenvalor dominante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converge al </a:t>
                </a:r>
                <a:r>
                  <a:rPr lang="es-ES_tradnl" dirty="0" err="1"/>
                  <a:t>eigenvector</a:t>
                </a:r>
                <a:r>
                  <a:rPr lang="es-ES_tradnl" dirty="0"/>
                  <a:t> correspondiente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08180" y="1369950"/>
                <a:ext cx="4930089" cy="3752656"/>
              </a:xfrm>
              <a:blipFill>
                <a:blip r:embed="rId3"/>
                <a:stretch>
                  <a:fillRect l="-1112" t="-2439" r="-18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id="{72F4B9BE-7D72-4F8A-97F9-0F5612E2E6FA}"/>
                  </a:ext>
                </a:extLst>
              </p:cNvPr>
              <p:cNvSpPr txBox="1"/>
              <p:nvPr/>
            </p:nvSpPr>
            <p:spPr>
              <a:xfrm>
                <a:off x="6962027" y="5122606"/>
                <a:ext cx="4163173" cy="9344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b="1" i="1" dirty="0"/>
                  <a:t>Deflation</a:t>
                </a:r>
                <a:r>
                  <a:rPr lang="es-MX" dirty="0"/>
                  <a:t>:  volver a aplicar el método a una matriz actualizada:</a:t>
                </a:r>
                <a:endParaRPr lang="es-MX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s-MX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2F4B9BE-7D72-4F8A-97F9-0F5612E2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027" y="5122606"/>
                <a:ext cx="4163173" cy="934423"/>
              </a:xfrm>
              <a:prstGeom prst="rect">
                <a:avLst/>
              </a:prstGeom>
              <a:blipFill>
                <a:blip r:embed="rId4"/>
                <a:stretch>
                  <a:fillRect l="-1022" t="-2564" r="-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1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/>
              <a:t>PCA a partir de </a:t>
            </a:r>
            <a:r>
              <a:rPr lang="es-ES_tradnl" err="1"/>
              <a:t>eigenvectores</a:t>
            </a:r>
            <a:r>
              <a:rPr lang="es-ES_tradnl"/>
              <a:t> de la matriz de covarianzas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455B322-C01E-4610-841D-977DCE934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44132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 sz="2400" dirty="0"/>
              <a:t>Los componentes principales se obtienen de la siguiente forma</a:t>
            </a:r>
          </a:p>
          <a:p>
            <a:endParaRPr lang="es-MX" sz="2400" dirty="0"/>
          </a:p>
          <a:p>
            <a:r>
              <a:rPr lang="es-MX" sz="2400" dirty="0"/>
              <a:t>Z</a:t>
            </a:r>
            <a:r>
              <a:rPr lang="es-MX" sz="2400" baseline="-25000" dirty="0"/>
              <a:t>i</a:t>
            </a:r>
            <a:r>
              <a:rPr lang="es-MX" sz="2400" dirty="0"/>
              <a:t> = A</a:t>
            </a:r>
            <a:r>
              <a:rPr lang="es-MX" sz="2400" baseline="-25000" dirty="0"/>
              <a:t>k</a:t>
            </a:r>
            <a:r>
              <a:rPr lang="es-MX" sz="2400" dirty="0"/>
              <a:t>*y</a:t>
            </a:r>
            <a:r>
              <a:rPr lang="es-MX" sz="2400" baseline="-25000" dirty="0"/>
              <a:t>i</a:t>
            </a:r>
          </a:p>
          <a:p>
            <a:endParaRPr lang="es-MX" sz="2400" dirty="0"/>
          </a:p>
          <a:p>
            <a:r>
              <a:rPr lang="es-MX" sz="2400" dirty="0"/>
              <a:t>Donde Z</a:t>
            </a:r>
            <a:r>
              <a:rPr lang="es-MX" sz="2400" baseline="-25000" dirty="0"/>
              <a:t>i</a:t>
            </a:r>
            <a:r>
              <a:rPr lang="es-MX" sz="2400" dirty="0"/>
              <a:t> es el componente principal i, A</a:t>
            </a:r>
            <a:r>
              <a:rPr lang="es-MX" sz="2400" baseline="-25000" dirty="0"/>
              <a:t>k</a:t>
            </a:r>
            <a:r>
              <a:rPr lang="es-MX" sz="2400" dirty="0"/>
              <a:t> la matriz de datos original y y</a:t>
            </a:r>
            <a:r>
              <a:rPr lang="es-MX" sz="2400" baseline="-25000" dirty="0"/>
              <a:t>i</a:t>
            </a:r>
            <a:r>
              <a:rPr lang="es-MX" sz="2400" dirty="0"/>
              <a:t> el i-ésimo eigenvector de la matriz de covarianzas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="" xmlns:a16="http://schemas.microsoft.com/office/drawing/2014/main" id="{36139C0B-4654-4BB9-B939-38D10AB5E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sz="2400" dirty="0"/>
              <a:t>La varianza explicada se obtiene a partir de los eigenvalores.</a:t>
            </a:r>
          </a:p>
          <a:p>
            <a:r>
              <a:rPr lang="es-MX" sz="2400" dirty="0"/>
              <a:t>Para saber que porcentaje de varianza explicada aporta cada componente principal se hace </a:t>
            </a:r>
          </a:p>
          <a:p>
            <a:pPr marL="0" indent="0">
              <a:buNone/>
            </a:pPr>
            <a:r>
              <a:rPr lang="es-MX" sz="2400" dirty="0"/>
              <a:t>                      E</a:t>
            </a:r>
            <a:r>
              <a:rPr lang="es-MX" sz="2400" baseline="-25000" dirty="0"/>
              <a:t>i</a:t>
            </a:r>
            <a:r>
              <a:rPr lang="es-MX" sz="2400" dirty="0"/>
              <a:t> / ΣE</a:t>
            </a:r>
            <a:r>
              <a:rPr lang="es-MX" sz="2400" baseline="-25000" dirty="0"/>
              <a:t>i</a:t>
            </a:r>
          </a:p>
          <a:p>
            <a:pPr marL="0" indent="0">
              <a:buNone/>
            </a:pPr>
            <a:r>
              <a:rPr lang="es-MX" sz="2400" dirty="0"/>
              <a:t>Donde Ei es el i-ésimo eigenvalor de la matriz de covarianzas</a:t>
            </a:r>
          </a:p>
        </p:txBody>
      </p:sp>
    </p:spTree>
    <p:extLst>
      <p:ext uri="{BB962C8B-B14F-4D97-AF65-F5344CB8AC3E}">
        <p14:creationId xmlns:p14="http://schemas.microsoft.com/office/powerpoint/2010/main" val="365136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Comparación entre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828" y="2563664"/>
            <a:ext cx="10058400" cy="3413978"/>
          </a:xfrm>
        </p:spPr>
        <p:txBody>
          <a:bodyPr>
            <a:normAutofit/>
          </a:bodyPr>
          <a:lstStyle/>
          <a:p>
            <a:r>
              <a:rPr lang="en-US" sz="2400" dirty="0" err="1"/>
              <a:t>Aplicamos</a:t>
            </a:r>
            <a:r>
              <a:rPr lang="en-US" sz="2400" dirty="0"/>
              <a:t> PCA </a:t>
            </a:r>
            <a:r>
              <a:rPr lang="en-US" sz="2400" dirty="0" err="1"/>
              <a:t>utilizando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parte, la </a:t>
            </a:r>
            <a:r>
              <a:rPr lang="en-US" sz="2400" dirty="0" err="1"/>
              <a:t>función</a:t>
            </a:r>
            <a:r>
              <a:rPr lang="en-US" sz="2400" dirty="0"/>
              <a:t> PCA del </a:t>
            </a:r>
            <a:r>
              <a:rPr lang="en-US" sz="2400" dirty="0" err="1"/>
              <a:t>paquete</a:t>
            </a:r>
            <a:r>
              <a:rPr lang="en-US" sz="2400" dirty="0"/>
              <a:t> </a:t>
            </a:r>
            <a:r>
              <a:rPr lang="en-US" sz="2400" dirty="0" err="1"/>
              <a:t>scikit</a:t>
            </a:r>
            <a:r>
              <a:rPr lang="en-US" sz="2400" dirty="0"/>
              <a:t> learn, y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otro</a:t>
            </a:r>
            <a:r>
              <a:rPr lang="en-US" sz="2400" dirty="0"/>
              <a:t>, la </a:t>
            </a:r>
            <a:r>
              <a:rPr lang="en-US" sz="2400" dirty="0" err="1"/>
              <a:t>implementación</a:t>
            </a:r>
            <a:r>
              <a:rPr lang="en-US" sz="2400" dirty="0"/>
              <a:t> de </a:t>
            </a:r>
            <a:r>
              <a:rPr lang="en-US" sz="2400" dirty="0" err="1"/>
              <a:t>varios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 </a:t>
            </a:r>
            <a:r>
              <a:rPr lang="en-US" sz="2400" dirty="0" err="1"/>
              <a:t>programados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el </a:t>
            </a:r>
            <a:r>
              <a:rPr lang="en-US" sz="2400" dirty="0" err="1"/>
              <a:t>equipo</a:t>
            </a:r>
            <a:r>
              <a:rPr lang="en-US" sz="2400" dirty="0"/>
              <a:t>: </a:t>
            </a:r>
          </a:p>
          <a:p>
            <a:endParaRPr lang="en-US" sz="2400" dirty="0"/>
          </a:p>
          <a:p>
            <a:pPr lvl="1"/>
            <a:r>
              <a:rPr lang="en-US" sz="2000" dirty="0" err="1"/>
              <a:t>Utilizando</a:t>
            </a:r>
            <a:r>
              <a:rPr lang="en-US" sz="2000" dirty="0"/>
              <a:t> la SVD con el </a:t>
            </a:r>
            <a:r>
              <a:rPr lang="en-US" sz="2000" dirty="0" err="1"/>
              <a:t>paquete</a:t>
            </a:r>
            <a:r>
              <a:rPr lang="en-US" sz="2000" dirty="0"/>
              <a:t> </a:t>
            </a:r>
            <a:r>
              <a:rPr lang="en-US" sz="2000" dirty="0" err="1"/>
              <a:t>numpy</a:t>
            </a:r>
            <a:endParaRPr lang="en-US" sz="2000" dirty="0"/>
          </a:p>
          <a:p>
            <a:pPr lvl="1"/>
            <a:r>
              <a:rPr lang="en-US" sz="2000" dirty="0" err="1"/>
              <a:t>Programando</a:t>
            </a:r>
            <a:r>
              <a:rPr lang="en-US" sz="2000" dirty="0"/>
              <a:t> el </a:t>
            </a:r>
            <a:r>
              <a:rPr lang="en-US" sz="2000" dirty="0" err="1"/>
              <a:t>algoritmo</a:t>
            </a:r>
            <a:r>
              <a:rPr lang="en-US" sz="2000" dirty="0"/>
              <a:t> QR </a:t>
            </a:r>
          </a:p>
          <a:p>
            <a:pPr lvl="1"/>
            <a:r>
              <a:rPr lang="en-US" sz="2000" dirty="0" err="1"/>
              <a:t>Implementando</a:t>
            </a:r>
            <a:r>
              <a:rPr lang="en-US" sz="2000" dirty="0"/>
              <a:t> el </a:t>
            </a:r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endParaRPr lang="en-US" sz="2000" dirty="0"/>
          </a:p>
          <a:p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1974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pPr algn="ctr"/>
            <a:r>
              <a:rPr lang="es-ES_tradnl" dirty="0"/>
              <a:t>Tabla de 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3086"/>
            <a:ext cx="9905998" cy="434771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/>
                <a:hlinkClick r:id="rId2"/>
              </a:rPr>
              <a:t>Introducción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3"/>
              </a:rPr>
              <a:t>Datos y contexto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4"/>
              </a:rPr>
              <a:t>Análisis exploratorio de los datos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5"/>
              </a:rPr>
              <a:t>Teoría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6"/>
              </a:rPr>
              <a:t>Resultados del Análisis de Componentes Principales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7"/>
              </a:rPr>
              <a:t>Análisis de conglomerados (clustering)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8"/>
              </a:rPr>
              <a:t>Conclusiones</a:t>
            </a:r>
            <a:endParaRPr lang="en-US" sz="2400" dirty="0">
              <a:effectLst/>
            </a:endParaRPr>
          </a:p>
          <a:p>
            <a:r>
              <a:rPr lang="en-US" sz="2400" u="sng" dirty="0">
                <a:effectLst/>
                <a:hlinkClick r:id="rId9"/>
              </a:rPr>
              <a:t>Referencias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6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1. Algoritmo </a:t>
            </a:r>
            <a:r>
              <a:rPr lang="es-ES_tradnl" dirty="0" err="1"/>
              <a:t>svd</a:t>
            </a:r>
            <a:endParaRPr lang="es-ES_trad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2" y="3398509"/>
            <a:ext cx="10924171" cy="2105144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-10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2. Algoritmo </a:t>
            </a:r>
            <a:r>
              <a:rPr lang="es-ES_tradnl" dirty="0" err="1"/>
              <a:t>qr</a:t>
            </a:r>
            <a:endParaRPr lang="es-ES_tradnl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4" y="3210255"/>
            <a:ext cx="10221976" cy="193728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mayor error relativo, que se presenta en las componentes principales fue del orden de 10</a:t>
            </a:r>
            <a:r>
              <a:rPr lang="es-ES_tradnl" sz="2400" baseline="30000" dirty="0"/>
              <a:t>-5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406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02956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3. Método de la potencia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="" xmlns:a16="http://schemas.microsoft.com/office/drawing/2014/main" id="{E9DC11B1-3888-40B3-8055-F93BD4490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341" y="3210255"/>
            <a:ext cx="3535414" cy="124557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75845" y="2093976"/>
            <a:ext cx="10058400" cy="111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El </a:t>
            </a:r>
            <a:r>
              <a:rPr lang="es-ES_tradnl" sz="2400" dirty="0" smtClean="0"/>
              <a:t>error relativo fue </a:t>
            </a:r>
            <a:r>
              <a:rPr lang="es-ES_tradnl" sz="2400" dirty="0"/>
              <a:t>del orden de </a:t>
            </a:r>
            <a:r>
              <a:rPr lang="es-ES_tradnl" sz="2400" dirty="0" smtClean="0"/>
              <a:t>10</a:t>
            </a:r>
            <a:r>
              <a:rPr lang="es-ES_tradnl" sz="2400" baseline="30000" dirty="0" smtClean="0"/>
              <a:t>-15</a:t>
            </a:r>
            <a:r>
              <a:rPr lang="es-ES_tradn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80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23093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Varianza explicada y </a:t>
            </a:r>
            <a:r>
              <a:rPr lang="es-ES_tradnl" dirty="0" err="1"/>
              <a:t>eigenvalores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13" y="1806668"/>
            <a:ext cx="5816610" cy="931759"/>
          </a:xfrm>
        </p:spPr>
        <p:txBody>
          <a:bodyPr>
            <a:noAutofit/>
          </a:bodyPr>
          <a:lstStyle/>
          <a:p>
            <a:r>
              <a:rPr lang="es-ES_tradnl" sz="2400" dirty="0"/>
              <a:t>Criterio de varianza explicada (80%): </a:t>
            </a:r>
          </a:p>
          <a:p>
            <a:pPr lvl="1"/>
            <a:r>
              <a:rPr lang="es-ES_tradnl" sz="2000" dirty="0"/>
              <a:t>10 componentes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3" y="2946400"/>
            <a:ext cx="5245100" cy="3225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656560" y="1806668"/>
            <a:ext cx="3316240" cy="931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/>
              <a:t>Eigenvalores</a:t>
            </a:r>
            <a:r>
              <a:rPr lang="es-ES_tradnl" dirty="0"/>
              <a:t> (&gt;1): </a:t>
            </a:r>
          </a:p>
          <a:p>
            <a:pPr lvl="1"/>
            <a:r>
              <a:rPr lang="es-ES_tradnl" dirty="0"/>
              <a:t>7 componentes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03586" y="3292878"/>
            <a:ext cx="4974492" cy="225551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C1: </a:t>
            </a:r>
            <a:r>
              <a:rPr lang="hr-HR" dirty="0"/>
              <a:t>5.44991815</a:t>
            </a:r>
          </a:p>
          <a:p>
            <a:r>
              <a:rPr lang="hr-HR" dirty="0"/>
              <a:t>C2: </a:t>
            </a:r>
            <a:r>
              <a:rPr lang="cs-CZ" dirty="0"/>
              <a:t>2.61876222</a:t>
            </a:r>
          </a:p>
          <a:p>
            <a:r>
              <a:rPr lang="cs-CZ" dirty="0"/>
              <a:t>C3: </a:t>
            </a:r>
            <a:r>
              <a:rPr lang="is-IS" dirty="0"/>
              <a:t>2.03213339</a:t>
            </a:r>
          </a:p>
          <a:p>
            <a:r>
              <a:rPr lang="is-IS" dirty="0"/>
              <a:t>C4: </a:t>
            </a:r>
            <a:r>
              <a:rPr lang="fi-FI" dirty="0"/>
              <a:t>1.87934951</a:t>
            </a:r>
          </a:p>
          <a:p>
            <a:r>
              <a:rPr lang="fi-FI" dirty="0"/>
              <a:t>C5: </a:t>
            </a:r>
            <a:r>
              <a:rPr lang="tr-TR" dirty="0"/>
              <a:t>1.63586122</a:t>
            </a:r>
          </a:p>
          <a:p>
            <a:r>
              <a:rPr lang="tr-TR" dirty="0"/>
              <a:t>C6: </a:t>
            </a:r>
            <a:r>
              <a:rPr lang="nb-NO" dirty="0"/>
              <a:t>1.140503</a:t>
            </a:r>
          </a:p>
          <a:p>
            <a:r>
              <a:rPr lang="nb-NO" dirty="0"/>
              <a:t>C7: </a:t>
            </a:r>
            <a:r>
              <a:rPr lang="is-IS" dirty="0"/>
              <a:t>1.06099038</a:t>
            </a:r>
          </a:p>
          <a:p>
            <a:r>
              <a:rPr lang="is-IS" dirty="0"/>
              <a:t>C8: 0.92636129</a:t>
            </a:r>
          </a:p>
          <a:p>
            <a:r>
              <a:rPr lang="is-IS" dirty="0"/>
              <a:t>C9: 0.8621182</a:t>
            </a:r>
          </a:p>
          <a:p>
            <a:r>
              <a:rPr lang="is-IS" dirty="0"/>
              <a:t>C10: 0.82478215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051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7" y="2029148"/>
            <a:ext cx="2539456" cy="440246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84931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2043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359155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01" y="2029147"/>
            <a:ext cx="2522015" cy="4402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64" y="2029147"/>
            <a:ext cx="2496588" cy="440246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9168177" y="1487481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4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392" y="2029147"/>
            <a:ext cx="2482002" cy="44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064" y="111077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Interpretación de componentes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50260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37372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6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924484" y="1579232"/>
            <a:ext cx="2244988" cy="46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Componente 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40" y="2120898"/>
            <a:ext cx="2465830" cy="44024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86" y="2120898"/>
            <a:ext cx="2435882" cy="4402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214" y="2045112"/>
            <a:ext cx="2472724" cy="4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4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="" xmlns:a16="http://schemas.microsoft.com/office/drawing/2014/main" id="{23D41DC1-16F7-498C-8C38-3F268A28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02" y="1272335"/>
            <a:ext cx="5992094" cy="5303309"/>
          </a:xfrm>
          <a:prstGeom prst="rect">
            <a:avLst/>
          </a:prstGeom>
        </p:spPr>
      </p:pic>
      <p:sp>
        <p:nvSpPr>
          <p:cNvPr id="27" name="Content Placeholder 10">
            <a:extLst>
              <a:ext uri="{FF2B5EF4-FFF2-40B4-BE49-F238E27FC236}">
                <a16:creationId xmlns="" xmlns:a16="http://schemas.microsoft.com/office/drawing/2014/main" id="{ECBD1444-430D-480D-8E00-07AC237F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221" y="2913270"/>
            <a:ext cx="3677263" cy="2021440"/>
          </a:xfrm>
        </p:spPr>
        <p:txBody>
          <a:bodyPr>
            <a:normAutofit/>
          </a:bodyPr>
          <a:lstStyle/>
          <a:p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confusión</a:t>
            </a:r>
            <a:endParaRPr lang="en-US" dirty="0"/>
          </a:p>
          <a:p>
            <a:r>
              <a:rPr lang="es-ES_tradnl" dirty="0"/>
              <a:t>Precisión score:</a:t>
            </a:r>
          </a:p>
          <a:p>
            <a:pPr lvl="1"/>
            <a:r>
              <a:rPr lang="es-ES_tradnl" dirty="0"/>
              <a:t>0.5673</a:t>
            </a:r>
          </a:p>
          <a:p>
            <a:r>
              <a:rPr lang="es-ES_tradnl" dirty="0" err="1"/>
              <a:t>Recall</a:t>
            </a:r>
            <a:r>
              <a:rPr lang="es-ES_tradnl" dirty="0"/>
              <a:t> score: </a:t>
            </a:r>
          </a:p>
          <a:p>
            <a:pPr lvl="1"/>
            <a:r>
              <a:rPr lang="es-ES_tradnl" dirty="0"/>
              <a:t>0.5558</a:t>
            </a:r>
          </a:p>
          <a:p>
            <a:pPr marL="27432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1EED4081-E428-4AAC-8F91-9FB80487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362" y="-15302"/>
            <a:ext cx="8678174" cy="1609344"/>
          </a:xfrm>
        </p:spPr>
        <p:txBody>
          <a:bodyPr>
            <a:normAutofit/>
          </a:bodyPr>
          <a:lstStyle/>
          <a:p>
            <a:pPr algn="ctr"/>
            <a:r>
              <a:rPr lang="es-ES_tradnl" sz="4400" dirty="0"/>
              <a:t>Árboles de decisión para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47981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78970"/>
            <a:ext cx="10058400" cy="1609344"/>
          </a:xfrm>
        </p:spPr>
        <p:txBody>
          <a:bodyPr/>
          <a:lstStyle/>
          <a:p>
            <a:pPr algn="ctr"/>
            <a:r>
              <a:rPr lang="es-ES_tradnl" dirty="0" err="1"/>
              <a:t>Paralelización</a:t>
            </a:r>
            <a:r>
              <a:rPr lang="es-ES_tradnl" dirty="0"/>
              <a:t> (</a:t>
            </a:r>
            <a:r>
              <a:rPr lang="es-ES_tradnl" dirty="0" err="1"/>
              <a:t>Dask</a:t>
            </a:r>
            <a:r>
              <a:rPr lang="es-ES_tradnl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9D5E962C-9996-4E68-AB37-F3934F07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46" y="1666282"/>
            <a:ext cx="4591918" cy="124169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4CF654CC-9649-4D13-BCF8-3A8B2183FFD4}"/>
              </a:ext>
            </a:extLst>
          </p:cNvPr>
          <p:cNvCxnSpPr/>
          <p:nvPr/>
        </p:nvCxnSpPr>
        <p:spPr>
          <a:xfrm>
            <a:off x="5332381" y="4393088"/>
            <a:ext cx="10386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9FE01A7-2E58-45CF-B53A-06C162079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52" y="2907974"/>
            <a:ext cx="5022337" cy="31451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C37197B3-7E12-4321-9631-01C8C41DE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670" y="2936096"/>
            <a:ext cx="5291043" cy="32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16977"/>
            <a:ext cx="10058400" cy="1609344"/>
          </a:xfrm>
        </p:spPr>
        <p:txBody>
          <a:bodyPr/>
          <a:lstStyle/>
          <a:p>
            <a:pPr algn="ctr"/>
            <a:r>
              <a:rPr lang="es-ES_tradnl"/>
              <a:t>Análisis de conglomerados</a:t>
            </a:r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22EBF1D6-84F7-42D3-B3D7-B0537994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61"/>
          <a:stretch/>
        </p:blipFill>
        <p:spPr>
          <a:xfrm>
            <a:off x="5034043" y="1826322"/>
            <a:ext cx="7157957" cy="4363534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="" xmlns:a16="http://schemas.microsoft.com/office/drawing/2014/main" id="{90672348-6608-45D4-89A7-3650AB93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11" y="2843286"/>
            <a:ext cx="4512918" cy="100409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</a:t>
            </a:r>
            <a:r>
              <a:rPr lang="es-ES" dirty="0"/>
              <a:t>e eligió un parámetro de k=2. Este es el número de grupos en los que se agrupan los datos.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94468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Se logró reducir la </a:t>
            </a:r>
            <a:r>
              <a:rPr lang="es-ES_tradnl" dirty="0" err="1"/>
              <a:t>dimensionalidad</a:t>
            </a:r>
            <a:r>
              <a:rPr lang="es-ES_tradnl" dirty="0"/>
              <a:t> y eliminar la multicolinealidad de los datos al hacer PCA.</a:t>
            </a:r>
          </a:p>
          <a:p>
            <a:pPr lvl="1"/>
            <a:r>
              <a:rPr lang="es-ES_tradnl" dirty="0"/>
              <a:t>Se redujo a 10 componentes principales con el criterio de varianza explicada al 80%.</a:t>
            </a:r>
          </a:p>
          <a:p>
            <a:pPr lvl="1"/>
            <a:r>
              <a:rPr lang="es-ES_tradnl" dirty="0"/>
              <a:t>Se redujo a 7 componentes principales con el criterio de </a:t>
            </a:r>
            <a:r>
              <a:rPr lang="es-ES_tradnl" dirty="0" err="1"/>
              <a:t>eigenvalor</a:t>
            </a:r>
            <a:r>
              <a:rPr lang="es-ES_tradnl" dirty="0"/>
              <a:t> &gt;1.</a:t>
            </a:r>
          </a:p>
          <a:p>
            <a:pPr lvl="1"/>
            <a:endParaRPr lang="es-ES_tradnl" dirty="0"/>
          </a:p>
          <a:p>
            <a:r>
              <a:rPr lang="es-ES_tradnl" dirty="0"/>
              <a:t>La programación de los 4 métodos comparados dieron resultados muy similares.</a:t>
            </a:r>
          </a:p>
          <a:p>
            <a:endParaRPr lang="es-ES_tradnl" dirty="0"/>
          </a:p>
          <a:p>
            <a:r>
              <a:rPr lang="es-ES_tradnl" dirty="0"/>
              <a:t>El análisis de clasificación de los tipos de comida fue bueno:</a:t>
            </a:r>
          </a:p>
          <a:p>
            <a:pPr lvl="1"/>
            <a:r>
              <a:rPr lang="es-ES_tradnl" dirty="0"/>
              <a:t>Precisión: 0.5673</a:t>
            </a:r>
          </a:p>
          <a:p>
            <a:pPr lvl="1"/>
            <a:r>
              <a:rPr lang="es-ES_tradnl" dirty="0" err="1"/>
              <a:t>Recall</a:t>
            </a:r>
            <a:r>
              <a:rPr lang="es-ES_tradnl" dirty="0"/>
              <a:t>: 0.5558 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6072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371959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1303"/>
            <a:ext cx="10058400" cy="4050792"/>
          </a:xfrm>
        </p:spPr>
        <p:txBody>
          <a:bodyPr>
            <a:normAutofit/>
          </a:bodyPr>
          <a:lstStyle/>
          <a:p>
            <a:r>
              <a:rPr lang="en-US" sz="2400" dirty="0" err="1"/>
              <a:t>Métodos</a:t>
            </a:r>
            <a:r>
              <a:rPr lang="en-US" sz="2400" dirty="0"/>
              <a:t> </a:t>
            </a:r>
            <a:r>
              <a:rPr lang="en-US" sz="2400" dirty="0" err="1"/>
              <a:t>numéricos</a:t>
            </a:r>
            <a:r>
              <a:rPr lang="en-US" sz="2400" dirty="0"/>
              <a:t>: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con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algoritmos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de SVD.</a:t>
            </a:r>
          </a:p>
          <a:p>
            <a:pPr lvl="1"/>
            <a:r>
              <a:rPr lang="en-US" sz="2000" dirty="0" err="1"/>
              <a:t>Algoritmo</a:t>
            </a:r>
            <a:r>
              <a:rPr lang="en-US" sz="2000" dirty="0"/>
              <a:t> QR.</a:t>
            </a:r>
          </a:p>
          <a:p>
            <a:pPr lvl="1"/>
            <a:r>
              <a:rPr lang="en-US" sz="2000" dirty="0" err="1"/>
              <a:t>Método</a:t>
            </a:r>
            <a:r>
              <a:rPr lang="en-US" sz="2000" dirty="0"/>
              <a:t> de la </a:t>
            </a:r>
            <a:r>
              <a:rPr lang="en-US" sz="2000" dirty="0" err="1"/>
              <a:t>potencia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PCA de </a:t>
            </a:r>
            <a:r>
              <a:rPr lang="en-US" sz="2000" dirty="0" err="1"/>
              <a:t>sklearn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/>
              <a:t>Análisis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 de </a:t>
            </a:r>
            <a:r>
              <a:rPr lang="en-US" sz="2400" dirty="0" err="1"/>
              <a:t>clasificación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grupos</a:t>
            </a:r>
            <a:r>
              <a:rPr lang="en-US" sz="2400" dirty="0"/>
              <a:t> de </a:t>
            </a:r>
            <a:r>
              <a:rPr lang="en-US" sz="2400" dirty="0" err="1"/>
              <a:t>alimentos</a:t>
            </a:r>
            <a:r>
              <a:rPr lang="en-US" sz="2400" dirty="0"/>
              <a:t> con base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información</a:t>
            </a:r>
            <a:r>
              <a:rPr lang="en-US" sz="2400" dirty="0"/>
              <a:t> nutrimental </a:t>
            </a:r>
            <a:r>
              <a:rPr lang="en-US" sz="2400" dirty="0" err="1"/>
              <a:t>habiendo</a:t>
            </a:r>
            <a:r>
              <a:rPr lang="en-US" sz="2400" dirty="0"/>
              <a:t> </a:t>
            </a:r>
            <a:r>
              <a:rPr lang="en-US" sz="2400" dirty="0" err="1"/>
              <a:t>eliminado</a:t>
            </a:r>
            <a:r>
              <a:rPr lang="en-US" sz="2400" dirty="0"/>
              <a:t> la multicolinealidad de la base al </a:t>
            </a:r>
            <a:r>
              <a:rPr lang="en-US" sz="2400" dirty="0" err="1"/>
              <a:t>aplicar</a:t>
            </a:r>
            <a:r>
              <a:rPr lang="en-US" sz="2400" dirty="0"/>
              <a:t> </a:t>
            </a:r>
            <a:r>
              <a:rPr lang="en-US" sz="2400" dirty="0" err="1"/>
              <a:t>Análisis</a:t>
            </a:r>
            <a:r>
              <a:rPr lang="en-US" sz="2400" dirty="0"/>
              <a:t> de </a:t>
            </a:r>
            <a:r>
              <a:rPr lang="en-US" sz="2400" dirty="0" err="1"/>
              <a:t>Componentes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968098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41341"/>
            <a:ext cx="10197420" cy="530042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Codesansar</a:t>
            </a:r>
            <a:r>
              <a:rPr lang="en-US" dirty="0"/>
              <a:t>. (</a:t>
            </a:r>
            <a:r>
              <a:rPr lang="en-US" dirty="0" err="1"/>
              <a:t>s.f</a:t>
            </a:r>
            <a:r>
              <a:rPr lang="en-US" dirty="0"/>
              <a:t>). </a:t>
            </a:r>
            <a:r>
              <a:rPr lang="en-US" u="sng" dirty="0">
                <a:hlinkClick r:id="rId2"/>
              </a:rPr>
              <a:t>Power Method Algorithm for Finding Dominant Eigen Value and Eigen Vector</a:t>
            </a:r>
            <a:endParaRPr lang="en-US" dirty="0"/>
          </a:p>
          <a:p>
            <a:r>
              <a:rPr lang="en-US" dirty="0"/>
              <a:t>Dan, D. J. (2014). </a:t>
            </a:r>
            <a:r>
              <a:rPr lang="en-US" u="sng" dirty="0">
                <a:hlinkClick r:id="rId3"/>
              </a:rPr>
              <a:t>Power-Method-PCA</a:t>
            </a:r>
            <a:endParaRPr lang="en-US" dirty="0"/>
          </a:p>
          <a:p>
            <a:r>
              <a:rPr lang="en-US" dirty="0" err="1"/>
              <a:t>Data.world</a:t>
            </a:r>
            <a:r>
              <a:rPr lang="en-US" dirty="0"/>
              <a:t>. (2017). </a:t>
            </a:r>
            <a:r>
              <a:rPr lang="en-US" u="sng" dirty="0">
                <a:hlinkClick r:id="rId4"/>
              </a:rPr>
              <a:t>USDA National Nutrient DB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SVD. (2020). </a:t>
            </a:r>
            <a:r>
              <a:rPr lang="en-US" u="sng" dirty="0">
                <a:hlinkClick r:id="rId5"/>
              </a:rPr>
              <a:t>Examen de cómputo matricial equipo SVD</a:t>
            </a:r>
            <a:endParaRPr lang="en-US" dirty="0"/>
          </a:p>
          <a:p>
            <a:r>
              <a:rPr lang="en-US" dirty="0" err="1"/>
              <a:t>Equipo</a:t>
            </a:r>
            <a:r>
              <a:rPr lang="en-US" dirty="0"/>
              <a:t> QR. (2020). </a:t>
            </a:r>
            <a:r>
              <a:rPr lang="en-US" u="sng" dirty="0">
                <a:hlinkClick r:id="rId6"/>
              </a:rPr>
              <a:t>Examen de cómputo matricial equipo QR</a:t>
            </a:r>
            <a:endParaRPr lang="en-US" dirty="0"/>
          </a:p>
          <a:p>
            <a:r>
              <a:rPr lang="en-US" dirty="0"/>
              <a:t>Fox, J., Chalmers, P., Monette, G., &amp; Sanchez, G. (2020). </a:t>
            </a:r>
            <a:r>
              <a:rPr lang="en-US" u="sng" dirty="0">
                <a:hlinkClick r:id="rId7"/>
              </a:rPr>
              <a:t>PowerMethod: Power Method for Eigenvectors in matlib: Matrix Functions for Teaching and Learning Linear Algebra and Multivariate Statistics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8"/>
              </a:rPr>
              <a:t>SVD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9"/>
              </a:rPr>
              <a:t>Componentes principales</a:t>
            </a:r>
            <a:endParaRPr lang="en-US" dirty="0"/>
          </a:p>
          <a:p>
            <a:r>
              <a:rPr lang="en-US" dirty="0"/>
              <a:t>Palacios M. Erick. (2020). </a:t>
            </a:r>
            <a:r>
              <a:rPr lang="en-US" dirty="0" err="1"/>
              <a:t>Notas</a:t>
            </a:r>
            <a:r>
              <a:rPr lang="en-US" dirty="0"/>
              <a:t> de MNO 2020. </a:t>
            </a:r>
            <a:r>
              <a:rPr lang="en-US" u="sng" dirty="0">
                <a:hlinkClick r:id="rId10"/>
              </a:rPr>
              <a:t>Cómputo en paralelo - Dask</a:t>
            </a:r>
            <a:endParaRPr lang="en-US" dirty="0"/>
          </a:p>
          <a:p>
            <a:r>
              <a:rPr lang="en-US" dirty="0"/>
              <a:t>Ramos, Irene. (2020). </a:t>
            </a:r>
            <a:r>
              <a:rPr lang="en-US" u="sng" dirty="0">
                <a:hlinkClick r:id="rId11"/>
              </a:rPr>
              <a:t>"Tipología_manejo_agrícola"</a:t>
            </a:r>
            <a:endParaRPr lang="en-US" dirty="0"/>
          </a:p>
          <a:p>
            <a:r>
              <a:rPr lang="en-US" dirty="0" err="1"/>
              <a:t>Rencher</a:t>
            </a:r>
            <a:r>
              <a:rPr lang="en-US" dirty="0"/>
              <a:t>, Alvin C &amp; William F. Christensen. (2012). Methods of Multivariate Analysis. Department of Statistics, Brigham Young University, Provo, UT.- Third Edition. </a:t>
            </a:r>
            <a:r>
              <a:rPr lang="en-US" dirty="0" err="1"/>
              <a:t>Ch</a:t>
            </a:r>
            <a:r>
              <a:rPr lang="en-US" dirty="0"/>
              <a:t> 12.</a:t>
            </a:r>
          </a:p>
          <a:p>
            <a:r>
              <a:rPr lang="en-US" dirty="0"/>
              <a:t>Sharma </a:t>
            </a:r>
            <a:r>
              <a:rPr lang="en-US" dirty="0" err="1"/>
              <a:t>Subhash</a:t>
            </a:r>
            <a:r>
              <a:rPr lang="en-US" dirty="0"/>
              <a:t>. (1996). Applied Multivariate Techniques. University of South Carolina. Ch4.</a:t>
            </a:r>
          </a:p>
          <a:p>
            <a:r>
              <a:rPr lang="en-US" dirty="0"/>
              <a:t>U.S. Department of Agriculture, Agricultural Research Service. 2014. USDA National Nutrient Database for Standard Reference, Release 27. Methods and Application of Food Composition Laboratory Home Page, </a:t>
            </a:r>
            <a:r>
              <a:rPr lang="en-US" u="sng" dirty="0">
                <a:hlinkClick r:id="rId12"/>
              </a:rPr>
              <a:t>http://www.ars.usda.gov/nea/bhnrc/mafcl</a:t>
            </a:r>
            <a:endParaRPr lang="en-US" dirty="0"/>
          </a:p>
          <a:p>
            <a:r>
              <a:rPr lang="en-US" dirty="0"/>
              <a:t>Wikipedia. </a:t>
            </a:r>
            <a:r>
              <a:rPr lang="en-US" u="sng" dirty="0">
                <a:hlinkClick r:id="rId13"/>
              </a:rPr>
              <a:t>QR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5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Datos y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09" y="1459935"/>
            <a:ext cx="10369550" cy="134689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composición</a:t>
            </a:r>
            <a:r>
              <a:rPr lang="en-US" sz="2400" dirty="0"/>
              <a:t> </a:t>
            </a:r>
            <a:r>
              <a:rPr lang="en-US" sz="2400" dirty="0" err="1"/>
              <a:t>alimenticia</a:t>
            </a:r>
            <a:r>
              <a:rPr lang="en-US" sz="2400" dirty="0"/>
              <a:t> de la USDA National Nutrient Database for Standard Reference (SR)  (2014).</a:t>
            </a:r>
          </a:p>
          <a:p>
            <a:r>
              <a:rPr lang="en-US" sz="2400" dirty="0"/>
              <a:t>8,618 </a:t>
            </a:r>
            <a:r>
              <a:rPr lang="en-US" sz="2400" dirty="0" err="1"/>
              <a:t>observaciones</a:t>
            </a:r>
            <a:r>
              <a:rPr lang="en-US" sz="2400" dirty="0"/>
              <a:t> y 45 variables</a:t>
            </a:r>
            <a:endParaRPr lang="es-ES_tradnl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9" y="3117386"/>
            <a:ext cx="106807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09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Diagnóstico de Multicolinealidad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87" y="1211958"/>
            <a:ext cx="7639665" cy="5473935"/>
          </a:xfrm>
        </p:spPr>
      </p:pic>
    </p:spTree>
    <p:extLst>
      <p:ext uri="{BB962C8B-B14F-4D97-AF65-F5344CB8AC3E}">
        <p14:creationId xmlns:p14="http://schemas.microsoft.com/office/powerpoint/2010/main" val="19726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/>
              <a:t>Distribución de los macronutrientes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85" y="1471786"/>
            <a:ext cx="9040483" cy="5181095"/>
          </a:xfrm>
        </p:spPr>
      </p:pic>
    </p:spTree>
    <p:extLst>
      <p:ext uri="{BB962C8B-B14F-4D97-AF65-F5344CB8AC3E}">
        <p14:creationId xmlns:p14="http://schemas.microsoft.com/office/powerpoint/2010/main" val="10896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26684" cy="1609344"/>
          </a:xfrm>
        </p:spPr>
        <p:txBody>
          <a:bodyPr/>
          <a:lstStyle/>
          <a:p>
            <a:pPr algn="ctr"/>
            <a:r>
              <a:rPr lang="es-ES_tradnl" dirty="0"/>
              <a:t>Distribución de los micronutrientes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1380227"/>
            <a:ext cx="9730596" cy="5221856"/>
          </a:xfrm>
        </p:spPr>
      </p:pic>
    </p:spTree>
    <p:extLst>
      <p:ext uri="{BB962C8B-B14F-4D97-AF65-F5344CB8AC3E}">
        <p14:creationId xmlns:p14="http://schemas.microsoft.com/office/powerpoint/2010/main" val="48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pPr algn="ctr"/>
            <a:r>
              <a:rPr lang="es-ES_tradnl" dirty="0"/>
              <a:t>Frecuencia por grupo de alimento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85" y="1253614"/>
            <a:ext cx="8681416" cy="5454032"/>
          </a:xfrm>
        </p:spPr>
      </p:pic>
    </p:spTree>
    <p:extLst>
      <p:ext uri="{BB962C8B-B14F-4D97-AF65-F5344CB8AC3E}">
        <p14:creationId xmlns:p14="http://schemas.microsoft.com/office/powerpoint/2010/main" val="153492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12" y="0"/>
            <a:ext cx="11251770" cy="1609344"/>
          </a:xfrm>
        </p:spPr>
        <p:txBody>
          <a:bodyPr/>
          <a:lstStyle/>
          <a:p>
            <a:pPr algn="ctr"/>
            <a:r>
              <a:rPr lang="es-ES_tradnl" dirty="0"/>
              <a:t>kilocalorías por grupo de alimento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9" y="1253759"/>
            <a:ext cx="8745794" cy="5577737"/>
          </a:xfrm>
        </p:spPr>
      </p:pic>
    </p:spTree>
    <p:extLst>
      <p:ext uri="{BB962C8B-B14F-4D97-AF65-F5344CB8AC3E}">
        <p14:creationId xmlns:p14="http://schemas.microsoft.com/office/powerpoint/2010/main" val="897016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854</Words>
  <Application>Microsoft Macintosh PowerPoint</Application>
  <PresentationFormat>Widescreen</PresentationFormat>
  <Paragraphs>155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Análisis de Componentes Principales para  Clasificación de Grupos de Comida con  Base en su Información Nutrimental</vt:lpstr>
      <vt:lpstr>Tabla de contenidos</vt:lpstr>
      <vt:lpstr>Introducción</vt:lpstr>
      <vt:lpstr>Datos y contexto</vt:lpstr>
      <vt:lpstr>Diagnóstico de Multicolinealidad</vt:lpstr>
      <vt:lpstr>Distribución de los macronutrientes</vt:lpstr>
      <vt:lpstr>Distribución de los micronutrientes</vt:lpstr>
      <vt:lpstr>Frecuencia por grupo de alimento</vt:lpstr>
      <vt:lpstr>kilocalorías por grupo de alimento</vt:lpstr>
      <vt:lpstr>Proteínas por grupo de alimento</vt:lpstr>
      <vt:lpstr>grasas por grupo de alimento</vt:lpstr>
      <vt:lpstr>carbohidratos por grupo de alimento</vt:lpstr>
      <vt:lpstr>Azúcares por grupo de alimento</vt:lpstr>
      <vt:lpstr>Análisis de componentes principales</vt:lpstr>
      <vt:lpstr>1. Algoritmo svd</vt:lpstr>
      <vt:lpstr>2. Algoritmo qr</vt:lpstr>
      <vt:lpstr>3. Método de la potencia</vt:lpstr>
      <vt:lpstr>PCA a partir de eigenvectores de la matriz de covarianzas</vt:lpstr>
      <vt:lpstr>Comparación entre algoritmos</vt:lpstr>
      <vt:lpstr>1. Algoritmo svd</vt:lpstr>
      <vt:lpstr>2. Algoritmo qr</vt:lpstr>
      <vt:lpstr>3. Método de la potencia</vt:lpstr>
      <vt:lpstr>Varianza explicada y eigenvalores</vt:lpstr>
      <vt:lpstr>Interpretación de componentes</vt:lpstr>
      <vt:lpstr>Interpretación de componentes</vt:lpstr>
      <vt:lpstr>Árboles de decisión para clasificación</vt:lpstr>
      <vt:lpstr>Paralelización (Dask)</vt:lpstr>
      <vt:lpstr>Análisis de conglomerados</vt:lpstr>
      <vt:lpstr>Conclusión</vt:lpstr>
      <vt:lpstr>referencias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Componentes Principales para  Clasificación de Grupos de Comida con  Base en su Información Nutrimental</dc:title>
  <dc:creator>Elizabeth</dc:creator>
  <cp:lastModifiedBy>Microsoft Office User</cp:lastModifiedBy>
  <cp:revision>22</cp:revision>
  <dcterms:created xsi:type="dcterms:W3CDTF">2020-05-29T21:34:05Z</dcterms:created>
  <dcterms:modified xsi:type="dcterms:W3CDTF">2020-05-30T00:16:23Z</dcterms:modified>
</cp:coreProperties>
</file>