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92" r:id="rId19"/>
    <p:sldId id="264" r:id="rId20"/>
    <p:sldId id="269" r:id="rId21"/>
    <p:sldId id="270" r:id="rId22"/>
    <p:sldId id="271" r:id="rId23"/>
    <p:sldId id="265" r:id="rId24"/>
    <p:sldId id="283" r:id="rId25"/>
    <p:sldId id="285" r:id="rId26"/>
    <p:sldId id="291" r:id="rId27"/>
    <p:sldId id="277" r:id="rId28"/>
    <p:sldId id="267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34"/>
  </p:normalViewPr>
  <p:slideViewPr>
    <p:cSldViewPr snapToGrid="0" snapToObjects="1">
      <p:cViewPr varScale="1">
        <p:scale>
          <a:sx n="74" d="100"/>
          <a:sy n="74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ramosp/tesis-paisajes/blob/master/Tipologia_manejo_agricola.ipynb" TargetMode="External"/><Relationship Id="rId12" Type="http://schemas.openxmlformats.org/officeDocument/2006/relationships/hyperlink" Target="http://www.ars.usda.gov/nea/bhnrc/mafcl" TargetMode="External"/><Relationship Id="rId13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github.com/ITAM-DS/analisis-numerico-computo-cientifico/blob/master/temas/III.computo_matricial/3.3.d.SVD.ipynb" TargetMode="External"/><Relationship Id="rId9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10" Type="http://schemas.openxmlformats.org/officeDocument/2006/relationships/hyperlink" Target="https://github.com/ITAM-DS/analisis-numerico-computo-cientifico/blob/master/temas/II.computo_paralelo/2.2.Python_dask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1334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s-ES_tradnl" sz="2400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sz="2400" dirty="0" smtClean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 algn="ctr">
                  <a:buNone/>
                </a:pPr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sz="24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2400" dirty="0" smtClean="0"/>
              </a:p>
              <a:p>
                <a:pPr marL="0" indent="0" algn="ctr">
                  <a:buNone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V son las direcciones de los componentes</a:t>
                </a:r>
                <a:r>
                  <a:rPr lang="es-ES_tradnl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  <a:blipFill rotWithShape="0">
                <a:blip r:embed="rId2"/>
                <a:stretch>
                  <a:fillRect l="-591" t="-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7" y="12232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Procedimiento para calcular los eigenvalores y </a:t>
                </a:r>
                <a:r>
                  <a:rPr lang="es-ES" sz="2400" dirty="0" err="1"/>
                  <a:t>eigenvectores</a:t>
                </a:r>
                <a:r>
                  <a:rPr lang="es-ES" sz="2400" dirty="0"/>
                  <a:t> de una matriz A</a:t>
                </a:r>
                <a:r>
                  <a:rPr lang="es-ES" sz="2400" dirty="0" smtClean="0"/>
                  <a:t>.</a:t>
                </a:r>
              </a:p>
              <a:p>
                <a:endParaRPr lang="es-ES" sz="2400" dirty="0"/>
              </a:p>
              <a:p>
                <a:r>
                  <a:rPr lang="es-ES" sz="2400" dirty="0"/>
                  <a:t>Basado en la descomposición QR:</a:t>
                </a:r>
                <a:br>
                  <a:rPr lang="es-ES" sz="2400" dirty="0"/>
                </a:b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(con  𝑄  matriz ortogonal y  𝑅  triangular superior)</a:t>
                </a:r>
              </a:p>
              <a:p>
                <a:endParaRPr lang="es-ES_tradnl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  <a:blipFill rotWithShape="0">
                <a:blip r:embed="rId2"/>
                <a:stretch>
                  <a:fillRect l="-1128" t="-2517" r="-20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_tradnl" sz="2400" b="1" dirty="0"/>
                  <a:t>Algoritmo</a:t>
                </a:r>
              </a:p>
              <a:p>
                <a:r>
                  <a:rPr lang="es-ES_tradnl" sz="2400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  <a:p>
                <a:r>
                  <a:rPr lang="es-ES_tradnl" sz="2400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>
                  <a:buNone/>
                </a:pPr>
                <a:r>
                  <a:rPr lang="es-ES_tradnl" sz="2400" dirty="0"/>
                  <a:t>Para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sz="2400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 err="1"/>
                  <a:t>eigenvectores</a:t>
                </a:r>
                <a:r>
                  <a:rPr lang="es-ES_tradnl" sz="2400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  <a:blipFill rotWithShape="0">
                <a:blip r:embed="rId3"/>
                <a:stretch>
                  <a:fillRect l="-1833" t="-2137" r="-2749" b="-122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2091" y="1609344"/>
                <a:ext cx="5543909" cy="3977640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Para una matriz  𝐴  </a:t>
                </a:r>
                <a:r>
                  <a:rPr lang="es-ES" sz="2400" dirty="0" err="1"/>
                  <a:t>diagonalizable</a:t>
                </a:r>
                <a:r>
                  <a:rPr lang="es-ES" sz="2400" dirty="0"/>
                  <a:t>, genera un número  𝜆  que es el eigenvalor más grande (en valor absoluto) de  𝐴 , y un vector no nulo  𝑣 , que es el </a:t>
                </a:r>
                <a:r>
                  <a:rPr lang="es-ES" sz="2400" dirty="0" err="1"/>
                  <a:t>eigenvector</a:t>
                </a:r>
                <a:r>
                  <a:rPr lang="es-ES" sz="2400" dirty="0"/>
                  <a:t> correspondiente a  𝜆  </a:t>
                </a:r>
                <a:r>
                  <a:rPr lang="es-ES" sz="2400" i="1" dirty="0"/>
                  <a:t>(</a:t>
                </a:r>
                <a:r>
                  <a:rPr lang="es-ES" sz="2400" dirty="0"/>
                  <a:t>𝐴𝑣=𝜆𝑣)</a:t>
                </a:r>
              </a:p>
              <a:p>
                <a:r>
                  <a:rPr lang="es-ES" sz="2400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sz="2000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/>
                  <a:t> tiene una componente distinta de cero en la dirección de un </a:t>
                </a:r>
                <a:r>
                  <a:rPr lang="es-ES" sz="2000" dirty="0" err="1"/>
                  <a:t>eigenvector</a:t>
                </a:r>
                <a:r>
                  <a:rPr lang="es-ES" sz="2000" dirty="0"/>
                  <a:t> asociado con el eigenvalor dominante</a:t>
                </a:r>
                <a:endParaRPr lang="es-ES_tradn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2091" y="1609344"/>
                <a:ext cx="5543909" cy="3977640"/>
              </a:xfrm>
              <a:blipFill rotWithShape="0">
                <a:blip r:embed="rId2"/>
                <a:stretch>
                  <a:fillRect l="-990" t="-2297" r="-990" b="-264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16947" y="1763240"/>
                <a:ext cx="4659702" cy="3977640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400" dirty="0"/>
                  <a:t>aleatorio</a:t>
                </a:r>
              </a:p>
              <a:p>
                <a:r>
                  <a:rPr lang="es-ES_tradnl" sz="2400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sz="2000" dirty="0"/>
              </a:p>
              <a:p>
                <a:pPr lvl="1"/>
                <a:endParaRPr lang="es-ES_tradnl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sz="2400" dirty="0"/>
                  <a:t> converge al eigenvalor dominante</a:t>
                </a:r>
              </a:p>
              <a:p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sz="2400" dirty="0"/>
                  <a:t> converge al </a:t>
                </a:r>
                <a:r>
                  <a:rPr lang="es-ES_tradnl" sz="2400" dirty="0" err="1"/>
                  <a:t>eigenvector</a:t>
                </a:r>
                <a:r>
                  <a:rPr lang="es-ES_tradnl" sz="2400" dirty="0"/>
                  <a:t> correspondiente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16947" y="1763240"/>
                <a:ext cx="4659702" cy="3977640"/>
              </a:xfrm>
              <a:blipFill rotWithShape="0">
                <a:blip r:embed="rId3"/>
                <a:stretch>
                  <a:fillRect l="-1178" t="-4441" b="-113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/>
              <a:t>PCA a partir de </a:t>
            </a:r>
            <a:r>
              <a:rPr lang="es-ES_tradnl" err="1"/>
              <a:t>eigenvectores</a:t>
            </a:r>
            <a:r>
              <a:rPr lang="es-ES_tradnl"/>
              <a:t> de la matriz de covarianzas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455B322-C01E-4610-841D-977DCE93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4132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2400" dirty="0"/>
              <a:t>Los componentes principales se obtienen de la siguiente forma</a:t>
            </a:r>
          </a:p>
          <a:p>
            <a:endParaRPr lang="es-MX" sz="2400" dirty="0"/>
          </a:p>
          <a:p>
            <a:r>
              <a:rPr lang="es-MX" sz="2400" dirty="0"/>
              <a:t>Z</a:t>
            </a:r>
            <a:r>
              <a:rPr lang="es-MX" sz="2400" baseline="-25000" dirty="0"/>
              <a:t>i</a:t>
            </a:r>
            <a:r>
              <a:rPr lang="es-MX" sz="2400" dirty="0"/>
              <a:t> = A</a:t>
            </a:r>
            <a:r>
              <a:rPr lang="es-MX" sz="2400" baseline="-25000" dirty="0"/>
              <a:t>k</a:t>
            </a:r>
            <a:r>
              <a:rPr lang="es-MX" sz="2400" dirty="0"/>
              <a:t>*y</a:t>
            </a:r>
            <a:r>
              <a:rPr lang="es-MX" sz="2400" baseline="-25000" dirty="0"/>
              <a:t>i</a:t>
            </a:r>
          </a:p>
          <a:p>
            <a:endParaRPr lang="es-MX" sz="2400" dirty="0"/>
          </a:p>
          <a:p>
            <a:r>
              <a:rPr lang="es-MX" sz="2400" dirty="0"/>
              <a:t>Donde Z</a:t>
            </a:r>
            <a:r>
              <a:rPr lang="es-MX" sz="2400" baseline="-25000" dirty="0"/>
              <a:t>i</a:t>
            </a:r>
            <a:r>
              <a:rPr lang="es-MX" sz="2400" dirty="0"/>
              <a:t> es el componente principal i, A</a:t>
            </a:r>
            <a:r>
              <a:rPr lang="es-MX" sz="2400" baseline="-25000" dirty="0"/>
              <a:t>k</a:t>
            </a:r>
            <a:r>
              <a:rPr lang="es-MX" sz="2400" dirty="0"/>
              <a:t> la matriz de datos original y y</a:t>
            </a:r>
            <a:r>
              <a:rPr lang="es-MX" sz="2400" baseline="-25000" dirty="0"/>
              <a:t>i</a:t>
            </a:r>
            <a:r>
              <a:rPr lang="es-MX" sz="2400" dirty="0"/>
              <a:t> el i-ésimo eigenvector de la matriz de covarianzas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36139C0B-4654-4BB9-B939-38D10AB5E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/>
              <a:t>La varianza explicada se obtiene a partir de los eigenvalores.</a:t>
            </a:r>
          </a:p>
          <a:p>
            <a:r>
              <a:rPr lang="es-MX" sz="2400" dirty="0"/>
              <a:t>Para saber que porcentaje de varianza explicada aporta cada componente principal se hace </a:t>
            </a:r>
          </a:p>
          <a:p>
            <a:pPr marL="0" indent="0">
              <a:buNone/>
            </a:pPr>
            <a:r>
              <a:rPr lang="es-MX" sz="2400" dirty="0" smtClean="0"/>
              <a:t>                      E</a:t>
            </a:r>
            <a:r>
              <a:rPr lang="es-MX" sz="2400" baseline="-25000" dirty="0" smtClean="0"/>
              <a:t>i</a:t>
            </a:r>
            <a:r>
              <a:rPr lang="es-MX" sz="2400" dirty="0" smtClean="0"/>
              <a:t> </a:t>
            </a:r>
            <a:r>
              <a:rPr lang="es-MX" sz="2400" dirty="0"/>
              <a:t>/ ΣE</a:t>
            </a:r>
            <a:r>
              <a:rPr lang="es-MX" sz="2400" baseline="-25000" dirty="0"/>
              <a:t>i</a:t>
            </a:r>
          </a:p>
          <a:p>
            <a:pPr marL="0" indent="0">
              <a:buNone/>
            </a:pPr>
            <a:r>
              <a:rPr lang="es-MX" sz="2400" dirty="0"/>
              <a:t>Donde Ei es el i-ésimo eigenvalor de la matriz de covarianzas</a:t>
            </a:r>
          </a:p>
        </p:txBody>
      </p:sp>
    </p:spTree>
    <p:extLst>
      <p:ext uri="{BB962C8B-B14F-4D97-AF65-F5344CB8AC3E}">
        <p14:creationId xmlns:p14="http://schemas.microsoft.com/office/powerpoint/2010/main" val="3651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" y="3210255"/>
            <a:ext cx="1083378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13" y="1806668"/>
            <a:ext cx="5816610" cy="931759"/>
          </a:xfrm>
        </p:spPr>
        <p:txBody>
          <a:bodyPr>
            <a:noAutofit/>
          </a:bodyPr>
          <a:lstStyle/>
          <a:p>
            <a:r>
              <a:rPr lang="es-ES_tradnl" sz="2400" dirty="0"/>
              <a:t>Criterio de varianza explicada (80%): </a:t>
            </a:r>
          </a:p>
          <a:p>
            <a:pPr lvl="1"/>
            <a:r>
              <a:rPr lang="es-ES_tradnl" sz="2000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56560" y="1806668"/>
            <a:ext cx="3316240" cy="93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272335"/>
            <a:ext cx="5992094" cy="5303309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xmlns="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1" y="2913270"/>
            <a:ext cx="3677263" cy="2021440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 smtClean="0"/>
              <a:t>confusión</a:t>
            </a:r>
            <a:endParaRPr lang="en-US" dirty="0"/>
          </a:p>
          <a:p>
            <a:r>
              <a:rPr lang="es-ES_tradnl" dirty="0" smtClean="0"/>
              <a:t>Precisión </a:t>
            </a:r>
            <a:r>
              <a:rPr lang="es-ES_tradnl" dirty="0"/>
              <a:t>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62" y="-15302"/>
            <a:ext cx="8678174" cy="160934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Paralelización</a:t>
            </a:r>
            <a:r>
              <a:rPr lang="es-ES_tradnl" dirty="0" smtClean="0"/>
              <a:t> (</a:t>
            </a:r>
            <a:r>
              <a:rPr lang="es-ES_tradnl" dirty="0" err="1" smtClean="0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666282"/>
            <a:ext cx="4591918" cy="12416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4CF654CC-9649-4D13-BCF8-3A8B2183FFD4}"/>
              </a:ext>
            </a:extLst>
          </p:cNvPr>
          <p:cNvCxnSpPr/>
          <p:nvPr/>
        </p:nvCxnSpPr>
        <p:spPr>
          <a:xfrm>
            <a:off x="5332381" y="4393088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2907974"/>
            <a:ext cx="5022337" cy="31451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70" y="2936096"/>
            <a:ext cx="5291043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2EBF1D6-84F7-42D3-B3D7-B0537994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1"/>
          <a:stretch/>
        </p:blipFill>
        <p:spPr>
          <a:xfrm>
            <a:off x="5034043" y="1826322"/>
            <a:ext cx="7157957" cy="4363534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1" y="2843286"/>
            <a:ext cx="4512918" cy="10040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</a:t>
            </a:r>
            <a:r>
              <a:rPr lang="es-ES" dirty="0" smtClean="0"/>
              <a:t>k=2. Este es </a:t>
            </a:r>
            <a:r>
              <a:rPr lang="es-ES" dirty="0"/>
              <a:t>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logró reducir la </a:t>
            </a:r>
            <a:r>
              <a:rPr lang="es-ES_tradnl" dirty="0" err="1" smtClean="0"/>
              <a:t>dimensionalidad</a:t>
            </a:r>
            <a:r>
              <a:rPr lang="es-ES_tradnl" dirty="0" smtClean="0"/>
              <a:t> y eliminar la multicolinealidad de los datos al hacer PCA.</a:t>
            </a:r>
          </a:p>
          <a:p>
            <a:pPr lvl="1"/>
            <a:r>
              <a:rPr lang="es-ES_tradnl" dirty="0" smtClean="0"/>
              <a:t>Se redujo a 10 componentes principales con el criterio de varianza explicada al 80%.</a:t>
            </a:r>
          </a:p>
          <a:p>
            <a:pPr lvl="1"/>
            <a:r>
              <a:rPr lang="es-ES_tradnl" dirty="0" smtClean="0"/>
              <a:t>Se redujo a 7 componentes principales con el criterio de </a:t>
            </a:r>
            <a:r>
              <a:rPr lang="es-ES_tradnl" dirty="0" err="1" smtClean="0"/>
              <a:t>eigenvalor</a:t>
            </a:r>
            <a:r>
              <a:rPr lang="es-ES_tradnl" dirty="0" smtClean="0"/>
              <a:t> &gt;1.</a:t>
            </a:r>
          </a:p>
          <a:p>
            <a:pPr lvl="1"/>
            <a:endParaRPr lang="es-ES_tradnl" dirty="0" smtClean="0"/>
          </a:p>
          <a:p>
            <a:r>
              <a:rPr lang="es-ES_tradnl" dirty="0"/>
              <a:t>La </a:t>
            </a:r>
            <a:r>
              <a:rPr lang="es-ES_tradnl" dirty="0" smtClean="0"/>
              <a:t>programación </a:t>
            </a:r>
            <a:r>
              <a:rPr lang="es-ES_tradnl" dirty="0"/>
              <a:t>de los </a:t>
            </a:r>
            <a:r>
              <a:rPr lang="es-ES_tradnl" dirty="0" smtClean="0"/>
              <a:t>4 métodos comparados dieron resultados muy similares.</a:t>
            </a:r>
          </a:p>
          <a:p>
            <a:endParaRPr lang="es-ES_tradnl" dirty="0"/>
          </a:p>
          <a:p>
            <a:r>
              <a:rPr lang="es-ES_tradnl" dirty="0" smtClean="0"/>
              <a:t>El análisis de clasificación de los tipos de comida fue bueno:</a:t>
            </a:r>
          </a:p>
          <a:p>
            <a:pPr lvl="1"/>
            <a:r>
              <a:rPr lang="es-ES_tradnl" dirty="0" smtClean="0"/>
              <a:t>Precisión: 0.5673</a:t>
            </a:r>
          </a:p>
          <a:p>
            <a:pPr lvl="1"/>
            <a:r>
              <a:rPr lang="es-ES_tradnl" dirty="0" err="1" smtClean="0"/>
              <a:t>Recall</a:t>
            </a:r>
            <a:r>
              <a:rPr lang="es-ES_tradnl" dirty="0" smtClean="0"/>
              <a:t>: 0.5558 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1303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numéricos</a:t>
            </a:r>
            <a:r>
              <a:rPr lang="en-US" sz="2400" dirty="0"/>
              <a:t>: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de SVD.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QR.</a:t>
            </a:r>
          </a:p>
          <a:p>
            <a:pPr lvl="1"/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PCA de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 no </a:t>
            </a:r>
            <a:r>
              <a:rPr lang="en-US" sz="2400" dirty="0" err="1" smtClean="0"/>
              <a:t>supervisado</a:t>
            </a:r>
            <a:r>
              <a:rPr lang="en-US" sz="2400" dirty="0" smtClean="0"/>
              <a:t> de </a:t>
            </a:r>
            <a:r>
              <a:rPr lang="en-US" sz="2400" dirty="0" err="1" smtClean="0"/>
              <a:t>clasificación</a:t>
            </a:r>
            <a:r>
              <a:rPr lang="en-US" sz="2400" dirty="0" smtClean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de </a:t>
            </a:r>
            <a:r>
              <a:rPr lang="en-US" sz="2400" dirty="0" err="1" smtClean="0"/>
              <a:t>alimentos</a:t>
            </a:r>
            <a:r>
              <a:rPr lang="en-US" sz="2400" dirty="0" smtClean="0"/>
              <a:t> </a:t>
            </a:r>
            <a:r>
              <a:rPr lang="en-US" sz="2400" dirty="0"/>
              <a:t>con base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nutrimental </a:t>
            </a:r>
            <a:r>
              <a:rPr lang="en-US" sz="2400" dirty="0" err="1"/>
              <a:t>habiendo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 la multicolinealidad de la </a:t>
            </a:r>
            <a:r>
              <a:rPr lang="en-US" sz="2400" dirty="0" smtClean="0"/>
              <a:t>base al </a:t>
            </a:r>
            <a:r>
              <a:rPr lang="en-US" sz="2400" dirty="0" err="1" smtClean="0"/>
              <a:t>aplica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Componentes</a:t>
            </a:r>
            <a:r>
              <a:rPr lang="en-US" sz="2400" dirty="0" smtClean="0"/>
              <a:t> </a:t>
            </a:r>
            <a:r>
              <a:rPr lang="en-US" sz="2400" dirty="0" err="1" smtClean="0"/>
              <a:t>Principales</a:t>
            </a:r>
            <a:r>
              <a:rPr lang="en-US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smtClean="0"/>
              <a:t>Palacios </a:t>
            </a:r>
            <a:r>
              <a:rPr lang="en-US" dirty="0"/>
              <a:t>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8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1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2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3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459935"/>
            <a:ext cx="10369550" cy="13468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composición</a:t>
            </a:r>
            <a:r>
              <a:rPr lang="en-US" sz="2400" dirty="0"/>
              <a:t> </a:t>
            </a:r>
            <a:r>
              <a:rPr lang="en-US" sz="2400" dirty="0" err="1"/>
              <a:t>alimenticia</a:t>
            </a:r>
            <a:r>
              <a:rPr lang="en-US" sz="2400" dirty="0"/>
              <a:t> de la USDA National Nutrient Database for Standard Reference (SR)  (2014).</a:t>
            </a:r>
          </a:p>
          <a:p>
            <a:r>
              <a:rPr lang="en-US" sz="2400" dirty="0"/>
              <a:t>8,618 </a:t>
            </a:r>
            <a:r>
              <a:rPr lang="en-US" sz="2400" dirty="0" err="1"/>
              <a:t>observaciones</a:t>
            </a:r>
            <a:r>
              <a:rPr lang="en-US" sz="2400" dirty="0"/>
              <a:t> y 45 variables</a:t>
            </a:r>
            <a:endParaRPr lang="es-ES_tradn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3117386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 smtClean="0"/>
              <a:t>Distr</a:t>
            </a:r>
            <a:r>
              <a:rPr lang="es-ES_tradnl" dirty="0" smtClean="0"/>
              <a:t>ibución</a:t>
            </a:r>
            <a:r>
              <a:rPr lang="es-ES_tradnl" dirty="0" smtClean="0"/>
              <a:t> </a:t>
            </a:r>
            <a:r>
              <a:rPr lang="es-ES_tradnl" dirty="0"/>
              <a:t>de los macronutrientes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471786"/>
            <a:ext cx="9040483" cy="5181095"/>
          </a:xfrm>
        </p:spPr>
      </p:pic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 smtClean="0"/>
              <a:t>Distribución </a:t>
            </a:r>
            <a:r>
              <a:rPr lang="es-ES_tradnl" dirty="0"/>
              <a:t>de los micronutrientes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1380227"/>
            <a:ext cx="9730596" cy="5221856"/>
          </a:xfrm>
        </p:spPr>
      </p:pic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802</Words>
  <Application>Microsoft Macintosh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Distribución de los macronutrientes</vt:lpstr>
      <vt:lpstr>Distribución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PCA a partir de eigenvectores de la matriz de covarianzas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Microsoft Office User</cp:lastModifiedBy>
  <cp:revision>18</cp:revision>
  <dcterms:created xsi:type="dcterms:W3CDTF">2020-05-29T21:34:05Z</dcterms:created>
  <dcterms:modified xsi:type="dcterms:W3CDTF">2020-05-29T23:26:38Z</dcterms:modified>
</cp:coreProperties>
</file>