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1" r:id="rId7"/>
    <p:sldId id="274" r:id="rId8"/>
    <p:sldId id="278" r:id="rId9"/>
    <p:sldId id="279" r:id="rId10"/>
    <p:sldId id="263" r:id="rId11"/>
    <p:sldId id="280" r:id="rId12"/>
    <p:sldId id="281" r:id="rId13"/>
    <p:sldId id="282" r:id="rId14"/>
    <p:sldId id="264" r:id="rId15"/>
    <p:sldId id="269" r:id="rId16"/>
    <p:sldId id="270" r:id="rId17"/>
    <p:sldId id="271" r:id="rId18"/>
    <p:sldId id="265" r:id="rId19"/>
    <p:sldId id="283" r:id="rId20"/>
    <p:sldId id="285" r:id="rId21"/>
    <p:sldId id="267" r:id="rId22"/>
    <p:sldId id="277" r:id="rId23"/>
    <p:sldId id="268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534"/>
  </p:normalViewPr>
  <p:slideViewPr>
    <p:cSldViewPr snapToGrid="0" snapToObjects="1">
      <p:cViewPr>
        <p:scale>
          <a:sx n="82" d="100"/>
          <a:sy n="82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28/5/20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reporte_final.ipynb#2.-Datos-y-contexto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6" Type="http://schemas.openxmlformats.org/officeDocument/2006/relationships/hyperlink" Target="http://localhost:8888/notebooks/reporte_final.ipynb#6.-Resultados-del-An%C3%A1lisis-de-Componentes-Principales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8" Type="http://schemas.openxmlformats.org/officeDocument/2006/relationships/hyperlink" Target="http://localhost:8888/notebooks/reporte_final.ipynb#9.-Conclusiones" TargetMode="External"/><Relationship Id="rId9" Type="http://schemas.openxmlformats.org/officeDocument/2006/relationships/hyperlink" Target="http://localhost:8888/notebooks/reporte_final.ipynb#10.-Referenci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reporte_final.ipynb#1.-Introducci%C3%B3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TAM-DS/analisis-numerico-computo-cientifico/blob/master/temas/II.computo_paralelo/2.2.Python_dask.ipynb" TargetMode="External"/><Relationship Id="rId12" Type="http://schemas.openxmlformats.org/officeDocument/2006/relationships/hyperlink" Target="https://github.com/iramosp/tesis-paisajes/blob/master/Tipologia_manejo_agricola.ipynb" TargetMode="External"/><Relationship Id="rId13" Type="http://schemas.openxmlformats.org/officeDocument/2006/relationships/hyperlink" Target="http://www.ars.usda.gov/nea/bhnrc/mafcl" TargetMode="External"/><Relationship Id="rId14" Type="http://schemas.openxmlformats.org/officeDocument/2006/relationships/hyperlink" Target="https://en.wikipedia.org/w/index.php?title=QR_algorithm&amp;oldid=9564689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3" Type="http://schemas.openxmlformats.org/officeDocument/2006/relationships/hyperlink" Target="https://github.com/dianejdan/Power-Method-PCA/blob/master/power-pca.py" TargetMode="External"/><Relationship Id="rId4" Type="http://schemas.openxmlformats.org/officeDocument/2006/relationships/hyperlink" Target="https://data.world/craigkelly/usda-national-nutrient-db" TargetMode="External"/><Relationship Id="rId5" Type="http://schemas.openxmlformats.org/officeDocument/2006/relationships/hyperlink" Target="https://github.com/mno-2020-gh-classroom/ex-modulo-3-comp-matricial-svd-czammar" TargetMode="External"/><Relationship Id="rId6" Type="http://schemas.openxmlformats.org/officeDocument/2006/relationships/hyperlink" Target="https://github.com/mno-2020-gh-classroom/ex-modulo-3-comp-matricial-qr-dapivei" TargetMode="External"/><Relationship Id="rId7" Type="http://schemas.openxmlformats.org/officeDocument/2006/relationships/hyperlink" Target="https://rdrr.io/cran/matlib/man/powerMethod.html" TargetMode="External"/><Relationship Id="rId8" Type="http://schemas.openxmlformats.org/officeDocument/2006/relationships/hyperlink" Target="https://towardsdatascience.com/feature-selection-using-wrapper-methods-in-python-f0d352b346f" TargetMode="External"/><Relationship Id="rId9" Type="http://schemas.openxmlformats.org/officeDocument/2006/relationships/hyperlink" Target="https://github.com/ITAM-DS/analisis-numerico-computo-cientifico/blob/master/temas/III.computo_matricial/3.3.d.SVD.ipynb" TargetMode="External"/><Relationship Id="rId10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err="1" smtClean="0"/>
              <a:t>Clasificación</a:t>
            </a:r>
            <a:r>
              <a:rPr lang="en-US" sz="4000" b="1" dirty="0" smtClean="0"/>
              <a:t> </a:t>
            </a:r>
            <a:r>
              <a:rPr lang="en-US" sz="4000" b="1" dirty="0"/>
              <a:t>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Base </a:t>
            </a:r>
            <a:r>
              <a:rPr lang="en-US" sz="4000" b="1" dirty="0" err="1" smtClean="0"/>
              <a:t>en</a:t>
            </a:r>
            <a:r>
              <a:rPr lang="en-US" sz="4000" b="1" dirty="0" smtClean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 smtClean="0"/>
              <a:t>Elizabeth </a:t>
            </a:r>
            <a:r>
              <a:rPr lang="es-ES_tradnl" dirty="0"/>
              <a:t>R</a:t>
            </a:r>
            <a:r>
              <a:rPr lang="es-ES_tradnl" dirty="0" smtClean="0"/>
              <a:t>odríguez</a:t>
            </a:r>
          </a:p>
          <a:p>
            <a:r>
              <a:rPr lang="es-ES_tradnl" dirty="0" smtClean="0"/>
              <a:t>Elizabeth Viveros</a:t>
            </a:r>
          </a:p>
          <a:p>
            <a:r>
              <a:rPr lang="es-ES_tradnl" dirty="0" smtClean="0"/>
              <a:t>Leonardo Marín</a:t>
            </a:r>
          </a:p>
          <a:p>
            <a:r>
              <a:rPr lang="es-ES_tradnl" dirty="0" smtClean="0"/>
              <a:t>Ángel Rafael Ortega</a:t>
            </a:r>
          </a:p>
          <a:p>
            <a:r>
              <a:rPr lang="es-ES_tradnl" dirty="0" smtClean="0"/>
              <a:t>Karla </a:t>
            </a:r>
            <a:r>
              <a:rPr lang="es-ES_tradnl" dirty="0"/>
              <a:t>A</a:t>
            </a:r>
            <a:r>
              <a:rPr lang="es-ES_tradnl" dirty="0" smtClean="0"/>
              <a:t>lfaro</a:t>
            </a:r>
          </a:p>
          <a:p>
            <a:r>
              <a:rPr lang="es-ES_tradnl" dirty="0" smtClean="0"/>
              <a:t>Mario Rodríguez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Análisis de componentes principales</a:t>
            </a:r>
            <a:endParaRPr lang="es-ES_trad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Enfoque geométrico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Enfoque algebraico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1. Algoritmo </a:t>
            </a:r>
            <a:r>
              <a:rPr lang="es-ES_tradnl" dirty="0" err="1" smtClean="0"/>
              <a:t>svd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2. Algoritmo </a:t>
            </a:r>
            <a:r>
              <a:rPr lang="es-ES_tradnl" dirty="0" err="1" smtClean="0"/>
              <a:t>qr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3. Método de la potencia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Comparación entre algoritmos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 smtClean="0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 smtClean="0"/>
              <a:t>Programando</a:t>
            </a:r>
            <a:r>
              <a:rPr lang="en-US" sz="2000" dirty="0" smtClean="0"/>
              <a:t> </a:t>
            </a:r>
            <a:r>
              <a:rPr lang="en-US" sz="2000" dirty="0"/>
              <a:t>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1. Algoritmo </a:t>
            </a:r>
            <a:r>
              <a:rPr lang="es-ES_tradnl" dirty="0" err="1" smtClean="0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" y="3381256"/>
            <a:ext cx="11382647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 smtClean="0"/>
              <a:t>El </a:t>
            </a:r>
            <a:r>
              <a:rPr lang="es-ES_tradnl" sz="2400" dirty="0"/>
              <a:t>mayor error relativo, que se presenta en las componentes principales </a:t>
            </a:r>
            <a:r>
              <a:rPr lang="es-ES_tradnl" sz="2400" dirty="0" smtClean="0"/>
              <a:t>fue </a:t>
            </a:r>
            <a:r>
              <a:rPr lang="es-ES_tradnl" sz="2400" dirty="0"/>
              <a:t>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2. Algoritmo </a:t>
            </a:r>
            <a:r>
              <a:rPr lang="es-ES_tradnl" dirty="0" err="1" smtClean="0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" y="3177153"/>
            <a:ext cx="11748141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 smtClean="0"/>
              <a:t>El </a:t>
            </a:r>
            <a:r>
              <a:rPr lang="es-ES_tradnl" sz="2400" dirty="0"/>
              <a:t>mayor error relativo, que se presenta en las componentes principales </a:t>
            </a:r>
            <a:r>
              <a:rPr lang="es-ES_tradnl" sz="2400" dirty="0" smtClean="0"/>
              <a:t>fue </a:t>
            </a:r>
            <a:r>
              <a:rPr lang="es-ES_tradnl" sz="2400" dirty="0"/>
              <a:t>del orden de </a:t>
            </a:r>
            <a:r>
              <a:rPr lang="es-ES_tradnl" sz="2400" dirty="0" smtClean="0"/>
              <a:t>10</a:t>
            </a:r>
            <a:r>
              <a:rPr lang="es-ES_tradnl" sz="2400" baseline="30000" dirty="0" smtClean="0"/>
              <a:t>-5</a:t>
            </a:r>
            <a:r>
              <a:rPr lang="es-ES_tradnl" sz="2400" dirty="0" smtClean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3. Método de la potencia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Varianza explicada y </a:t>
            </a:r>
            <a:r>
              <a:rPr lang="es-ES_tradnl" dirty="0" err="1" smtClean="0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17" y="2014641"/>
            <a:ext cx="4974492" cy="931759"/>
          </a:xfrm>
        </p:spPr>
        <p:txBody>
          <a:bodyPr/>
          <a:lstStyle/>
          <a:p>
            <a:r>
              <a:rPr lang="es-ES_tradnl" dirty="0" smtClean="0"/>
              <a:t>Criterio de varianza explicada (80%): </a:t>
            </a:r>
          </a:p>
          <a:p>
            <a:pPr lvl="1"/>
            <a:r>
              <a:rPr lang="es-ES_tradnl" dirty="0" smtClean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73813" y="2014640"/>
            <a:ext cx="2834038" cy="93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/>
              <a:t>Eigenvalores</a:t>
            </a:r>
            <a:r>
              <a:rPr lang="es-ES_tradnl" dirty="0" smtClean="0"/>
              <a:t> (&gt;1): </a:t>
            </a:r>
          </a:p>
          <a:p>
            <a:pPr lvl="1"/>
            <a:r>
              <a:rPr lang="es-ES_tradnl" dirty="0"/>
              <a:t>7</a:t>
            </a:r>
            <a:r>
              <a:rPr lang="es-ES_tradnl" dirty="0" smtClean="0"/>
              <a:t> componentes</a:t>
            </a:r>
            <a:endParaRPr lang="es-ES_tradnl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C1: </a:t>
            </a:r>
            <a:r>
              <a:rPr lang="hr-HR" dirty="0" smtClean="0"/>
              <a:t>5.44991815</a:t>
            </a:r>
          </a:p>
          <a:p>
            <a:r>
              <a:rPr lang="hr-HR" dirty="0" smtClean="0"/>
              <a:t>C2: </a:t>
            </a:r>
            <a:r>
              <a:rPr lang="cs-CZ" dirty="0" smtClean="0"/>
              <a:t>2.61876222</a:t>
            </a:r>
          </a:p>
          <a:p>
            <a:r>
              <a:rPr lang="cs-CZ" dirty="0" smtClean="0"/>
              <a:t>C3: </a:t>
            </a:r>
            <a:r>
              <a:rPr lang="is-IS" dirty="0" smtClean="0"/>
              <a:t>2.03213339</a:t>
            </a:r>
          </a:p>
          <a:p>
            <a:r>
              <a:rPr lang="is-IS" dirty="0" smtClean="0"/>
              <a:t>C4: </a:t>
            </a:r>
            <a:r>
              <a:rPr lang="fi-FI" dirty="0" smtClean="0"/>
              <a:t>1.87934951</a:t>
            </a:r>
          </a:p>
          <a:p>
            <a:r>
              <a:rPr lang="fi-FI" dirty="0" smtClean="0"/>
              <a:t>C5: </a:t>
            </a:r>
            <a:r>
              <a:rPr lang="tr-TR" dirty="0" smtClean="0"/>
              <a:t>1.63586122</a:t>
            </a:r>
          </a:p>
          <a:p>
            <a:r>
              <a:rPr lang="tr-TR" dirty="0" smtClean="0"/>
              <a:t>C6: </a:t>
            </a:r>
            <a:r>
              <a:rPr lang="nb-NO" dirty="0" smtClean="0"/>
              <a:t>1.140503</a:t>
            </a:r>
          </a:p>
          <a:p>
            <a:r>
              <a:rPr lang="nb-NO" dirty="0" smtClean="0"/>
              <a:t>C7: </a:t>
            </a:r>
            <a:r>
              <a:rPr lang="is-IS" dirty="0" smtClean="0"/>
              <a:t>1.06099038</a:t>
            </a:r>
          </a:p>
          <a:p>
            <a:r>
              <a:rPr lang="is-IS" dirty="0"/>
              <a:t>C8: </a:t>
            </a:r>
            <a:r>
              <a:rPr lang="is-IS" dirty="0" smtClean="0"/>
              <a:t>0.92636129</a:t>
            </a:r>
          </a:p>
          <a:p>
            <a:r>
              <a:rPr lang="is-IS" dirty="0"/>
              <a:t>C9: </a:t>
            </a:r>
            <a:r>
              <a:rPr lang="is-IS" dirty="0" smtClean="0"/>
              <a:t>0.8621182</a:t>
            </a:r>
          </a:p>
          <a:p>
            <a:r>
              <a:rPr lang="is-IS" dirty="0"/>
              <a:t>C10: 0.82478215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Interpretación de componentes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337875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796208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Componente 1</a:t>
            </a:r>
            <a:endParaRPr lang="es-ES_tradnl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796208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Componente 2</a:t>
            </a:r>
            <a:endParaRPr lang="es-ES_tradnl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796208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Componente 3</a:t>
            </a:r>
            <a:endParaRPr lang="es-ES_tradnl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337874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337874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796208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Componente 4</a:t>
            </a:r>
            <a:endParaRPr lang="es-ES_tradnl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337874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 smtClean="0"/>
              <a:t>Tabla de contenidos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 smtClean="0">
                <a:effectLst/>
                <a:hlinkClick r:id="rId5"/>
              </a:rPr>
              <a:t>Teoría </a:t>
            </a:r>
            <a:r>
              <a:rPr lang="en-US" sz="2400" u="sng" dirty="0">
                <a:effectLst/>
                <a:hlinkClick r:id="rId5"/>
              </a:rPr>
              <a:t>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 smtClean="0">
                <a:effectLst/>
                <a:hlinkClick r:id="rId7"/>
              </a:rPr>
              <a:t>Análisis </a:t>
            </a:r>
            <a:r>
              <a:rPr lang="en-US" sz="2400" u="sng" dirty="0">
                <a:effectLst/>
                <a:hlinkClick r:id="rId7"/>
              </a:rPr>
              <a:t>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 smtClean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Interpretación de componentes</a:t>
            </a:r>
            <a:endParaRPr lang="es-ES_trad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Componente 5</a:t>
            </a:r>
            <a:endParaRPr lang="es-ES_tradnl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Componente 6</a:t>
            </a:r>
            <a:endParaRPr lang="es-ES_tradnl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Componente 7</a:t>
            </a:r>
            <a:endParaRPr lang="es-ES_tradnl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Análisis </a:t>
            </a:r>
            <a:r>
              <a:rPr lang="es-ES_tradnl" dirty="0" smtClean="0"/>
              <a:t>de conglomerados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 smtClean="0"/>
              <a:t>Paralelización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Conclusión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 err="1"/>
              <a:t>Luhaniwal</a:t>
            </a:r>
            <a:r>
              <a:rPr lang="en-US" dirty="0"/>
              <a:t> </a:t>
            </a:r>
            <a:r>
              <a:rPr lang="en-US" dirty="0" err="1"/>
              <a:t>Vikashraj</a:t>
            </a:r>
            <a:r>
              <a:rPr lang="en-US" dirty="0"/>
              <a:t>. (2019). </a:t>
            </a:r>
            <a:r>
              <a:rPr lang="en-US" u="sng" dirty="0">
                <a:hlinkClick r:id="rId8"/>
              </a:rPr>
              <a:t>"Feature selection using Wrapper methods in Python"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1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2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3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4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44774"/>
            <a:ext cx="10058400" cy="4050792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: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Algoritmo</a:t>
            </a:r>
            <a:r>
              <a:rPr lang="en-US" dirty="0" smtClean="0"/>
              <a:t> de SVD.</a:t>
            </a:r>
          </a:p>
          <a:p>
            <a:pPr lvl="1"/>
            <a:r>
              <a:rPr lang="en-US" dirty="0" err="1" smtClean="0"/>
              <a:t>Algoritmo</a:t>
            </a:r>
            <a:r>
              <a:rPr lang="en-US" dirty="0" smtClean="0"/>
              <a:t> QR.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n-US" dirty="0" err="1"/>
              <a:t>potencia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PCA de </a:t>
            </a:r>
            <a:r>
              <a:rPr lang="en-US" dirty="0" err="1" smtClean="0"/>
              <a:t>sklearn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Clasificar</a:t>
            </a:r>
            <a:r>
              <a:rPr lang="en-US" dirty="0" smtClean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comida con 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nutrimental </a:t>
            </a:r>
            <a:r>
              <a:rPr lang="en-US" dirty="0" err="1"/>
              <a:t>habiendo</a:t>
            </a:r>
            <a:r>
              <a:rPr lang="en-US" dirty="0"/>
              <a:t> </a:t>
            </a:r>
            <a:r>
              <a:rPr lang="en-US" dirty="0" err="1" smtClean="0"/>
              <a:t>eliminado</a:t>
            </a:r>
            <a:r>
              <a:rPr lang="en-US" dirty="0" smtClean="0"/>
              <a:t> </a:t>
            </a:r>
            <a:r>
              <a:rPr lang="en-US" dirty="0"/>
              <a:t>la multicolinealidad de la base.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Datos y contexto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511694"/>
            <a:ext cx="10369550" cy="10211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atos</a:t>
            </a:r>
            <a:r>
              <a:rPr lang="en-US" dirty="0" smtClean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alimenticia</a:t>
            </a:r>
            <a:r>
              <a:rPr lang="en-US" dirty="0"/>
              <a:t> de la USDA National Nutrient Database for Standard Reference (SR) </a:t>
            </a:r>
            <a:r>
              <a:rPr lang="en-US" dirty="0" smtClean="0"/>
              <a:t> (2014).</a:t>
            </a:r>
          </a:p>
          <a:p>
            <a:r>
              <a:rPr lang="en-US" dirty="0" smtClean="0"/>
              <a:t>8,618 </a:t>
            </a:r>
            <a:r>
              <a:rPr lang="en-US" dirty="0" err="1" smtClean="0"/>
              <a:t>observaciones</a:t>
            </a:r>
            <a:r>
              <a:rPr lang="en-US" dirty="0" smtClean="0"/>
              <a:t> y 45 variables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2858593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Diagnóstico de Multicolinealidad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80" y="1250085"/>
            <a:ext cx="7551251" cy="560791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969"/>
            <a:ext cx="12026684" cy="1609344"/>
          </a:xfrm>
        </p:spPr>
        <p:txBody>
          <a:bodyPr/>
          <a:lstStyle/>
          <a:p>
            <a:pPr algn="ctr"/>
            <a:r>
              <a:rPr lang="es-ES_tradnl" dirty="0" err="1" smtClean="0"/>
              <a:t>Distr</a:t>
            </a:r>
            <a:r>
              <a:rPr lang="es-ES_tradnl" dirty="0" smtClean="0"/>
              <a:t>.</a:t>
            </a:r>
            <a:r>
              <a:rPr lang="es-ES_tradnl" dirty="0" smtClean="0"/>
              <a:t> de los macro y micronutrientes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Frecuencia por grupo de alimento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64" y="1365044"/>
            <a:ext cx="7285148" cy="5492956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63" y="263472"/>
            <a:ext cx="11251770" cy="1609344"/>
          </a:xfrm>
        </p:spPr>
        <p:txBody>
          <a:bodyPr/>
          <a:lstStyle/>
          <a:p>
            <a:pPr algn="ctr"/>
            <a:r>
              <a:rPr lang="es-ES_tradnl" dirty="0" err="1" smtClean="0"/>
              <a:t>kilocalorias</a:t>
            </a:r>
            <a:r>
              <a:rPr lang="es-ES_tradnl" dirty="0" smtClean="0"/>
              <a:t> </a:t>
            </a:r>
            <a:r>
              <a:rPr lang="es-ES_tradnl" dirty="0"/>
              <a:t>por grupo de alimento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6" y="340963"/>
            <a:ext cx="11618563" cy="1609344"/>
          </a:xfrm>
        </p:spPr>
        <p:txBody>
          <a:bodyPr/>
          <a:lstStyle/>
          <a:p>
            <a:pPr algn="ctr"/>
            <a:r>
              <a:rPr lang="es-ES_tradnl" dirty="0" smtClean="0"/>
              <a:t>grasas </a:t>
            </a:r>
            <a:r>
              <a:rPr lang="es-ES_tradnl" dirty="0"/>
              <a:t>por grupo de alimento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3571</TotalTime>
  <Words>310</Words>
  <Application>Microsoft Macintosh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Distr. de los macro y micronutrientes</vt:lpstr>
      <vt:lpstr>Frecuencia por grupo de alimento</vt:lpstr>
      <vt:lpstr>kilocalorias por grupo de alimento</vt:lpstr>
      <vt:lpstr>grasas por grupo de alimento</vt:lpstr>
      <vt:lpstr>Análisis de componentes principales</vt:lpstr>
      <vt:lpstr>1. Algoritmo svd</vt:lpstr>
      <vt:lpstr>2. Algoritmo qr</vt:lpstr>
      <vt:lpstr>3. Método de la potencia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Análisis de conglomerados</vt:lpstr>
      <vt:lpstr>Paralelización</vt:lpstr>
      <vt:lpstr>Conclusión</vt:lpstr>
      <vt:lpstr>referencias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resolver problemas de multicolinealidad y dimensión alta:      Un estudio nacional sobre el desempeño académico     en Matemáticas y Lenguaje y Comunicación a nivel bachillerato</dc:title>
  <dc:creator>Microsoft Office User</dc:creator>
  <cp:lastModifiedBy>Microsoft Office User</cp:lastModifiedBy>
  <cp:revision>67</cp:revision>
  <dcterms:created xsi:type="dcterms:W3CDTF">2020-05-27T06:44:58Z</dcterms:created>
  <dcterms:modified xsi:type="dcterms:W3CDTF">2020-05-29T18:20:07Z</dcterms:modified>
</cp:coreProperties>
</file>