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/>
    <p:restoredTop sz="94534"/>
  </p:normalViewPr>
  <p:slideViewPr>
    <p:cSldViewPr snapToGrid="0" snapToObjects="1">
      <p:cViewPr varScale="1">
        <p:scale>
          <a:sx n="74" d="100"/>
          <a:sy n="7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ramosp/tesis-paisajes/blob/master/Tipologia_manejo_agricola.ipynb" TargetMode="External"/><Relationship Id="rId12" Type="http://schemas.openxmlformats.org/officeDocument/2006/relationships/hyperlink" Target="http://www.ars.usda.gov/nea/bhnrc/mafcl" TargetMode="External"/><Relationship Id="rId13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1334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s-ES_tradnl" sz="2400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sz="2400" dirty="0" smtClean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 algn="ctr">
                  <a:buNone/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2400" dirty="0" smtClean="0"/>
              </a:p>
              <a:p>
                <a:pPr marL="0" indent="0" algn="ctr">
                  <a:buNone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V son las direcciones de los componentes</a:t>
                </a:r>
                <a:r>
                  <a:rPr lang="es-ES_tradnl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  <a:blipFill rotWithShape="0">
                <a:blip r:embed="rId2"/>
                <a:stretch>
                  <a:fillRect l="-591" t="-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12232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Procedimiento para calcular los eigenvalores y </a:t>
                </a:r>
                <a:r>
                  <a:rPr lang="es-ES" sz="2400" dirty="0" err="1"/>
                  <a:t>eigenvectores</a:t>
                </a:r>
                <a:r>
                  <a:rPr lang="es-ES" sz="2400" dirty="0"/>
                  <a:t> de una matriz A</a:t>
                </a:r>
                <a:r>
                  <a:rPr lang="es-ES" sz="2400" dirty="0" smtClean="0"/>
                  <a:t>.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Basado en la descomposición QR:</a:t>
                </a:r>
                <a:br>
                  <a:rPr lang="es-ES" sz="2400" dirty="0"/>
                </a:b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(con  𝑄  matriz ortogonal y  𝑅  triangular superior)</a:t>
                </a:r>
              </a:p>
              <a:p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  <a:blipFill rotWithShape="0">
                <a:blip r:embed="rId2"/>
                <a:stretch>
                  <a:fillRect l="-1128" t="-2517" r="-20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_tradnl" sz="2400" b="1" dirty="0"/>
                  <a:t>Algoritmo</a:t>
                </a:r>
              </a:p>
              <a:p>
                <a:r>
                  <a:rPr lang="es-ES_tradnl" sz="2400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  <a:p>
                <a:r>
                  <a:rPr lang="es-ES_tradnl" sz="2400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>
                  <a:buNone/>
                </a:pPr>
                <a:r>
                  <a:rPr lang="es-ES_tradnl" sz="2400" dirty="0"/>
                  <a:t>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sz="2400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 err="1"/>
                  <a:t>eigenvectores</a:t>
                </a:r>
                <a:r>
                  <a:rPr lang="es-ES_tradnl" sz="2400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  <a:blipFill rotWithShape="0">
                <a:blip r:embed="rId3"/>
                <a:stretch>
                  <a:fillRect l="-1833" t="-2137" r="-2749" b="-122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2091" y="1609344"/>
                <a:ext cx="5543909" cy="3977640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Para una matriz  𝐴  </a:t>
                </a:r>
                <a:r>
                  <a:rPr lang="es-ES" sz="2400" dirty="0" err="1"/>
                  <a:t>diagonalizable</a:t>
                </a:r>
                <a:r>
                  <a:rPr lang="es-ES" sz="2400" dirty="0"/>
                  <a:t>, genera un número  𝜆  que es el eigenvalor más grande (en valor absoluto) de  𝐴 , y un vector no nulo  𝑣 , que es el </a:t>
                </a:r>
                <a:r>
                  <a:rPr lang="es-ES" sz="2400" dirty="0" err="1"/>
                  <a:t>eigenvector</a:t>
                </a:r>
                <a:r>
                  <a:rPr lang="es-ES" sz="2400" dirty="0"/>
                  <a:t> correspondiente a  𝜆  </a:t>
                </a:r>
                <a:r>
                  <a:rPr lang="es-ES" sz="2400" i="1" dirty="0"/>
                  <a:t>(</a:t>
                </a:r>
                <a:r>
                  <a:rPr lang="es-ES" sz="2400" dirty="0"/>
                  <a:t>𝐴𝑣=𝜆𝑣)</a:t>
                </a:r>
              </a:p>
              <a:p>
                <a:r>
                  <a:rPr lang="es-ES" sz="2400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sz="2000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tiene una componente distinta de cero en la dirección de un </a:t>
                </a:r>
                <a:r>
                  <a:rPr lang="es-ES" sz="2000" dirty="0" err="1"/>
                  <a:t>eigenvector</a:t>
                </a:r>
                <a:r>
                  <a:rPr lang="es-ES" sz="2000" dirty="0"/>
                  <a:t> asociado con el eigenvalor dominante</a:t>
                </a:r>
                <a:endParaRPr lang="es-ES_trad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2091" y="1609344"/>
                <a:ext cx="5543909" cy="3977640"/>
              </a:xfrm>
              <a:blipFill rotWithShape="0">
                <a:blip r:embed="rId2"/>
                <a:stretch>
                  <a:fillRect l="-990" t="-2297" r="-990" b="-264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16947" y="1763240"/>
                <a:ext cx="4659702" cy="3977640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aleatorio</a:t>
                </a:r>
              </a:p>
              <a:p>
                <a:r>
                  <a:rPr lang="es-ES_tradnl" sz="2400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sz="2000" dirty="0"/>
              </a:p>
              <a:p>
                <a:pPr lvl="1"/>
                <a:endParaRPr lang="es-ES_trad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sz="2400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sz="2400" dirty="0"/>
                  <a:t> converge al </a:t>
                </a:r>
                <a:r>
                  <a:rPr lang="es-ES_tradnl" sz="2400" dirty="0" err="1"/>
                  <a:t>eigenvector</a:t>
                </a:r>
                <a:r>
                  <a:rPr lang="es-ES_tradnl" sz="2400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16947" y="1763240"/>
                <a:ext cx="4659702" cy="3977640"/>
              </a:xfrm>
              <a:blipFill rotWithShape="0">
                <a:blip r:embed="rId3"/>
                <a:stretch>
                  <a:fillRect l="-1178" t="-4441" b="-113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413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2400" dirty="0"/>
              <a:t>Los componentes principales se obtienen de la siguiente forma</a:t>
            </a:r>
          </a:p>
          <a:p>
            <a:endParaRPr lang="es-MX" sz="2400" dirty="0"/>
          </a:p>
          <a:p>
            <a:r>
              <a:rPr lang="es-MX" sz="2400" dirty="0"/>
              <a:t>Z</a:t>
            </a:r>
            <a:r>
              <a:rPr lang="es-MX" sz="2400" baseline="-25000" dirty="0"/>
              <a:t>i</a:t>
            </a:r>
            <a:r>
              <a:rPr lang="es-MX" sz="2400" dirty="0"/>
              <a:t> = A</a:t>
            </a:r>
            <a:r>
              <a:rPr lang="es-MX" sz="2400" baseline="-25000" dirty="0"/>
              <a:t>k</a:t>
            </a:r>
            <a:r>
              <a:rPr lang="es-MX" sz="2400" dirty="0"/>
              <a:t>*y</a:t>
            </a:r>
            <a:r>
              <a:rPr lang="es-MX" sz="2400" baseline="-25000" dirty="0"/>
              <a:t>i</a:t>
            </a:r>
          </a:p>
          <a:p>
            <a:endParaRPr lang="es-MX" sz="2400" dirty="0"/>
          </a:p>
          <a:p>
            <a:r>
              <a:rPr lang="es-MX" sz="2400" dirty="0"/>
              <a:t>Donde Z</a:t>
            </a:r>
            <a:r>
              <a:rPr lang="es-MX" sz="2400" baseline="-25000" dirty="0"/>
              <a:t>i</a:t>
            </a:r>
            <a:r>
              <a:rPr lang="es-MX" sz="2400" dirty="0"/>
              <a:t> es el componente principal i, A</a:t>
            </a:r>
            <a:r>
              <a:rPr lang="es-MX" sz="2400" baseline="-25000" dirty="0"/>
              <a:t>k</a:t>
            </a:r>
            <a:r>
              <a:rPr lang="es-MX" sz="2400" dirty="0"/>
              <a:t> la matriz de datos original y y</a:t>
            </a:r>
            <a:r>
              <a:rPr lang="es-MX" sz="2400" baseline="-25000" dirty="0"/>
              <a:t>i</a:t>
            </a:r>
            <a:r>
              <a:rPr lang="es-MX" sz="2400" dirty="0"/>
              <a:t> el i-ésimo eigenvector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="" xmlns:a16="http://schemas.microsoft.com/office/drawing/2014/main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La varianza explicada se obtiene a partir de los eigenvalores.</a:t>
            </a:r>
          </a:p>
          <a:p>
            <a:r>
              <a:rPr lang="es-MX" sz="2400" dirty="0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 sz="2400" dirty="0" smtClean="0"/>
              <a:t>                      E</a:t>
            </a:r>
            <a:r>
              <a:rPr lang="es-MX" sz="2400" baseline="-25000" dirty="0" smtClean="0"/>
              <a:t>i</a:t>
            </a:r>
            <a:r>
              <a:rPr lang="es-MX" sz="2400" dirty="0" smtClean="0"/>
              <a:t> </a:t>
            </a:r>
            <a:r>
              <a:rPr lang="es-MX" sz="2400" dirty="0"/>
              <a:t>/ ΣE</a:t>
            </a:r>
            <a:r>
              <a:rPr lang="es-MX" sz="2400" baseline="-25000" dirty="0"/>
              <a:t>i</a:t>
            </a:r>
          </a:p>
          <a:p>
            <a:pPr marL="0" indent="0">
              <a:buNone/>
            </a:pPr>
            <a:r>
              <a:rPr lang="es-MX" sz="2400" dirty="0"/>
              <a:t>Donde Ei es el i-ésimo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3" y="1806668"/>
            <a:ext cx="5816610" cy="931759"/>
          </a:xfrm>
        </p:spPr>
        <p:txBody>
          <a:bodyPr>
            <a:noAutofit/>
          </a:bodyPr>
          <a:lstStyle/>
          <a:p>
            <a:r>
              <a:rPr lang="es-ES_tradnl" sz="2400" dirty="0"/>
              <a:t>Criterio de varianza explicada (80%): </a:t>
            </a:r>
          </a:p>
          <a:p>
            <a:pPr lvl="1"/>
            <a:r>
              <a:rPr lang="es-ES_tradnl" sz="2000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6560" y="1806668"/>
            <a:ext cx="3316240" cy="93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="" xmlns:a16="http://schemas.microsoft.com/office/drawing/2014/main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="" xmlns:a16="http://schemas.microsoft.com/office/drawing/2014/main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 smtClean="0"/>
              <a:t>confusión</a:t>
            </a:r>
            <a:endParaRPr lang="en-US" dirty="0"/>
          </a:p>
          <a:p>
            <a:r>
              <a:rPr lang="es-ES_tradnl" dirty="0" smtClean="0"/>
              <a:t>Precisión </a:t>
            </a:r>
            <a:r>
              <a:rPr lang="es-ES_tradnl" dirty="0"/>
              <a:t>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Paralelización</a:t>
            </a:r>
            <a:r>
              <a:rPr lang="es-ES_tradnl" dirty="0" smtClean="0"/>
              <a:t> (</a:t>
            </a:r>
            <a:r>
              <a:rPr lang="es-ES_tradnl" dirty="0" err="1" smtClean="0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</a:t>
            </a:r>
            <a:r>
              <a:rPr lang="es-ES" dirty="0" smtClean="0"/>
              <a:t>k=2. Este es </a:t>
            </a:r>
            <a:r>
              <a:rPr lang="es-ES" dirty="0"/>
              <a:t>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logró reducir la </a:t>
            </a:r>
            <a:r>
              <a:rPr lang="es-ES_tradnl" dirty="0" err="1" smtClean="0"/>
              <a:t>dimensionalidad</a:t>
            </a:r>
            <a:r>
              <a:rPr lang="es-ES_tradnl" dirty="0" smtClean="0"/>
              <a:t> y eliminar la multicolinealidad de los datos al hacer PCA.</a:t>
            </a:r>
          </a:p>
          <a:p>
            <a:pPr lvl="1"/>
            <a:r>
              <a:rPr lang="es-ES_tradnl" dirty="0" smtClean="0"/>
              <a:t>Se redujo a 10 componentes principales con el criterio de varianza explicada al 80%.</a:t>
            </a:r>
          </a:p>
          <a:p>
            <a:pPr lvl="1"/>
            <a:r>
              <a:rPr lang="es-ES_tradnl" dirty="0" smtClean="0"/>
              <a:t>Se redujo a 7 componentes principales con el criterio de </a:t>
            </a:r>
            <a:r>
              <a:rPr lang="es-ES_tradnl" dirty="0" err="1" smtClean="0"/>
              <a:t>eigenvalor</a:t>
            </a:r>
            <a:r>
              <a:rPr lang="es-ES_tradnl" dirty="0" smtClean="0"/>
              <a:t> &gt;1.</a:t>
            </a:r>
          </a:p>
          <a:p>
            <a:pPr lvl="1"/>
            <a:endParaRPr lang="es-ES_tradnl" dirty="0" smtClean="0"/>
          </a:p>
          <a:p>
            <a:r>
              <a:rPr lang="es-ES_tradnl" dirty="0"/>
              <a:t>La </a:t>
            </a:r>
            <a:r>
              <a:rPr lang="es-ES_tradnl" dirty="0" smtClean="0"/>
              <a:t>programación </a:t>
            </a:r>
            <a:r>
              <a:rPr lang="es-ES_tradnl" dirty="0"/>
              <a:t>de los </a:t>
            </a:r>
            <a:r>
              <a:rPr lang="es-ES_tradnl" dirty="0" smtClean="0"/>
              <a:t>4 métodos comparados dieron resultados muy similares.</a:t>
            </a:r>
          </a:p>
          <a:p>
            <a:endParaRPr lang="es-ES_tradnl" dirty="0"/>
          </a:p>
          <a:p>
            <a:r>
              <a:rPr lang="es-ES_tradnl" dirty="0" smtClean="0"/>
              <a:t>El análisis de clasificación de los tipos de comida fue bueno:</a:t>
            </a:r>
          </a:p>
          <a:p>
            <a:pPr lvl="1"/>
            <a:r>
              <a:rPr lang="es-ES_tradnl" dirty="0" smtClean="0"/>
              <a:t>Precisión: 0.5673</a:t>
            </a:r>
          </a:p>
          <a:p>
            <a:pPr lvl="1"/>
            <a:r>
              <a:rPr lang="es-ES_tradnl" dirty="0" err="1" smtClean="0"/>
              <a:t>Recall</a:t>
            </a:r>
            <a:r>
              <a:rPr lang="es-ES_tradnl" dirty="0" smtClean="0"/>
              <a:t>: 0.5558 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130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numéricos</a:t>
            </a:r>
            <a:r>
              <a:rPr lang="en-US" sz="2400" dirty="0"/>
              <a:t>: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de SVD.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QR.</a:t>
            </a:r>
          </a:p>
          <a:p>
            <a:pPr lvl="1"/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PCA de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no </a:t>
            </a:r>
            <a:r>
              <a:rPr lang="en-US" sz="2400" dirty="0" err="1" smtClean="0"/>
              <a:t>supervisado</a:t>
            </a:r>
            <a:r>
              <a:rPr lang="en-US" sz="2400" dirty="0" smtClean="0"/>
              <a:t> de </a:t>
            </a:r>
            <a:r>
              <a:rPr lang="en-US" sz="2400" dirty="0" err="1" smtClean="0"/>
              <a:t>clasificación</a:t>
            </a:r>
            <a:r>
              <a:rPr lang="en-US" sz="2400" dirty="0" smtClean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 smtClean="0"/>
              <a:t>alimentos</a:t>
            </a:r>
            <a:r>
              <a:rPr lang="en-US" sz="2400" dirty="0" smtClean="0"/>
              <a:t> </a:t>
            </a:r>
            <a:r>
              <a:rPr lang="en-US" sz="2400" dirty="0"/>
              <a:t>con base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nutrimental </a:t>
            </a:r>
            <a:r>
              <a:rPr lang="en-US" sz="2400" dirty="0" err="1"/>
              <a:t>habiendo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la multicolinealidad de la </a:t>
            </a:r>
            <a:r>
              <a:rPr lang="en-US" sz="2400" dirty="0" smtClean="0"/>
              <a:t>base al </a:t>
            </a:r>
            <a:r>
              <a:rPr lang="en-US" sz="2400" dirty="0" err="1" smtClean="0"/>
              <a:t>aplicar</a:t>
            </a:r>
            <a:r>
              <a:rPr lang="en-US" sz="2400" dirty="0" smtClean="0"/>
              <a:t>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Componentes</a:t>
            </a:r>
            <a:r>
              <a:rPr lang="en-US" sz="2400" dirty="0" smtClean="0"/>
              <a:t> </a:t>
            </a:r>
            <a:r>
              <a:rPr lang="en-US" sz="2400" dirty="0" err="1" smtClean="0"/>
              <a:t>Principales</a:t>
            </a:r>
            <a:r>
              <a:rPr lang="en-US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smtClean="0"/>
              <a:t>Palacios </a:t>
            </a:r>
            <a:r>
              <a:rPr lang="en-US" dirty="0"/>
              <a:t>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459935"/>
            <a:ext cx="10369550" cy="13468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composición</a:t>
            </a:r>
            <a:r>
              <a:rPr lang="en-US" sz="2400" dirty="0"/>
              <a:t> </a:t>
            </a:r>
            <a:r>
              <a:rPr lang="en-US" sz="2400" dirty="0" err="1"/>
              <a:t>alimenticia</a:t>
            </a:r>
            <a:r>
              <a:rPr lang="en-US" sz="2400" dirty="0"/>
              <a:t> de la USDA National Nutrient Database for Standard Reference (SR)  (2014).</a:t>
            </a:r>
          </a:p>
          <a:p>
            <a:r>
              <a:rPr lang="en-US" sz="2400" dirty="0"/>
              <a:t>8,618 </a:t>
            </a:r>
            <a:r>
              <a:rPr lang="en-US" sz="2400" dirty="0" err="1"/>
              <a:t>observaciones</a:t>
            </a:r>
            <a:r>
              <a:rPr lang="en-US" sz="2400" dirty="0"/>
              <a:t> y 45 variables</a:t>
            </a:r>
            <a:endParaRPr lang="es-ES_trad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117386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 smtClean="0"/>
              <a:t>Distribución </a:t>
            </a:r>
            <a:r>
              <a:rPr lang="es-ES_tradnl" dirty="0"/>
              <a:t>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 smtClean="0"/>
              <a:t>Distribución </a:t>
            </a:r>
            <a:r>
              <a:rPr lang="es-ES_tradnl" dirty="0"/>
              <a:t>de los micronutrientes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380227"/>
            <a:ext cx="9730596" cy="5221856"/>
          </a:xfrm>
        </p:spPr>
      </p:pic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802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Microsoft Office User</cp:lastModifiedBy>
  <cp:revision>18</cp:revision>
  <dcterms:created xsi:type="dcterms:W3CDTF">2020-05-29T21:34:05Z</dcterms:created>
  <dcterms:modified xsi:type="dcterms:W3CDTF">2020-05-30T00:04:54Z</dcterms:modified>
</cp:coreProperties>
</file>