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wmf" ContentType="image/x-wmf"/>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9.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a:t>
            </a:r>
            <a:r>
              <a:rPr b="0" lang="en-US" sz="6000" spc="-1" strike="noStrike">
                <a:solidFill>
                  <a:srgbClr val="000000"/>
                </a:solidFill>
                <a:latin typeface="Calibri Light"/>
              </a:rPr>
              <a:t>k to </a:t>
            </a:r>
            <a:r>
              <a:rPr b="0" lang="en-US" sz="6000" spc="-1" strike="noStrike">
                <a:solidFill>
                  <a:srgbClr val="000000"/>
                </a:solidFill>
                <a:latin typeface="Calibri Light"/>
              </a:rPr>
              <a:t>edit </a:t>
            </a:r>
            <a:r>
              <a:rPr b="0" lang="en-US" sz="6000" spc="-1" strike="noStrike">
                <a:solidFill>
                  <a:srgbClr val="000000"/>
                </a:solidFill>
                <a:latin typeface="Calibri Light"/>
              </a:rPr>
              <a:t>Ma</a:t>
            </a:r>
            <a:r>
              <a:rPr b="0" lang="en-US" sz="6000" spc="-1" strike="noStrike">
                <a:solidFill>
                  <a:srgbClr val="000000"/>
                </a:solidFill>
                <a:latin typeface="Calibri Light"/>
              </a:rPr>
              <a:t>ster </a:t>
            </a:r>
            <a:r>
              <a:rPr b="0" lang="en-US" sz="6000" spc="-1" strike="noStrike">
                <a:solidFill>
                  <a:srgbClr val="000000"/>
                </a:solidFill>
                <a:latin typeface="Calibri Light"/>
              </a:rPr>
              <a:t>title </a:t>
            </a:r>
            <a:r>
              <a:rPr b="0" lang="en-US" sz="6000" spc="-1" strike="noStrike">
                <a:solidFill>
                  <a:srgbClr val="000000"/>
                </a:solidFill>
                <a:latin typeface="Calibri Light"/>
              </a:rPr>
              <a:t>styl</a:t>
            </a:r>
            <a:r>
              <a:rPr b="0" lang="en-US" sz="6000" spc="-1" strike="noStrike">
                <a:solidFill>
                  <a:srgbClr val="000000"/>
                </a:solidFill>
                <a:latin typeface="Calibri Light"/>
              </a:rPr>
              <a:t>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95CD2137-91FE-4142-8C4E-737C385752F9}" type="datetime">
              <a:rPr b="0" lang="en-US" sz="1200" spc="-1" strike="noStrike">
                <a:solidFill>
                  <a:srgbClr val="8b8b8b"/>
                </a:solidFill>
                <a:latin typeface="Calibri"/>
              </a:rPr>
              <a:t>5/30/18</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0960121E-62C8-4586-BAFC-99C32F54134C}"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E9E801B1-3A40-4487-9ED6-D0730BFE154B}" type="datetime">
              <a:rPr b="0" lang="en-US" sz="1200" spc="-1" strike="noStrike">
                <a:solidFill>
                  <a:srgbClr val="8b8b8b"/>
                </a:solidFill>
                <a:latin typeface="Calibri"/>
              </a:rPr>
              <a:t>5/30/18</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AD9CD37D-F221-4014-AFEA-1C3226EAF184}"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rmAutofit/>
          </a:bodyPr>
          <a:p>
            <a:pPr algn="ctr">
              <a:lnSpc>
                <a:spcPct val="90000"/>
              </a:lnSpc>
            </a:pPr>
            <a:r>
              <a:rPr b="1" lang="en-US" sz="4000" spc="-1" strike="noStrike">
                <a:solidFill>
                  <a:srgbClr val="000000"/>
                </a:solidFill>
                <a:latin typeface="Calibri Light"/>
              </a:rPr>
              <a:t>Principal Component Analysis with Singular Value Decomposition</a:t>
            </a:r>
            <a:endParaRPr b="0" lang="en-US" sz="4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rmAutofit/>
          </a:bodyPr>
          <a:p>
            <a:pPr algn="ctr">
              <a:lnSpc>
                <a:spcPct val="90000"/>
              </a:lnSpc>
              <a:spcBef>
                <a:spcPts val="1001"/>
              </a:spcBef>
            </a:pPr>
            <a:endParaRPr b="0" lang="en-US" sz="3200" spc="-1" strike="noStrike">
              <a:latin typeface="Arial"/>
            </a:endParaRPr>
          </a:p>
          <a:p>
            <a:pPr algn="ctr">
              <a:lnSpc>
                <a:spcPct val="90000"/>
              </a:lnSpc>
              <a:spcBef>
                <a:spcPts val="1001"/>
              </a:spcBef>
            </a:pPr>
            <a:r>
              <a:rPr b="0" lang="en-US" sz="2400" spc="-1" strike="noStrike">
                <a:solidFill>
                  <a:srgbClr val="000000"/>
                </a:solidFill>
                <a:latin typeface="Calibri"/>
              </a:rPr>
              <a:t>Mirtha Ayala</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rPr>
              <a:t>Luis Federico Puente</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rPr>
              <a:t>David Rivera</a:t>
            </a:r>
            <a:endParaRPr b="0" lang="en-US" sz="2400" spc="-1" strike="noStrike">
              <a:latin typeface="Arial"/>
            </a:endParaRPr>
          </a:p>
        </p:txBody>
      </p:sp>
      <p:pic>
        <p:nvPicPr>
          <p:cNvPr id="84" name="Picture 3" descr=""/>
          <p:cNvPicPr/>
          <p:nvPr/>
        </p:nvPicPr>
        <p:blipFill>
          <a:blip r:embed="rId1"/>
          <a:stretch/>
        </p:blipFill>
        <p:spPr>
          <a:xfrm>
            <a:off x="0" y="0"/>
            <a:ext cx="12191760" cy="127800"/>
          </a:xfrm>
          <a:prstGeom prst="rect">
            <a:avLst/>
          </a:prstGeom>
          <a:ln>
            <a:noFill/>
          </a:ln>
        </p:spPr>
      </p:pic>
      <p:pic>
        <p:nvPicPr>
          <p:cNvPr id="85" name="Picture 4" descr=""/>
          <p:cNvPicPr/>
          <p:nvPr/>
        </p:nvPicPr>
        <p:blipFill>
          <a:blip r:embed="rId2"/>
          <a:stretch/>
        </p:blipFill>
        <p:spPr>
          <a:xfrm>
            <a:off x="11142000" y="208800"/>
            <a:ext cx="711360" cy="2286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0040" y="269280"/>
            <a:ext cx="10515240" cy="777600"/>
          </a:xfrm>
          <a:prstGeom prst="rect">
            <a:avLst/>
          </a:prstGeom>
          <a:noFill/>
          <a:ln>
            <a:noFill/>
          </a:ln>
        </p:spPr>
        <p:style>
          <a:lnRef idx="0"/>
          <a:fillRef idx="0"/>
          <a:effectRef idx="0"/>
          <a:fontRef idx="minor"/>
        </p:style>
        <p:txBody>
          <a:bodyPr lIns="0" rIns="0" tIns="0" bIns="0" anchor="ctr">
            <a:normAutofit/>
          </a:bodyPr>
          <a:p>
            <a:pPr>
              <a:lnSpc>
                <a:spcPct val="90000"/>
              </a:lnSpc>
            </a:pPr>
            <a:r>
              <a:rPr b="1" lang="en-US" sz="4270" spc="-1" strike="noStrike">
                <a:solidFill>
                  <a:srgbClr val="005800"/>
                </a:solidFill>
                <a:latin typeface="Calibri Light"/>
              </a:rPr>
              <a:t>I</a:t>
            </a:r>
            <a:r>
              <a:rPr b="1" lang="en-US" sz="4270" spc="-1" strike="noStrike">
                <a:solidFill>
                  <a:srgbClr val="005800"/>
                </a:solidFill>
                <a:latin typeface="Calibri Light"/>
              </a:rPr>
              <a:t>n</a:t>
            </a:r>
            <a:r>
              <a:rPr b="1" lang="en-US" sz="4270" spc="-1" strike="noStrike">
                <a:solidFill>
                  <a:srgbClr val="005800"/>
                </a:solidFill>
                <a:latin typeface="Calibri Light"/>
              </a:rPr>
              <a:t>t</a:t>
            </a:r>
            <a:r>
              <a:rPr b="1" lang="en-US" sz="4270" spc="-1" strike="noStrike">
                <a:solidFill>
                  <a:srgbClr val="005800"/>
                </a:solidFill>
                <a:latin typeface="Calibri Light"/>
              </a:rPr>
              <a:t>r</a:t>
            </a:r>
            <a:r>
              <a:rPr b="1" lang="en-US" sz="4270" spc="-1" strike="noStrike">
                <a:solidFill>
                  <a:srgbClr val="005800"/>
                </a:solidFill>
                <a:latin typeface="Calibri Light"/>
              </a:rPr>
              <a:t>o</a:t>
            </a:r>
            <a:r>
              <a:rPr b="1" lang="en-US" sz="4270" spc="-1" strike="noStrike">
                <a:solidFill>
                  <a:srgbClr val="005800"/>
                </a:solidFill>
                <a:latin typeface="Calibri Light"/>
              </a:rPr>
              <a:t>d</a:t>
            </a:r>
            <a:r>
              <a:rPr b="1" lang="en-US" sz="4270" spc="-1" strike="noStrike">
                <a:solidFill>
                  <a:srgbClr val="005800"/>
                </a:solidFill>
                <a:latin typeface="Calibri Light"/>
              </a:rPr>
              <a:t>u</a:t>
            </a:r>
            <a:r>
              <a:rPr b="1" lang="en-US" sz="4270" spc="-1" strike="noStrike">
                <a:solidFill>
                  <a:srgbClr val="005800"/>
                </a:solidFill>
                <a:latin typeface="Calibri Light"/>
              </a:rPr>
              <a:t>c</a:t>
            </a:r>
            <a:r>
              <a:rPr b="1" lang="en-US" sz="4270" spc="-1" strike="noStrike">
                <a:solidFill>
                  <a:srgbClr val="005800"/>
                </a:solidFill>
                <a:latin typeface="Calibri Light"/>
              </a:rPr>
              <a:t>c</a:t>
            </a:r>
            <a:r>
              <a:rPr b="1" lang="en-US" sz="4270" spc="-1" strike="noStrike">
                <a:solidFill>
                  <a:srgbClr val="005800"/>
                </a:solidFill>
                <a:latin typeface="Calibri Light"/>
              </a:rPr>
              <a:t>i</a:t>
            </a:r>
            <a:r>
              <a:rPr b="1" lang="en-US" sz="4270" spc="-1" strike="noStrike">
                <a:solidFill>
                  <a:srgbClr val="005800"/>
                </a:solidFill>
                <a:latin typeface="Calibri Light"/>
              </a:rPr>
              <a:t>ó</a:t>
            </a:r>
            <a:r>
              <a:rPr b="1" lang="en-US" sz="4270" spc="-1" strike="noStrike">
                <a:solidFill>
                  <a:srgbClr val="005800"/>
                </a:solidFill>
                <a:latin typeface="Calibri Light"/>
              </a:rPr>
              <a:t>n</a:t>
            </a:r>
            <a:endParaRPr b="0" lang="en-US" sz="4270" spc="-1" strike="noStrike">
              <a:latin typeface="Arial"/>
            </a:endParaRPr>
          </a:p>
        </p:txBody>
      </p:sp>
      <p:pic>
        <p:nvPicPr>
          <p:cNvPr id="87" name="Picture 13" descr=""/>
          <p:cNvPicPr/>
          <p:nvPr/>
        </p:nvPicPr>
        <p:blipFill>
          <a:blip r:embed="rId1"/>
          <a:stretch/>
        </p:blipFill>
        <p:spPr>
          <a:xfrm>
            <a:off x="0" y="0"/>
            <a:ext cx="12191760" cy="127800"/>
          </a:xfrm>
          <a:prstGeom prst="rect">
            <a:avLst/>
          </a:prstGeom>
          <a:ln>
            <a:noFill/>
          </a:ln>
        </p:spPr>
      </p:pic>
      <p:pic>
        <p:nvPicPr>
          <p:cNvPr id="88" name="Picture 18" descr=""/>
          <p:cNvPicPr/>
          <p:nvPr/>
        </p:nvPicPr>
        <p:blipFill>
          <a:blip r:embed="rId2"/>
          <a:stretch/>
        </p:blipFill>
        <p:spPr>
          <a:xfrm>
            <a:off x="11142000" y="208800"/>
            <a:ext cx="711360" cy="228600"/>
          </a:xfrm>
          <a:prstGeom prst="rect">
            <a:avLst/>
          </a:prstGeom>
          <a:ln>
            <a:noFill/>
          </a:ln>
        </p:spPr>
      </p:pic>
      <p:sp>
        <p:nvSpPr>
          <p:cNvPr id="89" name="CustomShape 2"/>
          <p:cNvSpPr/>
          <p:nvPr/>
        </p:nvSpPr>
        <p:spPr>
          <a:xfrm>
            <a:off x="801000" y="3488040"/>
            <a:ext cx="1145160" cy="4615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pic>
        <p:nvPicPr>
          <p:cNvPr id="90" name="" descr=""/>
          <p:cNvPicPr/>
          <p:nvPr/>
        </p:nvPicPr>
        <p:blipFill>
          <a:blip r:embed="rId3"/>
          <a:stretch/>
        </p:blipFill>
        <p:spPr>
          <a:xfrm>
            <a:off x="566280" y="1097280"/>
            <a:ext cx="9400680" cy="3283200"/>
          </a:xfrm>
          <a:prstGeom prst="rect">
            <a:avLst/>
          </a:prstGeom>
          <a:ln>
            <a:noFill/>
          </a:ln>
        </p:spPr>
      </p:pic>
      <p:pic>
        <p:nvPicPr>
          <p:cNvPr id="91" name="" descr=""/>
          <p:cNvPicPr/>
          <p:nvPr/>
        </p:nvPicPr>
        <p:blipFill>
          <a:blip r:embed="rId4"/>
          <a:stretch/>
        </p:blipFill>
        <p:spPr>
          <a:xfrm>
            <a:off x="6583680" y="4297680"/>
            <a:ext cx="3200400" cy="2405160"/>
          </a:xfrm>
          <a:prstGeom prst="rect">
            <a:avLst/>
          </a:prstGeom>
          <a:ln>
            <a:noFill/>
          </a:ln>
        </p:spPr>
      </p:pic>
      <p:pic>
        <p:nvPicPr>
          <p:cNvPr id="92" name="" descr=""/>
          <p:cNvPicPr/>
          <p:nvPr/>
        </p:nvPicPr>
        <p:blipFill>
          <a:blip r:embed="rId5"/>
          <a:stretch/>
        </p:blipFill>
        <p:spPr>
          <a:xfrm>
            <a:off x="2103120" y="4329720"/>
            <a:ext cx="2377440" cy="22539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Picture 28" descr=""/>
          <p:cNvPicPr/>
          <p:nvPr/>
        </p:nvPicPr>
        <p:blipFill>
          <a:blip r:embed="rId1"/>
          <a:stretch/>
        </p:blipFill>
        <p:spPr>
          <a:xfrm>
            <a:off x="6931440" y="1480680"/>
            <a:ext cx="4593240" cy="4716000"/>
          </a:xfrm>
          <a:prstGeom prst="rect">
            <a:avLst/>
          </a:prstGeom>
          <a:ln>
            <a:noFill/>
          </a:ln>
        </p:spPr>
      </p:pic>
      <p:pic>
        <p:nvPicPr>
          <p:cNvPr id="94" name="Picture 21" descr=""/>
          <p:cNvPicPr/>
          <p:nvPr/>
        </p:nvPicPr>
        <p:blipFill>
          <a:blip r:embed="rId2"/>
          <a:stretch/>
        </p:blipFill>
        <p:spPr>
          <a:xfrm>
            <a:off x="365760" y="1980000"/>
            <a:ext cx="2048760" cy="2043000"/>
          </a:xfrm>
          <a:prstGeom prst="rect">
            <a:avLst/>
          </a:prstGeom>
          <a:ln>
            <a:noFill/>
          </a:ln>
        </p:spPr>
      </p:pic>
      <p:sp>
        <p:nvSpPr>
          <p:cNvPr id="95" name="TextShape 1"/>
          <p:cNvSpPr txBox="1"/>
          <p:nvPr/>
        </p:nvSpPr>
        <p:spPr>
          <a:xfrm>
            <a:off x="3171600" y="4011120"/>
            <a:ext cx="4252680" cy="25995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Leer archivo .CSV (csvParser)</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Crear una matriz (mallo</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Normaliza la matriz</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Calcular SVD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Obtener los componentes principales (PCA)</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Imprime resultados</a:t>
            </a:r>
            <a:endParaRPr b="0" lang="en-US" sz="2400" spc="-1" strike="noStrike">
              <a:solidFill>
                <a:srgbClr val="000000"/>
              </a:solidFill>
              <a:latin typeface="Calibri"/>
            </a:endParaRPr>
          </a:p>
        </p:txBody>
      </p:sp>
      <p:pic>
        <p:nvPicPr>
          <p:cNvPr id="96" name="Picture 6" descr=""/>
          <p:cNvPicPr/>
          <p:nvPr/>
        </p:nvPicPr>
        <p:blipFill>
          <a:blip r:embed="rId3"/>
          <a:stretch/>
        </p:blipFill>
        <p:spPr>
          <a:xfrm>
            <a:off x="3660480" y="2000880"/>
            <a:ext cx="1845720" cy="1845720"/>
          </a:xfrm>
          <a:prstGeom prst="rect">
            <a:avLst/>
          </a:prstGeom>
          <a:ln>
            <a:noFill/>
          </a:ln>
        </p:spPr>
      </p:pic>
      <p:sp>
        <p:nvSpPr>
          <p:cNvPr id="97" name="CustomShape 2"/>
          <p:cNvSpPr/>
          <p:nvPr/>
        </p:nvSpPr>
        <p:spPr>
          <a:xfrm>
            <a:off x="500040" y="269280"/>
            <a:ext cx="10515240" cy="777600"/>
          </a:xfrm>
          <a:prstGeom prst="rect">
            <a:avLst/>
          </a:prstGeom>
          <a:noFill/>
          <a:ln>
            <a:noFill/>
          </a:ln>
        </p:spPr>
        <p:style>
          <a:lnRef idx="0"/>
          <a:fillRef idx="0"/>
          <a:effectRef idx="0"/>
          <a:fontRef idx="minor"/>
        </p:style>
        <p:txBody>
          <a:bodyPr lIns="0" rIns="0" tIns="0" bIns="0" anchor="ctr">
            <a:normAutofit/>
          </a:bodyPr>
          <a:p>
            <a:pPr>
              <a:lnSpc>
                <a:spcPct val="90000"/>
              </a:lnSpc>
            </a:pPr>
            <a:r>
              <a:rPr b="1" lang="en-US" sz="4270" spc="-1" strike="noStrike">
                <a:solidFill>
                  <a:srgbClr val="005800"/>
                </a:solidFill>
                <a:latin typeface="Calibri Light"/>
              </a:rPr>
              <a:t>Estructura del proyecto</a:t>
            </a:r>
            <a:endParaRPr b="0" lang="en-US" sz="4270" spc="-1" strike="noStrike">
              <a:latin typeface="Arial"/>
            </a:endParaRPr>
          </a:p>
        </p:txBody>
      </p:sp>
      <p:sp>
        <p:nvSpPr>
          <p:cNvPr id="98" name="CustomShape 3"/>
          <p:cNvSpPr/>
          <p:nvPr/>
        </p:nvSpPr>
        <p:spPr>
          <a:xfrm>
            <a:off x="2602080" y="2578680"/>
            <a:ext cx="667080" cy="79524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99" name="CustomShape 4"/>
          <p:cNvSpPr/>
          <p:nvPr/>
        </p:nvSpPr>
        <p:spPr>
          <a:xfrm>
            <a:off x="6032880" y="2578680"/>
            <a:ext cx="667080" cy="79524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100" name="Picture 13" descr=""/>
          <p:cNvPicPr/>
          <p:nvPr/>
        </p:nvPicPr>
        <p:blipFill>
          <a:blip r:embed="rId4"/>
          <a:stretch/>
        </p:blipFill>
        <p:spPr>
          <a:xfrm>
            <a:off x="0" y="0"/>
            <a:ext cx="12191760" cy="127800"/>
          </a:xfrm>
          <a:prstGeom prst="rect">
            <a:avLst/>
          </a:prstGeom>
          <a:ln>
            <a:noFill/>
          </a:ln>
        </p:spPr>
      </p:pic>
      <p:pic>
        <p:nvPicPr>
          <p:cNvPr id="101" name="Picture 18" descr=""/>
          <p:cNvPicPr/>
          <p:nvPr/>
        </p:nvPicPr>
        <p:blipFill>
          <a:blip r:embed="rId5"/>
          <a:stretch/>
        </p:blipFill>
        <p:spPr>
          <a:xfrm>
            <a:off x="11142000" y="208800"/>
            <a:ext cx="711360" cy="228600"/>
          </a:xfrm>
          <a:prstGeom prst="rect">
            <a:avLst/>
          </a:prstGeom>
          <a:ln>
            <a:noFill/>
          </a:ln>
        </p:spPr>
      </p:pic>
      <p:sp>
        <p:nvSpPr>
          <p:cNvPr id="102" name="CustomShape 5"/>
          <p:cNvSpPr/>
          <p:nvPr/>
        </p:nvSpPr>
        <p:spPr>
          <a:xfrm>
            <a:off x="801000" y="3488040"/>
            <a:ext cx="1145160" cy="4615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03" name="CustomShape 6"/>
          <p:cNvSpPr/>
          <p:nvPr/>
        </p:nvSpPr>
        <p:spPr>
          <a:xfrm>
            <a:off x="564840" y="3565440"/>
            <a:ext cx="1656720" cy="27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 spc="-1" strike="noStrike">
                <a:solidFill>
                  <a:srgbClr val="000000"/>
                </a:solidFill>
                <a:latin typeface="Arial"/>
              </a:rPr>
              <a:t>House Prices.csv</a:t>
            </a:r>
            <a:endParaRPr b="0" lang="en-US" sz="1200" spc="-1" strike="noStrike">
              <a:latin typeface="Arial"/>
            </a:endParaRPr>
          </a:p>
        </p:txBody>
      </p:sp>
      <p:sp>
        <p:nvSpPr>
          <p:cNvPr id="104" name="CustomShape 7"/>
          <p:cNvSpPr/>
          <p:nvPr/>
        </p:nvSpPr>
        <p:spPr>
          <a:xfrm>
            <a:off x="8373960" y="2756160"/>
            <a:ext cx="240120" cy="355680"/>
          </a:xfrm>
          <a:prstGeom prst="rightArrow">
            <a:avLst>
              <a:gd name="adj1" fmla="val 5000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05" name="CustomShape 8"/>
          <p:cNvSpPr/>
          <p:nvPr/>
        </p:nvSpPr>
        <p:spPr>
          <a:xfrm>
            <a:off x="9363600" y="6373440"/>
            <a:ext cx="16729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Calibri"/>
              </a:rPr>
              <a:t>PCA</a:t>
            </a:r>
            <a:endParaRPr b="0" lang="en-US" sz="1800" spc="-1" strike="noStrike">
              <a:latin typeface="Arial"/>
            </a:endParaRPr>
          </a:p>
        </p:txBody>
      </p:sp>
      <p:sp>
        <p:nvSpPr>
          <p:cNvPr id="106" name="CustomShape 9"/>
          <p:cNvSpPr/>
          <p:nvPr/>
        </p:nvSpPr>
        <p:spPr>
          <a:xfrm rot="5400000">
            <a:off x="10080000" y="6130080"/>
            <a:ext cx="240120" cy="355680"/>
          </a:xfrm>
          <a:prstGeom prst="rightArrow">
            <a:avLst>
              <a:gd name="adj1" fmla="val 5000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Picture 6" descr=""/>
          <p:cNvPicPr/>
          <p:nvPr/>
        </p:nvPicPr>
        <p:blipFill>
          <a:blip r:embed="rId1"/>
          <a:stretch/>
        </p:blipFill>
        <p:spPr>
          <a:xfrm>
            <a:off x="4970160" y="1952640"/>
            <a:ext cx="1845720" cy="1845720"/>
          </a:xfrm>
          <a:prstGeom prst="rect">
            <a:avLst/>
          </a:prstGeom>
          <a:ln>
            <a:noFill/>
          </a:ln>
        </p:spPr>
      </p:pic>
      <p:sp>
        <p:nvSpPr>
          <p:cNvPr id="108" name="CustomShape 1"/>
          <p:cNvSpPr/>
          <p:nvPr/>
        </p:nvSpPr>
        <p:spPr>
          <a:xfrm>
            <a:off x="500040" y="269280"/>
            <a:ext cx="10515240" cy="777600"/>
          </a:xfrm>
          <a:prstGeom prst="rect">
            <a:avLst/>
          </a:prstGeom>
          <a:noFill/>
          <a:ln>
            <a:noFill/>
          </a:ln>
        </p:spPr>
        <p:style>
          <a:lnRef idx="0"/>
          <a:fillRef idx="0"/>
          <a:effectRef idx="0"/>
          <a:fontRef idx="minor"/>
        </p:style>
        <p:txBody>
          <a:bodyPr lIns="0" rIns="0" tIns="0" bIns="0" anchor="ctr">
            <a:normAutofit/>
          </a:bodyPr>
          <a:p>
            <a:pPr>
              <a:lnSpc>
                <a:spcPct val="90000"/>
              </a:lnSpc>
            </a:pPr>
            <a:r>
              <a:rPr b="1" lang="en-US" sz="4270" spc="-1" strike="noStrike">
                <a:solidFill>
                  <a:srgbClr val="005800"/>
                </a:solidFill>
                <a:latin typeface="Calibri Light"/>
              </a:rPr>
              <a:t>Compilador (gcc o clang)</a:t>
            </a:r>
            <a:endParaRPr b="0" lang="en-US" sz="4270" spc="-1" strike="noStrike">
              <a:latin typeface="Arial"/>
            </a:endParaRPr>
          </a:p>
        </p:txBody>
      </p:sp>
      <p:sp>
        <p:nvSpPr>
          <p:cNvPr id="109" name="CustomShape 2"/>
          <p:cNvSpPr/>
          <p:nvPr/>
        </p:nvSpPr>
        <p:spPr>
          <a:xfrm>
            <a:off x="3364920" y="2539440"/>
            <a:ext cx="667080" cy="79524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10" name="CustomShape 3"/>
          <p:cNvSpPr/>
          <p:nvPr/>
        </p:nvSpPr>
        <p:spPr>
          <a:xfrm>
            <a:off x="7602120" y="2539440"/>
            <a:ext cx="667080" cy="79524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11" name="CustomShape 4"/>
          <p:cNvSpPr/>
          <p:nvPr/>
        </p:nvSpPr>
        <p:spPr>
          <a:xfrm>
            <a:off x="675720" y="2057400"/>
            <a:ext cx="1782720" cy="2276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1800" spc="-1" strike="noStrike">
                <a:solidFill>
                  <a:srgbClr val="000000"/>
                </a:solidFill>
                <a:latin typeface="Calibri"/>
              </a:rPr>
              <a:t># include</a:t>
            </a:r>
            <a:endParaRPr b="0" lang="en-US" sz="1800" spc="-1" strike="noStrike">
              <a:latin typeface="Arial"/>
            </a:endParaRPr>
          </a:p>
          <a:p>
            <a:pPr>
              <a:lnSpc>
                <a:spcPct val="100000"/>
              </a:lnSpc>
            </a:pPr>
            <a:r>
              <a:rPr b="0" lang="en-US" sz="1800" spc="-1" strike="noStrike">
                <a:solidFill>
                  <a:srgbClr val="000000"/>
                </a:solidFill>
                <a:latin typeface="Calibri"/>
              </a:rPr>
              <a:t>Int main {</a:t>
            </a:r>
            <a:endParaRPr b="0" lang="en-US" sz="1800" spc="-1" strike="noStrike">
              <a:latin typeface="Arial"/>
            </a:endParaRPr>
          </a:p>
          <a:p>
            <a:pPr>
              <a:lnSpc>
                <a:spcPct val="100000"/>
              </a:lnSpc>
            </a:pPr>
            <a:r>
              <a:rPr b="0" lang="en-US" sz="1800" spc="-1" strike="noStrike">
                <a:solidFill>
                  <a:srgbClr val="000000"/>
                </a:solidFill>
                <a:latin typeface="Calibri"/>
              </a:rPr>
              <a:t>Printf(hello);</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Return 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a:t>
            </a:r>
            <a:endParaRPr b="0" lang="en-US" sz="1800" spc="-1" strike="noStrike">
              <a:latin typeface="Arial"/>
            </a:endParaRPr>
          </a:p>
        </p:txBody>
      </p:sp>
      <p:sp>
        <p:nvSpPr>
          <p:cNvPr id="112" name="CustomShape 5"/>
          <p:cNvSpPr/>
          <p:nvPr/>
        </p:nvSpPr>
        <p:spPr>
          <a:xfrm>
            <a:off x="725760" y="4347720"/>
            <a:ext cx="1683000" cy="638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Código fuente</a:t>
            </a:r>
            <a:endParaRPr b="0" lang="en-US" sz="1800" spc="-1" strike="noStrike">
              <a:latin typeface="Arial"/>
            </a:endParaRPr>
          </a:p>
        </p:txBody>
      </p:sp>
      <p:sp>
        <p:nvSpPr>
          <p:cNvPr id="113" name="CustomShape 6"/>
          <p:cNvSpPr/>
          <p:nvPr/>
        </p:nvSpPr>
        <p:spPr>
          <a:xfrm>
            <a:off x="725760" y="1610640"/>
            <a:ext cx="168300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Calibri"/>
              </a:rPr>
              <a:t>svd.c</a:t>
            </a:r>
            <a:endParaRPr b="0" lang="en-US" sz="1800" spc="-1" strike="noStrike">
              <a:latin typeface="Arial"/>
            </a:endParaRPr>
          </a:p>
        </p:txBody>
      </p:sp>
      <p:pic>
        <p:nvPicPr>
          <p:cNvPr id="114" name="Picture 5" descr=""/>
          <p:cNvPicPr/>
          <p:nvPr/>
        </p:nvPicPr>
        <p:blipFill>
          <a:blip r:embed="rId2"/>
          <a:stretch/>
        </p:blipFill>
        <p:spPr>
          <a:xfrm>
            <a:off x="9406800" y="1608120"/>
            <a:ext cx="1023840" cy="2275200"/>
          </a:xfrm>
          <a:prstGeom prst="rect">
            <a:avLst/>
          </a:prstGeom>
          <a:ln>
            <a:noFill/>
          </a:ln>
        </p:spPr>
      </p:pic>
      <p:sp>
        <p:nvSpPr>
          <p:cNvPr id="115" name="CustomShape 7"/>
          <p:cNvSpPr/>
          <p:nvPr/>
        </p:nvSpPr>
        <p:spPr>
          <a:xfrm>
            <a:off x="9055080" y="1184760"/>
            <a:ext cx="1683000" cy="638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Calibri"/>
              </a:rPr>
              <a:t>Svd (ejecutable)</a:t>
            </a:r>
            <a:endParaRPr b="0" lang="en-US" sz="1800" spc="-1" strike="noStrike">
              <a:latin typeface="Arial"/>
            </a:endParaRPr>
          </a:p>
        </p:txBody>
      </p:sp>
      <p:sp>
        <p:nvSpPr>
          <p:cNvPr id="116" name="CustomShape 8"/>
          <p:cNvSpPr/>
          <p:nvPr/>
        </p:nvSpPr>
        <p:spPr>
          <a:xfrm>
            <a:off x="9406800" y="1566720"/>
            <a:ext cx="1066320" cy="236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sp>
      <p:sp>
        <p:nvSpPr>
          <p:cNvPr id="117" name="CustomShape 9"/>
          <p:cNvSpPr/>
          <p:nvPr/>
        </p:nvSpPr>
        <p:spPr>
          <a:xfrm>
            <a:off x="8813160" y="4385880"/>
            <a:ext cx="2328480" cy="638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Calibri"/>
              </a:rPr>
              <a:t>Programa compilado</a:t>
            </a:r>
            <a:endParaRPr b="0" lang="en-US" sz="1800" spc="-1" strike="noStrike">
              <a:latin typeface="Arial"/>
            </a:endParaRPr>
          </a:p>
        </p:txBody>
      </p:sp>
      <p:sp>
        <p:nvSpPr>
          <p:cNvPr id="118" name="CustomShape 10"/>
          <p:cNvSpPr/>
          <p:nvPr/>
        </p:nvSpPr>
        <p:spPr>
          <a:xfrm>
            <a:off x="595080" y="5056560"/>
            <a:ext cx="1622520" cy="1464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1800" spc="-1" strike="noStrike">
                <a:solidFill>
                  <a:srgbClr val="000000"/>
                </a:solidFill>
                <a:latin typeface="Calibri"/>
              </a:rPr>
              <a:t>matrix.c</a:t>
            </a:r>
            <a:endParaRPr b="0" lang="en-US" sz="1800" spc="-1" strike="noStrike">
              <a:latin typeface="Arial"/>
            </a:endParaRPr>
          </a:p>
          <a:p>
            <a:pPr>
              <a:lnSpc>
                <a:spcPct val="100000"/>
              </a:lnSpc>
            </a:pPr>
            <a:r>
              <a:rPr b="0" lang="en-US" sz="1800" spc="-1" strike="noStrike">
                <a:solidFill>
                  <a:srgbClr val="000000"/>
                </a:solidFill>
                <a:latin typeface="Calibri"/>
              </a:rPr>
              <a:t>allocate.matrix</a:t>
            </a:r>
            <a:endParaRPr b="0" lang="en-US" sz="1800" spc="-1" strike="noStrike">
              <a:latin typeface="Arial"/>
            </a:endParaRPr>
          </a:p>
          <a:p>
            <a:pPr>
              <a:lnSpc>
                <a:spcPct val="100000"/>
              </a:lnSpc>
            </a:pPr>
            <a:r>
              <a:rPr b="0" lang="en-US" sz="1800" spc="-1" strike="noStrike">
                <a:solidFill>
                  <a:srgbClr val="000000"/>
                </a:solidFill>
                <a:latin typeface="Calibri"/>
              </a:rPr>
              <a:t>print_matrix</a:t>
            </a:r>
            <a:endParaRPr b="0" lang="en-US" sz="1800" spc="-1" strike="noStrike">
              <a:latin typeface="Arial"/>
            </a:endParaRPr>
          </a:p>
          <a:p>
            <a:pPr>
              <a:lnSpc>
                <a:spcPct val="100000"/>
              </a:lnSpc>
            </a:pPr>
            <a:r>
              <a:rPr b="0" lang="en-US" sz="1800" spc="-1" strike="noStrike">
                <a:solidFill>
                  <a:srgbClr val="000000"/>
                </a:solidFill>
                <a:latin typeface="Calibri"/>
              </a:rPr>
              <a:t>free_matrix</a:t>
            </a:r>
            <a:endParaRPr b="0" lang="en-US" sz="1800" spc="-1" strike="noStrike">
              <a:latin typeface="Arial"/>
            </a:endParaRPr>
          </a:p>
        </p:txBody>
      </p:sp>
      <p:sp>
        <p:nvSpPr>
          <p:cNvPr id="119" name="CustomShape 11"/>
          <p:cNvSpPr/>
          <p:nvPr/>
        </p:nvSpPr>
        <p:spPr>
          <a:xfrm>
            <a:off x="3118680" y="5056560"/>
            <a:ext cx="1622520" cy="1464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1800" spc="-1" strike="noStrike">
                <a:solidFill>
                  <a:srgbClr val="000000"/>
                </a:solidFill>
                <a:latin typeface="Calibri"/>
              </a:rPr>
              <a:t>Csvparser</a:t>
            </a:r>
            <a:endParaRPr b="0" lang="en-US" sz="1800" spc="-1" strike="noStrike">
              <a:latin typeface="Arial"/>
            </a:endParaRPr>
          </a:p>
          <a:p>
            <a:pPr>
              <a:lnSpc>
                <a:spcPct val="100000"/>
              </a:lnSpc>
            </a:pPr>
            <a:r>
              <a:rPr b="0" lang="en-US" sz="1800" spc="-1" strike="noStrike">
                <a:solidFill>
                  <a:srgbClr val="000000"/>
                </a:solidFill>
                <a:latin typeface="Calibri"/>
              </a:rPr>
              <a:t>getNumfields</a:t>
            </a:r>
            <a:endParaRPr b="0" lang="en-US" sz="1800" spc="-1" strike="noStrike">
              <a:latin typeface="Arial"/>
            </a:endParaRPr>
          </a:p>
          <a:p>
            <a:pPr>
              <a:lnSpc>
                <a:spcPct val="100000"/>
              </a:lnSpc>
            </a:pPr>
            <a:r>
              <a:rPr b="0" lang="en-US" sz="1800" spc="-1" strike="noStrike">
                <a:solidFill>
                  <a:srgbClr val="000000"/>
                </a:solidFill>
                <a:latin typeface="Calibri"/>
              </a:rPr>
              <a:t>getHeader</a:t>
            </a:r>
            <a:endParaRPr b="0" lang="en-US" sz="1800" spc="-1" strike="noStrike">
              <a:latin typeface="Arial"/>
            </a:endParaRPr>
          </a:p>
          <a:p>
            <a:pPr>
              <a:lnSpc>
                <a:spcPct val="100000"/>
              </a:lnSpc>
            </a:pPr>
            <a:r>
              <a:rPr b="0" lang="en-US" sz="1800" spc="-1" strike="noStrike">
                <a:solidFill>
                  <a:srgbClr val="000000"/>
                </a:solidFill>
                <a:latin typeface="Calibri"/>
              </a:rPr>
              <a:t>getRow</a:t>
            </a:r>
            <a:endParaRPr b="0" lang="en-US" sz="1800" spc="-1" strike="noStrike">
              <a:latin typeface="Arial"/>
            </a:endParaRPr>
          </a:p>
        </p:txBody>
      </p:sp>
      <p:sp>
        <p:nvSpPr>
          <p:cNvPr id="120" name="CustomShape 12"/>
          <p:cNvSpPr/>
          <p:nvPr/>
        </p:nvSpPr>
        <p:spPr>
          <a:xfrm>
            <a:off x="4946040" y="5056560"/>
            <a:ext cx="1622520" cy="1464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1800" spc="-1" strike="noStrike">
                <a:solidFill>
                  <a:srgbClr val="000000"/>
                </a:solidFill>
                <a:latin typeface="Calibri"/>
              </a:rPr>
              <a:t>Math</a:t>
            </a:r>
            <a:endParaRPr b="0" lang="en-US" sz="1800" spc="-1" strike="noStrike">
              <a:latin typeface="Arial"/>
            </a:endParaRPr>
          </a:p>
          <a:p>
            <a:pPr>
              <a:lnSpc>
                <a:spcPct val="100000"/>
              </a:lnSpc>
            </a:pPr>
            <a:r>
              <a:rPr b="0" lang="en-US" sz="1800" spc="-1" strike="noStrike">
                <a:solidFill>
                  <a:srgbClr val="000000"/>
                </a:solidFill>
                <a:latin typeface="Calibri"/>
              </a:rPr>
              <a:t>sqrt</a:t>
            </a:r>
            <a:endParaRPr b="0" lang="en-US" sz="1800" spc="-1" strike="noStrike">
              <a:latin typeface="Arial"/>
            </a:endParaRPr>
          </a:p>
        </p:txBody>
      </p:sp>
      <p:sp>
        <p:nvSpPr>
          <p:cNvPr id="121" name="CustomShape 13"/>
          <p:cNvSpPr/>
          <p:nvPr/>
        </p:nvSpPr>
        <p:spPr>
          <a:xfrm>
            <a:off x="6782760" y="5050800"/>
            <a:ext cx="1622520" cy="1464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1800" spc="-1" strike="noStrike">
                <a:solidFill>
                  <a:srgbClr val="000000"/>
                </a:solidFill>
                <a:latin typeface="Calibri"/>
              </a:rPr>
              <a:t>BLAS</a:t>
            </a:r>
            <a:endParaRPr b="0" lang="en-US" sz="1800" spc="-1" strike="noStrike">
              <a:latin typeface="Arial"/>
            </a:endParaRPr>
          </a:p>
          <a:p>
            <a:pPr>
              <a:lnSpc>
                <a:spcPct val="100000"/>
              </a:lnSpc>
            </a:pPr>
            <a:r>
              <a:rPr b="0" lang="en-US" sz="1800" spc="-1" strike="noStrike">
                <a:solidFill>
                  <a:srgbClr val="000000"/>
                </a:solidFill>
                <a:latin typeface="Calibri"/>
              </a:rPr>
              <a:t>Daxpy</a:t>
            </a:r>
            <a:endParaRPr b="0" lang="en-US" sz="1800" spc="-1" strike="noStrike">
              <a:latin typeface="Arial"/>
            </a:endParaRPr>
          </a:p>
          <a:p>
            <a:pPr>
              <a:lnSpc>
                <a:spcPct val="100000"/>
              </a:lnSpc>
            </a:pPr>
            <a:r>
              <a:rPr b="0" lang="en-US" sz="1800" spc="-1" strike="noStrike">
                <a:solidFill>
                  <a:srgbClr val="000000"/>
                </a:solidFill>
                <a:latin typeface="Calibri"/>
              </a:rPr>
              <a:t>dgemm</a:t>
            </a:r>
            <a:endParaRPr b="0" lang="en-US" sz="1800" spc="-1" strike="noStrike">
              <a:latin typeface="Arial"/>
            </a:endParaRPr>
          </a:p>
        </p:txBody>
      </p:sp>
      <p:sp>
        <p:nvSpPr>
          <p:cNvPr id="122" name="CustomShape 14"/>
          <p:cNvSpPr/>
          <p:nvPr/>
        </p:nvSpPr>
        <p:spPr>
          <a:xfrm>
            <a:off x="8586720" y="5050800"/>
            <a:ext cx="1622520" cy="1464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1800" spc="-1" strike="noStrike">
                <a:solidFill>
                  <a:srgbClr val="000000"/>
                </a:solidFill>
                <a:latin typeface="Calibri"/>
              </a:rPr>
              <a:t>LAPACK</a:t>
            </a:r>
            <a:endParaRPr b="0" lang="en-US" sz="1800" spc="-1" strike="noStrike">
              <a:latin typeface="Arial"/>
            </a:endParaRPr>
          </a:p>
          <a:p>
            <a:pPr>
              <a:lnSpc>
                <a:spcPct val="100000"/>
              </a:lnSpc>
            </a:pPr>
            <a:r>
              <a:rPr b="0" lang="en-US" sz="1800" spc="-1" strike="noStrike">
                <a:solidFill>
                  <a:srgbClr val="000000"/>
                </a:solidFill>
                <a:latin typeface="Calibri"/>
              </a:rPr>
              <a:t>dgesud</a:t>
            </a:r>
            <a:endParaRPr b="0" lang="en-US" sz="1800" spc="-1" strike="noStrike">
              <a:latin typeface="Arial"/>
            </a:endParaRPr>
          </a:p>
        </p:txBody>
      </p:sp>
      <p:sp>
        <p:nvSpPr>
          <p:cNvPr id="123" name="CustomShape 15"/>
          <p:cNvSpPr/>
          <p:nvPr/>
        </p:nvSpPr>
        <p:spPr>
          <a:xfrm>
            <a:off x="5831280" y="4688640"/>
            <a:ext cx="168300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Calibri"/>
              </a:rPr>
              <a:t>Third party</a:t>
            </a:r>
            <a:endParaRPr b="0" lang="en-US" sz="1800" spc="-1" strike="noStrike">
              <a:latin typeface="Arial"/>
            </a:endParaRPr>
          </a:p>
        </p:txBody>
      </p:sp>
      <p:sp>
        <p:nvSpPr>
          <p:cNvPr id="124" name="CustomShape 16"/>
          <p:cNvSpPr/>
          <p:nvPr/>
        </p:nvSpPr>
        <p:spPr>
          <a:xfrm>
            <a:off x="5823360" y="4309560"/>
            <a:ext cx="16830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latin typeface="Calibri"/>
              </a:rPr>
              <a:t>Bibliotecas</a:t>
            </a:r>
            <a:endParaRPr b="0" lang="en-US" sz="1800" spc="-1" strike="noStrike">
              <a:latin typeface="Arial"/>
            </a:endParaRPr>
          </a:p>
        </p:txBody>
      </p:sp>
      <p:pic>
        <p:nvPicPr>
          <p:cNvPr id="125" name="Picture 27" descr=""/>
          <p:cNvPicPr/>
          <p:nvPr/>
        </p:nvPicPr>
        <p:blipFill>
          <a:blip r:embed="rId3"/>
          <a:stretch/>
        </p:blipFill>
        <p:spPr>
          <a:xfrm>
            <a:off x="0" y="0"/>
            <a:ext cx="12191760" cy="127800"/>
          </a:xfrm>
          <a:prstGeom prst="rect">
            <a:avLst/>
          </a:prstGeom>
          <a:ln>
            <a:noFill/>
          </a:ln>
        </p:spPr>
      </p:pic>
      <p:pic>
        <p:nvPicPr>
          <p:cNvPr id="126" name="Picture 28" descr=""/>
          <p:cNvPicPr/>
          <p:nvPr/>
        </p:nvPicPr>
        <p:blipFill>
          <a:blip r:embed="rId4"/>
          <a:stretch/>
        </p:blipFill>
        <p:spPr>
          <a:xfrm>
            <a:off x="11142000" y="208800"/>
            <a:ext cx="711360" cy="2286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Picture 13" descr=""/>
          <p:cNvPicPr/>
          <p:nvPr/>
        </p:nvPicPr>
        <p:blipFill>
          <a:blip r:embed="rId1"/>
          <a:stretch/>
        </p:blipFill>
        <p:spPr>
          <a:xfrm>
            <a:off x="0" y="0"/>
            <a:ext cx="12191760" cy="127800"/>
          </a:xfrm>
          <a:prstGeom prst="rect">
            <a:avLst/>
          </a:prstGeom>
          <a:ln>
            <a:noFill/>
          </a:ln>
        </p:spPr>
      </p:pic>
      <p:pic>
        <p:nvPicPr>
          <p:cNvPr id="128" name="Picture 18" descr=""/>
          <p:cNvPicPr/>
          <p:nvPr/>
        </p:nvPicPr>
        <p:blipFill>
          <a:blip r:embed="rId2"/>
          <a:stretch/>
        </p:blipFill>
        <p:spPr>
          <a:xfrm>
            <a:off x="11142000" y="208800"/>
            <a:ext cx="711360" cy="228600"/>
          </a:xfrm>
          <a:prstGeom prst="rect">
            <a:avLst/>
          </a:prstGeom>
          <a:ln>
            <a:noFill/>
          </a:ln>
        </p:spPr>
      </p:pic>
      <p:pic>
        <p:nvPicPr>
          <p:cNvPr id="129" name="Picture 8" descr=""/>
          <p:cNvPicPr/>
          <p:nvPr/>
        </p:nvPicPr>
        <p:blipFill>
          <a:blip r:embed="rId3"/>
          <a:stretch/>
        </p:blipFill>
        <p:spPr>
          <a:xfrm>
            <a:off x="500040" y="1483200"/>
            <a:ext cx="8534160" cy="2885760"/>
          </a:xfrm>
          <a:prstGeom prst="rect">
            <a:avLst/>
          </a:prstGeom>
          <a:ln>
            <a:noFill/>
          </a:ln>
        </p:spPr>
      </p:pic>
      <p:sp>
        <p:nvSpPr>
          <p:cNvPr id="130" name="TextShape 1"/>
          <p:cNvSpPr txBox="1"/>
          <p:nvPr/>
        </p:nvSpPr>
        <p:spPr>
          <a:xfrm>
            <a:off x="514080" y="4809600"/>
            <a:ext cx="8520120" cy="1352880"/>
          </a:xfrm>
          <a:prstGeom prst="rect">
            <a:avLst/>
          </a:prstGeom>
          <a:noFill/>
          <a:ln>
            <a:noFill/>
          </a:ln>
        </p:spPr>
        <p:txBody>
          <a:bodyPr>
            <a:normAutofit/>
          </a:bodyPr>
          <a:p>
            <a:endParaRPr b="0" lang="en-US" sz="2800" spc="-1" strike="noStrike">
              <a:solidFill>
                <a:srgbClr val="000000"/>
              </a:solidFill>
              <a:latin typeface="Calibri"/>
            </a:endParaRPr>
          </a:p>
        </p:txBody>
      </p:sp>
      <p:sp>
        <p:nvSpPr>
          <p:cNvPr id="131" name="CustomShape 2"/>
          <p:cNvSpPr/>
          <p:nvPr/>
        </p:nvSpPr>
        <p:spPr>
          <a:xfrm>
            <a:off x="-74160" y="81360"/>
            <a:ext cx="10515240" cy="777600"/>
          </a:xfrm>
          <a:prstGeom prst="rect">
            <a:avLst/>
          </a:prstGeom>
          <a:noFill/>
          <a:ln>
            <a:noFill/>
          </a:ln>
        </p:spPr>
        <p:style>
          <a:lnRef idx="0"/>
          <a:fillRef idx="0"/>
          <a:effectRef idx="0"/>
          <a:fontRef idx="minor"/>
        </p:style>
      </p:sp>
      <p:sp>
        <p:nvSpPr>
          <p:cNvPr id="132" name="CustomShape 3"/>
          <p:cNvSpPr/>
          <p:nvPr/>
        </p:nvSpPr>
        <p:spPr>
          <a:xfrm>
            <a:off x="491760" y="269280"/>
            <a:ext cx="10515240" cy="777600"/>
          </a:xfrm>
          <a:prstGeom prst="rect">
            <a:avLst/>
          </a:prstGeom>
          <a:noFill/>
          <a:ln>
            <a:noFill/>
          </a:ln>
        </p:spPr>
        <p:style>
          <a:lnRef idx="0"/>
          <a:fillRef idx="0"/>
          <a:effectRef idx="0"/>
          <a:fontRef idx="minor"/>
        </p:style>
        <p:txBody>
          <a:bodyPr lIns="0" rIns="0" tIns="0" bIns="0" anchor="ctr">
            <a:normAutofit/>
          </a:bodyPr>
          <a:p>
            <a:pPr>
              <a:lnSpc>
                <a:spcPct val="90000"/>
              </a:lnSpc>
            </a:pPr>
            <a:r>
              <a:rPr b="1" lang="en-US" sz="4270" spc="-1" strike="noStrike">
                <a:solidFill>
                  <a:srgbClr val="005800"/>
                </a:solidFill>
                <a:latin typeface="Calibri Light"/>
              </a:rPr>
              <a:t>Compilación</a:t>
            </a:r>
            <a:endParaRPr b="0" lang="en-US" sz="427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0040" y="269280"/>
            <a:ext cx="10515240" cy="777600"/>
          </a:xfrm>
          <a:prstGeom prst="rect">
            <a:avLst/>
          </a:prstGeom>
          <a:noFill/>
          <a:ln>
            <a:noFill/>
          </a:ln>
        </p:spPr>
        <p:style>
          <a:lnRef idx="0"/>
          <a:fillRef idx="0"/>
          <a:effectRef idx="0"/>
          <a:fontRef idx="minor"/>
        </p:style>
        <p:txBody>
          <a:bodyPr lIns="0" rIns="0" tIns="0" bIns="0" anchor="ctr">
            <a:normAutofit/>
          </a:bodyPr>
          <a:p>
            <a:pPr>
              <a:lnSpc>
                <a:spcPct val="90000"/>
              </a:lnSpc>
            </a:pPr>
            <a:r>
              <a:rPr b="1" lang="en-US" sz="4270" spc="-1" strike="noStrike">
                <a:solidFill>
                  <a:srgbClr val="005800"/>
                </a:solidFill>
                <a:latin typeface="Calibri Light"/>
              </a:rPr>
              <a:t>Output del binario</a:t>
            </a:r>
            <a:endParaRPr b="0" lang="en-US" sz="4270" spc="-1" strike="noStrike">
              <a:latin typeface="Arial"/>
            </a:endParaRPr>
          </a:p>
        </p:txBody>
      </p:sp>
      <p:pic>
        <p:nvPicPr>
          <p:cNvPr id="134" name="Picture 13" descr=""/>
          <p:cNvPicPr/>
          <p:nvPr/>
        </p:nvPicPr>
        <p:blipFill>
          <a:blip r:embed="rId1"/>
          <a:stretch/>
        </p:blipFill>
        <p:spPr>
          <a:xfrm>
            <a:off x="0" y="0"/>
            <a:ext cx="12191760" cy="127800"/>
          </a:xfrm>
          <a:prstGeom prst="rect">
            <a:avLst/>
          </a:prstGeom>
          <a:ln>
            <a:noFill/>
          </a:ln>
        </p:spPr>
      </p:pic>
      <p:pic>
        <p:nvPicPr>
          <p:cNvPr id="135" name="Picture 18" descr=""/>
          <p:cNvPicPr/>
          <p:nvPr/>
        </p:nvPicPr>
        <p:blipFill>
          <a:blip r:embed="rId2"/>
          <a:stretch/>
        </p:blipFill>
        <p:spPr>
          <a:xfrm>
            <a:off x="11142000" y="208800"/>
            <a:ext cx="711360" cy="228600"/>
          </a:xfrm>
          <a:prstGeom prst="rect">
            <a:avLst/>
          </a:prstGeom>
          <a:ln>
            <a:noFill/>
          </a:ln>
        </p:spPr>
      </p:pic>
      <p:pic>
        <p:nvPicPr>
          <p:cNvPr id="136" name="Picture 7" descr=""/>
          <p:cNvPicPr/>
          <p:nvPr/>
        </p:nvPicPr>
        <p:blipFill>
          <a:blip r:embed="rId3"/>
          <a:stretch/>
        </p:blipFill>
        <p:spPr>
          <a:xfrm>
            <a:off x="500040" y="1188720"/>
            <a:ext cx="6695640" cy="4403880"/>
          </a:xfrm>
          <a:prstGeom prst="rect">
            <a:avLst/>
          </a:prstGeom>
          <a:ln>
            <a:noFill/>
          </a:ln>
        </p:spPr>
      </p:pic>
      <p:pic>
        <p:nvPicPr>
          <p:cNvPr id="137" name="Picture 6" descr=""/>
          <p:cNvPicPr/>
          <p:nvPr/>
        </p:nvPicPr>
        <p:blipFill>
          <a:blip r:embed="rId4"/>
          <a:stretch/>
        </p:blipFill>
        <p:spPr>
          <a:xfrm>
            <a:off x="4550760" y="1913400"/>
            <a:ext cx="7429680" cy="48618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0040" y="269280"/>
            <a:ext cx="10515240" cy="777600"/>
          </a:xfrm>
          <a:prstGeom prst="rect">
            <a:avLst/>
          </a:prstGeom>
          <a:noFill/>
          <a:ln>
            <a:noFill/>
          </a:ln>
        </p:spPr>
        <p:style>
          <a:lnRef idx="0"/>
          <a:fillRef idx="0"/>
          <a:effectRef idx="0"/>
          <a:fontRef idx="minor"/>
        </p:style>
        <p:txBody>
          <a:bodyPr lIns="0" rIns="0" tIns="0" bIns="0" anchor="ctr">
            <a:normAutofit/>
          </a:bodyPr>
          <a:p>
            <a:pPr>
              <a:lnSpc>
                <a:spcPct val="90000"/>
              </a:lnSpc>
            </a:pPr>
            <a:r>
              <a:rPr b="1" lang="en-US" sz="4270" spc="-1" strike="noStrike">
                <a:solidFill>
                  <a:srgbClr val="005800"/>
                </a:solidFill>
                <a:latin typeface="Calibri Light"/>
              </a:rPr>
              <a:t>Resultados</a:t>
            </a:r>
            <a:endParaRPr b="0" lang="en-US" sz="4270" spc="-1" strike="noStrike">
              <a:latin typeface="Arial"/>
            </a:endParaRPr>
          </a:p>
        </p:txBody>
      </p:sp>
      <p:pic>
        <p:nvPicPr>
          <p:cNvPr id="139" name="Picture 2" descr=""/>
          <p:cNvPicPr/>
          <p:nvPr/>
        </p:nvPicPr>
        <p:blipFill>
          <a:blip r:embed="rId1"/>
          <a:stretch/>
        </p:blipFill>
        <p:spPr>
          <a:xfrm>
            <a:off x="208440" y="1651320"/>
            <a:ext cx="5549040" cy="3425400"/>
          </a:xfrm>
          <a:prstGeom prst="rect">
            <a:avLst/>
          </a:prstGeom>
          <a:ln>
            <a:noFill/>
          </a:ln>
        </p:spPr>
      </p:pic>
      <p:pic>
        <p:nvPicPr>
          <p:cNvPr id="140" name="Picture 3" descr=""/>
          <p:cNvPicPr/>
          <p:nvPr/>
        </p:nvPicPr>
        <p:blipFill>
          <a:blip r:embed="rId2"/>
          <a:stretch/>
        </p:blipFill>
        <p:spPr>
          <a:xfrm>
            <a:off x="5757840" y="1579680"/>
            <a:ext cx="5781240" cy="3568680"/>
          </a:xfrm>
          <a:prstGeom prst="rect">
            <a:avLst/>
          </a:prstGeom>
          <a:ln>
            <a:noFill/>
          </a:ln>
        </p:spPr>
      </p:pic>
      <p:sp>
        <p:nvSpPr>
          <p:cNvPr id="141" name="CustomShape 2"/>
          <p:cNvSpPr/>
          <p:nvPr/>
        </p:nvSpPr>
        <p:spPr>
          <a:xfrm>
            <a:off x="500040" y="5169600"/>
            <a:ext cx="1051524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Se realizaron pruebas con una pequeña base de (Kaggle) la cual contiene información del precio de venta de casas en Ames, Iowa en Estados Unidos, así como las características de la casa y de la localidad. A fin de hacer pruebas.</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00040" y="269280"/>
            <a:ext cx="10515240" cy="777600"/>
          </a:xfrm>
          <a:prstGeom prst="rect">
            <a:avLst/>
          </a:prstGeom>
          <a:noFill/>
          <a:ln>
            <a:noFill/>
          </a:ln>
        </p:spPr>
        <p:style>
          <a:lnRef idx="0"/>
          <a:fillRef idx="0"/>
          <a:effectRef idx="0"/>
          <a:fontRef idx="minor"/>
        </p:style>
        <p:txBody>
          <a:bodyPr lIns="0" rIns="0" tIns="0" bIns="0" anchor="ctr">
            <a:normAutofit/>
          </a:bodyPr>
          <a:p>
            <a:pPr>
              <a:lnSpc>
                <a:spcPct val="90000"/>
              </a:lnSpc>
            </a:pPr>
            <a:r>
              <a:rPr b="1" lang="en-US" sz="4270" spc="-1" strike="noStrike">
                <a:solidFill>
                  <a:srgbClr val="005800"/>
                </a:solidFill>
                <a:latin typeface="Calibri Light"/>
              </a:rPr>
              <a:t>Conclusiones</a:t>
            </a:r>
            <a:endParaRPr b="0" lang="en-US" sz="4270" spc="-1" strike="noStrike">
              <a:latin typeface="Arial"/>
            </a:endParaRPr>
          </a:p>
        </p:txBody>
      </p:sp>
      <p:sp>
        <p:nvSpPr>
          <p:cNvPr id="143" name="CustomShape 2"/>
          <p:cNvSpPr/>
          <p:nvPr/>
        </p:nvSpPr>
        <p:spPr>
          <a:xfrm>
            <a:off x="282240" y="1898640"/>
            <a:ext cx="10950120" cy="228420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Arial"/>
              <a:buChar char="•"/>
            </a:pPr>
            <a:r>
              <a:rPr b="0" lang="en-US" sz="2400" spc="-1" strike="noStrike">
                <a:solidFill>
                  <a:srgbClr val="000000"/>
                </a:solidFill>
                <a:latin typeface="Calibri"/>
              </a:rPr>
              <a:t>En este proyecto se desarrolló un algoritmo para implementar los métodos de SVD y PCA en el lenguaje de programación C.</a:t>
            </a:r>
            <a:endParaRPr b="0" lang="en-US" sz="2400" spc="-1" strike="noStrike">
              <a:latin typeface="Arial"/>
            </a:endParaRPr>
          </a:p>
          <a:p>
            <a:pPr>
              <a:lnSpc>
                <a:spcPct val="100000"/>
              </a:lnSpc>
            </a:pPr>
            <a:endParaRPr b="0" lang="en-US" sz="2400" spc="-1" strike="noStrike">
              <a:latin typeface="Arial"/>
            </a:endParaRPr>
          </a:p>
          <a:p>
            <a:pPr marL="343080" indent="-342720">
              <a:lnSpc>
                <a:spcPct val="100000"/>
              </a:lnSpc>
              <a:buClr>
                <a:srgbClr val="000000"/>
              </a:buClr>
              <a:buFont typeface="Arial"/>
              <a:buChar char="•"/>
            </a:pPr>
            <a:r>
              <a:rPr b="0" lang="en-US" sz="2400" spc="-1" strike="noStrike">
                <a:solidFill>
                  <a:srgbClr val="000000"/>
                </a:solidFill>
                <a:latin typeface="Calibri"/>
              </a:rPr>
              <a:t>Se utilizaron las herramientas aprendidas en el curso de Métodos Numéricos y Optimación (malloc, alloc, libstdio -printf-, mat, Lapack, Blas, CSV-parser, etc).</a:t>
            </a:r>
            <a:endParaRPr b="0" lang="en-U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2924</TotalTime>
  <Application>LibreOffice/6.0.3.2$Linux_X86_64 LibreOffice_project/00m0$Build-2</Application>
  <Words>97</Words>
  <Paragraphs>47</Paragraphs>
  <Company>Philip Morris International</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2018-05-26T20:18:42Z</dcterms:created>
  <dc:creator>Ayala, Mirtha</dc:creator>
  <dc:description/>
  <dc:language>en-US</dc:language>
  <cp:lastModifiedBy/>
  <dcterms:modified xsi:type="dcterms:W3CDTF">2018-05-30T16:22:21Z</dcterms:modified>
  <cp:revision>28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Philip Morris International</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5</vt:i4>
  </property>
</Properties>
</file>