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164337-DD23-4631-A4C2-1D8B30EBC79C}">
  <a:tblStyle styleId="{A7164337-DD23-4631-A4C2-1D8B30EBC79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8675A0A-622A-4979-A8BB-0D2B8D6BCD3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64" name="Shape 2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74" name="Shape 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07" name="Shape 3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42" name="Shape 3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4" name="Shape 9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95" name="Shape 95"/>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Solución exacta al problema de Balanceo de Línea Simple tipo 2</a:t>
            </a:r>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1" name="Shape 3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9" name="Shape 3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85" name="Shape 4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94" name="Shape 4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16" name="Shape 5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corregit c cuadros</a:t>
            </a:r>
            <a:endParaRPr/>
          </a:p>
        </p:txBody>
      </p:sp>
      <p:sp>
        <p:nvSpPr>
          <p:cNvPr id="526" name="Shape 5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40" name="Shape 5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Shape 5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50" name="Shape 5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Shape 5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69" name="Shape 5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90" name="Shape 5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Shape 6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12" name="Shape 6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54" name="Shape 6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96" name="Shape 6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Shape 7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38" name="Shape 7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Shape 7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80" name="Shape 7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Shape 8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16" name="Shape 8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Shape 8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45" name="Shape 8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acento</a:t>
            </a:r>
            <a:endParaRPr/>
          </a:p>
        </p:txBody>
      </p:sp>
      <p:sp>
        <p:nvSpPr>
          <p:cNvPr id="846" name="Shape 84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Shape 8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52" name="Shape 8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53" name="Shape 85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Duración en cada una</a:t>
            </a:r>
            <a:endParaRPr/>
          </a:p>
        </p:txBody>
      </p:sp>
      <p:sp>
        <p:nvSpPr>
          <p:cNvPr id="859" name="Shape 8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Shape 9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07" name="Shape 9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Shape 9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14" name="Shape 9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Shape 9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ordenar de menor a mayor conforme a secuencial</a:t>
            </a:r>
            <a:endParaRPr/>
          </a:p>
        </p:txBody>
      </p:sp>
      <p:sp>
        <p:nvSpPr>
          <p:cNvPr id="956" name="Shape 9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3" name="Shape 963"/>
        <p:cNvGrpSpPr/>
        <p:nvPr/>
      </p:nvGrpSpPr>
      <p:grpSpPr>
        <a:xfrm>
          <a:off x="0" y="0"/>
          <a:ext cx="0" cy="0"/>
          <a:chOff x="0" y="0"/>
          <a:chExt cx="0" cy="0"/>
        </a:xfrm>
      </p:grpSpPr>
      <p:sp>
        <p:nvSpPr>
          <p:cNvPr id="964" name="Shape 9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Número</a:t>
            </a:r>
            <a:r>
              <a:rPr lang="en-US"/>
              <a:t> de soluciones.</a:t>
            </a:r>
            <a:endParaRPr/>
          </a:p>
          <a:p>
            <a:pPr indent="0" lvl="0" marL="0" rtl="0">
              <a:spcBef>
                <a:spcPts val="0"/>
              </a:spcBef>
              <a:spcAft>
                <a:spcPts val="0"/>
              </a:spcAft>
              <a:buNone/>
            </a:pPr>
            <a:r>
              <a:rPr lang="en-US"/>
              <a:t>Identificar la mejor! menor holgura.</a:t>
            </a:r>
            <a:endParaRPr/>
          </a:p>
        </p:txBody>
      </p:sp>
      <p:sp>
        <p:nvSpPr>
          <p:cNvPr id="965" name="Shape 9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Shape 9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74" name="Shape 9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5" name="Shape 97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Shape 9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81" name="Shape 9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82" name="Shape 98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Shape 9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90" name="Shape 9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1" name="Shape 99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Shape 9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97" name="Shape 9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8" name="Shape 99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Shape 10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04" name="Shape 10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Shape 10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12" name="Shape 10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7" name="Shape 1017"/>
        <p:cNvGrpSpPr/>
        <p:nvPr/>
      </p:nvGrpSpPr>
      <p:grpSpPr>
        <a:xfrm>
          <a:off x="0" y="0"/>
          <a:ext cx="0" cy="0"/>
          <a:chOff x="0" y="0"/>
          <a:chExt cx="0" cy="0"/>
        </a:xfrm>
      </p:grpSpPr>
      <p:sp>
        <p:nvSpPr>
          <p:cNvPr id="1018" name="Shape 10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19" name="Shape 10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5" name="Shape 1025"/>
        <p:cNvGrpSpPr/>
        <p:nvPr/>
      </p:nvGrpSpPr>
      <p:grpSpPr>
        <a:xfrm>
          <a:off x="0" y="0"/>
          <a:ext cx="0" cy="0"/>
          <a:chOff x="0" y="0"/>
          <a:chExt cx="0" cy="0"/>
        </a:xfrm>
      </p:grpSpPr>
      <p:sp>
        <p:nvSpPr>
          <p:cNvPr id="1026" name="Shape 10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27" name="Shape 10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Shape 2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Shape 2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Shape 3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Shape 3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Shape 39"/>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Shape 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Shape 4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Shape 5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p:nvPr/>
        </p:nvSpPr>
        <p:spPr>
          <a:xfrm rot="5400000">
            <a:off x="1178417" y="-1183783"/>
            <a:ext cx="6863366" cy="9220200"/>
          </a:xfrm>
          <a:prstGeom prst="rect">
            <a:avLst/>
          </a:prstGeom>
          <a:gradFill>
            <a:gsLst>
              <a:gs pos="0">
                <a:srgbClr val="1F3291"/>
              </a:gs>
              <a:gs pos="14000">
                <a:srgbClr val="1F3291"/>
              </a:gs>
              <a:gs pos="58999">
                <a:srgbClr val="2D48CA"/>
              </a:gs>
              <a:gs pos="100000">
                <a:srgbClr val="3756F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Shape 89"/>
          <p:cNvSpPr txBox="1"/>
          <p:nvPr/>
        </p:nvSpPr>
        <p:spPr>
          <a:xfrm>
            <a:off x="381000" y="1524000"/>
            <a:ext cx="8534400" cy="2062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lt1"/>
                </a:solidFill>
                <a:latin typeface="Calibri"/>
                <a:ea typeface="Calibri"/>
                <a:cs typeface="Calibri"/>
                <a:sym typeface="Calibri"/>
              </a:rPr>
              <a:t>SOLUCIONES EXACTAS AL PROBLEMA DE             BALANCEO DE LÍNEA SIMPLE TIPO II</a:t>
            </a:r>
            <a:endParaRPr/>
          </a:p>
          <a:p>
            <a:pPr indent="0" lvl="0" marL="0" marR="0" rtl="0" algn="ctr">
              <a:spcBef>
                <a:spcPts val="0"/>
              </a:spcBef>
              <a:spcAft>
                <a:spcPts val="0"/>
              </a:spcAft>
              <a:buNone/>
            </a:pPr>
            <a:r>
              <a:rPr b="1" i="0" lang="en-US" sz="3200" u="none" cap="none" strike="noStrike">
                <a:solidFill>
                  <a:schemeClr val="lt1"/>
                </a:solidFill>
                <a:latin typeface="Calibri"/>
                <a:ea typeface="Calibri"/>
                <a:cs typeface="Calibri"/>
                <a:sym typeface="Calibri"/>
              </a:rPr>
              <a:t>SALBP-2</a:t>
            </a:r>
            <a:endParaRPr/>
          </a:p>
          <a:p>
            <a:pPr indent="0" lvl="0" marL="0" marR="0" rtl="0" algn="ctr">
              <a:spcBef>
                <a:spcPts val="0"/>
              </a:spcBef>
              <a:spcAft>
                <a:spcPts val="0"/>
              </a:spcAft>
              <a:buNone/>
            </a:pPr>
            <a:r>
              <a:rPr b="1" i="0" lang="en-US" sz="3200" u="none" cap="none" strike="noStrike">
                <a:solidFill>
                  <a:schemeClr val="lt1"/>
                </a:solidFill>
                <a:latin typeface="Calibri"/>
                <a:ea typeface="Calibri"/>
                <a:cs typeface="Calibri"/>
                <a:sym typeface="Calibri"/>
              </a:rPr>
              <a:t>ENFOQUE BOOLEANO</a:t>
            </a:r>
            <a:endParaRPr b="1" i="0" sz="3200" u="none" cap="none" strike="noStrike">
              <a:solidFill>
                <a:schemeClr val="lt1"/>
              </a:solidFill>
              <a:latin typeface="Calibri"/>
              <a:ea typeface="Calibri"/>
              <a:cs typeface="Calibri"/>
              <a:sym typeface="Calibri"/>
            </a:endParaRPr>
          </a:p>
        </p:txBody>
      </p:sp>
      <p:sp>
        <p:nvSpPr>
          <p:cNvPr id="90" name="Shape 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445FE6"/>
                </a:solidFill>
                <a:latin typeface="Calibri"/>
                <a:ea typeface="Calibri"/>
                <a:cs typeface="Calibri"/>
                <a:sym typeface="Calibri"/>
              </a:rPr>
              <a:t>Classified - Internal use</a:t>
            </a:r>
            <a:endParaRPr b="0" i="0" sz="1200" u="none" cap="none" strike="noStrike">
              <a:solidFill>
                <a:srgbClr val="445FE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nvSpPr>
        <p:spPr>
          <a:xfrm>
            <a:off x="304800" y="200561"/>
            <a:ext cx="81534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Algoritmo: Inicio con ciclo ideal</a:t>
            </a:r>
            <a:endParaRPr b="1" sz="2400">
              <a:solidFill>
                <a:schemeClr val="dk1"/>
              </a:solidFill>
              <a:latin typeface="Calibri"/>
              <a:ea typeface="Calibri"/>
              <a:cs typeface="Calibri"/>
              <a:sym typeface="Calibri"/>
            </a:endParaRPr>
          </a:p>
        </p:txBody>
      </p:sp>
      <p:graphicFrame>
        <p:nvGraphicFramePr>
          <p:cNvPr id="192" name="Shape 192"/>
          <p:cNvGraphicFramePr/>
          <p:nvPr/>
        </p:nvGraphicFramePr>
        <p:xfrm>
          <a:off x="685800" y="1219200"/>
          <a:ext cx="3000000" cy="3000000"/>
        </p:xfrm>
        <a:graphic>
          <a:graphicData uri="http://schemas.openxmlformats.org/drawingml/2006/table">
            <a:tbl>
              <a:tblPr>
                <a:noFill/>
                <a:tableStyleId>{A7164337-DD23-4631-A4C2-1D8B30EBC79C}</a:tableStyleId>
              </a:tblPr>
              <a:tblGrid>
                <a:gridCol w="1110350"/>
                <a:gridCol w="1110350"/>
                <a:gridCol w="1110350"/>
                <a:gridCol w="1110350"/>
                <a:gridCol w="1110350"/>
                <a:gridCol w="1110350"/>
                <a:gridCol w="1110350"/>
              </a:tblGrid>
              <a:tr h="1036025">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Actividad</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Duración</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Tiempo  anterior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Tiempo posterior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Estaciones posibles con tiempo  anterior</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Estaciones posibles con tiempo posterior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Intersección</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A</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B</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180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C</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70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D</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50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140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105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195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F</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110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G</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H</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285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85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I</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180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75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J</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3" name="Shape 193"/>
          <p:cNvSpPr/>
          <p:nvPr/>
        </p:nvSpPr>
        <p:spPr>
          <a:xfrm>
            <a:off x="0" y="685800"/>
            <a:ext cx="9144000" cy="76200"/>
          </a:xfrm>
          <a:prstGeom prst="rect">
            <a:avLst/>
          </a:prstGeom>
          <a:gradFill>
            <a:gsLst>
              <a:gs pos="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Shape 194"/>
          <p:cNvSpPr txBox="1"/>
          <p:nvPr/>
        </p:nvSpPr>
        <p:spPr>
          <a:xfrm>
            <a:off x="381000" y="838200"/>
            <a:ext cx="8382000" cy="30777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400">
                <a:solidFill>
                  <a:schemeClr val="dk1"/>
                </a:solidFill>
                <a:latin typeface="Calibri"/>
                <a:ea typeface="Calibri"/>
                <a:cs typeface="Calibri"/>
                <a:sym typeface="Calibri"/>
              </a:rPr>
              <a:t>Para cada actividad se calcula: </a:t>
            </a:r>
            <a:endParaRPr/>
          </a:p>
        </p:txBody>
      </p:sp>
      <p:cxnSp>
        <p:nvCxnSpPr>
          <p:cNvPr id="195" name="Shape 195"/>
          <p:cNvCxnSpPr/>
          <p:nvPr/>
        </p:nvCxnSpPr>
        <p:spPr>
          <a:xfrm flipH="1" rot="10800000">
            <a:off x="2819400" y="5410200"/>
            <a:ext cx="685800" cy="685800"/>
          </a:xfrm>
          <a:prstGeom prst="bentConnector3">
            <a:avLst>
              <a:gd fmla="val 0" name="adj1"/>
            </a:avLst>
          </a:prstGeom>
          <a:noFill/>
          <a:ln cap="flat" cmpd="sng" w="28575">
            <a:solidFill>
              <a:srgbClr val="FF0000"/>
            </a:solidFill>
            <a:prstDash val="solid"/>
            <a:round/>
            <a:headEnd len="sm" w="sm" type="none"/>
            <a:tailEnd len="med" w="med" type="stealth"/>
          </a:ln>
        </p:spPr>
      </p:cxnSp>
      <p:sp>
        <p:nvSpPr>
          <p:cNvPr id="196" name="Shape 196"/>
          <p:cNvSpPr txBox="1"/>
          <p:nvPr/>
        </p:nvSpPr>
        <p:spPr>
          <a:xfrm>
            <a:off x="533400" y="6096000"/>
            <a:ext cx="3073052"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Duración de la actividad + duración de actividades anteriores, predecesoras de la actividad.</a:t>
            </a:r>
            <a:endParaRPr/>
          </a:p>
        </p:txBody>
      </p:sp>
      <p:sp>
        <p:nvSpPr>
          <p:cNvPr id="197" name="Shape 197"/>
          <p:cNvSpPr txBox="1"/>
          <p:nvPr/>
        </p:nvSpPr>
        <p:spPr>
          <a:xfrm>
            <a:off x="4191000" y="6096000"/>
            <a:ext cx="3073052"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Duración de la actividad + duración de las actividades posteriores, de las que es predecesora la actividad.</a:t>
            </a:r>
            <a:endParaRPr/>
          </a:p>
        </p:txBody>
      </p:sp>
      <p:cxnSp>
        <p:nvCxnSpPr>
          <p:cNvPr id="198" name="Shape 198"/>
          <p:cNvCxnSpPr/>
          <p:nvPr/>
        </p:nvCxnSpPr>
        <p:spPr>
          <a:xfrm flipH="1" rot="5400000">
            <a:off x="4572000" y="5410201"/>
            <a:ext cx="685800" cy="685800"/>
          </a:xfrm>
          <a:prstGeom prst="bentConnector3">
            <a:avLst>
              <a:gd fmla="val 42694" name="adj1"/>
            </a:avLst>
          </a:prstGeom>
          <a:noFill/>
          <a:ln cap="flat" cmpd="sng" w="28575">
            <a:solidFill>
              <a:srgbClr val="FF0000"/>
            </a:solidFill>
            <a:prstDash val="solid"/>
            <a:round/>
            <a:headEnd len="sm" w="sm" type="none"/>
            <a:tailEnd len="med" w="med" type="stealth"/>
          </a:ln>
        </p:spPr>
      </p:cxnSp>
      <p:sp>
        <p:nvSpPr>
          <p:cNvPr id="199" name="Shape 199"/>
          <p:cNvSpPr txBox="1"/>
          <p:nvPr/>
        </p:nvSpPr>
        <p:spPr>
          <a:xfrm>
            <a:off x="4953000" y="849868"/>
            <a:ext cx="3733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Tiempo de ciclo: 90 (ciclo ideal)</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00" name="Shape 2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381000" y="838200"/>
            <a:ext cx="8382000" cy="30777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400">
                <a:solidFill>
                  <a:schemeClr val="dk1"/>
                </a:solidFill>
                <a:latin typeface="Calibri"/>
                <a:ea typeface="Calibri"/>
                <a:cs typeface="Calibri"/>
                <a:sym typeface="Calibri"/>
              </a:rPr>
              <a:t>Para cada actividad se calcula: </a:t>
            </a:r>
            <a:endParaRPr/>
          </a:p>
        </p:txBody>
      </p:sp>
      <p:sp>
        <p:nvSpPr>
          <p:cNvPr id="206" name="Shape 206"/>
          <p:cNvSpPr txBox="1"/>
          <p:nvPr/>
        </p:nvSpPr>
        <p:spPr>
          <a:xfrm>
            <a:off x="304800" y="228600"/>
            <a:ext cx="81534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Algoritmo: Inicio con ciclo ideal</a:t>
            </a:r>
            <a:endParaRPr b="1" sz="2400">
              <a:solidFill>
                <a:schemeClr val="dk1"/>
              </a:solidFill>
              <a:latin typeface="Calibri"/>
              <a:ea typeface="Calibri"/>
              <a:cs typeface="Calibri"/>
              <a:sym typeface="Calibri"/>
            </a:endParaRPr>
          </a:p>
        </p:txBody>
      </p:sp>
      <p:graphicFrame>
        <p:nvGraphicFramePr>
          <p:cNvPr id="207" name="Shape 207"/>
          <p:cNvGraphicFramePr/>
          <p:nvPr/>
        </p:nvGraphicFramePr>
        <p:xfrm>
          <a:off x="685800" y="1219200"/>
          <a:ext cx="3000000" cy="3000000"/>
        </p:xfrm>
        <a:graphic>
          <a:graphicData uri="http://schemas.openxmlformats.org/drawingml/2006/table">
            <a:tbl>
              <a:tblPr>
                <a:noFill/>
                <a:tableStyleId>{A7164337-DD23-4631-A4C2-1D8B30EBC79C}</a:tableStyleId>
              </a:tblPr>
              <a:tblGrid>
                <a:gridCol w="1110350"/>
                <a:gridCol w="1110350"/>
                <a:gridCol w="1110350"/>
                <a:gridCol w="1110350"/>
                <a:gridCol w="1110350"/>
                <a:gridCol w="1110350"/>
                <a:gridCol w="1110350"/>
              </a:tblGrid>
              <a:tr h="1036025">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Actividad</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Duración</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Tiempo  anterior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Tiempo posterior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Estaciones posibles con tiempo  anterior</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Estaciones posibles con tiempo posterior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Intersección</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A</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B</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180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C</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70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D</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50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140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105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195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F</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110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3,4</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G</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H</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285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85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I</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180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75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J</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8" name="Shape 208"/>
          <p:cNvSpPr txBox="1"/>
          <p:nvPr/>
        </p:nvSpPr>
        <p:spPr>
          <a:xfrm>
            <a:off x="4953000" y="849868"/>
            <a:ext cx="381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Tiempo de ciclo: 90 (ciclo ideal)</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09" name="Shape 209"/>
          <p:cNvSpPr/>
          <p:nvPr/>
        </p:nvSpPr>
        <p:spPr>
          <a:xfrm>
            <a:off x="0" y="685800"/>
            <a:ext cx="9144000" cy="76200"/>
          </a:xfrm>
          <a:prstGeom prst="rect">
            <a:avLst/>
          </a:prstGeom>
          <a:gradFill>
            <a:gsLst>
              <a:gs pos="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0" name="Shape 210"/>
          <p:cNvCxnSpPr/>
          <p:nvPr/>
        </p:nvCxnSpPr>
        <p:spPr>
          <a:xfrm flipH="1" rot="10800000">
            <a:off x="5054252" y="5486400"/>
            <a:ext cx="685800" cy="685800"/>
          </a:xfrm>
          <a:prstGeom prst="bentConnector3">
            <a:avLst>
              <a:gd fmla="val 0" name="adj1"/>
            </a:avLst>
          </a:prstGeom>
          <a:noFill/>
          <a:ln cap="flat" cmpd="sng" w="28575">
            <a:solidFill>
              <a:srgbClr val="FF0000"/>
            </a:solidFill>
            <a:prstDash val="solid"/>
            <a:round/>
            <a:headEnd len="sm" w="sm" type="none"/>
            <a:tailEnd len="med" w="med" type="stealth"/>
          </a:ln>
        </p:spPr>
      </p:cxnSp>
      <p:sp>
        <p:nvSpPr>
          <p:cNvPr id="211" name="Shape 211"/>
          <p:cNvSpPr txBox="1"/>
          <p:nvPr/>
        </p:nvSpPr>
        <p:spPr>
          <a:xfrm>
            <a:off x="3213448" y="6119336"/>
            <a:ext cx="2577752"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Estaciones posibles considerando el tiempo anterior y el tiempo de ciclo.</a:t>
            </a:r>
            <a:endParaRPr/>
          </a:p>
        </p:txBody>
      </p:sp>
      <p:sp>
        <p:nvSpPr>
          <p:cNvPr id="212" name="Shape 212"/>
          <p:cNvSpPr txBox="1"/>
          <p:nvPr/>
        </p:nvSpPr>
        <p:spPr>
          <a:xfrm>
            <a:off x="6400800" y="6096000"/>
            <a:ext cx="2667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Estaciones posibles considerando el tiempo posterior y el tiempo de ciclo.</a:t>
            </a:r>
            <a:endParaRPr/>
          </a:p>
        </p:txBody>
      </p:sp>
      <p:cxnSp>
        <p:nvCxnSpPr>
          <p:cNvPr id="213" name="Shape 213"/>
          <p:cNvCxnSpPr/>
          <p:nvPr/>
        </p:nvCxnSpPr>
        <p:spPr>
          <a:xfrm flipH="1" rot="5400000">
            <a:off x="6796675" y="5486400"/>
            <a:ext cx="685800" cy="685800"/>
          </a:xfrm>
          <a:prstGeom prst="bentConnector3">
            <a:avLst>
              <a:gd fmla="val 42694" name="adj1"/>
            </a:avLst>
          </a:prstGeom>
          <a:noFill/>
          <a:ln cap="flat" cmpd="sng" w="28575">
            <a:solidFill>
              <a:srgbClr val="FF0000"/>
            </a:solidFill>
            <a:prstDash val="solid"/>
            <a:round/>
            <a:headEnd len="sm" w="sm" type="none"/>
            <a:tailEnd len="med" w="med" type="stealth"/>
          </a:ln>
        </p:spPr>
      </p:cxnSp>
      <p:sp>
        <p:nvSpPr>
          <p:cNvPr id="214" name="Shape 2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nvSpPr>
        <p:spPr>
          <a:xfrm>
            <a:off x="381000" y="838200"/>
            <a:ext cx="8382000" cy="30777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400">
                <a:solidFill>
                  <a:schemeClr val="dk1"/>
                </a:solidFill>
                <a:latin typeface="Calibri"/>
                <a:ea typeface="Calibri"/>
                <a:cs typeface="Calibri"/>
                <a:sym typeface="Calibri"/>
              </a:rPr>
              <a:t>Para cada actividad se calcula: </a:t>
            </a:r>
            <a:endParaRPr/>
          </a:p>
        </p:txBody>
      </p:sp>
      <p:sp>
        <p:nvSpPr>
          <p:cNvPr id="220" name="Shape 220"/>
          <p:cNvSpPr txBox="1"/>
          <p:nvPr/>
        </p:nvSpPr>
        <p:spPr>
          <a:xfrm>
            <a:off x="304800" y="235803"/>
            <a:ext cx="81534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Algoritmo: Inicio con ciclo ideal</a:t>
            </a:r>
            <a:endParaRPr b="1" sz="2400">
              <a:solidFill>
                <a:schemeClr val="dk1"/>
              </a:solidFill>
              <a:latin typeface="Calibri"/>
              <a:ea typeface="Calibri"/>
              <a:cs typeface="Calibri"/>
              <a:sym typeface="Calibri"/>
            </a:endParaRPr>
          </a:p>
        </p:txBody>
      </p:sp>
      <p:graphicFrame>
        <p:nvGraphicFramePr>
          <p:cNvPr id="221" name="Shape 221"/>
          <p:cNvGraphicFramePr/>
          <p:nvPr/>
        </p:nvGraphicFramePr>
        <p:xfrm>
          <a:off x="685800" y="1219200"/>
          <a:ext cx="3000000" cy="3000000"/>
        </p:xfrm>
        <a:graphic>
          <a:graphicData uri="http://schemas.openxmlformats.org/drawingml/2006/table">
            <a:tbl>
              <a:tblPr>
                <a:noFill/>
                <a:tableStyleId>{A7164337-DD23-4631-A4C2-1D8B30EBC79C}</a:tableStyleId>
              </a:tblPr>
              <a:tblGrid>
                <a:gridCol w="1110350"/>
                <a:gridCol w="1110350"/>
                <a:gridCol w="1110350"/>
                <a:gridCol w="1110350"/>
                <a:gridCol w="1110350"/>
                <a:gridCol w="1110350"/>
                <a:gridCol w="1110350"/>
              </a:tblGrid>
              <a:tr h="1036025">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Actividad</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Duración</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Tiempo  anterior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Tiempo posterior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Estaciones posibles con tiempo  anterior</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Estaciones posibles con tiempo posterior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Intersección</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A</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B</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180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C</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70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D</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50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140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105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195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F</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110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3,4</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G</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H</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285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85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I</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180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75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3600">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J</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2" name="Shape 222"/>
          <p:cNvSpPr txBox="1"/>
          <p:nvPr/>
        </p:nvSpPr>
        <p:spPr>
          <a:xfrm>
            <a:off x="4953000" y="849868"/>
            <a:ext cx="3962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Tiempo de ciclo: 90 (ciclo ideal)</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23" name="Shape 223"/>
          <p:cNvSpPr/>
          <p:nvPr/>
        </p:nvSpPr>
        <p:spPr>
          <a:xfrm>
            <a:off x="0" y="657761"/>
            <a:ext cx="9144000" cy="76200"/>
          </a:xfrm>
          <a:prstGeom prst="rect">
            <a:avLst/>
          </a:prstGeom>
          <a:gradFill>
            <a:gsLst>
              <a:gs pos="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4" name="Shape 224"/>
          <p:cNvCxnSpPr/>
          <p:nvPr/>
        </p:nvCxnSpPr>
        <p:spPr>
          <a:xfrm flipH="1" rot="10800000">
            <a:off x="7238999" y="5410200"/>
            <a:ext cx="685800" cy="685800"/>
          </a:xfrm>
          <a:prstGeom prst="bentConnector3">
            <a:avLst>
              <a:gd fmla="val 0" name="adj1"/>
            </a:avLst>
          </a:prstGeom>
          <a:noFill/>
          <a:ln cap="flat" cmpd="sng" w="28575">
            <a:solidFill>
              <a:srgbClr val="FF0000"/>
            </a:solidFill>
            <a:prstDash val="solid"/>
            <a:round/>
            <a:headEnd len="sm" w="sm" type="none"/>
            <a:tailEnd len="med" w="med" type="stealth"/>
          </a:ln>
        </p:spPr>
      </p:cxnSp>
      <p:sp>
        <p:nvSpPr>
          <p:cNvPr id="225" name="Shape 225"/>
          <p:cNvSpPr txBox="1"/>
          <p:nvPr/>
        </p:nvSpPr>
        <p:spPr>
          <a:xfrm>
            <a:off x="2370675" y="6019800"/>
            <a:ext cx="6316200" cy="7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Se determinan las estaciones posibles para cada actividad como la intersección entre las estaciones posibles con el tiempo anterior y las estaciones posibles con el tiempo posterior.</a:t>
            </a:r>
            <a:r>
              <a:rPr lang="en-US">
                <a:solidFill>
                  <a:schemeClr val="dk1"/>
                </a:solidFill>
                <a:latin typeface="Calibri"/>
                <a:ea typeface="Calibri"/>
                <a:cs typeface="Calibri"/>
                <a:sym typeface="Calibri"/>
              </a:rPr>
              <a:t> Si no hay intersección no hay solución para este ciclo. </a:t>
            </a:r>
            <a:endParaRPr sz="1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nvSpPr>
        <p:spPr>
          <a:xfrm>
            <a:off x="304800" y="152400"/>
            <a:ext cx="81534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Algoritmo: Inicio con ciclo ideal </a:t>
            </a:r>
            <a:endParaRPr b="1" sz="2400">
              <a:solidFill>
                <a:schemeClr val="dk1"/>
              </a:solidFill>
              <a:latin typeface="Calibri"/>
              <a:ea typeface="Calibri"/>
              <a:cs typeface="Calibri"/>
              <a:sym typeface="Calibri"/>
            </a:endParaRPr>
          </a:p>
        </p:txBody>
      </p:sp>
      <p:graphicFrame>
        <p:nvGraphicFramePr>
          <p:cNvPr id="231" name="Shape 231"/>
          <p:cNvGraphicFramePr/>
          <p:nvPr/>
        </p:nvGraphicFramePr>
        <p:xfrm>
          <a:off x="381000" y="1676400"/>
          <a:ext cx="3000000" cy="3000000"/>
        </p:xfrm>
        <a:graphic>
          <a:graphicData uri="http://schemas.openxmlformats.org/drawingml/2006/table">
            <a:tbl>
              <a:tblPr>
                <a:noFill/>
                <a:tableStyleId>{A7164337-DD23-4631-A4C2-1D8B30EBC79C}</a:tableStyleId>
              </a:tblPr>
              <a:tblGrid>
                <a:gridCol w="1208325"/>
                <a:gridCol w="1208325"/>
                <a:gridCol w="1208325"/>
                <a:gridCol w="1208325"/>
                <a:gridCol w="1208325"/>
                <a:gridCol w="1208325"/>
                <a:gridCol w="1208325"/>
              </a:tblGrid>
              <a:tr h="661550">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Actividad</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Duración</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Tiempo  anterior</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Tiempo posterior</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Estaciones posibles con tiempo  anterior</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Estaciones posibles con tiempo posterior</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i="0" lang="en-US" sz="1300" u="none" cap="none" strike="noStrike">
                          <a:solidFill>
                            <a:srgbClr val="000000"/>
                          </a:solidFill>
                          <a:latin typeface="Calibri"/>
                          <a:ea typeface="Calibri"/>
                          <a:cs typeface="Calibri"/>
                          <a:sym typeface="Calibri"/>
                        </a:rPr>
                        <a:t>Intersección</a:t>
                      </a:r>
                      <a:endParaRPr b="1" i="0" sz="13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A</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B</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180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C</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70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D</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50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140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105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195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F</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200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110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3,4</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G</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H</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285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85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Calibri"/>
                        <a:ea typeface="Calibri"/>
                        <a:cs typeface="Calibri"/>
                        <a:sym typeface="Calibri"/>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I</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180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75</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1,2,3,4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2,3,4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5075">
                <a:tc>
                  <a:txBody>
                    <a:bodyPr>
                      <a:noAutofit/>
                    </a:bodyPr>
                    <a:lstStyle/>
                    <a:p>
                      <a:pPr indent="0" lvl="0" marL="0" marR="0" rtl="0" algn="ctr">
                        <a:spcBef>
                          <a:spcPts val="0"/>
                        </a:spcBef>
                        <a:spcAft>
                          <a:spcPts val="0"/>
                        </a:spcAft>
                        <a:buNone/>
                      </a:pPr>
                      <a:r>
                        <a:rPr b="1" i="0" lang="en-US" sz="1400" u="none" cap="none" strike="noStrike">
                          <a:solidFill>
                            <a:srgbClr val="000000"/>
                          </a:solidFill>
                          <a:latin typeface="Calibri"/>
                          <a:ea typeface="Calibri"/>
                          <a:cs typeface="Calibri"/>
                          <a:sym typeface="Calibri"/>
                        </a:rPr>
                        <a:t>J</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60</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 </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400" u="none" cap="none" strike="noStrike">
                          <a:solidFill>
                            <a:srgbClr val="000000"/>
                          </a:solidFill>
                          <a:latin typeface="Calibri"/>
                          <a:ea typeface="Calibri"/>
                          <a:cs typeface="Calibri"/>
                          <a:sym typeface="Calibri"/>
                        </a:rPr>
                        <a:t>4</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2" name="Shape 232"/>
          <p:cNvSpPr/>
          <p:nvPr/>
        </p:nvSpPr>
        <p:spPr>
          <a:xfrm>
            <a:off x="0" y="609600"/>
            <a:ext cx="9144000" cy="76200"/>
          </a:xfrm>
          <a:prstGeom prst="rect">
            <a:avLst/>
          </a:prstGeom>
          <a:gradFill>
            <a:gsLst>
              <a:gs pos="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Shape 233"/>
          <p:cNvSpPr txBox="1"/>
          <p:nvPr/>
        </p:nvSpPr>
        <p:spPr>
          <a:xfrm>
            <a:off x="371474" y="5364773"/>
            <a:ext cx="679132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Se asignan las siguientes variables:</a:t>
            </a:r>
            <a:r>
              <a:rPr lang="en-US" sz="1800">
                <a:solidFill>
                  <a:schemeClr val="dk1"/>
                </a:solidFill>
                <a:latin typeface="Calibri"/>
                <a:ea typeface="Calibri"/>
                <a:cs typeface="Calibri"/>
                <a:sym typeface="Calibri"/>
              </a:rPr>
              <a:t> </a:t>
            </a:r>
            <a:endParaRPr/>
          </a:p>
        </p:txBody>
      </p:sp>
      <p:sp>
        <p:nvSpPr>
          <p:cNvPr id="234" name="Shape 234"/>
          <p:cNvSpPr txBox="1"/>
          <p:nvPr/>
        </p:nvSpPr>
        <p:spPr>
          <a:xfrm>
            <a:off x="1905000" y="5678823"/>
            <a:ext cx="89535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c</a:t>
            </a:r>
            <a:r>
              <a:rPr lang="en-US" sz="900">
                <a:solidFill>
                  <a:schemeClr val="dk1"/>
                </a:solidFill>
                <a:latin typeface="Calibri"/>
                <a:ea typeface="Calibri"/>
                <a:cs typeface="Calibri"/>
                <a:sym typeface="Calibri"/>
              </a:rPr>
              <a:t>1</a:t>
            </a:r>
            <a:r>
              <a:rPr lang="en-US" sz="1400">
                <a:solidFill>
                  <a:schemeClr val="dk1"/>
                </a:solidFill>
                <a:latin typeface="Calibri"/>
                <a:ea typeface="Calibri"/>
                <a:cs typeface="Calibri"/>
                <a:sym typeface="Calibri"/>
              </a:rPr>
              <a:t> = 1</a:t>
            </a:r>
            <a:endParaRPr sz="1400">
              <a:solidFill>
                <a:schemeClr val="dk1"/>
              </a:solidFill>
              <a:latin typeface="Calibri"/>
              <a:ea typeface="Calibri"/>
              <a:cs typeface="Calibri"/>
              <a:sym typeface="Calibri"/>
            </a:endParaRPr>
          </a:p>
        </p:txBody>
      </p:sp>
      <p:sp>
        <p:nvSpPr>
          <p:cNvPr id="235" name="Shape 235"/>
          <p:cNvSpPr txBox="1"/>
          <p:nvPr/>
        </p:nvSpPr>
        <p:spPr>
          <a:xfrm>
            <a:off x="618581" y="5678823"/>
            <a:ext cx="89535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a₁ = 1</a:t>
            </a:r>
            <a:endParaRPr sz="1400">
              <a:solidFill>
                <a:schemeClr val="dk1"/>
              </a:solidFill>
              <a:latin typeface="Calibri"/>
              <a:ea typeface="Calibri"/>
              <a:cs typeface="Calibri"/>
              <a:sym typeface="Calibri"/>
            </a:endParaRPr>
          </a:p>
        </p:txBody>
      </p:sp>
      <p:sp>
        <p:nvSpPr>
          <p:cNvPr id="236" name="Shape 236"/>
          <p:cNvSpPr txBox="1"/>
          <p:nvPr/>
        </p:nvSpPr>
        <p:spPr>
          <a:xfrm>
            <a:off x="3124200" y="5678823"/>
            <a:ext cx="89535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a:t>
            </a:r>
            <a:r>
              <a:rPr lang="en-US" sz="1000">
                <a:solidFill>
                  <a:schemeClr val="dk1"/>
                </a:solidFill>
                <a:latin typeface="Calibri"/>
                <a:ea typeface="Calibri"/>
                <a:cs typeface="Calibri"/>
                <a:sym typeface="Calibri"/>
              </a:rPr>
              <a:t>2</a:t>
            </a:r>
            <a:r>
              <a:rPr lang="en-US" sz="1400">
                <a:solidFill>
                  <a:schemeClr val="dk1"/>
                </a:solidFill>
                <a:latin typeface="Calibri"/>
                <a:ea typeface="Calibri"/>
                <a:cs typeface="Calibri"/>
                <a:sym typeface="Calibri"/>
              </a:rPr>
              <a:t> = 1</a:t>
            </a:r>
            <a:endParaRPr sz="1400">
              <a:solidFill>
                <a:schemeClr val="dk1"/>
              </a:solidFill>
              <a:latin typeface="Calibri"/>
              <a:ea typeface="Calibri"/>
              <a:cs typeface="Calibri"/>
              <a:sym typeface="Calibri"/>
            </a:endParaRPr>
          </a:p>
        </p:txBody>
      </p:sp>
      <p:sp>
        <p:nvSpPr>
          <p:cNvPr id="237" name="Shape 237"/>
          <p:cNvSpPr txBox="1"/>
          <p:nvPr/>
        </p:nvSpPr>
        <p:spPr>
          <a:xfrm>
            <a:off x="4572000" y="5678823"/>
            <a:ext cx="89535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a:t>
            </a:r>
            <a:r>
              <a:rPr lang="en-US" sz="1000">
                <a:solidFill>
                  <a:schemeClr val="dk1"/>
                </a:solidFill>
                <a:latin typeface="Calibri"/>
                <a:ea typeface="Calibri"/>
                <a:cs typeface="Calibri"/>
                <a:sym typeface="Calibri"/>
              </a:rPr>
              <a:t>3</a:t>
            </a:r>
            <a:r>
              <a:rPr lang="en-US" sz="1400">
                <a:solidFill>
                  <a:schemeClr val="dk1"/>
                </a:solidFill>
                <a:latin typeface="Calibri"/>
                <a:ea typeface="Calibri"/>
                <a:cs typeface="Calibri"/>
                <a:sym typeface="Calibri"/>
              </a:rPr>
              <a:t> = 1</a:t>
            </a:r>
            <a:endParaRPr sz="1400">
              <a:solidFill>
                <a:schemeClr val="dk1"/>
              </a:solidFill>
              <a:latin typeface="Calibri"/>
              <a:ea typeface="Calibri"/>
              <a:cs typeface="Calibri"/>
              <a:sym typeface="Calibri"/>
            </a:endParaRPr>
          </a:p>
        </p:txBody>
      </p:sp>
      <p:sp>
        <p:nvSpPr>
          <p:cNvPr id="238" name="Shape 238"/>
          <p:cNvSpPr txBox="1"/>
          <p:nvPr/>
        </p:nvSpPr>
        <p:spPr>
          <a:xfrm>
            <a:off x="5943600" y="5678823"/>
            <a:ext cx="89535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j</a:t>
            </a:r>
            <a:r>
              <a:rPr lang="en-US" sz="1000">
                <a:solidFill>
                  <a:schemeClr val="dk1"/>
                </a:solidFill>
                <a:latin typeface="Calibri"/>
                <a:ea typeface="Calibri"/>
                <a:cs typeface="Calibri"/>
                <a:sym typeface="Calibri"/>
              </a:rPr>
              <a:t>4</a:t>
            </a:r>
            <a:r>
              <a:rPr lang="en-US" sz="1400">
                <a:solidFill>
                  <a:schemeClr val="dk1"/>
                </a:solidFill>
                <a:latin typeface="Calibri"/>
                <a:ea typeface="Calibri"/>
                <a:cs typeface="Calibri"/>
                <a:sym typeface="Calibri"/>
              </a:rPr>
              <a:t> = 1</a:t>
            </a:r>
            <a:endParaRPr sz="1400">
              <a:solidFill>
                <a:schemeClr val="dk1"/>
              </a:solidFill>
              <a:latin typeface="Calibri"/>
              <a:ea typeface="Calibri"/>
              <a:cs typeface="Calibri"/>
              <a:sym typeface="Calibri"/>
            </a:endParaRPr>
          </a:p>
        </p:txBody>
      </p:sp>
      <p:sp>
        <p:nvSpPr>
          <p:cNvPr id="239" name="Shape 2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240" name="Shape 240"/>
          <p:cNvSpPr txBox="1"/>
          <p:nvPr/>
        </p:nvSpPr>
        <p:spPr>
          <a:xfrm>
            <a:off x="381000" y="785336"/>
            <a:ext cx="83058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Automáticamente se asigna la actividad inicial a la primera estación y la actividad final a la última estación.</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Se asigna a la estación correspondiente las actividades donde solo quede una variable disponible.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Se descartan las variables que no se encontraron en la intersección.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nvSpPr>
        <p:spPr>
          <a:xfrm>
            <a:off x="228600" y="224135"/>
            <a:ext cx="8153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Problema simplificado</a:t>
            </a:r>
            <a:endParaRPr b="1" sz="500">
              <a:solidFill>
                <a:schemeClr val="dk1"/>
              </a:solidFill>
              <a:latin typeface="Calibri"/>
              <a:ea typeface="Calibri"/>
              <a:cs typeface="Calibri"/>
              <a:sym typeface="Calibri"/>
            </a:endParaRPr>
          </a:p>
        </p:txBody>
      </p:sp>
      <p:sp>
        <p:nvSpPr>
          <p:cNvPr id="246" name="Shape 246"/>
          <p:cNvSpPr/>
          <p:nvPr/>
        </p:nvSpPr>
        <p:spPr>
          <a:xfrm>
            <a:off x="304800" y="833275"/>
            <a:ext cx="4572000" cy="576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500">
                <a:solidFill>
                  <a:schemeClr val="dk1"/>
                </a:solidFill>
                <a:latin typeface="Calibri"/>
                <a:ea typeface="Calibri"/>
                <a:cs typeface="Calibri"/>
                <a:sym typeface="Calibri"/>
              </a:rPr>
              <a:t> </a:t>
            </a:r>
            <a:endParaRPr sz="5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600">
                <a:solidFill>
                  <a:schemeClr val="dk1"/>
                </a:solidFill>
                <a:latin typeface="Calibri"/>
                <a:ea typeface="Calibri"/>
                <a:cs typeface="Calibri"/>
                <a:sym typeface="Calibri"/>
              </a:rPr>
              <a:t>– Restricciones:</a:t>
            </a:r>
            <a:r>
              <a:rPr lang="en-US" sz="16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i="1" lang="en-US" sz="1400">
                <a:solidFill>
                  <a:srgbClr val="7F7F7F"/>
                </a:solidFill>
                <a:latin typeface="Calibri"/>
                <a:ea typeface="Calibri"/>
                <a:cs typeface="Calibri"/>
                <a:sym typeface="Calibri"/>
              </a:rPr>
              <a:t>Restricciones de </a:t>
            </a:r>
            <a:r>
              <a:rPr i="1" lang="en-US">
                <a:solidFill>
                  <a:srgbClr val="7F7F7F"/>
                </a:solidFill>
                <a:latin typeface="Calibri"/>
                <a:ea typeface="Calibri"/>
                <a:cs typeface="Calibri"/>
                <a:sym typeface="Calibri"/>
              </a:rPr>
              <a:t>duración</a:t>
            </a:r>
            <a:r>
              <a:rPr i="1" lang="en-US" sz="1400">
                <a:solidFill>
                  <a:srgbClr val="7F7F7F"/>
                </a:solidFill>
                <a:latin typeface="Calibri"/>
                <a:ea typeface="Calibri"/>
                <a:cs typeface="Calibri"/>
                <a:sym typeface="Calibri"/>
              </a:rPr>
              <a:t>: </a:t>
            </a:r>
            <a:endParaRPr sz="14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20b</a:t>
            </a:r>
            <a:r>
              <a:rPr baseline="-25000" lang="en-US" sz="1500">
                <a:solidFill>
                  <a:schemeClr val="dk1"/>
                </a:solidFill>
                <a:latin typeface="Calibri"/>
                <a:ea typeface="Calibri"/>
                <a:cs typeface="Calibri"/>
                <a:sym typeface="Calibri"/>
              </a:rPr>
              <a:t>1 </a:t>
            </a:r>
            <a:r>
              <a:rPr lang="en-US" sz="1500">
                <a:solidFill>
                  <a:schemeClr val="dk1"/>
                </a:solidFill>
                <a:latin typeface="Calibri"/>
                <a:ea typeface="Calibri"/>
                <a:cs typeface="Calibri"/>
                <a:sym typeface="Calibri"/>
              </a:rPr>
              <a:t>+  70 </a:t>
            </a:r>
            <a:r>
              <a:rPr lang="en-US" sz="1300">
                <a:solidFill>
                  <a:schemeClr val="dk1"/>
                </a:solidFill>
                <a:latin typeface="Calibri"/>
                <a:ea typeface="Calibri"/>
                <a:cs typeface="Calibri"/>
                <a:sym typeface="Calibri"/>
              </a:rPr>
              <a:t>≤</a:t>
            </a:r>
            <a:r>
              <a:rPr lang="en-US" sz="1500">
                <a:solidFill>
                  <a:schemeClr val="dk1"/>
                </a:solidFill>
                <a:latin typeface="Calibri"/>
                <a:ea typeface="Calibri"/>
                <a:cs typeface="Calibri"/>
                <a:sym typeface="Calibri"/>
              </a:rPr>
              <a:t> 90</a:t>
            </a:r>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20b</a:t>
            </a:r>
            <a:r>
              <a:rPr baseline="-25000" lang="en-US" sz="1500">
                <a:solidFill>
                  <a:schemeClr val="dk1"/>
                </a:solidFill>
                <a:latin typeface="Calibri"/>
                <a:ea typeface="Calibri"/>
                <a:cs typeface="Calibri"/>
                <a:sym typeface="Calibri"/>
              </a:rPr>
              <a:t>2 </a:t>
            </a:r>
            <a:r>
              <a:rPr lang="en-US" sz="1500">
                <a:solidFill>
                  <a:schemeClr val="dk1"/>
                </a:solidFill>
                <a:latin typeface="Calibri"/>
                <a:ea typeface="Calibri"/>
                <a:cs typeface="Calibri"/>
                <a:sym typeface="Calibri"/>
              </a:rPr>
              <a:t>+  50d</a:t>
            </a:r>
            <a:r>
              <a:rPr baseline="-25000" lang="en-US" sz="1500">
                <a:solidFill>
                  <a:schemeClr val="dk1"/>
                </a:solidFill>
                <a:latin typeface="Calibri"/>
                <a:ea typeface="Calibri"/>
                <a:cs typeface="Calibri"/>
                <a:sym typeface="Calibri"/>
              </a:rPr>
              <a:t>2 </a:t>
            </a:r>
            <a:r>
              <a:rPr lang="en-US" sz="1500">
                <a:solidFill>
                  <a:schemeClr val="dk1"/>
                </a:solidFill>
                <a:latin typeface="Calibri"/>
                <a:ea typeface="Calibri"/>
                <a:cs typeface="Calibri"/>
                <a:sym typeface="Calibri"/>
              </a:rPr>
              <a:t>+ 60g</a:t>
            </a:r>
            <a:r>
              <a:rPr baseline="-25000" lang="en-US" sz="1500">
                <a:solidFill>
                  <a:schemeClr val="dk1"/>
                </a:solidFill>
                <a:latin typeface="Calibri"/>
                <a:ea typeface="Calibri"/>
                <a:cs typeface="Calibri"/>
                <a:sym typeface="Calibri"/>
              </a:rPr>
              <a:t>2 </a:t>
            </a:r>
            <a:r>
              <a:rPr lang="en-US" sz="1500">
                <a:solidFill>
                  <a:schemeClr val="dk1"/>
                </a:solidFill>
                <a:latin typeface="Calibri"/>
                <a:ea typeface="Calibri"/>
                <a:cs typeface="Calibri"/>
                <a:sym typeface="Calibri"/>
              </a:rPr>
              <a:t>+ 15i</a:t>
            </a:r>
            <a:r>
              <a:rPr baseline="-25000" lang="en-US" sz="1500">
                <a:solidFill>
                  <a:schemeClr val="dk1"/>
                </a:solidFill>
                <a:latin typeface="Calibri"/>
                <a:ea typeface="Calibri"/>
                <a:cs typeface="Calibri"/>
                <a:sym typeface="Calibri"/>
              </a:rPr>
              <a:t>2 </a:t>
            </a:r>
            <a:r>
              <a:rPr lang="en-US" sz="1500">
                <a:solidFill>
                  <a:schemeClr val="dk1"/>
                </a:solidFill>
                <a:latin typeface="Calibri"/>
                <a:ea typeface="Calibri"/>
                <a:cs typeface="Calibri"/>
                <a:sym typeface="Calibri"/>
              </a:rPr>
              <a:t> + 35 </a:t>
            </a:r>
            <a:r>
              <a:rPr lang="en-US" sz="1300">
                <a:solidFill>
                  <a:schemeClr val="dk1"/>
                </a:solidFill>
                <a:latin typeface="Calibri"/>
                <a:ea typeface="Calibri"/>
                <a:cs typeface="Calibri"/>
                <a:sym typeface="Calibri"/>
              </a:rPr>
              <a:t>≤</a:t>
            </a:r>
            <a:r>
              <a:rPr lang="en-US" sz="1500">
                <a:solidFill>
                  <a:schemeClr val="dk1"/>
                </a:solidFill>
                <a:latin typeface="Calibri"/>
                <a:ea typeface="Calibri"/>
                <a:cs typeface="Calibri"/>
                <a:sym typeface="Calibri"/>
              </a:rPr>
              <a:t> 90</a:t>
            </a:r>
            <a:r>
              <a:rPr i="1" lang="en-US"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20b</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+ 50d</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+ 60g</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+ 25h</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+ 15i</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+ 25 </a:t>
            </a:r>
            <a:r>
              <a:rPr lang="en-US" sz="1300">
                <a:solidFill>
                  <a:schemeClr val="dk1"/>
                </a:solidFill>
                <a:latin typeface="Calibri"/>
                <a:ea typeface="Calibri"/>
                <a:cs typeface="Calibri"/>
                <a:sym typeface="Calibri"/>
              </a:rPr>
              <a:t>≤</a:t>
            </a:r>
            <a:r>
              <a:rPr lang="en-US" sz="1500">
                <a:solidFill>
                  <a:schemeClr val="dk1"/>
                </a:solidFill>
                <a:latin typeface="Calibri"/>
                <a:ea typeface="Calibri"/>
                <a:cs typeface="Calibri"/>
                <a:sym typeface="Calibri"/>
              </a:rPr>
              <a:t> 90</a:t>
            </a:r>
            <a:endParaRPr sz="15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25h</a:t>
            </a:r>
            <a:r>
              <a:rPr baseline="-25000" lang="en-US" sz="1500">
                <a:solidFill>
                  <a:schemeClr val="dk1"/>
                </a:solidFill>
                <a:latin typeface="Calibri"/>
                <a:ea typeface="Calibri"/>
                <a:cs typeface="Calibri"/>
                <a:sym typeface="Calibri"/>
              </a:rPr>
              <a:t>4 </a:t>
            </a:r>
            <a:r>
              <a:rPr lang="en-US" sz="1500">
                <a:solidFill>
                  <a:schemeClr val="dk1"/>
                </a:solidFill>
                <a:latin typeface="Calibri"/>
                <a:ea typeface="Calibri"/>
                <a:cs typeface="Calibri"/>
                <a:sym typeface="Calibri"/>
              </a:rPr>
              <a:t>+ 15i</a:t>
            </a:r>
            <a:r>
              <a:rPr baseline="-25000" lang="en-US" sz="1500">
                <a:solidFill>
                  <a:schemeClr val="dk1"/>
                </a:solidFill>
                <a:latin typeface="Calibri"/>
                <a:ea typeface="Calibri"/>
                <a:cs typeface="Calibri"/>
                <a:sym typeface="Calibri"/>
              </a:rPr>
              <a:t>4 </a:t>
            </a:r>
            <a:r>
              <a:rPr lang="en-US" sz="1500">
                <a:solidFill>
                  <a:schemeClr val="dk1"/>
                </a:solidFill>
                <a:latin typeface="Calibri"/>
                <a:ea typeface="Calibri"/>
                <a:cs typeface="Calibri"/>
                <a:sym typeface="Calibri"/>
              </a:rPr>
              <a:t> + 60 </a:t>
            </a:r>
            <a:r>
              <a:rPr lang="en-US" sz="1300">
                <a:solidFill>
                  <a:schemeClr val="dk1"/>
                </a:solidFill>
                <a:latin typeface="Calibri"/>
                <a:ea typeface="Calibri"/>
                <a:cs typeface="Calibri"/>
                <a:sym typeface="Calibri"/>
              </a:rPr>
              <a:t>≤</a:t>
            </a:r>
            <a:r>
              <a:rPr lang="en-US" sz="1500">
                <a:solidFill>
                  <a:schemeClr val="dk1"/>
                </a:solidFill>
                <a:latin typeface="Calibri"/>
                <a:ea typeface="Calibri"/>
                <a:cs typeface="Calibri"/>
                <a:sym typeface="Calibri"/>
              </a:rPr>
              <a:t> 90</a:t>
            </a:r>
            <a:endParaRPr sz="15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i="1" lang="en-US" sz="1400">
                <a:solidFill>
                  <a:srgbClr val="7F7F7F"/>
                </a:solidFill>
                <a:latin typeface="Calibri"/>
                <a:ea typeface="Calibri"/>
                <a:cs typeface="Calibri"/>
                <a:sym typeface="Calibri"/>
              </a:rPr>
              <a:t>Restricciones de unicidad:</a:t>
            </a:r>
            <a:endParaRPr sz="14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b</a:t>
            </a:r>
            <a:r>
              <a:rPr baseline="-25000" lang="en-US" sz="1600">
                <a:solidFill>
                  <a:schemeClr val="dk1"/>
                </a:solidFill>
                <a:latin typeface="Calibri"/>
                <a:ea typeface="Calibri"/>
                <a:cs typeface="Calibri"/>
                <a:sym typeface="Calibri"/>
              </a:rPr>
              <a:t>1</a:t>
            </a:r>
            <a:r>
              <a:rPr lang="en-US" sz="1600">
                <a:solidFill>
                  <a:schemeClr val="dk1"/>
                </a:solidFill>
                <a:latin typeface="Calibri"/>
                <a:ea typeface="Calibri"/>
                <a:cs typeface="Calibri"/>
                <a:sym typeface="Calibri"/>
              </a:rPr>
              <a:t> + b</a:t>
            </a:r>
            <a:r>
              <a:rPr baseline="-25000" lang="en-US" sz="1600">
                <a:solidFill>
                  <a:schemeClr val="dk1"/>
                </a:solidFill>
                <a:latin typeface="Calibri"/>
                <a:ea typeface="Calibri"/>
                <a:cs typeface="Calibri"/>
                <a:sym typeface="Calibri"/>
              </a:rPr>
              <a:t>2</a:t>
            </a:r>
            <a:r>
              <a:rPr lang="en-US" sz="1600">
                <a:solidFill>
                  <a:schemeClr val="dk1"/>
                </a:solidFill>
                <a:latin typeface="Calibri"/>
                <a:ea typeface="Calibri"/>
                <a:cs typeface="Calibri"/>
                <a:sym typeface="Calibri"/>
              </a:rPr>
              <a:t> + b</a:t>
            </a:r>
            <a:r>
              <a:rPr baseline="-25000" lang="en-US" sz="1600">
                <a:solidFill>
                  <a:schemeClr val="dk1"/>
                </a:solidFill>
                <a:latin typeface="Calibri"/>
                <a:ea typeface="Calibri"/>
                <a:cs typeface="Calibri"/>
                <a:sym typeface="Calibri"/>
              </a:rPr>
              <a:t>3</a:t>
            </a:r>
            <a:r>
              <a:rPr lang="en-US" sz="1600">
                <a:solidFill>
                  <a:schemeClr val="dk1"/>
                </a:solidFill>
                <a:latin typeface="Calibri"/>
                <a:ea typeface="Calibri"/>
                <a:cs typeface="Calibri"/>
                <a:sym typeface="Calibri"/>
              </a:rPr>
              <a:t> = 1</a:t>
            </a:r>
            <a:endParaRPr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d</a:t>
            </a:r>
            <a:r>
              <a:rPr baseline="-25000" lang="en-US" sz="1600">
                <a:solidFill>
                  <a:schemeClr val="dk1"/>
                </a:solidFill>
                <a:latin typeface="Calibri"/>
                <a:ea typeface="Calibri"/>
                <a:cs typeface="Calibri"/>
                <a:sym typeface="Calibri"/>
              </a:rPr>
              <a:t>2</a:t>
            </a:r>
            <a:r>
              <a:rPr lang="en-US" sz="1600">
                <a:solidFill>
                  <a:schemeClr val="dk1"/>
                </a:solidFill>
                <a:latin typeface="Calibri"/>
                <a:ea typeface="Calibri"/>
                <a:cs typeface="Calibri"/>
                <a:sym typeface="Calibri"/>
              </a:rPr>
              <a:t> + d</a:t>
            </a:r>
            <a:r>
              <a:rPr baseline="-25000" lang="en-US" sz="1600">
                <a:solidFill>
                  <a:schemeClr val="dk1"/>
                </a:solidFill>
                <a:latin typeface="Calibri"/>
                <a:ea typeface="Calibri"/>
                <a:cs typeface="Calibri"/>
                <a:sym typeface="Calibri"/>
              </a:rPr>
              <a:t>3</a:t>
            </a:r>
            <a:r>
              <a:rPr lang="en-US" sz="1600">
                <a:solidFill>
                  <a:schemeClr val="dk1"/>
                </a:solidFill>
                <a:latin typeface="Calibri"/>
                <a:ea typeface="Calibri"/>
                <a:cs typeface="Calibri"/>
                <a:sym typeface="Calibri"/>
              </a:rPr>
              <a:t> = 1</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g</a:t>
            </a:r>
            <a:r>
              <a:rPr baseline="-25000" lang="en-US" sz="1600">
                <a:solidFill>
                  <a:schemeClr val="dk1"/>
                </a:solidFill>
                <a:latin typeface="Calibri"/>
                <a:ea typeface="Calibri"/>
                <a:cs typeface="Calibri"/>
                <a:sym typeface="Calibri"/>
              </a:rPr>
              <a:t>2</a:t>
            </a:r>
            <a:r>
              <a:rPr lang="en-US" sz="1600">
                <a:solidFill>
                  <a:schemeClr val="dk1"/>
                </a:solidFill>
                <a:latin typeface="Calibri"/>
                <a:ea typeface="Calibri"/>
                <a:cs typeface="Calibri"/>
                <a:sym typeface="Calibri"/>
              </a:rPr>
              <a:t> + g</a:t>
            </a:r>
            <a:r>
              <a:rPr baseline="-25000" lang="en-US" sz="1600">
                <a:solidFill>
                  <a:schemeClr val="dk1"/>
                </a:solidFill>
                <a:latin typeface="Calibri"/>
                <a:ea typeface="Calibri"/>
                <a:cs typeface="Calibri"/>
                <a:sym typeface="Calibri"/>
              </a:rPr>
              <a:t>3</a:t>
            </a:r>
            <a:r>
              <a:rPr lang="en-US" sz="1600">
                <a:solidFill>
                  <a:schemeClr val="dk1"/>
                </a:solidFill>
                <a:latin typeface="Calibri"/>
                <a:ea typeface="Calibri"/>
                <a:cs typeface="Calibri"/>
                <a:sym typeface="Calibri"/>
              </a:rPr>
              <a:t> = 1 </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h</a:t>
            </a:r>
            <a:r>
              <a:rPr baseline="-25000" lang="en-US" sz="1600">
                <a:solidFill>
                  <a:schemeClr val="dk1"/>
                </a:solidFill>
                <a:latin typeface="Calibri"/>
                <a:ea typeface="Calibri"/>
                <a:cs typeface="Calibri"/>
                <a:sym typeface="Calibri"/>
              </a:rPr>
              <a:t>3</a:t>
            </a:r>
            <a:r>
              <a:rPr lang="en-US" sz="1600">
                <a:solidFill>
                  <a:schemeClr val="dk1"/>
                </a:solidFill>
                <a:latin typeface="Calibri"/>
                <a:ea typeface="Calibri"/>
                <a:cs typeface="Calibri"/>
                <a:sym typeface="Calibri"/>
              </a:rPr>
              <a:t> + h</a:t>
            </a:r>
            <a:r>
              <a:rPr baseline="-25000" lang="en-US" sz="1600">
                <a:solidFill>
                  <a:schemeClr val="dk1"/>
                </a:solidFill>
                <a:latin typeface="Calibri"/>
                <a:ea typeface="Calibri"/>
                <a:cs typeface="Calibri"/>
                <a:sym typeface="Calibri"/>
              </a:rPr>
              <a:t>4</a:t>
            </a:r>
            <a:r>
              <a:rPr lang="en-US" sz="1600">
                <a:solidFill>
                  <a:schemeClr val="dk1"/>
                </a:solidFill>
                <a:latin typeface="Calibri"/>
                <a:ea typeface="Calibri"/>
                <a:cs typeface="Calibri"/>
                <a:sym typeface="Calibri"/>
              </a:rPr>
              <a:t> = 1</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i</a:t>
            </a:r>
            <a:r>
              <a:rPr baseline="-25000" lang="en-US" sz="1600">
                <a:solidFill>
                  <a:schemeClr val="dk1"/>
                </a:solidFill>
                <a:latin typeface="Calibri"/>
                <a:ea typeface="Calibri"/>
                <a:cs typeface="Calibri"/>
                <a:sym typeface="Calibri"/>
              </a:rPr>
              <a:t>2</a:t>
            </a:r>
            <a:r>
              <a:rPr lang="en-US" sz="1600">
                <a:solidFill>
                  <a:schemeClr val="dk1"/>
                </a:solidFill>
                <a:latin typeface="Calibri"/>
                <a:ea typeface="Calibri"/>
                <a:cs typeface="Calibri"/>
                <a:sym typeface="Calibri"/>
              </a:rPr>
              <a:t> + i</a:t>
            </a:r>
            <a:r>
              <a:rPr baseline="-25000" lang="en-US" sz="1600">
                <a:solidFill>
                  <a:schemeClr val="dk1"/>
                </a:solidFill>
                <a:latin typeface="Calibri"/>
                <a:ea typeface="Calibri"/>
                <a:cs typeface="Calibri"/>
                <a:sym typeface="Calibri"/>
              </a:rPr>
              <a:t>3</a:t>
            </a:r>
            <a:r>
              <a:rPr lang="en-US" sz="1600">
                <a:solidFill>
                  <a:schemeClr val="dk1"/>
                </a:solidFill>
                <a:latin typeface="Calibri"/>
                <a:ea typeface="Calibri"/>
                <a:cs typeface="Calibri"/>
                <a:sym typeface="Calibri"/>
              </a:rPr>
              <a:t> + i</a:t>
            </a:r>
            <a:r>
              <a:rPr baseline="-25000" lang="en-US" sz="1600">
                <a:solidFill>
                  <a:schemeClr val="dk1"/>
                </a:solidFill>
                <a:latin typeface="Calibri"/>
                <a:ea typeface="Calibri"/>
                <a:cs typeface="Calibri"/>
                <a:sym typeface="Calibri"/>
              </a:rPr>
              <a:t>4 </a:t>
            </a:r>
            <a:r>
              <a:rPr lang="en-US" sz="1600">
                <a:solidFill>
                  <a:schemeClr val="dk1"/>
                </a:solidFill>
                <a:latin typeface="Calibri"/>
                <a:ea typeface="Calibri"/>
                <a:cs typeface="Calibri"/>
                <a:sym typeface="Calibri"/>
              </a:rPr>
              <a:t>= 1 </a:t>
            </a:r>
            <a:endParaRPr sz="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i="1" lang="en-US" sz="1400">
                <a:solidFill>
                  <a:srgbClr val="7F7F7F"/>
                </a:solidFill>
                <a:latin typeface="Calibri"/>
                <a:ea typeface="Calibri"/>
                <a:cs typeface="Calibri"/>
                <a:sym typeface="Calibri"/>
              </a:rPr>
              <a:t>Restricciones de precedencia:</a:t>
            </a:r>
            <a:endParaRPr i="1" sz="1400">
              <a:solidFill>
                <a:srgbClr val="7F7F7F"/>
              </a:solidFill>
              <a:latin typeface="Calibri"/>
              <a:ea typeface="Calibri"/>
              <a:cs typeface="Calibri"/>
              <a:sym typeface="Calibri"/>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2d</a:t>
            </a:r>
            <a:r>
              <a:rPr baseline="-25000" lang="en-US" sz="1500">
                <a:solidFill>
                  <a:schemeClr val="dk1"/>
                </a:solidFill>
                <a:latin typeface="Calibri"/>
                <a:ea typeface="Calibri"/>
                <a:cs typeface="Calibri"/>
                <a:sym typeface="Calibri"/>
              </a:rPr>
              <a:t>2</a:t>
            </a:r>
            <a:r>
              <a:rPr lang="en-US" sz="1500">
                <a:solidFill>
                  <a:schemeClr val="dk1"/>
                </a:solidFill>
                <a:latin typeface="Calibri"/>
                <a:ea typeface="Calibri"/>
                <a:cs typeface="Calibri"/>
                <a:sym typeface="Calibri"/>
              </a:rPr>
              <a:t> + 3d</a:t>
            </a:r>
            <a:r>
              <a:rPr baseline="-25000" lang="en-US" sz="1500">
                <a:solidFill>
                  <a:schemeClr val="dk1"/>
                </a:solidFill>
                <a:latin typeface="Calibri"/>
                <a:ea typeface="Calibri"/>
                <a:cs typeface="Calibri"/>
                <a:sym typeface="Calibri"/>
              </a:rPr>
              <a:t>3</a:t>
            </a:r>
            <a:r>
              <a:rPr lang="en-US" sz="1500">
                <a:solidFill>
                  <a:schemeClr val="dk1"/>
                </a:solidFill>
                <a:latin typeface="Calibri"/>
                <a:ea typeface="Calibri"/>
                <a:cs typeface="Calibri"/>
                <a:sym typeface="Calibri"/>
              </a:rPr>
              <a:t> – (b</a:t>
            </a:r>
            <a:r>
              <a:rPr baseline="-25000" lang="en-US" sz="1500">
                <a:solidFill>
                  <a:schemeClr val="dk1"/>
                </a:solidFill>
                <a:latin typeface="Calibri"/>
                <a:ea typeface="Calibri"/>
                <a:cs typeface="Calibri"/>
                <a:sym typeface="Calibri"/>
              </a:rPr>
              <a:t>1</a:t>
            </a:r>
            <a:r>
              <a:rPr lang="en-US" sz="1500">
                <a:solidFill>
                  <a:schemeClr val="dk1"/>
                </a:solidFill>
                <a:latin typeface="Calibri"/>
                <a:ea typeface="Calibri"/>
                <a:cs typeface="Calibri"/>
                <a:sym typeface="Calibri"/>
              </a:rPr>
              <a:t> + 2b</a:t>
            </a:r>
            <a:r>
              <a:rPr baseline="-25000" lang="en-US" sz="1500">
                <a:solidFill>
                  <a:schemeClr val="dk1"/>
                </a:solidFill>
                <a:latin typeface="Calibri"/>
                <a:ea typeface="Calibri"/>
                <a:cs typeface="Calibri"/>
                <a:sym typeface="Calibri"/>
              </a:rPr>
              <a:t>2</a:t>
            </a:r>
            <a:r>
              <a:rPr lang="en-US" sz="1500">
                <a:solidFill>
                  <a:schemeClr val="dk1"/>
                </a:solidFill>
                <a:latin typeface="Calibri"/>
                <a:ea typeface="Calibri"/>
                <a:cs typeface="Calibri"/>
                <a:sym typeface="Calibri"/>
              </a:rPr>
              <a:t> + 3b</a:t>
            </a:r>
            <a:r>
              <a:rPr baseline="-25000" lang="en-US" sz="1500">
                <a:solidFill>
                  <a:schemeClr val="dk1"/>
                </a:solidFill>
                <a:latin typeface="Calibri"/>
                <a:ea typeface="Calibri"/>
                <a:cs typeface="Calibri"/>
                <a:sym typeface="Calibri"/>
              </a:rPr>
              <a:t>3</a:t>
            </a:r>
            <a:r>
              <a:rPr lang="en-US" sz="1500">
                <a:solidFill>
                  <a:schemeClr val="dk1"/>
                </a:solidFill>
                <a:latin typeface="Calibri"/>
                <a:ea typeface="Calibri"/>
                <a:cs typeface="Calibri"/>
                <a:sym typeface="Calibri"/>
              </a:rPr>
              <a:t>) ≥ 0</a:t>
            </a:r>
            <a:endParaRPr sz="1500" strike="sng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500">
                <a:solidFill>
                  <a:schemeClr val="dk1"/>
                </a:solidFill>
                <a:latin typeface="Calibri"/>
                <a:ea typeface="Calibri"/>
                <a:cs typeface="Calibri"/>
                <a:sym typeface="Calibri"/>
              </a:rPr>
              <a:t>2i</a:t>
            </a:r>
            <a:r>
              <a:rPr baseline="-25000" lang="en-US" sz="1500">
                <a:solidFill>
                  <a:schemeClr val="dk1"/>
                </a:solidFill>
                <a:latin typeface="Calibri"/>
                <a:ea typeface="Calibri"/>
                <a:cs typeface="Calibri"/>
                <a:sym typeface="Calibri"/>
              </a:rPr>
              <a:t>2</a:t>
            </a:r>
            <a:r>
              <a:rPr lang="en-US" sz="1500">
                <a:solidFill>
                  <a:schemeClr val="dk1"/>
                </a:solidFill>
                <a:latin typeface="Calibri"/>
                <a:ea typeface="Calibri"/>
                <a:cs typeface="Calibri"/>
                <a:sym typeface="Calibri"/>
              </a:rPr>
              <a:t> + 3i</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+ 4i</a:t>
            </a:r>
            <a:r>
              <a:rPr baseline="-25000" lang="en-US" sz="1500">
                <a:solidFill>
                  <a:schemeClr val="dk1"/>
                </a:solidFill>
                <a:latin typeface="Calibri"/>
                <a:ea typeface="Calibri"/>
                <a:cs typeface="Calibri"/>
                <a:sym typeface="Calibri"/>
              </a:rPr>
              <a:t>4</a:t>
            </a:r>
            <a:r>
              <a:rPr lang="en-US" sz="1500">
                <a:solidFill>
                  <a:schemeClr val="dk1"/>
                </a:solidFill>
                <a:latin typeface="Calibri"/>
                <a:ea typeface="Calibri"/>
                <a:cs typeface="Calibri"/>
                <a:sym typeface="Calibri"/>
              </a:rPr>
              <a:t> – (2g</a:t>
            </a:r>
            <a:r>
              <a:rPr baseline="-25000" lang="en-US" sz="1500">
                <a:solidFill>
                  <a:schemeClr val="dk1"/>
                </a:solidFill>
                <a:latin typeface="Calibri"/>
                <a:ea typeface="Calibri"/>
                <a:cs typeface="Calibri"/>
                <a:sym typeface="Calibri"/>
              </a:rPr>
              <a:t>2</a:t>
            </a:r>
            <a:r>
              <a:rPr lang="en-US" sz="1500">
                <a:solidFill>
                  <a:schemeClr val="dk1"/>
                </a:solidFill>
                <a:latin typeface="Calibri"/>
                <a:ea typeface="Calibri"/>
                <a:cs typeface="Calibri"/>
                <a:sym typeface="Calibri"/>
              </a:rPr>
              <a:t> + 3g</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 0</a:t>
            </a:r>
            <a:endParaRPr sz="1500">
              <a:solidFill>
                <a:schemeClr val="dk1"/>
              </a:solidFill>
              <a:latin typeface="Calibri"/>
              <a:ea typeface="Calibri"/>
              <a:cs typeface="Calibri"/>
              <a:sym typeface="Calibri"/>
            </a:endParaRPr>
          </a:p>
        </p:txBody>
      </p:sp>
      <p:sp>
        <p:nvSpPr>
          <p:cNvPr id="247" name="Shape 247"/>
          <p:cNvSpPr/>
          <p:nvPr/>
        </p:nvSpPr>
        <p:spPr>
          <a:xfrm>
            <a:off x="0" y="685800"/>
            <a:ext cx="9144000" cy="76200"/>
          </a:xfrm>
          <a:prstGeom prst="rect">
            <a:avLst/>
          </a:prstGeom>
          <a:gradFill>
            <a:gsLst>
              <a:gs pos="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Shape 24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a:t>
            </a:r>
            <a:endParaRPr b="1" sz="2400">
              <a:solidFill>
                <a:schemeClr val="dk1"/>
              </a:solidFill>
              <a:latin typeface="Calibri"/>
              <a:ea typeface="Calibri"/>
              <a:cs typeface="Calibri"/>
              <a:sym typeface="Calibri"/>
            </a:endParaRPr>
          </a:p>
        </p:txBody>
      </p:sp>
      <p:sp>
        <p:nvSpPr>
          <p:cNvPr id="254" name="Shape 254"/>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Shape 25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256" name="Shape 256"/>
          <p:cNvSpPr txBox="1"/>
          <p:nvPr/>
        </p:nvSpPr>
        <p:spPr>
          <a:xfrm>
            <a:off x="457200" y="990600"/>
            <a:ext cx="8229600" cy="5616900"/>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El método propuesto genera un nuevo conjunto de restricciones booleanas a partir de la formulación mixta del problema. Estas restricciones definen todos los  escenarios no permitidos en las restricciones actuales de precedencia y duración.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El siguiente paso es negar cada una de las restricciones que forman parte del conjunto de escenarios no factibles. La negación de cada restricción proporciona un espacio de asignaciones de variables (soluciones) válidas.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La intersección entre los espacios de soluciones válidas resulta en el universo completo de soluciones para el problema planteado.</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lnSpc>
                <a:spcPct val="200000"/>
              </a:lnSpc>
              <a:spcBef>
                <a:spcPts val="0"/>
              </a:spcBef>
              <a:spcAft>
                <a:spcPts val="0"/>
              </a:spcAft>
              <a:buNone/>
            </a:pPr>
            <a:r>
              <a:rPr lang="en-US" sz="1800">
                <a:solidFill>
                  <a:schemeClr val="dk1"/>
                </a:solidFill>
                <a:latin typeface="Calibri"/>
                <a:ea typeface="Calibri"/>
                <a:cs typeface="Calibri"/>
                <a:sym typeface="Calibri"/>
              </a:rPr>
              <a:t>(Escenario NF</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(Escenario NF</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 ∪ (Escenario NF</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 0</a:t>
            </a:r>
            <a:endParaRPr sz="1800">
              <a:solidFill>
                <a:schemeClr val="dk1"/>
              </a:solidFill>
              <a:latin typeface="Calibri"/>
              <a:ea typeface="Calibri"/>
              <a:cs typeface="Calibri"/>
              <a:sym typeface="Calibri"/>
            </a:endParaRPr>
          </a:p>
          <a:p>
            <a:pPr indent="0" lvl="0" marL="0" rtl="0" algn="ctr">
              <a:lnSpc>
                <a:spcPct val="200000"/>
              </a:lnSpc>
              <a:spcBef>
                <a:spcPts val="0"/>
              </a:spcBef>
              <a:spcAft>
                <a:spcPts val="0"/>
              </a:spcAft>
              <a:buNone/>
            </a:pPr>
            <a:r>
              <a:rPr lang="en-US" sz="1800">
                <a:solidFill>
                  <a:schemeClr val="dk1"/>
                </a:solidFill>
                <a:latin typeface="Calibri"/>
                <a:ea typeface="Calibri"/>
                <a:cs typeface="Calibri"/>
                <a:sym typeface="Calibri"/>
              </a:rPr>
              <a:t>(Escenario NF</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(Escenario NF</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 ∪ (Escenario NF</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 0</a:t>
            </a:r>
            <a:endParaRPr sz="1800">
              <a:solidFill>
                <a:schemeClr val="dk1"/>
              </a:solidFill>
              <a:latin typeface="Calibri"/>
              <a:ea typeface="Calibri"/>
              <a:cs typeface="Calibri"/>
              <a:sym typeface="Calibri"/>
            </a:endParaRPr>
          </a:p>
          <a:p>
            <a:pPr indent="0" lvl="0" marL="0" rtl="0" algn="ctr">
              <a:lnSpc>
                <a:spcPct val="200000"/>
              </a:lnSpc>
              <a:spcBef>
                <a:spcPts val="0"/>
              </a:spcBef>
              <a:spcAft>
                <a:spcPts val="0"/>
              </a:spcAft>
              <a:buNone/>
            </a:pPr>
            <a:r>
              <a:rPr lang="en-US" sz="1800">
                <a:solidFill>
                  <a:schemeClr val="dk1"/>
                </a:solidFill>
                <a:latin typeface="Calibri"/>
                <a:ea typeface="Calibri"/>
                <a:cs typeface="Calibri"/>
                <a:sym typeface="Calibri"/>
              </a:rPr>
              <a:t>(Escenario NF</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(Escenario NF</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 ∩ (Escenario NF</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 1</a:t>
            </a:r>
            <a:endParaRPr sz="1800">
              <a:solidFill>
                <a:schemeClr val="dk1"/>
              </a:solidFill>
              <a:latin typeface="Calibri"/>
              <a:ea typeface="Calibri"/>
              <a:cs typeface="Calibri"/>
              <a:sym typeface="Calibri"/>
            </a:endParaRPr>
          </a:p>
          <a:p>
            <a:pPr indent="0" lvl="0" marL="0" rtl="0" algn="ctr">
              <a:lnSpc>
                <a:spcPct val="200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(Escenario F</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(Escenario F</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 ∩ (Escenario F</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 1</a:t>
            </a:r>
            <a:endParaRPr sz="1800">
              <a:solidFill>
                <a:schemeClr val="dk1"/>
              </a:solidFill>
              <a:latin typeface="Calibri"/>
              <a:ea typeface="Calibri"/>
              <a:cs typeface="Calibri"/>
              <a:sym typeface="Calibri"/>
            </a:endParaRPr>
          </a:p>
        </p:txBody>
      </p:sp>
      <p:cxnSp>
        <p:nvCxnSpPr>
          <p:cNvPr id="257" name="Shape 257"/>
          <p:cNvCxnSpPr/>
          <p:nvPr/>
        </p:nvCxnSpPr>
        <p:spPr>
          <a:xfrm>
            <a:off x="1905000" y="4655625"/>
            <a:ext cx="4971600" cy="9300"/>
          </a:xfrm>
          <a:prstGeom prst="straightConnector1">
            <a:avLst/>
          </a:prstGeom>
          <a:noFill/>
          <a:ln cap="flat" cmpd="sng" w="9525">
            <a:solidFill>
              <a:schemeClr val="dk2"/>
            </a:solidFill>
            <a:prstDash val="solid"/>
            <a:round/>
            <a:headEnd len="med" w="med" type="none"/>
            <a:tailEnd len="med" w="med" type="none"/>
          </a:ln>
        </p:spPr>
      </p:cxnSp>
      <p:cxnSp>
        <p:nvCxnSpPr>
          <p:cNvPr id="258" name="Shape 258"/>
          <p:cNvCxnSpPr/>
          <p:nvPr/>
        </p:nvCxnSpPr>
        <p:spPr>
          <a:xfrm flipH="1" rot="10800000">
            <a:off x="7105175" y="4657125"/>
            <a:ext cx="228600" cy="6300"/>
          </a:xfrm>
          <a:prstGeom prst="straightConnector1">
            <a:avLst/>
          </a:prstGeom>
          <a:noFill/>
          <a:ln cap="flat" cmpd="sng" w="9525">
            <a:solidFill>
              <a:schemeClr val="dk2"/>
            </a:solidFill>
            <a:prstDash val="solid"/>
            <a:round/>
            <a:headEnd len="med" w="med" type="none"/>
            <a:tailEnd len="med" w="med" type="none"/>
          </a:ln>
        </p:spPr>
      </p:cxnSp>
      <p:cxnSp>
        <p:nvCxnSpPr>
          <p:cNvPr id="259" name="Shape 259"/>
          <p:cNvCxnSpPr/>
          <p:nvPr/>
        </p:nvCxnSpPr>
        <p:spPr>
          <a:xfrm>
            <a:off x="1797200" y="5189025"/>
            <a:ext cx="1464600" cy="5700"/>
          </a:xfrm>
          <a:prstGeom prst="straightConnector1">
            <a:avLst/>
          </a:prstGeom>
          <a:noFill/>
          <a:ln cap="flat" cmpd="sng" w="9525">
            <a:solidFill>
              <a:schemeClr val="dk2"/>
            </a:solidFill>
            <a:prstDash val="solid"/>
            <a:round/>
            <a:headEnd len="med" w="med" type="none"/>
            <a:tailEnd len="med" w="med" type="none"/>
          </a:ln>
        </p:spPr>
      </p:cxnSp>
      <p:cxnSp>
        <p:nvCxnSpPr>
          <p:cNvPr id="260" name="Shape 260"/>
          <p:cNvCxnSpPr/>
          <p:nvPr/>
        </p:nvCxnSpPr>
        <p:spPr>
          <a:xfrm>
            <a:off x="3473600" y="5189025"/>
            <a:ext cx="1464600" cy="5700"/>
          </a:xfrm>
          <a:prstGeom prst="straightConnector1">
            <a:avLst/>
          </a:prstGeom>
          <a:noFill/>
          <a:ln cap="flat" cmpd="sng" w="9525">
            <a:solidFill>
              <a:schemeClr val="dk2"/>
            </a:solidFill>
            <a:prstDash val="solid"/>
            <a:round/>
            <a:headEnd len="med" w="med" type="none"/>
            <a:tailEnd len="med" w="med" type="none"/>
          </a:ln>
        </p:spPr>
      </p:cxnSp>
      <p:cxnSp>
        <p:nvCxnSpPr>
          <p:cNvPr id="261" name="Shape 261"/>
          <p:cNvCxnSpPr/>
          <p:nvPr/>
        </p:nvCxnSpPr>
        <p:spPr>
          <a:xfrm>
            <a:off x="5454800" y="5189025"/>
            <a:ext cx="1464600" cy="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 de Precedencia</a:t>
            </a:r>
            <a:endParaRPr b="1" sz="2400">
              <a:solidFill>
                <a:schemeClr val="dk1"/>
              </a:solidFill>
              <a:latin typeface="Calibri"/>
              <a:ea typeface="Calibri"/>
              <a:cs typeface="Calibri"/>
              <a:sym typeface="Calibri"/>
            </a:endParaRPr>
          </a:p>
        </p:txBody>
      </p:sp>
      <p:sp>
        <p:nvSpPr>
          <p:cNvPr id="267" name="Shape 267"/>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Shape 26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269" name="Shape 269"/>
          <p:cNvSpPr txBox="1"/>
          <p:nvPr/>
        </p:nvSpPr>
        <p:spPr>
          <a:xfrm>
            <a:off x="457200" y="990600"/>
            <a:ext cx="8229600" cy="5616900"/>
          </a:xfrm>
          <a:prstGeom prst="rect">
            <a:avLst/>
          </a:prstGeom>
          <a:noFill/>
          <a:ln>
            <a:noFill/>
          </a:ln>
        </p:spPr>
        <p:txBody>
          <a:bodyPr anchorCtr="0" anchor="t" bIns="45700" lIns="91425" spcFirstLastPara="1" rIns="91425" wrap="square" tIns="45700">
            <a:noAutofit/>
          </a:bodyPr>
          <a:lstStyle/>
          <a:p>
            <a:pPr indent="0" lvl="0" marL="0">
              <a:spcBef>
                <a:spcPts val="0"/>
              </a:spcBef>
              <a:spcAft>
                <a:spcPts val="0"/>
              </a:spcAft>
              <a:buNone/>
            </a:pPr>
            <a:r>
              <a:rPr lang="en-US" sz="1800">
                <a:solidFill>
                  <a:schemeClr val="dk1"/>
                </a:solidFill>
                <a:latin typeface="Calibri"/>
                <a:ea typeface="Calibri"/>
                <a:cs typeface="Calibri"/>
                <a:sym typeface="Calibri"/>
              </a:rPr>
              <a:t>Se formula una restricción de precedencia por cada restricción:</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spcBef>
                <a:spcPts val="0"/>
              </a:spcBef>
              <a:spcAft>
                <a:spcPts val="0"/>
              </a:spcAft>
              <a:buNone/>
            </a:pPr>
            <a:r>
              <a:rPr i="1" lang="en-US" sz="1800">
                <a:solidFill>
                  <a:srgbClr val="7F7F7F"/>
                </a:solidFill>
                <a:latin typeface="Calibri"/>
                <a:ea typeface="Calibri"/>
                <a:cs typeface="Calibri"/>
                <a:sym typeface="Calibri"/>
              </a:rPr>
              <a:t>Restricción de precedencia (Formulación Mixta):</a:t>
            </a:r>
            <a:endParaRPr i="1" sz="1800">
              <a:solidFill>
                <a:srgbClr val="7F7F7F"/>
              </a:solidFill>
              <a:latin typeface="Calibri"/>
              <a:ea typeface="Calibri"/>
              <a:cs typeface="Calibri"/>
              <a:sym typeface="Calibri"/>
            </a:endParaRPr>
          </a:p>
          <a:p>
            <a:pPr indent="457200" lvl="0" marL="0" rtl="0" algn="ctr">
              <a:lnSpc>
                <a:spcPct val="150000"/>
              </a:lnSpc>
              <a:spcBef>
                <a:spcPts val="0"/>
              </a:spcBef>
              <a:spcAft>
                <a:spcPts val="0"/>
              </a:spcAft>
              <a:buNone/>
            </a:pPr>
            <a:r>
              <a:rPr lang="en-US" sz="1800">
                <a:solidFill>
                  <a:schemeClr val="dk1"/>
                </a:solidFill>
                <a:latin typeface="Calibri"/>
                <a:ea typeface="Calibri"/>
                <a:cs typeface="Calibri"/>
                <a:sym typeface="Calibri"/>
              </a:rPr>
              <a:t>2d</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+ 3d</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(b</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+ 2b</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+ 3b</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0</a:t>
            </a:r>
            <a:endParaRPr sz="18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1800">
                <a:solidFill>
                  <a:schemeClr val="dk1"/>
                </a:solidFill>
                <a:latin typeface="Calibri"/>
                <a:ea typeface="Calibri"/>
                <a:cs typeface="Calibri"/>
                <a:sym typeface="Calibri"/>
              </a:rPr>
              <a:t>2d</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+ 3d</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b</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+ 2b</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+ 3b</a:t>
            </a:r>
            <a:r>
              <a:rPr baseline="-25000"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Shape 270"/>
          <p:cNvSpPr txBox="1"/>
          <p:nvPr/>
        </p:nvSpPr>
        <p:spPr>
          <a:xfrm>
            <a:off x="1950000" y="3995850"/>
            <a:ext cx="5244000" cy="2527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en-US" sz="1800">
                <a:solidFill>
                  <a:srgbClr val="7F7F7F"/>
                </a:solidFill>
                <a:latin typeface="Calibri"/>
                <a:ea typeface="Calibri"/>
                <a:cs typeface="Calibri"/>
                <a:sym typeface="Calibri"/>
              </a:rPr>
              <a:t>Algoritmo:</a:t>
            </a:r>
            <a:endParaRPr sz="1800">
              <a:solidFill>
                <a:srgbClr val="7F7F7F"/>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Separar en lados distintos de la desigualdad las variables de acuerdo a su actividad (letra).</a:t>
            </a:r>
            <a:endParaRPr sz="1800">
              <a:solidFill>
                <a:schemeClr val="dk1"/>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Verificar cuáles combinaciones de asignación de actividades violan la desigualdad. </a:t>
            </a:r>
            <a:endParaRPr sz="1800">
              <a:solidFill>
                <a:schemeClr val="dk1"/>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Cada combinación que viole la desigualdad genera una restricción con las variables asignadas.</a:t>
            </a:r>
            <a:endParaRPr sz="1800">
              <a:solidFill>
                <a:schemeClr val="dk1"/>
              </a:solidFill>
              <a:latin typeface="Calibri"/>
              <a:ea typeface="Calibri"/>
              <a:cs typeface="Calibri"/>
              <a:sym typeface="Calibri"/>
            </a:endParaRPr>
          </a:p>
        </p:txBody>
      </p:sp>
      <p:sp>
        <p:nvSpPr>
          <p:cNvPr id="271" name="Shape 271"/>
          <p:cNvSpPr txBox="1"/>
          <p:nvPr/>
        </p:nvSpPr>
        <p:spPr>
          <a:xfrm>
            <a:off x="381000" y="2455650"/>
            <a:ext cx="8305800" cy="1946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a:solidFill>
                  <a:schemeClr val="dk1"/>
                </a:solidFill>
                <a:latin typeface="Calibri"/>
                <a:ea typeface="Calibri"/>
                <a:cs typeface="Calibri"/>
                <a:sym typeface="Calibri"/>
              </a:rPr>
              <a:t>Supuesto:</a:t>
            </a:r>
            <a:r>
              <a:rPr lang="en-US">
                <a:solidFill>
                  <a:schemeClr val="dk1"/>
                </a:solidFill>
                <a:latin typeface="Calibri"/>
                <a:ea typeface="Calibri"/>
                <a:cs typeface="Calibri"/>
                <a:sym typeface="Calibri"/>
              </a:rPr>
              <a:t> Como consecuencia de las restricciones de unicidad, la actividad i solamente puede estar asignada a una sola estación j.</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j </a:t>
            </a:r>
            <a:r>
              <a:rPr lang="en-US">
                <a:solidFill>
                  <a:schemeClr val="dk1"/>
                </a:solidFill>
                <a:latin typeface="Calibri"/>
                <a:ea typeface="Calibri"/>
                <a:cs typeface="Calibri"/>
                <a:sym typeface="Calibri"/>
              </a:rPr>
              <a:t>= 1 	para toda j &gt; 0</a:t>
            </a:r>
            <a:endParaRPr>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nvSpPr>
        <p:spPr>
          <a:xfrm>
            <a:off x="326250" y="1083550"/>
            <a:ext cx="8491500" cy="56169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1800">
                <a:solidFill>
                  <a:schemeClr val="dk1"/>
                </a:solidFill>
                <a:latin typeface="Calibri"/>
                <a:ea typeface="Calibri"/>
                <a:cs typeface="Calibri"/>
                <a:sym typeface="Calibri"/>
              </a:rPr>
              <a:t>Se formula una restricción de precedencia por cada restricción:</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i="1" lang="en-US" sz="1800">
                <a:solidFill>
                  <a:srgbClr val="7F7F7F"/>
                </a:solidFill>
                <a:latin typeface="Calibri"/>
                <a:ea typeface="Calibri"/>
                <a:cs typeface="Calibri"/>
                <a:sym typeface="Calibri"/>
              </a:rPr>
              <a:t>Restricción de precedencia (Formulación Mixta):</a:t>
            </a:r>
            <a:endParaRPr i="1" sz="1800">
              <a:solidFill>
                <a:srgbClr val="7F7F7F"/>
              </a:solidFill>
              <a:latin typeface="Calibri"/>
              <a:ea typeface="Calibri"/>
              <a:cs typeface="Calibri"/>
              <a:sym typeface="Calibri"/>
            </a:endParaRPr>
          </a:p>
          <a:p>
            <a:pPr indent="457200" lvl="0" marL="0" rtl="0" algn="ctr">
              <a:lnSpc>
                <a:spcPct val="150000"/>
              </a:lnSpc>
              <a:spcBef>
                <a:spcPts val="0"/>
              </a:spcBef>
              <a:spcAft>
                <a:spcPts val="0"/>
              </a:spcAft>
              <a:buNone/>
            </a:pPr>
            <a:r>
              <a:rPr lang="en-US" sz="1800">
                <a:solidFill>
                  <a:schemeClr val="dk1"/>
                </a:solidFill>
                <a:latin typeface="Calibri"/>
                <a:ea typeface="Calibri"/>
                <a:cs typeface="Calibri"/>
                <a:sym typeface="Calibri"/>
              </a:rPr>
              <a:t>2d</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+ 3d</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(b</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+ 2b</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+ 3b</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0</a:t>
            </a:r>
            <a:endParaRPr sz="18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1800">
                <a:solidFill>
                  <a:schemeClr val="dk1"/>
                </a:solidFill>
                <a:latin typeface="Calibri"/>
                <a:ea typeface="Calibri"/>
                <a:cs typeface="Calibri"/>
                <a:sym typeface="Calibri"/>
              </a:rPr>
              <a:t>2d</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+ 3d</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b</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+ 2b</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+ 3b</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 1 y b</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1 entonces:</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1800">
                <a:solidFill>
                  <a:schemeClr val="dk1"/>
                </a:solidFill>
                <a:latin typeface="Calibri"/>
                <a:ea typeface="Calibri"/>
                <a:cs typeface="Calibri"/>
                <a:sym typeface="Calibri"/>
              </a:rPr>
              <a:t>2(1) + 3(0) ≥ (0) + 2(0) + 3(1)</a:t>
            </a:r>
            <a:endParaRPr sz="18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1800">
                <a:solidFill>
                  <a:schemeClr val="dk1"/>
                </a:solidFill>
                <a:latin typeface="Calibri"/>
                <a:ea typeface="Calibri"/>
                <a:cs typeface="Calibri"/>
                <a:sym typeface="Calibri"/>
              </a:rPr>
              <a:t>2 ≥ 3</a:t>
            </a:r>
            <a:endParaRPr sz="1800">
              <a:solidFill>
                <a:schemeClr val="dk1"/>
              </a:solidFill>
              <a:latin typeface="Calibri"/>
              <a:ea typeface="Calibri"/>
              <a:cs typeface="Calibri"/>
              <a:sym typeface="Calibri"/>
            </a:endParaRPr>
          </a:p>
          <a:p>
            <a:pPr indent="457200" lvl="0" marL="0" rtl="0">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i="1" lang="en-US" sz="1800">
                <a:solidFill>
                  <a:srgbClr val="7F7F7F"/>
                </a:solidFill>
                <a:latin typeface="Calibri"/>
                <a:ea typeface="Calibri"/>
                <a:cs typeface="Calibri"/>
                <a:sym typeface="Calibri"/>
              </a:rPr>
              <a:t>Restricción Booleana:</a:t>
            </a:r>
            <a:endParaRPr i="1" sz="1800">
              <a:solidFill>
                <a:srgbClr val="7F7F7F"/>
              </a:solidFill>
              <a:latin typeface="Calibri"/>
              <a:ea typeface="Calibri"/>
              <a:cs typeface="Calibri"/>
              <a:sym typeface="Calibri"/>
            </a:endParaRPr>
          </a:p>
          <a:p>
            <a:pPr indent="0" lvl="0" marL="0" rtl="0">
              <a:lnSpc>
                <a:spcPct val="150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d</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b</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0</a:t>
            </a:r>
            <a:endParaRPr i="1" sz="1800">
              <a:solidFill>
                <a:srgbClr val="7F7F7F"/>
              </a:solidFill>
              <a:latin typeface="Calibri"/>
              <a:ea typeface="Calibri"/>
              <a:cs typeface="Calibri"/>
              <a:sym typeface="Calibri"/>
            </a:endParaRPr>
          </a:p>
          <a:p>
            <a:pPr indent="457200" lvl="0" marL="0" rtl="0">
              <a:lnSpc>
                <a:spcPct val="150000"/>
              </a:lnSpc>
              <a:spcBef>
                <a:spcPts val="0"/>
              </a:spcBef>
              <a:spcAft>
                <a:spcPts val="0"/>
              </a:spcAft>
              <a:buNone/>
            </a:pPr>
            <a:r>
              <a:t/>
            </a:r>
            <a:endParaRPr baseline="-25000" sz="1800">
              <a:solidFill>
                <a:schemeClr val="dk1"/>
              </a:solidFill>
              <a:latin typeface="Calibri"/>
              <a:ea typeface="Calibri"/>
              <a:cs typeface="Calibri"/>
              <a:sym typeface="Calibri"/>
            </a:endParaRPr>
          </a:p>
          <a:p>
            <a:pP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Shape 277"/>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 de Precedencia</a:t>
            </a:r>
            <a:endParaRPr b="1" sz="2400">
              <a:solidFill>
                <a:schemeClr val="dk1"/>
              </a:solidFill>
              <a:latin typeface="Calibri"/>
              <a:ea typeface="Calibri"/>
              <a:cs typeface="Calibri"/>
              <a:sym typeface="Calibri"/>
            </a:endParaRPr>
          </a:p>
        </p:txBody>
      </p:sp>
      <p:sp>
        <p:nvSpPr>
          <p:cNvPr id="278" name="Shape 278"/>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Shape 279"/>
          <p:cNvSpPr txBox="1"/>
          <p:nvPr>
            <p:ph idx="11" type="ftr"/>
          </p:nvPr>
        </p:nvSpPr>
        <p:spPr>
          <a:xfrm>
            <a:off x="7543800" y="56705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cxnSp>
        <p:nvCxnSpPr>
          <p:cNvPr id="280" name="Shape 280"/>
          <p:cNvCxnSpPr>
            <a:stCxn id="281" idx="0"/>
            <a:endCxn id="282" idx="2"/>
          </p:cNvCxnSpPr>
          <p:nvPr/>
        </p:nvCxnSpPr>
        <p:spPr>
          <a:xfrm flipH="1" rot="10800000">
            <a:off x="5827443" y="3557355"/>
            <a:ext cx="823800" cy="849300"/>
          </a:xfrm>
          <a:prstGeom prst="straightConnector1">
            <a:avLst/>
          </a:prstGeom>
          <a:noFill/>
          <a:ln cap="flat" cmpd="sng" w="28575">
            <a:solidFill>
              <a:schemeClr val="dk1"/>
            </a:solidFill>
            <a:prstDash val="solid"/>
            <a:round/>
            <a:headEnd len="sm" w="sm" type="none"/>
            <a:tailEnd len="sm" w="sm" type="none"/>
          </a:ln>
        </p:spPr>
      </p:cxnSp>
      <p:cxnSp>
        <p:nvCxnSpPr>
          <p:cNvPr id="283" name="Shape 283"/>
          <p:cNvCxnSpPr>
            <a:stCxn id="284" idx="0"/>
            <a:endCxn id="282" idx="6"/>
          </p:cNvCxnSpPr>
          <p:nvPr/>
        </p:nvCxnSpPr>
        <p:spPr>
          <a:xfrm rot="10800000">
            <a:off x="6803543" y="3557355"/>
            <a:ext cx="905700" cy="849300"/>
          </a:xfrm>
          <a:prstGeom prst="straightConnector1">
            <a:avLst/>
          </a:prstGeom>
          <a:noFill/>
          <a:ln cap="flat" cmpd="sng" w="28575">
            <a:solidFill>
              <a:schemeClr val="dk1"/>
            </a:solidFill>
            <a:prstDash val="solid"/>
            <a:round/>
            <a:headEnd len="sm" w="sm" type="none"/>
            <a:tailEnd len="sm" w="sm" type="none"/>
          </a:ln>
        </p:spPr>
      </p:cxnSp>
      <p:sp>
        <p:nvSpPr>
          <p:cNvPr id="284" name="Shape 284"/>
          <p:cNvSpPr/>
          <p:nvPr/>
        </p:nvSpPr>
        <p:spPr>
          <a:xfrm>
            <a:off x="7633043" y="4406655"/>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5" name="Shape 285"/>
          <p:cNvCxnSpPr>
            <a:stCxn id="286" idx="0"/>
            <a:endCxn id="284" idx="3"/>
          </p:cNvCxnSpPr>
          <p:nvPr/>
        </p:nvCxnSpPr>
        <p:spPr>
          <a:xfrm flipH="1" rot="10800000">
            <a:off x="7175805" y="4536605"/>
            <a:ext cx="479700" cy="880800"/>
          </a:xfrm>
          <a:prstGeom prst="straightConnector1">
            <a:avLst/>
          </a:prstGeom>
          <a:noFill/>
          <a:ln cap="flat" cmpd="sng" w="28575">
            <a:solidFill>
              <a:schemeClr val="dk1"/>
            </a:solidFill>
            <a:prstDash val="solid"/>
            <a:round/>
            <a:headEnd len="sm" w="sm" type="none"/>
            <a:tailEnd len="sm" w="sm" type="none"/>
          </a:ln>
        </p:spPr>
      </p:cxnSp>
      <p:cxnSp>
        <p:nvCxnSpPr>
          <p:cNvPr id="287" name="Shape 287"/>
          <p:cNvCxnSpPr>
            <a:stCxn id="288" idx="0"/>
            <a:endCxn id="284" idx="5"/>
          </p:cNvCxnSpPr>
          <p:nvPr/>
        </p:nvCxnSpPr>
        <p:spPr>
          <a:xfrm rot="10800000">
            <a:off x="7763255" y="4536605"/>
            <a:ext cx="595800" cy="880800"/>
          </a:xfrm>
          <a:prstGeom prst="straightConnector1">
            <a:avLst/>
          </a:prstGeom>
          <a:noFill/>
          <a:ln cap="flat" cmpd="sng" w="28575">
            <a:solidFill>
              <a:schemeClr val="dk1"/>
            </a:solidFill>
            <a:prstDash val="solid"/>
            <a:round/>
            <a:headEnd len="sm" w="sm" type="none"/>
            <a:tailEnd len="sm" w="sm" type="none"/>
          </a:ln>
        </p:spPr>
      </p:cxnSp>
      <p:cxnSp>
        <p:nvCxnSpPr>
          <p:cNvPr id="289" name="Shape 289"/>
          <p:cNvCxnSpPr>
            <a:stCxn id="290" idx="0"/>
            <a:endCxn id="284" idx="4"/>
          </p:cNvCxnSpPr>
          <p:nvPr/>
        </p:nvCxnSpPr>
        <p:spPr>
          <a:xfrm rot="10800000">
            <a:off x="7709355" y="4559105"/>
            <a:ext cx="71100" cy="858300"/>
          </a:xfrm>
          <a:prstGeom prst="straightConnector1">
            <a:avLst/>
          </a:prstGeom>
          <a:noFill/>
          <a:ln cap="flat" cmpd="sng" w="28575">
            <a:solidFill>
              <a:schemeClr val="dk1"/>
            </a:solidFill>
            <a:prstDash val="solid"/>
            <a:round/>
            <a:headEnd len="sm" w="sm" type="none"/>
            <a:tailEnd len="sm" w="sm" type="none"/>
          </a:ln>
        </p:spPr>
      </p:cxnSp>
      <p:cxnSp>
        <p:nvCxnSpPr>
          <p:cNvPr id="291" name="Shape 291"/>
          <p:cNvCxnSpPr>
            <a:stCxn id="292" idx="0"/>
            <a:endCxn id="281" idx="2"/>
          </p:cNvCxnSpPr>
          <p:nvPr/>
        </p:nvCxnSpPr>
        <p:spPr>
          <a:xfrm flipH="1" rot="10800000">
            <a:off x="5063643" y="4482930"/>
            <a:ext cx="687600" cy="993000"/>
          </a:xfrm>
          <a:prstGeom prst="straightConnector1">
            <a:avLst/>
          </a:prstGeom>
          <a:noFill/>
          <a:ln cap="flat" cmpd="sng" w="28575">
            <a:solidFill>
              <a:schemeClr val="dk1"/>
            </a:solidFill>
            <a:prstDash val="solid"/>
            <a:round/>
            <a:headEnd len="sm" w="sm" type="none"/>
            <a:tailEnd len="sm" w="sm" type="none"/>
          </a:ln>
        </p:spPr>
      </p:cxnSp>
      <p:cxnSp>
        <p:nvCxnSpPr>
          <p:cNvPr id="293" name="Shape 293"/>
          <p:cNvCxnSpPr>
            <a:stCxn id="294" idx="0"/>
            <a:endCxn id="281" idx="4"/>
          </p:cNvCxnSpPr>
          <p:nvPr/>
        </p:nvCxnSpPr>
        <p:spPr>
          <a:xfrm rot="10800000">
            <a:off x="5827555" y="4559130"/>
            <a:ext cx="12600" cy="916800"/>
          </a:xfrm>
          <a:prstGeom prst="straightConnector1">
            <a:avLst/>
          </a:prstGeom>
          <a:noFill/>
          <a:ln cap="flat" cmpd="sng" w="28575">
            <a:solidFill>
              <a:schemeClr val="dk1"/>
            </a:solidFill>
            <a:prstDash val="solid"/>
            <a:round/>
            <a:headEnd len="sm" w="sm" type="none"/>
            <a:tailEnd len="sm" w="sm" type="none"/>
          </a:ln>
        </p:spPr>
      </p:cxnSp>
      <p:cxnSp>
        <p:nvCxnSpPr>
          <p:cNvPr id="295" name="Shape 295"/>
          <p:cNvCxnSpPr>
            <a:stCxn id="296" idx="0"/>
          </p:cNvCxnSpPr>
          <p:nvPr/>
        </p:nvCxnSpPr>
        <p:spPr>
          <a:xfrm rot="10800000">
            <a:off x="5915955" y="4518930"/>
            <a:ext cx="502800" cy="957000"/>
          </a:xfrm>
          <a:prstGeom prst="straightConnector1">
            <a:avLst/>
          </a:prstGeom>
          <a:noFill/>
          <a:ln cap="flat" cmpd="sng" w="28575">
            <a:solidFill>
              <a:schemeClr val="dk1"/>
            </a:solidFill>
            <a:prstDash val="solid"/>
            <a:round/>
            <a:headEnd len="sm" w="sm" type="none"/>
            <a:tailEnd len="sm" w="sm" type="none"/>
          </a:ln>
        </p:spPr>
      </p:cxnSp>
      <p:sp>
        <p:nvSpPr>
          <p:cNvPr id="286" name="Shape 286"/>
          <p:cNvSpPr/>
          <p:nvPr/>
        </p:nvSpPr>
        <p:spPr>
          <a:xfrm>
            <a:off x="7099605" y="5417405"/>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Shape 290"/>
          <p:cNvSpPr/>
          <p:nvPr/>
        </p:nvSpPr>
        <p:spPr>
          <a:xfrm>
            <a:off x="7704255" y="5417405"/>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Shape 288"/>
          <p:cNvSpPr/>
          <p:nvPr/>
        </p:nvSpPr>
        <p:spPr>
          <a:xfrm>
            <a:off x="8282855" y="5417405"/>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Shape 292"/>
          <p:cNvSpPr/>
          <p:nvPr/>
        </p:nvSpPr>
        <p:spPr>
          <a:xfrm>
            <a:off x="4987443" y="5475930"/>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Shape 294"/>
          <p:cNvSpPr/>
          <p:nvPr/>
        </p:nvSpPr>
        <p:spPr>
          <a:xfrm>
            <a:off x="5763955" y="5475930"/>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Shape 296"/>
          <p:cNvSpPr/>
          <p:nvPr/>
        </p:nvSpPr>
        <p:spPr>
          <a:xfrm>
            <a:off x="6342555" y="5475930"/>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Shape 281"/>
          <p:cNvSpPr/>
          <p:nvPr/>
        </p:nvSpPr>
        <p:spPr>
          <a:xfrm>
            <a:off x="5751243" y="4406655"/>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Shape 282"/>
          <p:cNvSpPr/>
          <p:nvPr/>
        </p:nvSpPr>
        <p:spPr>
          <a:xfrm>
            <a:off x="6651243" y="348113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Shape 297"/>
          <p:cNvSpPr txBox="1"/>
          <p:nvPr/>
        </p:nvSpPr>
        <p:spPr>
          <a:xfrm>
            <a:off x="6131825" y="4021225"/>
            <a:ext cx="687600" cy="461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a:t>
            </a:r>
            <a:endParaRPr/>
          </a:p>
        </p:txBody>
      </p:sp>
      <p:sp>
        <p:nvSpPr>
          <p:cNvPr id="298" name="Shape 298"/>
          <p:cNvSpPr txBox="1"/>
          <p:nvPr/>
        </p:nvSpPr>
        <p:spPr>
          <a:xfrm>
            <a:off x="7717350" y="4021225"/>
            <a:ext cx="687600" cy="461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3</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a:t>
            </a:r>
            <a:endParaRPr/>
          </a:p>
        </p:txBody>
      </p:sp>
      <p:sp>
        <p:nvSpPr>
          <p:cNvPr id="299" name="Shape 299"/>
          <p:cNvSpPr txBox="1"/>
          <p:nvPr/>
        </p:nvSpPr>
        <p:spPr>
          <a:xfrm>
            <a:off x="4719850"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1</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2&gt;=1</a:t>
            </a:r>
            <a:endParaRPr>
              <a:solidFill>
                <a:schemeClr val="dk1"/>
              </a:solidFill>
              <a:latin typeface="Calibri"/>
              <a:ea typeface="Calibri"/>
              <a:cs typeface="Calibri"/>
              <a:sym typeface="Calibri"/>
            </a:endParaRPr>
          </a:p>
        </p:txBody>
      </p:sp>
      <p:sp>
        <p:nvSpPr>
          <p:cNvPr id="300" name="Shape 300"/>
          <p:cNvSpPr txBox="1"/>
          <p:nvPr/>
        </p:nvSpPr>
        <p:spPr>
          <a:xfrm>
            <a:off x="5483652"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2&gt;=2</a:t>
            </a:r>
            <a:endParaRPr>
              <a:solidFill>
                <a:schemeClr val="dk1"/>
              </a:solidFill>
              <a:latin typeface="Calibri"/>
              <a:ea typeface="Calibri"/>
              <a:cs typeface="Calibri"/>
              <a:sym typeface="Calibri"/>
            </a:endParaRPr>
          </a:p>
        </p:txBody>
      </p:sp>
      <p:sp>
        <p:nvSpPr>
          <p:cNvPr id="301" name="Shape 301"/>
          <p:cNvSpPr txBox="1"/>
          <p:nvPr/>
        </p:nvSpPr>
        <p:spPr>
          <a:xfrm>
            <a:off x="6131829"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3</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2&gt;=3</a:t>
            </a:r>
            <a:endParaRPr>
              <a:solidFill>
                <a:schemeClr val="dk1"/>
              </a:solidFill>
              <a:latin typeface="Calibri"/>
              <a:ea typeface="Calibri"/>
              <a:cs typeface="Calibri"/>
              <a:sym typeface="Calibri"/>
            </a:endParaRPr>
          </a:p>
        </p:txBody>
      </p:sp>
      <p:sp>
        <p:nvSpPr>
          <p:cNvPr id="302" name="Shape 302"/>
          <p:cNvSpPr txBox="1"/>
          <p:nvPr/>
        </p:nvSpPr>
        <p:spPr>
          <a:xfrm>
            <a:off x="6831994"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1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3&gt;=1</a:t>
            </a:r>
            <a:endParaRPr>
              <a:solidFill>
                <a:schemeClr val="dk1"/>
              </a:solidFill>
              <a:latin typeface="Calibri"/>
              <a:ea typeface="Calibri"/>
              <a:cs typeface="Calibri"/>
              <a:sym typeface="Calibri"/>
            </a:endParaRPr>
          </a:p>
        </p:txBody>
      </p:sp>
      <p:sp>
        <p:nvSpPr>
          <p:cNvPr id="303" name="Shape 303"/>
          <p:cNvSpPr txBox="1"/>
          <p:nvPr/>
        </p:nvSpPr>
        <p:spPr>
          <a:xfrm>
            <a:off x="7494471"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3&gt;=2</a:t>
            </a:r>
            <a:endParaRPr>
              <a:solidFill>
                <a:schemeClr val="dk1"/>
              </a:solidFill>
              <a:latin typeface="Calibri"/>
              <a:ea typeface="Calibri"/>
              <a:cs typeface="Calibri"/>
              <a:sym typeface="Calibri"/>
            </a:endParaRPr>
          </a:p>
        </p:txBody>
      </p:sp>
      <p:sp>
        <p:nvSpPr>
          <p:cNvPr id="304" name="Shape 304"/>
          <p:cNvSpPr txBox="1"/>
          <p:nvPr/>
        </p:nvSpPr>
        <p:spPr>
          <a:xfrm>
            <a:off x="8142648"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3&gt;=3</a:t>
            </a:r>
            <a:endParaRPr>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nvSpPr>
        <p:spPr>
          <a:xfrm>
            <a:off x="402450" y="1083550"/>
            <a:ext cx="8491500" cy="56169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sz="1800">
                <a:solidFill>
                  <a:schemeClr val="dk1"/>
                </a:solidFill>
                <a:latin typeface="Calibri"/>
                <a:ea typeface="Calibri"/>
                <a:cs typeface="Calibri"/>
                <a:sym typeface="Calibri"/>
              </a:rPr>
              <a:t>Se formula una restricción de precedencia por cada restricción:</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i="1" lang="en-US" sz="1800">
                <a:solidFill>
                  <a:srgbClr val="7F7F7F"/>
                </a:solidFill>
                <a:latin typeface="Calibri"/>
                <a:ea typeface="Calibri"/>
                <a:cs typeface="Calibri"/>
                <a:sym typeface="Calibri"/>
              </a:rPr>
              <a:t>Restricción de precedencia (Formulación Mixta):</a:t>
            </a:r>
            <a:endParaRPr i="1" sz="1800">
              <a:solidFill>
                <a:srgbClr val="7F7F7F"/>
              </a:solidFill>
              <a:latin typeface="Calibri"/>
              <a:ea typeface="Calibri"/>
              <a:cs typeface="Calibri"/>
              <a:sym typeface="Calibri"/>
            </a:endParaRPr>
          </a:p>
          <a:p>
            <a:pPr indent="457200" lvl="0" marL="0" rtl="0" algn="ctr">
              <a:lnSpc>
                <a:spcPct val="150000"/>
              </a:lnSpc>
              <a:spcBef>
                <a:spcPts val="0"/>
              </a:spcBef>
              <a:spcAft>
                <a:spcPts val="0"/>
              </a:spcAft>
              <a:buClr>
                <a:srgbClr val="000000"/>
              </a:buClr>
              <a:buSzPts val="1100"/>
              <a:buFont typeface="Arial"/>
              <a:buNone/>
            </a:pPr>
            <a:r>
              <a:rPr lang="en-US" sz="1800">
                <a:solidFill>
                  <a:schemeClr val="dk1"/>
                </a:solidFill>
                <a:latin typeface="Calibri"/>
                <a:ea typeface="Calibri"/>
                <a:cs typeface="Calibri"/>
                <a:sym typeface="Calibri"/>
              </a:rPr>
              <a:t>2i</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+ 3i</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+ 4i</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 (2g</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0</a:t>
            </a:r>
            <a:endParaRPr sz="1800">
              <a:solidFill>
                <a:schemeClr val="dk1"/>
              </a:solidFill>
              <a:latin typeface="Calibri"/>
              <a:ea typeface="Calibri"/>
              <a:cs typeface="Calibri"/>
              <a:sym typeface="Calibri"/>
            </a:endParaRPr>
          </a:p>
          <a:p>
            <a:pPr indent="457200" lvl="0" marL="0" rtl="0" algn="ctr">
              <a:lnSpc>
                <a:spcPct val="150000"/>
              </a:lnSpc>
              <a:spcBef>
                <a:spcPts val="0"/>
              </a:spcBef>
              <a:spcAft>
                <a:spcPts val="0"/>
              </a:spcAft>
              <a:buNone/>
            </a:pPr>
            <a:r>
              <a:rPr lang="en-US" sz="1800">
                <a:solidFill>
                  <a:schemeClr val="dk1"/>
                </a:solidFill>
                <a:latin typeface="Calibri"/>
                <a:ea typeface="Calibri"/>
                <a:cs typeface="Calibri"/>
                <a:sym typeface="Calibri"/>
              </a:rPr>
              <a:t>2i</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+ 3i</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+ 4i</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 2g</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 1 y g</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1 entonces:</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1800">
                <a:solidFill>
                  <a:schemeClr val="dk1"/>
                </a:solidFill>
                <a:latin typeface="Calibri"/>
                <a:ea typeface="Calibri"/>
                <a:cs typeface="Calibri"/>
                <a:sym typeface="Calibri"/>
              </a:rPr>
              <a:t>2(1) + 3(0) +4(0) ≥ 2(0) + 3(1)</a:t>
            </a:r>
            <a:endParaRPr sz="18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1800">
                <a:solidFill>
                  <a:schemeClr val="dk1"/>
                </a:solidFill>
                <a:latin typeface="Calibri"/>
                <a:ea typeface="Calibri"/>
                <a:cs typeface="Calibri"/>
                <a:sym typeface="Calibri"/>
              </a:rPr>
              <a:t>2 ≥ 3</a:t>
            </a:r>
            <a:endParaRPr sz="1800">
              <a:solidFill>
                <a:schemeClr val="dk1"/>
              </a:solidFill>
              <a:latin typeface="Calibri"/>
              <a:ea typeface="Calibri"/>
              <a:cs typeface="Calibri"/>
              <a:sym typeface="Calibri"/>
            </a:endParaRPr>
          </a:p>
          <a:p>
            <a:pPr indent="457200" lvl="0" marL="0" rtl="0">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i="1" lang="en-US" sz="1800">
                <a:solidFill>
                  <a:srgbClr val="7F7F7F"/>
                </a:solidFill>
                <a:latin typeface="Calibri"/>
                <a:ea typeface="Calibri"/>
                <a:cs typeface="Calibri"/>
                <a:sym typeface="Calibri"/>
              </a:rPr>
              <a:t>Restricción Booleana:</a:t>
            </a:r>
            <a:endParaRPr i="1" sz="1800">
              <a:solidFill>
                <a:srgbClr val="7F7F7F"/>
              </a:solidFill>
              <a:latin typeface="Calibri"/>
              <a:ea typeface="Calibri"/>
              <a:cs typeface="Calibri"/>
              <a:sym typeface="Calibri"/>
            </a:endParaRPr>
          </a:p>
          <a:p>
            <a:pPr indent="0" lvl="0" marL="0" rtl="0">
              <a:lnSpc>
                <a:spcPct val="150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i</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g</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 0</a:t>
            </a:r>
            <a:endParaRPr i="1" sz="1800">
              <a:solidFill>
                <a:srgbClr val="7F7F7F"/>
              </a:solidFill>
              <a:latin typeface="Calibri"/>
              <a:ea typeface="Calibri"/>
              <a:cs typeface="Calibri"/>
              <a:sym typeface="Calibri"/>
            </a:endParaRPr>
          </a:p>
          <a:p>
            <a:pPr indent="457200" lvl="0" marL="0" rtl="0">
              <a:lnSpc>
                <a:spcPct val="150000"/>
              </a:lnSpc>
              <a:spcBef>
                <a:spcPts val="0"/>
              </a:spcBef>
              <a:spcAft>
                <a:spcPts val="0"/>
              </a:spcAft>
              <a:buNone/>
            </a:pPr>
            <a:r>
              <a:t/>
            </a:r>
            <a:endParaRPr baseline="-25000" sz="1800">
              <a:solidFill>
                <a:schemeClr val="dk1"/>
              </a:solidFill>
              <a:latin typeface="Calibri"/>
              <a:ea typeface="Calibri"/>
              <a:cs typeface="Calibri"/>
              <a:sym typeface="Calibri"/>
            </a:endParaRPr>
          </a:p>
          <a:p>
            <a:pPr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Shape 310"/>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 de Precedencia</a:t>
            </a:r>
            <a:endParaRPr b="1" sz="2400">
              <a:solidFill>
                <a:schemeClr val="dk1"/>
              </a:solidFill>
              <a:latin typeface="Calibri"/>
              <a:ea typeface="Calibri"/>
              <a:cs typeface="Calibri"/>
              <a:sym typeface="Calibri"/>
            </a:endParaRPr>
          </a:p>
        </p:txBody>
      </p:sp>
      <p:sp>
        <p:nvSpPr>
          <p:cNvPr id="311" name="Shape 311"/>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12" name="Shape 312"/>
          <p:cNvCxnSpPr>
            <a:stCxn id="313" idx="0"/>
            <a:endCxn id="314" idx="2"/>
          </p:cNvCxnSpPr>
          <p:nvPr/>
        </p:nvCxnSpPr>
        <p:spPr>
          <a:xfrm flipH="1" rot="10800000">
            <a:off x="5301493" y="3557355"/>
            <a:ext cx="1349700" cy="849300"/>
          </a:xfrm>
          <a:prstGeom prst="straightConnector1">
            <a:avLst/>
          </a:prstGeom>
          <a:noFill/>
          <a:ln cap="flat" cmpd="sng" w="28575">
            <a:solidFill>
              <a:schemeClr val="dk1"/>
            </a:solidFill>
            <a:prstDash val="solid"/>
            <a:round/>
            <a:headEnd len="sm" w="sm" type="none"/>
            <a:tailEnd len="sm" w="sm" type="none"/>
          </a:ln>
        </p:spPr>
      </p:cxnSp>
      <p:cxnSp>
        <p:nvCxnSpPr>
          <p:cNvPr id="315" name="Shape 315"/>
          <p:cNvCxnSpPr>
            <a:stCxn id="316" idx="0"/>
            <a:endCxn id="314" idx="6"/>
          </p:cNvCxnSpPr>
          <p:nvPr/>
        </p:nvCxnSpPr>
        <p:spPr>
          <a:xfrm rot="10800000">
            <a:off x="6803543" y="3557355"/>
            <a:ext cx="1515300" cy="849300"/>
          </a:xfrm>
          <a:prstGeom prst="straightConnector1">
            <a:avLst/>
          </a:prstGeom>
          <a:noFill/>
          <a:ln cap="flat" cmpd="sng" w="28575">
            <a:solidFill>
              <a:schemeClr val="dk1"/>
            </a:solidFill>
            <a:prstDash val="solid"/>
            <a:round/>
            <a:headEnd len="sm" w="sm" type="none"/>
            <a:tailEnd len="sm" w="sm" type="none"/>
          </a:ln>
        </p:spPr>
      </p:cxnSp>
      <p:sp>
        <p:nvSpPr>
          <p:cNvPr id="316" name="Shape 316"/>
          <p:cNvSpPr/>
          <p:nvPr/>
        </p:nvSpPr>
        <p:spPr>
          <a:xfrm>
            <a:off x="8242643" y="4406655"/>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17" name="Shape 317"/>
          <p:cNvCxnSpPr>
            <a:stCxn id="318" idx="0"/>
            <a:endCxn id="316" idx="3"/>
          </p:cNvCxnSpPr>
          <p:nvPr/>
        </p:nvCxnSpPr>
        <p:spPr>
          <a:xfrm flipH="1" rot="10800000">
            <a:off x="7861593" y="4536605"/>
            <a:ext cx="403500" cy="880800"/>
          </a:xfrm>
          <a:prstGeom prst="straightConnector1">
            <a:avLst/>
          </a:prstGeom>
          <a:noFill/>
          <a:ln cap="flat" cmpd="sng" w="28575">
            <a:solidFill>
              <a:schemeClr val="dk1"/>
            </a:solidFill>
            <a:prstDash val="solid"/>
            <a:round/>
            <a:headEnd len="sm" w="sm" type="none"/>
            <a:tailEnd len="sm" w="sm" type="none"/>
          </a:ln>
        </p:spPr>
      </p:cxnSp>
      <p:cxnSp>
        <p:nvCxnSpPr>
          <p:cNvPr id="319" name="Shape 319"/>
          <p:cNvCxnSpPr>
            <a:stCxn id="320" idx="0"/>
            <a:endCxn id="316" idx="5"/>
          </p:cNvCxnSpPr>
          <p:nvPr/>
        </p:nvCxnSpPr>
        <p:spPr>
          <a:xfrm rot="10800000">
            <a:off x="8372855" y="4536605"/>
            <a:ext cx="595800" cy="880800"/>
          </a:xfrm>
          <a:prstGeom prst="straightConnector1">
            <a:avLst/>
          </a:prstGeom>
          <a:noFill/>
          <a:ln cap="flat" cmpd="sng" w="28575">
            <a:solidFill>
              <a:schemeClr val="dk1"/>
            </a:solidFill>
            <a:prstDash val="solid"/>
            <a:round/>
            <a:headEnd len="sm" w="sm" type="none"/>
            <a:tailEnd len="sm" w="sm" type="none"/>
          </a:ln>
        </p:spPr>
      </p:cxnSp>
      <p:cxnSp>
        <p:nvCxnSpPr>
          <p:cNvPr id="321" name="Shape 321"/>
          <p:cNvCxnSpPr>
            <a:stCxn id="322" idx="0"/>
            <a:endCxn id="313" idx="3"/>
          </p:cNvCxnSpPr>
          <p:nvPr/>
        </p:nvCxnSpPr>
        <p:spPr>
          <a:xfrm flipH="1" rot="10800000">
            <a:off x="4845393" y="4536630"/>
            <a:ext cx="402300" cy="939300"/>
          </a:xfrm>
          <a:prstGeom prst="straightConnector1">
            <a:avLst/>
          </a:prstGeom>
          <a:noFill/>
          <a:ln cap="flat" cmpd="sng" w="28575">
            <a:solidFill>
              <a:schemeClr val="dk1"/>
            </a:solidFill>
            <a:prstDash val="solid"/>
            <a:round/>
            <a:headEnd len="sm" w="sm" type="none"/>
            <a:tailEnd len="sm" w="sm" type="none"/>
          </a:ln>
        </p:spPr>
      </p:cxnSp>
      <p:cxnSp>
        <p:nvCxnSpPr>
          <p:cNvPr id="323" name="Shape 323"/>
          <p:cNvCxnSpPr>
            <a:stCxn id="324" idx="0"/>
            <a:endCxn id="313" idx="5"/>
          </p:cNvCxnSpPr>
          <p:nvPr/>
        </p:nvCxnSpPr>
        <p:spPr>
          <a:xfrm rot="10800000">
            <a:off x="5355405" y="4536630"/>
            <a:ext cx="505500" cy="939300"/>
          </a:xfrm>
          <a:prstGeom prst="straightConnector1">
            <a:avLst/>
          </a:prstGeom>
          <a:noFill/>
          <a:ln cap="flat" cmpd="sng" w="28575">
            <a:solidFill>
              <a:schemeClr val="dk1"/>
            </a:solidFill>
            <a:prstDash val="solid"/>
            <a:round/>
            <a:headEnd len="sm" w="sm" type="none"/>
            <a:tailEnd len="sm" w="sm" type="none"/>
          </a:ln>
        </p:spPr>
      </p:cxnSp>
      <p:sp>
        <p:nvSpPr>
          <p:cNvPr id="318" name="Shape 318"/>
          <p:cNvSpPr/>
          <p:nvPr/>
        </p:nvSpPr>
        <p:spPr>
          <a:xfrm>
            <a:off x="7785393" y="5417405"/>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Shape 320"/>
          <p:cNvSpPr/>
          <p:nvPr/>
        </p:nvSpPr>
        <p:spPr>
          <a:xfrm>
            <a:off x="8892455" y="5417405"/>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Shape 322"/>
          <p:cNvSpPr/>
          <p:nvPr/>
        </p:nvSpPr>
        <p:spPr>
          <a:xfrm>
            <a:off x="4769193" y="5475930"/>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Shape 324"/>
          <p:cNvSpPr/>
          <p:nvPr/>
        </p:nvSpPr>
        <p:spPr>
          <a:xfrm>
            <a:off x="5784705" y="5475930"/>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Shape 313"/>
          <p:cNvSpPr/>
          <p:nvPr/>
        </p:nvSpPr>
        <p:spPr>
          <a:xfrm>
            <a:off x="5225293" y="4406655"/>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Shape 314"/>
          <p:cNvSpPr/>
          <p:nvPr/>
        </p:nvSpPr>
        <p:spPr>
          <a:xfrm>
            <a:off x="6651243" y="348113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Shape 325"/>
          <p:cNvSpPr txBox="1"/>
          <p:nvPr/>
        </p:nvSpPr>
        <p:spPr>
          <a:xfrm>
            <a:off x="5535150" y="4097350"/>
            <a:ext cx="687600" cy="461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1</a:t>
            </a:r>
            <a:endParaRPr/>
          </a:p>
        </p:txBody>
      </p:sp>
      <p:sp>
        <p:nvSpPr>
          <p:cNvPr id="326" name="Shape 326"/>
          <p:cNvSpPr txBox="1"/>
          <p:nvPr/>
        </p:nvSpPr>
        <p:spPr>
          <a:xfrm>
            <a:off x="8242700" y="4097350"/>
            <a:ext cx="687600" cy="461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4</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a:t>
            </a:r>
            <a:endParaRPr/>
          </a:p>
        </p:txBody>
      </p:sp>
      <p:sp>
        <p:nvSpPr>
          <p:cNvPr id="327" name="Shape 327"/>
          <p:cNvSpPr txBox="1"/>
          <p:nvPr/>
        </p:nvSpPr>
        <p:spPr>
          <a:xfrm>
            <a:off x="4501600"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2&gt;=2</a:t>
            </a:r>
            <a:endParaRPr>
              <a:solidFill>
                <a:schemeClr val="dk1"/>
              </a:solidFill>
              <a:latin typeface="Calibri"/>
              <a:ea typeface="Calibri"/>
              <a:cs typeface="Calibri"/>
              <a:sym typeface="Calibri"/>
            </a:endParaRPr>
          </a:p>
        </p:txBody>
      </p:sp>
      <p:sp>
        <p:nvSpPr>
          <p:cNvPr id="328" name="Shape 328"/>
          <p:cNvSpPr txBox="1"/>
          <p:nvPr/>
        </p:nvSpPr>
        <p:spPr>
          <a:xfrm>
            <a:off x="5312952"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2&gt;=3</a:t>
            </a:r>
            <a:endParaRPr>
              <a:solidFill>
                <a:schemeClr val="dk1"/>
              </a:solidFill>
              <a:latin typeface="Calibri"/>
              <a:ea typeface="Calibri"/>
              <a:cs typeface="Calibri"/>
              <a:sym typeface="Calibri"/>
            </a:endParaRPr>
          </a:p>
        </p:txBody>
      </p:sp>
      <p:sp>
        <p:nvSpPr>
          <p:cNvPr id="329" name="Shape 329"/>
          <p:cNvSpPr txBox="1"/>
          <p:nvPr/>
        </p:nvSpPr>
        <p:spPr>
          <a:xfrm>
            <a:off x="6131829"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3&gt;=2</a:t>
            </a:r>
            <a:endParaRPr>
              <a:solidFill>
                <a:schemeClr val="dk1"/>
              </a:solidFill>
              <a:latin typeface="Calibri"/>
              <a:ea typeface="Calibri"/>
              <a:cs typeface="Calibri"/>
              <a:sym typeface="Calibri"/>
            </a:endParaRPr>
          </a:p>
        </p:txBody>
      </p:sp>
      <p:sp>
        <p:nvSpPr>
          <p:cNvPr id="330" name="Shape 330"/>
          <p:cNvSpPr txBox="1"/>
          <p:nvPr/>
        </p:nvSpPr>
        <p:spPr>
          <a:xfrm>
            <a:off x="6831994"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1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3&gt;=3</a:t>
            </a:r>
            <a:endParaRPr>
              <a:solidFill>
                <a:schemeClr val="dk1"/>
              </a:solidFill>
              <a:latin typeface="Calibri"/>
              <a:ea typeface="Calibri"/>
              <a:cs typeface="Calibri"/>
              <a:sym typeface="Calibri"/>
            </a:endParaRPr>
          </a:p>
        </p:txBody>
      </p:sp>
      <p:sp>
        <p:nvSpPr>
          <p:cNvPr id="331" name="Shape 331"/>
          <p:cNvSpPr txBox="1"/>
          <p:nvPr/>
        </p:nvSpPr>
        <p:spPr>
          <a:xfrm>
            <a:off x="7494471"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4&gt;=2</a:t>
            </a:r>
            <a:endParaRPr>
              <a:solidFill>
                <a:schemeClr val="dk1"/>
              </a:solidFill>
              <a:latin typeface="Calibri"/>
              <a:ea typeface="Calibri"/>
              <a:cs typeface="Calibri"/>
              <a:sym typeface="Calibri"/>
            </a:endParaRPr>
          </a:p>
        </p:txBody>
      </p:sp>
      <p:sp>
        <p:nvSpPr>
          <p:cNvPr id="332" name="Shape 332"/>
          <p:cNvSpPr txBox="1"/>
          <p:nvPr/>
        </p:nvSpPr>
        <p:spPr>
          <a:xfrm>
            <a:off x="8395048" y="5622250"/>
            <a:ext cx="687600" cy="858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1</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4&gt;=3</a:t>
            </a:r>
            <a:endParaRPr>
              <a:solidFill>
                <a:schemeClr val="dk1"/>
              </a:solidFill>
              <a:latin typeface="Calibri"/>
              <a:ea typeface="Calibri"/>
              <a:cs typeface="Calibri"/>
              <a:sym typeface="Calibri"/>
            </a:endParaRPr>
          </a:p>
        </p:txBody>
      </p:sp>
      <p:cxnSp>
        <p:nvCxnSpPr>
          <p:cNvPr id="333" name="Shape 333"/>
          <p:cNvCxnSpPr>
            <a:stCxn id="334" idx="0"/>
            <a:endCxn id="314" idx="4"/>
          </p:cNvCxnSpPr>
          <p:nvPr/>
        </p:nvCxnSpPr>
        <p:spPr>
          <a:xfrm rot="10800000">
            <a:off x="6727368" y="3633555"/>
            <a:ext cx="82800" cy="773100"/>
          </a:xfrm>
          <a:prstGeom prst="straightConnector1">
            <a:avLst/>
          </a:prstGeom>
          <a:noFill/>
          <a:ln cap="flat" cmpd="sng" w="28575">
            <a:solidFill>
              <a:schemeClr val="dk1"/>
            </a:solidFill>
            <a:prstDash val="solid"/>
            <a:round/>
            <a:headEnd len="sm" w="sm" type="none"/>
            <a:tailEnd len="sm" w="sm" type="none"/>
          </a:ln>
        </p:spPr>
      </p:cxnSp>
      <p:sp>
        <p:nvSpPr>
          <p:cNvPr id="334" name="Shape 334"/>
          <p:cNvSpPr/>
          <p:nvPr/>
        </p:nvSpPr>
        <p:spPr>
          <a:xfrm>
            <a:off x="6733968" y="4406655"/>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5" name="Shape 335"/>
          <p:cNvCxnSpPr>
            <a:stCxn id="336" idx="0"/>
            <a:endCxn id="334" idx="3"/>
          </p:cNvCxnSpPr>
          <p:nvPr/>
        </p:nvCxnSpPr>
        <p:spPr>
          <a:xfrm flipH="1" rot="10800000">
            <a:off x="6509055" y="4536630"/>
            <a:ext cx="247200" cy="939300"/>
          </a:xfrm>
          <a:prstGeom prst="straightConnector1">
            <a:avLst/>
          </a:prstGeom>
          <a:noFill/>
          <a:ln cap="flat" cmpd="sng" w="28575">
            <a:solidFill>
              <a:schemeClr val="dk1"/>
            </a:solidFill>
            <a:prstDash val="solid"/>
            <a:round/>
            <a:headEnd len="sm" w="sm" type="none"/>
            <a:tailEnd len="sm" w="sm" type="none"/>
          </a:ln>
        </p:spPr>
      </p:cxnSp>
      <p:cxnSp>
        <p:nvCxnSpPr>
          <p:cNvPr id="337" name="Shape 337"/>
          <p:cNvCxnSpPr>
            <a:stCxn id="338" idx="0"/>
            <a:endCxn id="334" idx="5"/>
          </p:cNvCxnSpPr>
          <p:nvPr/>
        </p:nvCxnSpPr>
        <p:spPr>
          <a:xfrm rot="10800000">
            <a:off x="6864030" y="4536630"/>
            <a:ext cx="410100" cy="939300"/>
          </a:xfrm>
          <a:prstGeom prst="straightConnector1">
            <a:avLst/>
          </a:prstGeom>
          <a:noFill/>
          <a:ln cap="flat" cmpd="sng" w="28575">
            <a:solidFill>
              <a:schemeClr val="dk1"/>
            </a:solidFill>
            <a:prstDash val="solid"/>
            <a:round/>
            <a:headEnd len="sm" w="sm" type="none"/>
            <a:tailEnd len="sm" w="sm" type="none"/>
          </a:ln>
        </p:spPr>
      </p:cxnSp>
      <p:sp>
        <p:nvSpPr>
          <p:cNvPr id="336" name="Shape 336"/>
          <p:cNvSpPr/>
          <p:nvPr/>
        </p:nvSpPr>
        <p:spPr>
          <a:xfrm>
            <a:off x="6432855" y="5475930"/>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Shape 338"/>
          <p:cNvSpPr/>
          <p:nvPr/>
        </p:nvSpPr>
        <p:spPr>
          <a:xfrm>
            <a:off x="7197930" y="5475930"/>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Shape 339"/>
          <p:cNvSpPr txBox="1"/>
          <p:nvPr/>
        </p:nvSpPr>
        <p:spPr>
          <a:xfrm>
            <a:off x="6774625" y="4097350"/>
            <a:ext cx="687600" cy="461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 de Duración</a:t>
            </a:r>
            <a:endParaRPr b="1" sz="2400">
              <a:solidFill>
                <a:schemeClr val="dk1"/>
              </a:solidFill>
              <a:latin typeface="Calibri"/>
              <a:ea typeface="Calibri"/>
              <a:cs typeface="Calibri"/>
              <a:sym typeface="Calibri"/>
            </a:endParaRPr>
          </a:p>
        </p:txBody>
      </p:sp>
      <p:sp>
        <p:nvSpPr>
          <p:cNvPr id="345" name="Shape 345"/>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Shape 34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347" name="Shape 347"/>
          <p:cNvSpPr txBox="1"/>
          <p:nvPr/>
        </p:nvSpPr>
        <p:spPr>
          <a:xfrm>
            <a:off x="457200" y="990600"/>
            <a:ext cx="8229600" cy="5616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La generación de restricciones Booleanas de Duración es un problema cuya naturaleza es combinatoria y, por ende, crece de forma exponencial.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La propuesta del método es la creación de un árbol que crece de forma inteligente, es decir, utiliza información encontrada en el nodo actual para decidir si continúa la expansión.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Si la intersección de dos variables es nula, la intersección de este par de variables con cualesquiera otra combinación de variables también es nula.</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Shape 348"/>
          <p:cNvSpPr txBox="1"/>
          <p:nvPr/>
        </p:nvSpPr>
        <p:spPr>
          <a:xfrm>
            <a:off x="2002350" y="3575325"/>
            <a:ext cx="4910700" cy="21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i="1" lang="en-US" sz="1800">
                <a:solidFill>
                  <a:srgbClr val="7F7F7F"/>
                </a:solidFill>
                <a:latin typeface="Calibri"/>
                <a:ea typeface="Calibri"/>
                <a:cs typeface="Calibri"/>
                <a:sym typeface="Calibri"/>
              </a:rPr>
              <a:t>Restricciones de </a:t>
            </a:r>
            <a:r>
              <a:rPr i="1" lang="en-US" sz="1800">
                <a:solidFill>
                  <a:srgbClr val="7F7F7F"/>
                </a:solidFill>
                <a:latin typeface="Calibri"/>
                <a:ea typeface="Calibri"/>
                <a:cs typeface="Calibri"/>
                <a:sym typeface="Calibri"/>
              </a:rPr>
              <a:t>Duración</a:t>
            </a:r>
            <a:r>
              <a:rPr i="1" lang="en-US" sz="1800">
                <a:solidFill>
                  <a:srgbClr val="7F7F7F"/>
                </a:solidFill>
                <a:latin typeface="Calibri"/>
                <a:ea typeface="Calibri"/>
                <a:cs typeface="Calibri"/>
                <a:sym typeface="Calibri"/>
              </a:rPr>
              <a:t> (</a:t>
            </a:r>
            <a:r>
              <a:rPr i="1" lang="en-US" sz="1800">
                <a:solidFill>
                  <a:srgbClr val="7F7F7F"/>
                </a:solidFill>
                <a:latin typeface="Calibri"/>
                <a:ea typeface="Calibri"/>
                <a:cs typeface="Calibri"/>
                <a:sym typeface="Calibri"/>
              </a:rPr>
              <a:t>Formulación</a:t>
            </a:r>
            <a:r>
              <a:rPr i="1" lang="en-US" sz="1800">
                <a:solidFill>
                  <a:srgbClr val="7F7F7F"/>
                </a:solidFill>
                <a:latin typeface="Calibri"/>
                <a:ea typeface="Calibri"/>
                <a:cs typeface="Calibri"/>
                <a:sym typeface="Calibri"/>
              </a:rPr>
              <a:t> Mixta): </a:t>
            </a:r>
            <a:endParaRPr sz="1800">
              <a:solidFill>
                <a:srgbClr val="7F7F7F"/>
              </a:solidFill>
              <a:latin typeface="Calibri"/>
              <a:ea typeface="Calibri"/>
              <a:cs typeface="Calibri"/>
              <a:sym typeface="Calibri"/>
            </a:endParaRPr>
          </a:p>
          <a:p>
            <a:pPr indent="0" lvl="0" marL="0" rtl="0">
              <a:lnSpc>
                <a:spcPct val="150000"/>
              </a:lnSpc>
              <a:spcBef>
                <a:spcPts val="0"/>
              </a:spcBef>
              <a:spcAft>
                <a:spcPts val="0"/>
              </a:spcAft>
              <a:buNone/>
            </a:pPr>
            <a:r>
              <a:rPr lang="en-US" sz="1500">
                <a:solidFill>
                  <a:schemeClr val="dk1"/>
                </a:solidFill>
                <a:latin typeface="Calibri"/>
                <a:ea typeface="Calibri"/>
                <a:cs typeface="Calibri"/>
                <a:sym typeface="Calibri"/>
              </a:rPr>
              <a:t>20b</a:t>
            </a:r>
            <a:r>
              <a:rPr baseline="-25000" lang="en-US" sz="1500">
                <a:solidFill>
                  <a:schemeClr val="dk1"/>
                </a:solidFill>
                <a:latin typeface="Calibri"/>
                <a:ea typeface="Calibri"/>
                <a:cs typeface="Calibri"/>
                <a:sym typeface="Calibri"/>
              </a:rPr>
              <a:t>1 </a:t>
            </a:r>
            <a:r>
              <a:rPr lang="en-US" sz="1500">
                <a:solidFill>
                  <a:schemeClr val="dk1"/>
                </a:solidFill>
                <a:latin typeface="Calibri"/>
                <a:ea typeface="Calibri"/>
                <a:cs typeface="Calibri"/>
                <a:sym typeface="Calibri"/>
              </a:rPr>
              <a:t>+  70 &lt;= 90</a:t>
            </a:r>
            <a:endParaRPr>
              <a:solidFill>
                <a:schemeClr val="dk1"/>
              </a:solidFill>
            </a:endParaRPr>
          </a:p>
          <a:p>
            <a:pPr indent="0" lvl="0" marL="0" rtl="0">
              <a:lnSpc>
                <a:spcPct val="150000"/>
              </a:lnSpc>
              <a:spcBef>
                <a:spcPts val="0"/>
              </a:spcBef>
              <a:spcAft>
                <a:spcPts val="0"/>
              </a:spcAft>
              <a:buNone/>
            </a:pPr>
            <a:r>
              <a:rPr lang="en-US" sz="1500">
                <a:solidFill>
                  <a:schemeClr val="dk1"/>
                </a:solidFill>
                <a:latin typeface="Calibri"/>
                <a:ea typeface="Calibri"/>
                <a:cs typeface="Calibri"/>
                <a:sym typeface="Calibri"/>
              </a:rPr>
              <a:t>20b</a:t>
            </a:r>
            <a:r>
              <a:rPr baseline="-25000" lang="en-US" sz="1500">
                <a:solidFill>
                  <a:schemeClr val="dk1"/>
                </a:solidFill>
                <a:latin typeface="Calibri"/>
                <a:ea typeface="Calibri"/>
                <a:cs typeface="Calibri"/>
                <a:sym typeface="Calibri"/>
              </a:rPr>
              <a:t>2 </a:t>
            </a:r>
            <a:r>
              <a:rPr lang="en-US" sz="1500">
                <a:solidFill>
                  <a:schemeClr val="dk1"/>
                </a:solidFill>
                <a:latin typeface="Calibri"/>
                <a:ea typeface="Calibri"/>
                <a:cs typeface="Calibri"/>
                <a:sym typeface="Calibri"/>
              </a:rPr>
              <a:t>+  50d</a:t>
            </a:r>
            <a:r>
              <a:rPr baseline="-25000" lang="en-US" sz="1500">
                <a:solidFill>
                  <a:schemeClr val="dk1"/>
                </a:solidFill>
                <a:latin typeface="Calibri"/>
                <a:ea typeface="Calibri"/>
                <a:cs typeface="Calibri"/>
                <a:sym typeface="Calibri"/>
              </a:rPr>
              <a:t>2 </a:t>
            </a:r>
            <a:r>
              <a:rPr lang="en-US" sz="1500">
                <a:solidFill>
                  <a:schemeClr val="dk1"/>
                </a:solidFill>
                <a:latin typeface="Calibri"/>
                <a:ea typeface="Calibri"/>
                <a:cs typeface="Calibri"/>
                <a:sym typeface="Calibri"/>
              </a:rPr>
              <a:t>+ 60g</a:t>
            </a:r>
            <a:r>
              <a:rPr baseline="-25000" lang="en-US" sz="1500">
                <a:solidFill>
                  <a:schemeClr val="dk1"/>
                </a:solidFill>
                <a:latin typeface="Calibri"/>
                <a:ea typeface="Calibri"/>
                <a:cs typeface="Calibri"/>
                <a:sym typeface="Calibri"/>
              </a:rPr>
              <a:t>2 </a:t>
            </a:r>
            <a:r>
              <a:rPr lang="en-US" sz="1500">
                <a:solidFill>
                  <a:schemeClr val="dk1"/>
                </a:solidFill>
                <a:latin typeface="Calibri"/>
                <a:ea typeface="Calibri"/>
                <a:cs typeface="Calibri"/>
                <a:sym typeface="Calibri"/>
              </a:rPr>
              <a:t>+ 15i</a:t>
            </a:r>
            <a:r>
              <a:rPr baseline="-25000" lang="en-US" sz="1500">
                <a:solidFill>
                  <a:schemeClr val="dk1"/>
                </a:solidFill>
                <a:latin typeface="Calibri"/>
                <a:ea typeface="Calibri"/>
                <a:cs typeface="Calibri"/>
                <a:sym typeface="Calibri"/>
              </a:rPr>
              <a:t>2 </a:t>
            </a:r>
            <a:r>
              <a:rPr lang="en-US" sz="1500">
                <a:solidFill>
                  <a:schemeClr val="dk1"/>
                </a:solidFill>
                <a:latin typeface="Calibri"/>
                <a:ea typeface="Calibri"/>
                <a:cs typeface="Calibri"/>
                <a:sym typeface="Calibri"/>
              </a:rPr>
              <a:t> + 35 &lt;= 90</a:t>
            </a:r>
            <a:r>
              <a:rPr i="1" lang="en-US"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1500">
                <a:solidFill>
                  <a:schemeClr val="dk1"/>
                </a:solidFill>
                <a:latin typeface="Calibri"/>
                <a:ea typeface="Calibri"/>
                <a:cs typeface="Calibri"/>
                <a:sym typeface="Calibri"/>
              </a:rPr>
              <a:t>20b</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+ 50d</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+ 60g</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+ 25h</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+ 15i</a:t>
            </a:r>
            <a:r>
              <a:rPr baseline="-25000" lang="en-US" sz="1500">
                <a:solidFill>
                  <a:schemeClr val="dk1"/>
                </a:solidFill>
                <a:latin typeface="Calibri"/>
                <a:ea typeface="Calibri"/>
                <a:cs typeface="Calibri"/>
                <a:sym typeface="Calibri"/>
              </a:rPr>
              <a:t>3 </a:t>
            </a:r>
            <a:r>
              <a:rPr lang="en-US" sz="1500">
                <a:solidFill>
                  <a:schemeClr val="dk1"/>
                </a:solidFill>
                <a:latin typeface="Calibri"/>
                <a:ea typeface="Calibri"/>
                <a:cs typeface="Calibri"/>
                <a:sym typeface="Calibri"/>
              </a:rPr>
              <a:t>+ 25 &lt;= 90</a:t>
            </a:r>
            <a:endParaRPr sz="15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sz="1500">
                <a:solidFill>
                  <a:schemeClr val="dk1"/>
                </a:solidFill>
                <a:latin typeface="Calibri"/>
                <a:ea typeface="Calibri"/>
                <a:cs typeface="Calibri"/>
                <a:sym typeface="Calibri"/>
              </a:rPr>
              <a:t>25h</a:t>
            </a:r>
            <a:r>
              <a:rPr baseline="-25000" lang="en-US" sz="1500">
                <a:solidFill>
                  <a:schemeClr val="dk1"/>
                </a:solidFill>
                <a:latin typeface="Calibri"/>
                <a:ea typeface="Calibri"/>
                <a:cs typeface="Calibri"/>
                <a:sym typeface="Calibri"/>
              </a:rPr>
              <a:t>4 </a:t>
            </a:r>
            <a:r>
              <a:rPr lang="en-US" sz="1500">
                <a:solidFill>
                  <a:schemeClr val="dk1"/>
                </a:solidFill>
                <a:latin typeface="Calibri"/>
                <a:ea typeface="Calibri"/>
                <a:cs typeface="Calibri"/>
                <a:sym typeface="Calibri"/>
              </a:rPr>
              <a:t>+ 15i</a:t>
            </a:r>
            <a:r>
              <a:rPr baseline="-25000" lang="en-US" sz="1500">
                <a:solidFill>
                  <a:schemeClr val="dk1"/>
                </a:solidFill>
                <a:latin typeface="Calibri"/>
                <a:ea typeface="Calibri"/>
                <a:cs typeface="Calibri"/>
                <a:sym typeface="Calibri"/>
              </a:rPr>
              <a:t>4 </a:t>
            </a:r>
            <a:r>
              <a:rPr lang="en-US" sz="1500">
                <a:solidFill>
                  <a:schemeClr val="dk1"/>
                </a:solidFill>
                <a:latin typeface="Calibri"/>
                <a:ea typeface="Calibri"/>
                <a:cs typeface="Calibri"/>
                <a:sym typeface="Calibri"/>
              </a:rPr>
              <a:t> + 60 &lt;= 90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nvSpPr>
        <p:spPr>
          <a:xfrm>
            <a:off x="685801" y="609600"/>
            <a:ext cx="7010400" cy="53630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C</a:t>
            </a:r>
            <a:r>
              <a:rPr b="1" i="0" lang="en-US" sz="3200" u="none" cap="none" strike="noStrike">
                <a:solidFill>
                  <a:schemeClr val="dk1"/>
                </a:solidFill>
                <a:latin typeface="Calibri"/>
                <a:ea typeface="Calibri"/>
                <a:cs typeface="Calibri"/>
                <a:sym typeface="Calibri"/>
              </a:rPr>
              <a:t>ontenido</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rgbClr val="1D3DDD"/>
              </a:buClr>
              <a:buSzPts val="2400"/>
              <a:buFont typeface="Calibri"/>
              <a:buAutoNum type="arabicPeriod"/>
            </a:pPr>
            <a:r>
              <a:rPr lang="en-US" sz="2400">
                <a:solidFill>
                  <a:srgbClr val="1D3DDD"/>
                </a:solidFill>
                <a:latin typeface="Calibri"/>
                <a:ea typeface="Calibri"/>
                <a:cs typeface="Calibri"/>
                <a:sym typeface="Calibri"/>
              </a:rPr>
              <a:t>Problema de Balanceo de Línea Simple tipo II</a:t>
            </a:r>
            <a:r>
              <a:rPr lang="en-US" sz="2400">
                <a:solidFill>
                  <a:schemeClr val="lt1"/>
                </a:solidFill>
                <a:latin typeface="Calibri"/>
                <a:ea typeface="Calibri"/>
                <a:cs typeface="Calibri"/>
                <a:sym typeface="Calibri"/>
              </a:rPr>
              <a:t>2</a:t>
            </a:r>
            <a:endParaRPr/>
          </a:p>
          <a:p>
            <a:pPr indent="-279400" lvl="0" marL="342900" marR="0" rtl="0" algn="l">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Formulación LP mixta</a:t>
            </a:r>
            <a:endParaRPr/>
          </a:p>
          <a:p>
            <a:pPr indent="-276225" lvl="0" marL="342900" marR="0" rtl="0" algn="l">
              <a:spcBef>
                <a:spcPts val="0"/>
              </a:spcBef>
              <a:spcAft>
                <a:spcPts val="0"/>
              </a:spcAft>
              <a:buClr>
                <a:schemeClr val="dk1"/>
              </a:buClr>
              <a:buSzPts val="1050"/>
              <a:buFont typeface="Calibri"/>
              <a:buNone/>
            </a:pPr>
            <a:r>
              <a:t/>
            </a:r>
            <a:endParaRPr sz="105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Formulación Booleana</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3.1 Algoritmo</a:t>
            </a:r>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3.2 Implantación Algoritmo </a:t>
            </a:r>
            <a:r>
              <a:rPr lang="en-US" sz="2400">
                <a:solidFill>
                  <a:schemeClr val="dk1"/>
                </a:solidFill>
                <a:latin typeface="Calibri"/>
                <a:ea typeface="Calibri"/>
                <a:cs typeface="Calibri"/>
                <a:sym typeface="Calibri"/>
              </a:rPr>
              <a:t>Secuencial</a:t>
            </a:r>
            <a:endParaRPr b="0" i="0" sz="2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3.3 Implantación </a:t>
            </a:r>
            <a:r>
              <a:rPr lang="en-US" sz="2400">
                <a:solidFill>
                  <a:schemeClr val="dk1"/>
                </a:solidFill>
                <a:latin typeface="Calibri"/>
                <a:ea typeface="Calibri"/>
                <a:cs typeface="Calibri"/>
                <a:sym typeface="Calibri"/>
              </a:rPr>
              <a:t>Algoritmo en</a:t>
            </a:r>
            <a:r>
              <a:rPr b="0" i="0" lang="en-US" sz="2400" u="none" cap="none" strike="noStrike">
                <a:solidFill>
                  <a:schemeClr val="dk1"/>
                </a:solidFill>
                <a:latin typeface="Calibri"/>
                <a:ea typeface="Calibri"/>
                <a:cs typeface="Calibri"/>
                <a:sym typeface="Calibri"/>
              </a:rPr>
              <a:t> Paralelo</a:t>
            </a:r>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Resultados</a:t>
            </a:r>
            <a:endParaRPr/>
          </a:p>
        </p:txBody>
      </p:sp>
      <p:sp>
        <p:nvSpPr>
          <p:cNvPr id="98" name="Shape 98"/>
          <p:cNvSpPr/>
          <p:nvPr/>
        </p:nvSpPr>
        <p:spPr>
          <a:xfrm rot="5400000">
            <a:off x="5293217" y="2931017"/>
            <a:ext cx="6863366" cy="990600"/>
          </a:xfrm>
          <a:prstGeom prst="rect">
            <a:avLst/>
          </a:prstGeom>
          <a:gradFill>
            <a:gsLst>
              <a:gs pos="0">
                <a:srgbClr val="1F3291"/>
              </a:gs>
              <a:gs pos="14000">
                <a:srgbClr val="1F3291"/>
              </a:gs>
              <a:gs pos="58999">
                <a:srgbClr val="2D48CA"/>
              </a:gs>
              <a:gs pos="100000">
                <a:srgbClr val="3756F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Shape 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 de Duración</a:t>
            </a:r>
            <a:endParaRPr b="1" sz="2400">
              <a:solidFill>
                <a:schemeClr val="dk1"/>
              </a:solidFill>
              <a:latin typeface="Calibri"/>
              <a:ea typeface="Calibri"/>
              <a:cs typeface="Calibri"/>
              <a:sym typeface="Calibri"/>
            </a:endParaRPr>
          </a:p>
        </p:txBody>
      </p:sp>
      <p:sp>
        <p:nvSpPr>
          <p:cNvPr id="354" name="Shape 354"/>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Shape 35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356" name="Shape 356"/>
          <p:cNvSpPr txBox="1"/>
          <p:nvPr/>
        </p:nvSpPr>
        <p:spPr>
          <a:xfrm>
            <a:off x="1111950" y="1280425"/>
            <a:ext cx="6691500" cy="4720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en-US" sz="1800">
                <a:solidFill>
                  <a:srgbClr val="7F7F7F"/>
                </a:solidFill>
                <a:latin typeface="Calibri"/>
                <a:ea typeface="Calibri"/>
                <a:cs typeface="Calibri"/>
                <a:sym typeface="Calibri"/>
              </a:rPr>
              <a:t>Algoritmo:</a:t>
            </a:r>
            <a:endParaRPr sz="1800">
              <a:solidFill>
                <a:srgbClr val="7F7F7F"/>
              </a:solidFill>
              <a:latin typeface="Calibri"/>
              <a:ea typeface="Calibri"/>
              <a:cs typeface="Calibri"/>
              <a:sym typeface="Calibri"/>
            </a:endParaRPr>
          </a:p>
          <a:p>
            <a:pPr indent="-342900" lvl="0" marL="457200" rtl="0" algn="just">
              <a:spcBef>
                <a:spcPts val="0"/>
              </a:spcBef>
              <a:spcAft>
                <a:spcPts val="0"/>
              </a:spcAft>
              <a:buSzPts val="1800"/>
              <a:buAutoNum type="arabicPeriod"/>
            </a:pPr>
            <a:r>
              <a:rPr lang="en-US" sz="1800">
                <a:solidFill>
                  <a:schemeClr val="dk1"/>
                </a:solidFill>
                <a:latin typeface="Calibri"/>
                <a:ea typeface="Calibri"/>
                <a:cs typeface="Calibri"/>
                <a:sym typeface="Calibri"/>
              </a:rPr>
              <a:t>Ordenar de forma descendente (conforme a la constante  que</a:t>
            </a:r>
            <a:r>
              <a:rPr lang="en-US" sz="1800">
                <a:solidFill>
                  <a:schemeClr val="dk1"/>
                </a:solidFill>
                <a:latin typeface="Calibri"/>
                <a:ea typeface="Calibri"/>
                <a:cs typeface="Calibri"/>
                <a:sym typeface="Calibri"/>
              </a:rPr>
              <a:t> multipl</a:t>
            </a:r>
            <a:r>
              <a:rPr lang="en-US" sz="1800">
                <a:solidFill>
                  <a:schemeClr val="dk1"/>
                </a:solidFill>
                <a:latin typeface="Calibri"/>
                <a:ea typeface="Calibri"/>
                <a:cs typeface="Calibri"/>
                <a:sym typeface="Calibri"/>
              </a:rPr>
              <a:t>ica a la variable booleana) las variables en cada restricción.</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Construir el </a:t>
            </a:r>
            <a:r>
              <a:rPr lang="en-US" sz="1800">
                <a:solidFill>
                  <a:schemeClr val="dk1"/>
                </a:solidFill>
                <a:latin typeface="Calibri"/>
                <a:ea typeface="Calibri"/>
                <a:cs typeface="Calibri"/>
                <a:sym typeface="Calibri"/>
              </a:rPr>
              <a:t>árbol</a:t>
            </a:r>
            <a:r>
              <a:rPr lang="en-US" sz="1800">
                <a:solidFill>
                  <a:schemeClr val="dk1"/>
                </a:solidFill>
                <a:latin typeface="Calibri"/>
                <a:ea typeface="Calibri"/>
                <a:cs typeface="Calibri"/>
                <a:sym typeface="Calibri"/>
              </a:rPr>
              <a:t> TOP-DOWN (depth-first). Un nodo por cada variable.</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Cada nodo va a tener como nodos hijos las variables de coeficiente menor, es decir las que le siguen en la lista ordenada de forma descendente.</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En cada nodo se evalúa la duración acumulada por los nodos ascendentes hasta llegar a la raíz. </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Si el acumulado supera la constante de la restricción, se crea una restricción de imposibilidad booleana de </a:t>
            </a:r>
            <a:r>
              <a:rPr lang="en-US" sz="1800">
                <a:solidFill>
                  <a:schemeClr val="dk1"/>
                </a:solidFill>
                <a:latin typeface="Calibri"/>
                <a:ea typeface="Calibri"/>
                <a:cs typeface="Calibri"/>
                <a:sym typeface="Calibri"/>
              </a:rPr>
              <a:t>duración</a:t>
            </a:r>
            <a:r>
              <a:rPr lang="en-US" sz="1800">
                <a:solidFill>
                  <a:schemeClr val="dk1"/>
                </a:solidFill>
                <a:latin typeface="Calibri"/>
                <a:ea typeface="Calibri"/>
                <a:cs typeface="Calibri"/>
                <a:sym typeface="Calibri"/>
              </a:rPr>
              <a:t>. Una vez que supera la constante asociada con el </a:t>
            </a:r>
            <a:r>
              <a:rPr lang="en-US" sz="1800">
                <a:solidFill>
                  <a:schemeClr val="dk1"/>
                </a:solidFill>
                <a:latin typeface="Calibri"/>
                <a:ea typeface="Calibri"/>
                <a:cs typeface="Calibri"/>
                <a:sym typeface="Calibri"/>
              </a:rPr>
              <a:t>árbol</a:t>
            </a:r>
            <a:r>
              <a:rPr lang="en-US" sz="1800">
                <a:solidFill>
                  <a:schemeClr val="dk1"/>
                </a:solidFill>
                <a:latin typeface="Calibri"/>
                <a:ea typeface="Calibri"/>
                <a:cs typeface="Calibri"/>
                <a:sym typeface="Calibri"/>
              </a:rPr>
              <a:t> se detiene la </a:t>
            </a:r>
            <a:r>
              <a:rPr lang="en-US" sz="1800">
                <a:solidFill>
                  <a:schemeClr val="dk1"/>
                </a:solidFill>
                <a:latin typeface="Calibri"/>
                <a:ea typeface="Calibri"/>
                <a:cs typeface="Calibri"/>
                <a:sym typeface="Calibri"/>
              </a:rPr>
              <a:t>expansión</a:t>
            </a:r>
            <a:r>
              <a:rPr lang="en-US" sz="1800">
                <a:solidFill>
                  <a:schemeClr val="dk1"/>
                </a:solidFill>
                <a:latin typeface="Calibri"/>
                <a:ea typeface="Calibri"/>
                <a:cs typeface="Calibri"/>
                <a:sym typeface="Calibri"/>
              </a:rPr>
              <a:t> de ese nodo.</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cxnSp>
        <p:nvCxnSpPr>
          <p:cNvPr id="361" name="Shape 361"/>
          <p:cNvCxnSpPr/>
          <p:nvPr/>
        </p:nvCxnSpPr>
        <p:spPr>
          <a:xfrm flipH="1">
            <a:off x="148600" y="5148150"/>
            <a:ext cx="474000" cy="1031400"/>
          </a:xfrm>
          <a:prstGeom prst="straightConnector1">
            <a:avLst/>
          </a:prstGeom>
          <a:noFill/>
          <a:ln cap="flat" cmpd="sng" w="9525">
            <a:solidFill>
              <a:srgbClr val="FF0000"/>
            </a:solidFill>
            <a:prstDash val="dot"/>
            <a:round/>
            <a:headEnd len="med" w="med" type="none"/>
            <a:tailEnd len="med" w="med" type="none"/>
          </a:ln>
        </p:spPr>
      </p:cxnSp>
      <p:sp>
        <p:nvSpPr>
          <p:cNvPr id="362" name="Shape 362"/>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 de Duración: Ejemplo</a:t>
            </a:r>
            <a:endParaRPr b="1" sz="2400">
              <a:solidFill>
                <a:schemeClr val="dk1"/>
              </a:solidFill>
              <a:latin typeface="Calibri"/>
              <a:ea typeface="Calibri"/>
              <a:cs typeface="Calibri"/>
              <a:sym typeface="Calibri"/>
            </a:endParaRPr>
          </a:p>
        </p:txBody>
      </p:sp>
      <p:sp>
        <p:nvSpPr>
          <p:cNvPr id="363" name="Shape 363"/>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Shape 364"/>
          <p:cNvSpPr txBox="1"/>
          <p:nvPr/>
        </p:nvSpPr>
        <p:spPr>
          <a:xfrm>
            <a:off x="457200" y="1134925"/>
            <a:ext cx="8229600" cy="11208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20b</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+ 50d</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+ 60g</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+ 25h</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+ 15i</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+ 25 &lt;= 90</a:t>
            </a:r>
            <a:endParaRPr>
              <a:solidFill>
                <a:schemeClr val="dk1"/>
              </a:solidFill>
              <a:latin typeface="Calibri"/>
              <a:ea typeface="Calibri"/>
              <a:cs typeface="Calibri"/>
              <a:sym typeface="Calibri"/>
            </a:endParaRPr>
          </a:p>
          <a:p>
            <a:pPr indent="0" lvl="0" marL="0">
              <a:lnSpc>
                <a:spcPct val="150000"/>
              </a:lnSpc>
              <a:spcBef>
                <a:spcPts val="0"/>
              </a:spcBef>
              <a:spcAft>
                <a:spcPts val="0"/>
              </a:spcAft>
              <a:buNone/>
            </a:pPr>
            <a:r>
              <a:rPr lang="en-US">
                <a:solidFill>
                  <a:schemeClr val="dk1"/>
                </a:solidFill>
                <a:latin typeface="Calibri"/>
                <a:ea typeface="Calibri"/>
                <a:cs typeface="Calibri"/>
                <a:sym typeface="Calibri"/>
              </a:rPr>
              <a:t>➱ 60g</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+ 50d</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+ 25h</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+20b</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15i</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&lt;= 65 </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Constante = 65</a:t>
            </a:r>
            <a:endParaRPr>
              <a:solidFill>
                <a:schemeClr val="dk1"/>
              </a:solidFill>
              <a:latin typeface="Calibri"/>
              <a:ea typeface="Calibri"/>
              <a:cs typeface="Calibri"/>
              <a:sym typeface="Calibri"/>
            </a:endParaRPr>
          </a:p>
          <a:p>
            <a:pPr indent="0" lvl="0" marL="0" rtl="0">
              <a:spcBef>
                <a:spcPts val="0"/>
              </a:spcBef>
              <a:spcAft>
                <a:spcPts val="0"/>
              </a:spcAft>
              <a:buNone/>
            </a:pPr>
            <a:r>
              <a:rPr i="1"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65" name="Shape 365"/>
          <p:cNvSpPr/>
          <p:nvPr/>
        </p:nvSpPr>
        <p:spPr>
          <a:xfrm>
            <a:off x="4417743" y="21450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66" name="Shape 366"/>
          <p:cNvCxnSpPr>
            <a:stCxn id="367" idx="0"/>
            <a:endCxn id="365" idx="2"/>
          </p:cNvCxnSpPr>
          <p:nvPr/>
        </p:nvCxnSpPr>
        <p:spPr>
          <a:xfrm flipH="1" rot="10800000">
            <a:off x="1733818" y="2221293"/>
            <a:ext cx="2683800" cy="1722600"/>
          </a:xfrm>
          <a:prstGeom prst="straightConnector1">
            <a:avLst/>
          </a:prstGeom>
          <a:noFill/>
          <a:ln cap="flat" cmpd="sng" w="28575">
            <a:solidFill>
              <a:schemeClr val="dk1"/>
            </a:solidFill>
            <a:prstDash val="solid"/>
            <a:round/>
            <a:headEnd len="sm" w="sm" type="none"/>
            <a:tailEnd len="sm" w="sm" type="none"/>
          </a:ln>
        </p:spPr>
      </p:cxnSp>
      <p:cxnSp>
        <p:nvCxnSpPr>
          <p:cNvPr id="368" name="Shape 368"/>
          <p:cNvCxnSpPr>
            <a:stCxn id="365" idx="6"/>
            <a:endCxn id="369" idx="2"/>
          </p:cNvCxnSpPr>
          <p:nvPr/>
        </p:nvCxnSpPr>
        <p:spPr>
          <a:xfrm>
            <a:off x="4570143" y="2221293"/>
            <a:ext cx="3636300" cy="1798800"/>
          </a:xfrm>
          <a:prstGeom prst="straightConnector1">
            <a:avLst/>
          </a:prstGeom>
          <a:noFill/>
          <a:ln cap="flat" cmpd="sng" w="28575">
            <a:solidFill>
              <a:schemeClr val="dk1"/>
            </a:solidFill>
            <a:prstDash val="solid"/>
            <a:round/>
            <a:headEnd len="sm" w="sm" type="none"/>
            <a:tailEnd len="sm" w="sm" type="none"/>
          </a:ln>
        </p:spPr>
      </p:cxnSp>
      <p:cxnSp>
        <p:nvCxnSpPr>
          <p:cNvPr id="370" name="Shape 370"/>
          <p:cNvCxnSpPr>
            <a:stCxn id="371" idx="0"/>
            <a:endCxn id="365" idx="4"/>
          </p:cNvCxnSpPr>
          <p:nvPr/>
        </p:nvCxnSpPr>
        <p:spPr>
          <a:xfrm flipH="1" rot="10800000">
            <a:off x="3868468" y="2297493"/>
            <a:ext cx="625500" cy="1646400"/>
          </a:xfrm>
          <a:prstGeom prst="straightConnector1">
            <a:avLst/>
          </a:prstGeom>
          <a:noFill/>
          <a:ln cap="flat" cmpd="sng" w="28575">
            <a:solidFill>
              <a:schemeClr val="dk1"/>
            </a:solidFill>
            <a:prstDash val="solid"/>
            <a:round/>
            <a:headEnd len="sm" w="sm" type="none"/>
            <a:tailEnd len="sm" w="sm" type="none"/>
          </a:ln>
        </p:spPr>
      </p:cxnSp>
      <p:cxnSp>
        <p:nvCxnSpPr>
          <p:cNvPr id="372" name="Shape 372"/>
          <p:cNvCxnSpPr>
            <a:stCxn id="365" idx="6"/>
            <a:endCxn id="373" idx="1"/>
          </p:cNvCxnSpPr>
          <p:nvPr/>
        </p:nvCxnSpPr>
        <p:spPr>
          <a:xfrm>
            <a:off x="4570143" y="2221293"/>
            <a:ext cx="2489700" cy="1744800"/>
          </a:xfrm>
          <a:prstGeom prst="straightConnector1">
            <a:avLst/>
          </a:prstGeom>
          <a:noFill/>
          <a:ln cap="flat" cmpd="sng" w="28575">
            <a:solidFill>
              <a:schemeClr val="dk1"/>
            </a:solidFill>
            <a:prstDash val="solid"/>
            <a:round/>
            <a:headEnd len="sm" w="sm" type="none"/>
            <a:tailEnd len="sm" w="sm" type="none"/>
          </a:ln>
        </p:spPr>
      </p:cxnSp>
      <p:sp>
        <p:nvSpPr>
          <p:cNvPr id="367" name="Shape 367"/>
          <p:cNvSpPr/>
          <p:nvPr/>
        </p:nvSpPr>
        <p:spPr>
          <a:xfrm>
            <a:off x="1657618" y="39438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Shape 371"/>
          <p:cNvSpPr/>
          <p:nvPr/>
        </p:nvSpPr>
        <p:spPr>
          <a:xfrm>
            <a:off x="3792268" y="39438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Shape 373"/>
          <p:cNvSpPr/>
          <p:nvPr/>
        </p:nvSpPr>
        <p:spPr>
          <a:xfrm>
            <a:off x="7037455" y="39438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Shape 369"/>
          <p:cNvSpPr/>
          <p:nvPr/>
        </p:nvSpPr>
        <p:spPr>
          <a:xfrm>
            <a:off x="8206468" y="3943893"/>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Shape 374"/>
          <p:cNvSpPr/>
          <p:nvPr/>
        </p:nvSpPr>
        <p:spPr>
          <a:xfrm rot="-4286">
            <a:off x="799600" y="3441857"/>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D = 60 </a:t>
            </a:r>
            <a:endParaRPr>
              <a:solidFill>
                <a:schemeClr val="dk1"/>
              </a:solidFill>
              <a:latin typeface="Calibri"/>
              <a:ea typeface="Calibri"/>
              <a:cs typeface="Calibri"/>
              <a:sym typeface="Calibri"/>
            </a:endParaRPr>
          </a:p>
        </p:txBody>
      </p:sp>
      <p:cxnSp>
        <p:nvCxnSpPr>
          <p:cNvPr id="375" name="Shape 375"/>
          <p:cNvCxnSpPr>
            <a:stCxn id="376" idx="0"/>
            <a:endCxn id="371" idx="3"/>
          </p:cNvCxnSpPr>
          <p:nvPr/>
        </p:nvCxnSpPr>
        <p:spPr>
          <a:xfrm flipH="1" rot="10800000">
            <a:off x="3234580" y="4073893"/>
            <a:ext cx="579900" cy="889500"/>
          </a:xfrm>
          <a:prstGeom prst="straightConnector1">
            <a:avLst/>
          </a:prstGeom>
          <a:noFill/>
          <a:ln cap="flat" cmpd="sng" w="28575">
            <a:solidFill>
              <a:schemeClr val="dk1"/>
            </a:solidFill>
            <a:prstDash val="solid"/>
            <a:round/>
            <a:headEnd len="sm" w="sm" type="none"/>
            <a:tailEnd len="sm" w="sm" type="none"/>
          </a:ln>
        </p:spPr>
      </p:cxnSp>
      <p:cxnSp>
        <p:nvCxnSpPr>
          <p:cNvPr id="377" name="Shape 377"/>
          <p:cNvCxnSpPr>
            <a:stCxn id="378" idx="0"/>
            <a:endCxn id="371" idx="5"/>
          </p:cNvCxnSpPr>
          <p:nvPr/>
        </p:nvCxnSpPr>
        <p:spPr>
          <a:xfrm rot="10800000">
            <a:off x="3922230" y="4073843"/>
            <a:ext cx="495600" cy="880800"/>
          </a:xfrm>
          <a:prstGeom prst="straightConnector1">
            <a:avLst/>
          </a:prstGeom>
          <a:noFill/>
          <a:ln cap="flat" cmpd="sng" w="28575">
            <a:solidFill>
              <a:schemeClr val="dk1"/>
            </a:solidFill>
            <a:prstDash val="solid"/>
            <a:round/>
            <a:headEnd len="sm" w="sm" type="none"/>
            <a:tailEnd len="sm" w="sm" type="none"/>
          </a:ln>
        </p:spPr>
      </p:cxnSp>
      <p:cxnSp>
        <p:nvCxnSpPr>
          <p:cNvPr id="379" name="Shape 379"/>
          <p:cNvCxnSpPr>
            <a:stCxn id="380" idx="0"/>
            <a:endCxn id="373" idx="4"/>
          </p:cNvCxnSpPr>
          <p:nvPr/>
        </p:nvCxnSpPr>
        <p:spPr>
          <a:xfrm rot="10800000">
            <a:off x="7113655" y="4096393"/>
            <a:ext cx="0" cy="867000"/>
          </a:xfrm>
          <a:prstGeom prst="straightConnector1">
            <a:avLst/>
          </a:prstGeom>
          <a:noFill/>
          <a:ln cap="flat" cmpd="sng" w="28575">
            <a:solidFill>
              <a:schemeClr val="dk1"/>
            </a:solidFill>
            <a:prstDash val="solid"/>
            <a:round/>
            <a:headEnd len="sm" w="sm" type="none"/>
            <a:tailEnd len="sm" w="sm" type="none"/>
          </a:ln>
        </p:spPr>
      </p:cxnSp>
      <p:sp>
        <p:nvSpPr>
          <p:cNvPr id="381" name="Shape 381"/>
          <p:cNvSpPr/>
          <p:nvPr/>
        </p:nvSpPr>
        <p:spPr>
          <a:xfrm>
            <a:off x="5433718" y="39438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82" name="Shape 382"/>
          <p:cNvCxnSpPr>
            <a:stCxn id="383" idx="0"/>
            <a:endCxn id="381" idx="3"/>
          </p:cNvCxnSpPr>
          <p:nvPr/>
        </p:nvCxnSpPr>
        <p:spPr>
          <a:xfrm flipH="1" rot="10800000">
            <a:off x="5124730" y="4073905"/>
            <a:ext cx="331200" cy="889500"/>
          </a:xfrm>
          <a:prstGeom prst="straightConnector1">
            <a:avLst/>
          </a:prstGeom>
          <a:noFill/>
          <a:ln cap="flat" cmpd="sng" w="28575">
            <a:solidFill>
              <a:schemeClr val="dk1"/>
            </a:solidFill>
            <a:prstDash val="solid"/>
            <a:round/>
            <a:headEnd len="sm" w="sm" type="none"/>
            <a:tailEnd len="sm" w="sm" type="none"/>
          </a:ln>
        </p:spPr>
      </p:cxnSp>
      <p:cxnSp>
        <p:nvCxnSpPr>
          <p:cNvPr id="384" name="Shape 384"/>
          <p:cNvCxnSpPr>
            <a:stCxn id="385" idx="0"/>
            <a:endCxn id="381" idx="5"/>
          </p:cNvCxnSpPr>
          <p:nvPr/>
        </p:nvCxnSpPr>
        <p:spPr>
          <a:xfrm rot="10800000">
            <a:off x="5563930" y="4073855"/>
            <a:ext cx="456900" cy="867900"/>
          </a:xfrm>
          <a:prstGeom prst="straightConnector1">
            <a:avLst/>
          </a:prstGeom>
          <a:noFill/>
          <a:ln cap="flat" cmpd="sng" w="28575">
            <a:solidFill>
              <a:schemeClr val="dk1"/>
            </a:solidFill>
            <a:prstDash val="solid"/>
            <a:round/>
            <a:headEnd len="sm" w="sm" type="none"/>
            <a:tailEnd len="sm" w="sm" type="none"/>
          </a:ln>
        </p:spPr>
      </p:cxnSp>
      <p:cxnSp>
        <p:nvCxnSpPr>
          <p:cNvPr id="386" name="Shape 386"/>
          <p:cNvCxnSpPr>
            <a:stCxn id="381" idx="0"/>
            <a:endCxn id="365" idx="4"/>
          </p:cNvCxnSpPr>
          <p:nvPr/>
        </p:nvCxnSpPr>
        <p:spPr>
          <a:xfrm rot="10800000">
            <a:off x="4493818" y="2297493"/>
            <a:ext cx="1016100" cy="1646400"/>
          </a:xfrm>
          <a:prstGeom prst="straightConnector1">
            <a:avLst/>
          </a:prstGeom>
          <a:noFill/>
          <a:ln cap="flat" cmpd="sng" w="28575">
            <a:solidFill>
              <a:schemeClr val="dk1"/>
            </a:solidFill>
            <a:prstDash val="solid"/>
            <a:round/>
            <a:headEnd len="sm" w="sm" type="none"/>
            <a:tailEnd len="sm" w="sm" type="none"/>
          </a:ln>
        </p:spPr>
      </p:cxnSp>
      <p:cxnSp>
        <p:nvCxnSpPr>
          <p:cNvPr id="387" name="Shape 387"/>
          <p:cNvCxnSpPr>
            <a:stCxn id="388" idx="0"/>
            <a:endCxn id="371" idx="4"/>
          </p:cNvCxnSpPr>
          <p:nvPr/>
        </p:nvCxnSpPr>
        <p:spPr>
          <a:xfrm flipH="1" rot="10800000">
            <a:off x="3826205" y="4096393"/>
            <a:ext cx="42300" cy="867000"/>
          </a:xfrm>
          <a:prstGeom prst="straightConnector1">
            <a:avLst/>
          </a:prstGeom>
          <a:noFill/>
          <a:ln cap="flat" cmpd="sng" w="28575">
            <a:solidFill>
              <a:schemeClr val="dk1"/>
            </a:solidFill>
            <a:prstDash val="solid"/>
            <a:round/>
            <a:headEnd len="sm" w="sm" type="none"/>
            <a:tailEnd len="sm" w="sm" type="none"/>
          </a:ln>
        </p:spPr>
      </p:cxnSp>
      <p:cxnSp>
        <p:nvCxnSpPr>
          <p:cNvPr id="389" name="Shape 389"/>
          <p:cNvCxnSpPr>
            <a:stCxn id="390" idx="0"/>
            <a:endCxn id="367" idx="4"/>
          </p:cNvCxnSpPr>
          <p:nvPr/>
        </p:nvCxnSpPr>
        <p:spPr>
          <a:xfrm flipH="1" rot="10800000">
            <a:off x="1284418" y="4096393"/>
            <a:ext cx="449400" cy="858300"/>
          </a:xfrm>
          <a:prstGeom prst="straightConnector1">
            <a:avLst/>
          </a:prstGeom>
          <a:noFill/>
          <a:ln cap="flat" cmpd="sng" w="28575">
            <a:solidFill>
              <a:schemeClr val="dk1"/>
            </a:solidFill>
            <a:prstDash val="solid"/>
            <a:round/>
            <a:headEnd len="sm" w="sm" type="none"/>
            <a:tailEnd len="sm" w="sm" type="none"/>
          </a:ln>
        </p:spPr>
      </p:cxnSp>
      <p:cxnSp>
        <p:nvCxnSpPr>
          <p:cNvPr id="391" name="Shape 391"/>
          <p:cNvCxnSpPr>
            <a:stCxn id="392" idx="0"/>
            <a:endCxn id="367" idx="4"/>
          </p:cNvCxnSpPr>
          <p:nvPr/>
        </p:nvCxnSpPr>
        <p:spPr>
          <a:xfrm rot="10800000">
            <a:off x="1733930" y="4096393"/>
            <a:ext cx="317400" cy="867000"/>
          </a:xfrm>
          <a:prstGeom prst="straightConnector1">
            <a:avLst/>
          </a:prstGeom>
          <a:noFill/>
          <a:ln cap="flat" cmpd="sng" w="28575">
            <a:solidFill>
              <a:schemeClr val="dk1"/>
            </a:solidFill>
            <a:prstDash val="solid"/>
            <a:round/>
            <a:headEnd len="sm" w="sm" type="none"/>
            <a:tailEnd len="sm" w="sm" type="none"/>
          </a:ln>
        </p:spPr>
      </p:cxnSp>
      <p:cxnSp>
        <p:nvCxnSpPr>
          <p:cNvPr id="393" name="Shape 393"/>
          <p:cNvCxnSpPr>
            <a:stCxn id="394" idx="0"/>
            <a:endCxn id="367" idx="2"/>
          </p:cNvCxnSpPr>
          <p:nvPr/>
        </p:nvCxnSpPr>
        <p:spPr>
          <a:xfrm flipH="1" rot="10800000">
            <a:off x="698805" y="4020193"/>
            <a:ext cx="958800" cy="943200"/>
          </a:xfrm>
          <a:prstGeom prst="straightConnector1">
            <a:avLst/>
          </a:prstGeom>
          <a:noFill/>
          <a:ln cap="flat" cmpd="sng" w="28575">
            <a:solidFill>
              <a:schemeClr val="dk1"/>
            </a:solidFill>
            <a:prstDash val="solid"/>
            <a:round/>
            <a:headEnd len="sm" w="sm" type="none"/>
            <a:tailEnd len="sm" w="sm" type="none"/>
          </a:ln>
        </p:spPr>
      </p:cxnSp>
      <p:cxnSp>
        <p:nvCxnSpPr>
          <p:cNvPr id="395" name="Shape 395"/>
          <p:cNvCxnSpPr>
            <a:stCxn id="396" idx="0"/>
            <a:endCxn id="367" idx="6"/>
          </p:cNvCxnSpPr>
          <p:nvPr/>
        </p:nvCxnSpPr>
        <p:spPr>
          <a:xfrm rot="10800000">
            <a:off x="1810155" y="4020193"/>
            <a:ext cx="832800" cy="943200"/>
          </a:xfrm>
          <a:prstGeom prst="straightConnector1">
            <a:avLst/>
          </a:prstGeom>
          <a:noFill/>
          <a:ln cap="flat" cmpd="sng" w="28575">
            <a:solidFill>
              <a:schemeClr val="dk1"/>
            </a:solidFill>
            <a:prstDash val="solid"/>
            <a:round/>
            <a:headEnd len="sm" w="sm" type="none"/>
            <a:tailEnd len="sm" w="sm" type="none"/>
          </a:ln>
        </p:spPr>
      </p:cxnSp>
      <p:sp>
        <p:nvSpPr>
          <p:cNvPr id="383" name="Shape 383"/>
          <p:cNvSpPr/>
          <p:nvPr/>
        </p:nvSpPr>
        <p:spPr>
          <a:xfrm>
            <a:off x="5048530" y="4963405"/>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97" name="Shape 397"/>
          <p:cNvCxnSpPr>
            <a:stCxn id="398" idx="0"/>
            <a:endCxn id="383" idx="4"/>
          </p:cNvCxnSpPr>
          <p:nvPr/>
        </p:nvCxnSpPr>
        <p:spPr>
          <a:xfrm rot="10800000">
            <a:off x="5124880" y="5115868"/>
            <a:ext cx="22800" cy="660900"/>
          </a:xfrm>
          <a:prstGeom prst="straightConnector1">
            <a:avLst/>
          </a:prstGeom>
          <a:noFill/>
          <a:ln cap="flat" cmpd="sng" w="28575">
            <a:solidFill>
              <a:schemeClr val="dk1"/>
            </a:solidFill>
            <a:prstDash val="solid"/>
            <a:round/>
            <a:headEnd len="sm" w="sm" type="none"/>
            <a:tailEnd len="sm" w="sm" type="none"/>
          </a:ln>
        </p:spPr>
      </p:cxnSp>
      <p:sp>
        <p:nvSpPr>
          <p:cNvPr id="376" name="Shape 376"/>
          <p:cNvSpPr/>
          <p:nvPr/>
        </p:nvSpPr>
        <p:spPr>
          <a:xfrm>
            <a:off x="3158380" y="4963393"/>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Shape 388"/>
          <p:cNvSpPr/>
          <p:nvPr/>
        </p:nvSpPr>
        <p:spPr>
          <a:xfrm>
            <a:off x="3750005" y="4963393"/>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Shape 378"/>
          <p:cNvSpPr/>
          <p:nvPr/>
        </p:nvSpPr>
        <p:spPr>
          <a:xfrm>
            <a:off x="4341630" y="4954643"/>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Shape 390"/>
          <p:cNvSpPr/>
          <p:nvPr/>
        </p:nvSpPr>
        <p:spPr>
          <a:xfrm>
            <a:off x="1208218" y="4954693"/>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Shape 392"/>
          <p:cNvSpPr/>
          <p:nvPr/>
        </p:nvSpPr>
        <p:spPr>
          <a:xfrm>
            <a:off x="1975130" y="4963393"/>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Shape 396"/>
          <p:cNvSpPr/>
          <p:nvPr/>
        </p:nvSpPr>
        <p:spPr>
          <a:xfrm>
            <a:off x="2566755" y="4963393"/>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Shape 394"/>
          <p:cNvSpPr/>
          <p:nvPr/>
        </p:nvSpPr>
        <p:spPr>
          <a:xfrm>
            <a:off x="622605" y="4963393"/>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Shape 398"/>
          <p:cNvSpPr/>
          <p:nvPr/>
        </p:nvSpPr>
        <p:spPr>
          <a:xfrm>
            <a:off x="5071480" y="5776768"/>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Shape 385"/>
          <p:cNvSpPr/>
          <p:nvPr/>
        </p:nvSpPr>
        <p:spPr>
          <a:xfrm>
            <a:off x="5944630" y="4941755"/>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Shape 380"/>
          <p:cNvSpPr/>
          <p:nvPr/>
        </p:nvSpPr>
        <p:spPr>
          <a:xfrm>
            <a:off x="7037455" y="4963393"/>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Shape 399"/>
          <p:cNvSpPr/>
          <p:nvPr/>
        </p:nvSpPr>
        <p:spPr>
          <a:xfrm rot="-4286">
            <a:off x="3021412" y="3495607"/>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3</a:t>
            </a:r>
            <a:r>
              <a:rPr baseline="-25000" lang="en-US">
                <a:solidFill>
                  <a:schemeClr val="dk1"/>
                </a:solidFill>
                <a:latin typeface="Calibri"/>
                <a:ea typeface="Calibri"/>
                <a:cs typeface="Calibri"/>
                <a:sym typeface="Calibri"/>
              </a:rPr>
              <a:t> </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50 </a:t>
            </a:r>
            <a:endParaRPr>
              <a:solidFill>
                <a:schemeClr val="dk1"/>
              </a:solidFill>
              <a:latin typeface="Calibri"/>
              <a:ea typeface="Calibri"/>
              <a:cs typeface="Calibri"/>
              <a:sym typeface="Calibri"/>
            </a:endParaRPr>
          </a:p>
        </p:txBody>
      </p:sp>
      <p:sp>
        <p:nvSpPr>
          <p:cNvPr id="400" name="Shape 400"/>
          <p:cNvSpPr/>
          <p:nvPr/>
        </p:nvSpPr>
        <p:spPr>
          <a:xfrm rot="-4286">
            <a:off x="4400512" y="3495607"/>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h</a:t>
            </a:r>
            <a:r>
              <a:rPr baseline="-25000" lang="en-US">
                <a:solidFill>
                  <a:schemeClr val="dk1"/>
                </a:solidFill>
                <a:latin typeface="Calibri"/>
                <a:ea typeface="Calibri"/>
                <a:cs typeface="Calibri"/>
                <a:sym typeface="Calibri"/>
              </a:rPr>
              <a:t>3 </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25 </a:t>
            </a:r>
            <a:endParaRPr>
              <a:solidFill>
                <a:schemeClr val="dk1"/>
              </a:solidFill>
              <a:latin typeface="Calibri"/>
              <a:ea typeface="Calibri"/>
              <a:cs typeface="Calibri"/>
              <a:sym typeface="Calibri"/>
            </a:endParaRPr>
          </a:p>
        </p:txBody>
      </p:sp>
      <p:sp>
        <p:nvSpPr>
          <p:cNvPr id="401" name="Shape 401"/>
          <p:cNvSpPr/>
          <p:nvPr/>
        </p:nvSpPr>
        <p:spPr>
          <a:xfrm rot="-4286">
            <a:off x="6187087" y="3693107"/>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3 </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20</a:t>
            </a:r>
            <a:endParaRPr>
              <a:solidFill>
                <a:schemeClr val="dk1"/>
              </a:solidFill>
              <a:latin typeface="Calibri"/>
              <a:ea typeface="Calibri"/>
              <a:cs typeface="Calibri"/>
              <a:sym typeface="Calibri"/>
            </a:endParaRPr>
          </a:p>
        </p:txBody>
      </p:sp>
      <p:sp>
        <p:nvSpPr>
          <p:cNvPr id="402" name="Shape 402"/>
          <p:cNvSpPr/>
          <p:nvPr/>
        </p:nvSpPr>
        <p:spPr>
          <a:xfrm rot="-4286">
            <a:off x="8358812" y="362698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3 </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15 </a:t>
            </a:r>
            <a:endParaRPr>
              <a:solidFill>
                <a:schemeClr val="dk1"/>
              </a:solidFill>
              <a:latin typeface="Calibri"/>
              <a:ea typeface="Calibri"/>
              <a:cs typeface="Calibri"/>
              <a:sym typeface="Calibri"/>
            </a:endParaRPr>
          </a:p>
        </p:txBody>
      </p:sp>
      <p:sp>
        <p:nvSpPr>
          <p:cNvPr id="403" name="Shape 403"/>
          <p:cNvSpPr/>
          <p:nvPr/>
        </p:nvSpPr>
        <p:spPr>
          <a:xfrm rot="-3774">
            <a:off x="204401" y="5282538"/>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d</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110 </a:t>
            </a:r>
            <a:endParaRPr>
              <a:solidFill>
                <a:schemeClr val="dk1"/>
              </a:solidFill>
              <a:latin typeface="Calibri"/>
              <a:ea typeface="Calibri"/>
              <a:cs typeface="Calibri"/>
              <a:sym typeface="Calibri"/>
            </a:endParaRPr>
          </a:p>
        </p:txBody>
      </p:sp>
      <p:sp>
        <p:nvSpPr>
          <p:cNvPr id="404" name="Shape 404"/>
          <p:cNvSpPr/>
          <p:nvPr/>
        </p:nvSpPr>
        <p:spPr>
          <a:xfrm rot="-4286">
            <a:off x="913912" y="528243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h</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85 </a:t>
            </a:r>
            <a:endParaRPr>
              <a:solidFill>
                <a:schemeClr val="dk1"/>
              </a:solidFill>
              <a:latin typeface="Calibri"/>
              <a:ea typeface="Calibri"/>
              <a:cs typeface="Calibri"/>
              <a:sym typeface="Calibri"/>
            </a:endParaRPr>
          </a:p>
        </p:txBody>
      </p:sp>
      <p:sp>
        <p:nvSpPr>
          <p:cNvPr id="405" name="Shape 405"/>
          <p:cNvSpPr/>
          <p:nvPr/>
        </p:nvSpPr>
        <p:spPr>
          <a:xfrm rot="-4286">
            <a:off x="1635712" y="528243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b</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80 </a:t>
            </a:r>
            <a:endParaRPr>
              <a:solidFill>
                <a:schemeClr val="dk1"/>
              </a:solidFill>
              <a:latin typeface="Calibri"/>
              <a:ea typeface="Calibri"/>
              <a:cs typeface="Calibri"/>
              <a:sym typeface="Calibri"/>
            </a:endParaRPr>
          </a:p>
        </p:txBody>
      </p:sp>
      <p:sp>
        <p:nvSpPr>
          <p:cNvPr id="406" name="Shape 406"/>
          <p:cNvSpPr/>
          <p:nvPr/>
        </p:nvSpPr>
        <p:spPr>
          <a:xfrm rot="-4286">
            <a:off x="2269012" y="528243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75 </a:t>
            </a:r>
            <a:endParaRPr>
              <a:solidFill>
                <a:schemeClr val="dk1"/>
              </a:solidFill>
              <a:latin typeface="Calibri"/>
              <a:ea typeface="Calibri"/>
              <a:cs typeface="Calibri"/>
              <a:sym typeface="Calibri"/>
            </a:endParaRPr>
          </a:p>
        </p:txBody>
      </p:sp>
      <p:sp>
        <p:nvSpPr>
          <p:cNvPr id="407" name="Shape 407"/>
          <p:cNvSpPr/>
          <p:nvPr/>
        </p:nvSpPr>
        <p:spPr>
          <a:xfrm rot="-3774">
            <a:off x="2824626" y="52824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h</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75 </a:t>
            </a:r>
            <a:endParaRPr>
              <a:solidFill>
                <a:schemeClr val="dk1"/>
              </a:solidFill>
              <a:latin typeface="Calibri"/>
              <a:ea typeface="Calibri"/>
              <a:cs typeface="Calibri"/>
              <a:sym typeface="Calibri"/>
            </a:endParaRPr>
          </a:p>
        </p:txBody>
      </p:sp>
      <p:sp>
        <p:nvSpPr>
          <p:cNvPr id="408" name="Shape 408"/>
          <p:cNvSpPr/>
          <p:nvPr/>
        </p:nvSpPr>
        <p:spPr>
          <a:xfrm rot="-3774">
            <a:off x="3429276" y="52824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b</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70 </a:t>
            </a:r>
            <a:endParaRPr>
              <a:solidFill>
                <a:schemeClr val="dk1"/>
              </a:solidFill>
              <a:latin typeface="Calibri"/>
              <a:ea typeface="Calibri"/>
              <a:cs typeface="Calibri"/>
              <a:sym typeface="Calibri"/>
            </a:endParaRPr>
          </a:p>
        </p:txBody>
      </p:sp>
      <p:sp>
        <p:nvSpPr>
          <p:cNvPr id="409" name="Shape 409"/>
          <p:cNvSpPr/>
          <p:nvPr/>
        </p:nvSpPr>
        <p:spPr>
          <a:xfrm rot="-3774">
            <a:off x="4047751" y="52824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65 </a:t>
            </a:r>
            <a:endParaRPr>
              <a:solidFill>
                <a:schemeClr val="dk1"/>
              </a:solidFill>
              <a:latin typeface="Calibri"/>
              <a:ea typeface="Calibri"/>
              <a:cs typeface="Calibri"/>
              <a:sym typeface="Calibri"/>
            </a:endParaRPr>
          </a:p>
        </p:txBody>
      </p:sp>
      <p:sp>
        <p:nvSpPr>
          <p:cNvPr id="410" name="Shape 410"/>
          <p:cNvSpPr/>
          <p:nvPr/>
        </p:nvSpPr>
        <p:spPr>
          <a:xfrm rot="-3774">
            <a:off x="6817776" y="51660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35 </a:t>
            </a:r>
            <a:endParaRPr>
              <a:solidFill>
                <a:schemeClr val="dk1"/>
              </a:solidFill>
              <a:latin typeface="Calibri"/>
              <a:ea typeface="Calibri"/>
              <a:cs typeface="Calibri"/>
              <a:sym typeface="Calibri"/>
            </a:endParaRPr>
          </a:p>
        </p:txBody>
      </p:sp>
      <p:sp>
        <p:nvSpPr>
          <p:cNvPr id="411" name="Shape 411"/>
          <p:cNvSpPr/>
          <p:nvPr/>
        </p:nvSpPr>
        <p:spPr>
          <a:xfrm rot="-3774">
            <a:off x="5610876" y="51660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h</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40 </a:t>
            </a:r>
            <a:endParaRPr>
              <a:solidFill>
                <a:schemeClr val="dk1"/>
              </a:solidFill>
              <a:latin typeface="Calibri"/>
              <a:ea typeface="Calibri"/>
              <a:cs typeface="Calibri"/>
              <a:sym typeface="Calibri"/>
            </a:endParaRPr>
          </a:p>
        </p:txBody>
      </p:sp>
      <p:sp>
        <p:nvSpPr>
          <p:cNvPr id="412" name="Shape 412"/>
          <p:cNvSpPr/>
          <p:nvPr/>
        </p:nvSpPr>
        <p:spPr>
          <a:xfrm rot="-4149">
            <a:off x="4611424" y="5929777"/>
            <a:ext cx="9942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h</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b</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60 </a:t>
            </a:r>
            <a:endParaRPr>
              <a:solidFill>
                <a:schemeClr val="dk1"/>
              </a:solidFill>
              <a:latin typeface="Calibri"/>
              <a:ea typeface="Calibri"/>
              <a:cs typeface="Calibri"/>
              <a:sym typeface="Calibri"/>
            </a:endParaRPr>
          </a:p>
        </p:txBody>
      </p:sp>
      <p:sp>
        <p:nvSpPr>
          <p:cNvPr id="413" name="Shape 413"/>
          <p:cNvSpPr/>
          <p:nvPr/>
        </p:nvSpPr>
        <p:spPr>
          <a:xfrm rot="-3774">
            <a:off x="4393339" y="42379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h</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65 </a:t>
            </a:r>
            <a:endParaRPr>
              <a:solidFill>
                <a:schemeClr val="dk1"/>
              </a:solidFill>
              <a:latin typeface="Calibri"/>
              <a:ea typeface="Calibri"/>
              <a:cs typeface="Calibri"/>
              <a:sym typeface="Calibri"/>
            </a:endParaRPr>
          </a:p>
        </p:txBody>
      </p:sp>
      <p:cxnSp>
        <p:nvCxnSpPr>
          <p:cNvPr id="414" name="Shape 414"/>
          <p:cNvCxnSpPr>
            <a:stCxn id="394" idx="4"/>
          </p:cNvCxnSpPr>
          <p:nvPr/>
        </p:nvCxnSpPr>
        <p:spPr>
          <a:xfrm flipH="1">
            <a:off x="463005" y="5115793"/>
            <a:ext cx="235800" cy="995400"/>
          </a:xfrm>
          <a:prstGeom prst="straightConnector1">
            <a:avLst/>
          </a:prstGeom>
          <a:noFill/>
          <a:ln cap="flat" cmpd="sng" w="9525">
            <a:solidFill>
              <a:srgbClr val="FF0000"/>
            </a:solidFill>
            <a:prstDash val="dot"/>
            <a:round/>
            <a:headEnd len="med" w="med" type="none"/>
            <a:tailEnd len="med" w="med" type="none"/>
          </a:ln>
        </p:spPr>
      </p:cxnSp>
      <p:cxnSp>
        <p:nvCxnSpPr>
          <p:cNvPr id="415" name="Shape 415"/>
          <p:cNvCxnSpPr>
            <a:stCxn id="394" idx="5"/>
          </p:cNvCxnSpPr>
          <p:nvPr/>
        </p:nvCxnSpPr>
        <p:spPr>
          <a:xfrm>
            <a:off x="752687" y="5093475"/>
            <a:ext cx="332700" cy="1017900"/>
          </a:xfrm>
          <a:prstGeom prst="straightConnector1">
            <a:avLst/>
          </a:prstGeom>
          <a:noFill/>
          <a:ln cap="flat" cmpd="sng" w="9525">
            <a:solidFill>
              <a:srgbClr val="FF0000"/>
            </a:solidFill>
            <a:prstDash val="dot"/>
            <a:round/>
            <a:headEnd len="med" w="med" type="none"/>
            <a:tailEnd len="med" w="med" type="none"/>
          </a:ln>
        </p:spPr>
      </p:cxnSp>
      <p:cxnSp>
        <p:nvCxnSpPr>
          <p:cNvPr id="416" name="Shape 416"/>
          <p:cNvCxnSpPr>
            <a:stCxn id="394" idx="4"/>
          </p:cNvCxnSpPr>
          <p:nvPr/>
        </p:nvCxnSpPr>
        <p:spPr>
          <a:xfrm>
            <a:off x="698805" y="5115793"/>
            <a:ext cx="117300" cy="1014000"/>
          </a:xfrm>
          <a:prstGeom prst="straightConnector1">
            <a:avLst/>
          </a:prstGeom>
          <a:noFill/>
          <a:ln cap="flat" cmpd="sng" w="9525">
            <a:solidFill>
              <a:srgbClr val="FF0000"/>
            </a:solidFill>
            <a:prstDash val="dot"/>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 de Duración: Ejemplo</a:t>
            </a:r>
            <a:endParaRPr b="1" sz="2400">
              <a:solidFill>
                <a:schemeClr val="dk1"/>
              </a:solidFill>
              <a:latin typeface="Calibri"/>
              <a:ea typeface="Calibri"/>
              <a:cs typeface="Calibri"/>
              <a:sym typeface="Calibri"/>
            </a:endParaRPr>
          </a:p>
        </p:txBody>
      </p:sp>
      <p:sp>
        <p:nvSpPr>
          <p:cNvPr id="422" name="Shape 422"/>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Shape 423"/>
          <p:cNvSpPr txBox="1"/>
          <p:nvPr/>
        </p:nvSpPr>
        <p:spPr>
          <a:xfrm>
            <a:off x="457200" y="1134925"/>
            <a:ext cx="8229600" cy="11208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20b</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50d</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+ 60g</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+ 15i</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+ 35 &lt;= 90</a:t>
            </a:r>
            <a:r>
              <a:rPr i="1"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 60g</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+ 50d</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+20b</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15i</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&lt;= 55</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Constante = 55</a:t>
            </a:r>
            <a:endParaRPr>
              <a:solidFill>
                <a:schemeClr val="dk1"/>
              </a:solidFill>
              <a:latin typeface="Calibri"/>
              <a:ea typeface="Calibri"/>
              <a:cs typeface="Calibri"/>
              <a:sym typeface="Calibri"/>
            </a:endParaRPr>
          </a:p>
          <a:p>
            <a:pPr indent="0" lvl="0" marL="0" rtl="0">
              <a:spcBef>
                <a:spcPts val="0"/>
              </a:spcBef>
              <a:spcAft>
                <a:spcPts val="0"/>
              </a:spcAft>
              <a:buNone/>
            </a:pPr>
            <a:r>
              <a:rPr i="1"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24" name="Shape 424"/>
          <p:cNvSpPr/>
          <p:nvPr/>
        </p:nvSpPr>
        <p:spPr>
          <a:xfrm>
            <a:off x="4493943" y="21450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25" name="Shape 425"/>
          <p:cNvCxnSpPr>
            <a:stCxn id="426" idx="0"/>
            <a:endCxn id="424" idx="2"/>
          </p:cNvCxnSpPr>
          <p:nvPr/>
        </p:nvCxnSpPr>
        <p:spPr>
          <a:xfrm flipH="1" rot="10800000">
            <a:off x="1810018" y="2221293"/>
            <a:ext cx="2683800" cy="1722600"/>
          </a:xfrm>
          <a:prstGeom prst="straightConnector1">
            <a:avLst/>
          </a:prstGeom>
          <a:noFill/>
          <a:ln cap="flat" cmpd="sng" w="28575">
            <a:solidFill>
              <a:schemeClr val="dk1"/>
            </a:solidFill>
            <a:prstDash val="solid"/>
            <a:round/>
            <a:headEnd len="sm" w="sm" type="none"/>
            <a:tailEnd len="sm" w="sm" type="none"/>
          </a:ln>
        </p:spPr>
      </p:cxnSp>
      <p:cxnSp>
        <p:nvCxnSpPr>
          <p:cNvPr id="427" name="Shape 427"/>
          <p:cNvCxnSpPr>
            <a:stCxn id="424" idx="6"/>
            <a:endCxn id="428" idx="2"/>
          </p:cNvCxnSpPr>
          <p:nvPr/>
        </p:nvCxnSpPr>
        <p:spPr>
          <a:xfrm>
            <a:off x="4646343" y="2221293"/>
            <a:ext cx="2762700" cy="1798800"/>
          </a:xfrm>
          <a:prstGeom prst="straightConnector1">
            <a:avLst/>
          </a:prstGeom>
          <a:noFill/>
          <a:ln cap="flat" cmpd="sng" w="28575">
            <a:solidFill>
              <a:schemeClr val="dk1"/>
            </a:solidFill>
            <a:prstDash val="solid"/>
            <a:round/>
            <a:headEnd len="sm" w="sm" type="none"/>
            <a:tailEnd len="sm" w="sm" type="none"/>
          </a:ln>
        </p:spPr>
      </p:cxnSp>
      <p:cxnSp>
        <p:nvCxnSpPr>
          <p:cNvPr id="429" name="Shape 429"/>
          <p:cNvCxnSpPr>
            <a:stCxn id="430" idx="0"/>
            <a:endCxn id="424" idx="4"/>
          </p:cNvCxnSpPr>
          <p:nvPr/>
        </p:nvCxnSpPr>
        <p:spPr>
          <a:xfrm flipH="1" rot="10800000">
            <a:off x="4163430" y="2297493"/>
            <a:ext cx="406800" cy="1646400"/>
          </a:xfrm>
          <a:prstGeom prst="straightConnector1">
            <a:avLst/>
          </a:prstGeom>
          <a:noFill/>
          <a:ln cap="flat" cmpd="sng" w="28575">
            <a:solidFill>
              <a:schemeClr val="dk1"/>
            </a:solidFill>
            <a:prstDash val="solid"/>
            <a:round/>
            <a:headEnd len="sm" w="sm" type="none"/>
            <a:tailEnd len="sm" w="sm" type="none"/>
          </a:ln>
        </p:spPr>
      </p:cxnSp>
      <p:cxnSp>
        <p:nvCxnSpPr>
          <p:cNvPr id="431" name="Shape 431"/>
          <p:cNvCxnSpPr>
            <a:stCxn id="424" idx="4"/>
            <a:endCxn id="432" idx="1"/>
          </p:cNvCxnSpPr>
          <p:nvPr/>
        </p:nvCxnSpPr>
        <p:spPr>
          <a:xfrm>
            <a:off x="4570143" y="2297493"/>
            <a:ext cx="1728300" cy="1668600"/>
          </a:xfrm>
          <a:prstGeom prst="straightConnector1">
            <a:avLst/>
          </a:prstGeom>
          <a:noFill/>
          <a:ln cap="flat" cmpd="sng" w="28575">
            <a:solidFill>
              <a:schemeClr val="dk1"/>
            </a:solidFill>
            <a:prstDash val="solid"/>
            <a:round/>
            <a:headEnd len="sm" w="sm" type="none"/>
            <a:tailEnd len="sm" w="sm" type="none"/>
          </a:ln>
        </p:spPr>
      </p:cxnSp>
      <p:sp>
        <p:nvSpPr>
          <p:cNvPr id="426" name="Shape 426"/>
          <p:cNvSpPr/>
          <p:nvPr/>
        </p:nvSpPr>
        <p:spPr>
          <a:xfrm>
            <a:off x="1733818" y="39438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Shape 430"/>
          <p:cNvSpPr/>
          <p:nvPr/>
        </p:nvSpPr>
        <p:spPr>
          <a:xfrm>
            <a:off x="4087230" y="39438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Shape 432"/>
          <p:cNvSpPr/>
          <p:nvPr/>
        </p:nvSpPr>
        <p:spPr>
          <a:xfrm>
            <a:off x="6275993" y="39438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Shape 428"/>
          <p:cNvSpPr/>
          <p:nvPr/>
        </p:nvSpPr>
        <p:spPr>
          <a:xfrm>
            <a:off x="7409193" y="3943893"/>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433" name="Shape 433"/>
          <p:cNvSpPr/>
          <p:nvPr/>
        </p:nvSpPr>
        <p:spPr>
          <a:xfrm rot="-4286">
            <a:off x="875800" y="351793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D = 60 </a:t>
            </a:r>
            <a:endParaRPr>
              <a:solidFill>
                <a:schemeClr val="dk1"/>
              </a:solidFill>
              <a:latin typeface="Calibri"/>
              <a:ea typeface="Calibri"/>
              <a:cs typeface="Calibri"/>
              <a:sym typeface="Calibri"/>
            </a:endParaRPr>
          </a:p>
        </p:txBody>
      </p:sp>
      <p:cxnSp>
        <p:nvCxnSpPr>
          <p:cNvPr id="434" name="Shape 434"/>
          <p:cNvCxnSpPr>
            <a:stCxn id="435" idx="0"/>
            <a:endCxn id="430" idx="4"/>
          </p:cNvCxnSpPr>
          <p:nvPr/>
        </p:nvCxnSpPr>
        <p:spPr>
          <a:xfrm rot="10800000">
            <a:off x="4163430" y="4096368"/>
            <a:ext cx="559200" cy="916800"/>
          </a:xfrm>
          <a:prstGeom prst="straightConnector1">
            <a:avLst/>
          </a:prstGeom>
          <a:noFill/>
          <a:ln cap="flat" cmpd="sng" w="28575">
            <a:solidFill>
              <a:schemeClr val="dk1"/>
            </a:solidFill>
            <a:prstDash val="solid"/>
            <a:round/>
            <a:headEnd len="sm" w="sm" type="none"/>
            <a:tailEnd len="sm" w="sm" type="none"/>
          </a:ln>
        </p:spPr>
      </p:cxnSp>
      <p:cxnSp>
        <p:nvCxnSpPr>
          <p:cNvPr id="436" name="Shape 436"/>
          <p:cNvCxnSpPr>
            <a:stCxn id="437" idx="0"/>
            <a:endCxn id="432" idx="4"/>
          </p:cNvCxnSpPr>
          <p:nvPr/>
        </p:nvCxnSpPr>
        <p:spPr>
          <a:xfrm rot="10800000">
            <a:off x="6352180" y="4096368"/>
            <a:ext cx="37200" cy="916800"/>
          </a:xfrm>
          <a:prstGeom prst="straightConnector1">
            <a:avLst/>
          </a:prstGeom>
          <a:noFill/>
          <a:ln cap="flat" cmpd="sng" w="28575">
            <a:solidFill>
              <a:schemeClr val="dk1"/>
            </a:solidFill>
            <a:prstDash val="solid"/>
            <a:round/>
            <a:headEnd len="sm" w="sm" type="none"/>
            <a:tailEnd len="sm" w="sm" type="none"/>
          </a:ln>
        </p:spPr>
      </p:cxnSp>
      <p:cxnSp>
        <p:nvCxnSpPr>
          <p:cNvPr id="438" name="Shape 438"/>
          <p:cNvCxnSpPr>
            <a:stCxn id="439" idx="0"/>
            <a:endCxn id="430" idx="4"/>
          </p:cNvCxnSpPr>
          <p:nvPr/>
        </p:nvCxnSpPr>
        <p:spPr>
          <a:xfrm flipH="1" rot="10800000">
            <a:off x="3714380" y="4096368"/>
            <a:ext cx="449100" cy="916800"/>
          </a:xfrm>
          <a:prstGeom prst="straightConnector1">
            <a:avLst/>
          </a:prstGeom>
          <a:noFill/>
          <a:ln cap="flat" cmpd="sng" w="28575">
            <a:solidFill>
              <a:schemeClr val="dk1"/>
            </a:solidFill>
            <a:prstDash val="solid"/>
            <a:round/>
            <a:headEnd len="sm" w="sm" type="none"/>
            <a:tailEnd len="sm" w="sm" type="none"/>
          </a:ln>
        </p:spPr>
      </p:cxnSp>
      <p:cxnSp>
        <p:nvCxnSpPr>
          <p:cNvPr id="440" name="Shape 440"/>
          <p:cNvCxnSpPr>
            <a:stCxn id="441" idx="0"/>
            <a:endCxn id="426" idx="4"/>
          </p:cNvCxnSpPr>
          <p:nvPr/>
        </p:nvCxnSpPr>
        <p:spPr>
          <a:xfrm rot="10800000">
            <a:off x="1810030" y="4096368"/>
            <a:ext cx="0" cy="916800"/>
          </a:xfrm>
          <a:prstGeom prst="straightConnector1">
            <a:avLst/>
          </a:prstGeom>
          <a:noFill/>
          <a:ln cap="flat" cmpd="sng" w="28575">
            <a:solidFill>
              <a:schemeClr val="dk1"/>
            </a:solidFill>
            <a:prstDash val="solid"/>
            <a:round/>
            <a:headEnd len="sm" w="sm" type="none"/>
            <a:tailEnd len="sm" w="sm" type="none"/>
          </a:ln>
        </p:spPr>
      </p:cxnSp>
      <p:cxnSp>
        <p:nvCxnSpPr>
          <p:cNvPr id="442" name="Shape 442"/>
          <p:cNvCxnSpPr>
            <a:stCxn id="443" idx="0"/>
            <a:endCxn id="426" idx="2"/>
          </p:cNvCxnSpPr>
          <p:nvPr/>
        </p:nvCxnSpPr>
        <p:spPr>
          <a:xfrm flipH="1" rot="10800000">
            <a:off x="739605" y="4020168"/>
            <a:ext cx="994200" cy="993000"/>
          </a:xfrm>
          <a:prstGeom prst="straightConnector1">
            <a:avLst/>
          </a:prstGeom>
          <a:noFill/>
          <a:ln cap="flat" cmpd="sng" w="28575">
            <a:solidFill>
              <a:schemeClr val="dk1"/>
            </a:solidFill>
            <a:prstDash val="solid"/>
            <a:round/>
            <a:headEnd len="sm" w="sm" type="none"/>
            <a:tailEnd len="sm" w="sm" type="none"/>
          </a:ln>
        </p:spPr>
      </p:cxnSp>
      <p:cxnSp>
        <p:nvCxnSpPr>
          <p:cNvPr id="444" name="Shape 444"/>
          <p:cNvCxnSpPr>
            <a:stCxn id="445" idx="0"/>
            <a:endCxn id="426" idx="6"/>
          </p:cNvCxnSpPr>
          <p:nvPr/>
        </p:nvCxnSpPr>
        <p:spPr>
          <a:xfrm rot="10800000">
            <a:off x="1886230" y="4020168"/>
            <a:ext cx="819900" cy="993000"/>
          </a:xfrm>
          <a:prstGeom prst="straightConnector1">
            <a:avLst/>
          </a:prstGeom>
          <a:noFill/>
          <a:ln cap="flat" cmpd="sng" w="28575">
            <a:solidFill>
              <a:schemeClr val="dk1"/>
            </a:solidFill>
            <a:prstDash val="solid"/>
            <a:round/>
            <a:headEnd len="sm" w="sm" type="none"/>
            <a:tailEnd len="sm" w="sm" type="none"/>
          </a:ln>
        </p:spPr>
      </p:cxnSp>
      <p:sp>
        <p:nvSpPr>
          <p:cNvPr id="439" name="Shape 439"/>
          <p:cNvSpPr/>
          <p:nvPr/>
        </p:nvSpPr>
        <p:spPr>
          <a:xfrm>
            <a:off x="3638180" y="5013168"/>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Shape 435"/>
          <p:cNvSpPr/>
          <p:nvPr/>
        </p:nvSpPr>
        <p:spPr>
          <a:xfrm>
            <a:off x="4646430" y="5013168"/>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Shape 441"/>
          <p:cNvSpPr/>
          <p:nvPr/>
        </p:nvSpPr>
        <p:spPr>
          <a:xfrm>
            <a:off x="1733830" y="5013168"/>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Shape 445"/>
          <p:cNvSpPr/>
          <p:nvPr/>
        </p:nvSpPr>
        <p:spPr>
          <a:xfrm>
            <a:off x="2629930" y="5013168"/>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Shape 443"/>
          <p:cNvSpPr/>
          <p:nvPr/>
        </p:nvSpPr>
        <p:spPr>
          <a:xfrm>
            <a:off x="663405" y="5013168"/>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Shape 437"/>
          <p:cNvSpPr/>
          <p:nvPr/>
        </p:nvSpPr>
        <p:spPr>
          <a:xfrm>
            <a:off x="6313180" y="5013168"/>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Shape 446"/>
          <p:cNvSpPr/>
          <p:nvPr/>
        </p:nvSpPr>
        <p:spPr>
          <a:xfrm rot="-4286">
            <a:off x="3277225" y="351793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2</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50 </a:t>
            </a:r>
            <a:endParaRPr>
              <a:solidFill>
                <a:schemeClr val="dk1"/>
              </a:solidFill>
              <a:latin typeface="Calibri"/>
              <a:ea typeface="Calibri"/>
              <a:cs typeface="Calibri"/>
              <a:sym typeface="Calibri"/>
            </a:endParaRPr>
          </a:p>
        </p:txBody>
      </p:sp>
      <p:sp>
        <p:nvSpPr>
          <p:cNvPr id="447" name="Shape 447"/>
          <p:cNvSpPr/>
          <p:nvPr/>
        </p:nvSpPr>
        <p:spPr>
          <a:xfrm rot="-4286">
            <a:off x="5176487" y="351793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20</a:t>
            </a:r>
            <a:endParaRPr>
              <a:solidFill>
                <a:schemeClr val="dk1"/>
              </a:solidFill>
              <a:latin typeface="Calibri"/>
              <a:ea typeface="Calibri"/>
              <a:cs typeface="Calibri"/>
              <a:sym typeface="Calibri"/>
            </a:endParaRPr>
          </a:p>
        </p:txBody>
      </p:sp>
      <p:sp>
        <p:nvSpPr>
          <p:cNvPr id="448" name="Shape 448"/>
          <p:cNvSpPr/>
          <p:nvPr/>
        </p:nvSpPr>
        <p:spPr>
          <a:xfrm rot="-4286">
            <a:off x="7561737" y="351793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15 </a:t>
            </a:r>
            <a:endParaRPr>
              <a:solidFill>
                <a:schemeClr val="dk1"/>
              </a:solidFill>
              <a:latin typeface="Calibri"/>
              <a:ea typeface="Calibri"/>
              <a:cs typeface="Calibri"/>
              <a:sym typeface="Calibri"/>
            </a:endParaRPr>
          </a:p>
        </p:txBody>
      </p:sp>
      <p:sp>
        <p:nvSpPr>
          <p:cNvPr id="449" name="Shape 449"/>
          <p:cNvSpPr/>
          <p:nvPr/>
        </p:nvSpPr>
        <p:spPr>
          <a:xfrm rot="-3774">
            <a:off x="329651" y="52824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d</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110 </a:t>
            </a:r>
            <a:endParaRPr>
              <a:solidFill>
                <a:schemeClr val="dk1"/>
              </a:solidFill>
              <a:latin typeface="Calibri"/>
              <a:ea typeface="Calibri"/>
              <a:cs typeface="Calibri"/>
              <a:sym typeface="Calibri"/>
            </a:endParaRPr>
          </a:p>
        </p:txBody>
      </p:sp>
      <p:sp>
        <p:nvSpPr>
          <p:cNvPr id="450" name="Shape 450"/>
          <p:cNvSpPr/>
          <p:nvPr/>
        </p:nvSpPr>
        <p:spPr>
          <a:xfrm rot="-4286">
            <a:off x="1449125" y="528243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b</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80 </a:t>
            </a:r>
            <a:endParaRPr>
              <a:solidFill>
                <a:schemeClr val="dk1"/>
              </a:solidFill>
              <a:latin typeface="Calibri"/>
              <a:ea typeface="Calibri"/>
              <a:cs typeface="Calibri"/>
              <a:sym typeface="Calibri"/>
            </a:endParaRPr>
          </a:p>
        </p:txBody>
      </p:sp>
      <p:sp>
        <p:nvSpPr>
          <p:cNvPr id="451" name="Shape 451"/>
          <p:cNvSpPr/>
          <p:nvPr/>
        </p:nvSpPr>
        <p:spPr>
          <a:xfrm rot="-4286">
            <a:off x="2345212" y="528243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75 </a:t>
            </a:r>
            <a:endParaRPr>
              <a:solidFill>
                <a:schemeClr val="dk1"/>
              </a:solidFill>
              <a:latin typeface="Calibri"/>
              <a:ea typeface="Calibri"/>
              <a:cs typeface="Calibri"/>
              <a:sym typeface="Calibri"/>
            </a:endParaRPr>
          </a:p>
        </p:txBody>
      </p:sp>
      <p:sp>
        <p:nvSpPr>
          <p:cNvPr id="452" name="Shape 452"/>
          <p:cNvSpPr/>
          <p:nvPr/>
        </p:nvSpPr>
        <p:spPr>
          <a:xfrm rot="-3774">
            <a:off x="3299839" y="52824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b</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70 </a:t>
            </a:r>
            <a:endParaRPr>
              <a:solidFill>
                <a:schemeClr val="dk1"/>
              </a:solidFill>
              <a:latin typeface="Calibri"/>
              <a:ea typeface="Calibri"/>
              <a:cs typeface="Calibri"/>
              <a:sym typeface="Calibri"/>
            </a:endParaRPr>
          </a:p>
        </p:txBody>
      </p:sp>
      <p:sp>
        <p:nvSpPr>
          <p:cNvPr id="453" name="Shape 453"/>
          <p:cNvSpPr/>
          <p:nvPr/>
        </p:nvSpPr>
        <p:spPr>
          <a:xfrm rot="-3774">
            <a:off x="4352551" y="52824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65 </a:t>
            </a:r>
            <a:endParaRPr>
              <a:solidFill>
                <a:schemeClr val="dk1"/>
              </a:solidFill>
              <a:latin typeface="Calibri"/>
              <a:ea typeface="Calibri"/>
              <a:cs typeface="Calibri"/>
              <a:sym typeface="Calibri"/>
            </a:endParaRPr>
          </a:p>
        </p:txBody>
      </p:sp>
      <p:sp>
        <p:nvSpPr>
          <p:cNvPr id="454" name="Shape 454"/>
          <p:cNvSpPr/>
          <p:nvPr/>
        </p:nvSpPr>
        <p:spPr>
          <a:xfrm rot="-3774">
            <a:off x="5979426" y="528241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2</a:t>
            </a:r>
            <a:r>
              <a:rPr baseline="-25000"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2</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35 </a:t>
            </a:r>
            <a:endParaRPr>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 de Duración: Ejemplo</a:t>
            </a:r>
            <a:endParaRPr b="1" sz="2400">
              <a:solidFill>
                <a:schemeClr val="dk1"/>
              </a:solidFill>
              <a:latin typeface="Calibri"/>
              <a:ea typeface="Calibri"/>
              <a:cs typeface="Calibri"/>
              <a:sym typeface="Calibri"/>
            </a:endParaRPr>
          </a:p>
        </p:txBody>
      </p:sp>
      <p:sp>
        <p:nvSpPr>
          <p:cNvPr id="460" name="Shape 460"/>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Shape 461"/>
          <p:cNvSpPr txBox="1"/>
          <p:nvPr/>
        </p:nvSpPr>
        <p:spPr>
          <a:xfrm>
            <a:off x="457200" y="1199975"/>
            <a:ext cx="8229600" cy="11208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25h</a:t>
            </a:r>
            <a:r>
              <a:rPr baseline="-25000" lang="en-US">
                <a:solidFill>
                  <a:schemeClr val="dk1"/>
                </a:solidFill>
                <a:latin typeface="Calibri"/>
                <a:ea typeface="Calibri"/>
                <a:cs typeface="Calibri"/>
                <a:sym typeface="Calibri"/>
              </a:rPr>
              <a:t>4 </a:t>
            </a:r>
            <a:r>
              <a:rPr lang="en-US">
                <a:solidFill>
                  <a:schemeClr val="dk1"/>
                </a:solidFill>
                <a:latin typeface="Calibri"/>
                <a:ea typeface="Calibri"/>
                <a:cs typeface="Calibri"/>
                <a:sym typeface="Calibri"/>
              </a:rPr>
              <a:t>+ 15i</a:t>
            </a:r>
            <a:r>
              <a:rPr baseline="-25000" lang="en-US">
                <a:solidFill>
                  <a:schemeClr val="dk1"/>
                </a:solidFill>
                <a:latin typeface="Calibri"/>
                <a:ea typeface="Calibri"/>
                <a:cs typeface="Calibri"/>
                <a:sym typeface="Calibri"/>
              </a:rPr>
              <a:t>4 </a:t>
            </a:r>
            <a:r>
              <a:rPr lang="en-US">
                <a:solidFill>
                  <a:schemeClr val="dk1"/>
                </a:solidFill>
                <a:latin typeface="Calibri"/>
                <a:ea typeface="Calibri"/>
                <a:cs typeface="Calibri"/>
                <a:sym typeface="Calibri"/>
              </a:rPr>
              <a:t> + 60 &lt;= 90</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 25h</a:t>
            </a:r>
            <a:r>
              <a:rPr baseline="-25000" lang="en-US">
                <a:solidFill>
                  <a:schemeClr val="dk1"/>
                </a:solidFill>
                <a:latin typeface="Calibri"/>
                <a:ea typeface="Calibri"/>
                <a:cs typeface="Calibri"/>
                <a:sym typeface="Calibri"/>
              </a:rPr>
              <a:t>4</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15i</a:t>
            </a:r>
            <a:r>
              <a:rPr baseline="-25000" lang="en-US">
                <a:solidFill>
                  <a:schemeClr val="dk1"/>
                </a:solidFill>
                <a:latin typeface="Calibri"/>
                <a:ea typeface="Calibri"/>
                <a:cs typeface="Calibri"/>
                <a:sym typeface="Calibri"/>
              </a:rPr>
              <a:t>4</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&lt;= 30</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Constante = 30</a:t>
            </a:r>
            <a:endParaRPr>
              <a:solidFill>
                <a:schemeClr val="dk1"/>
              </a:solidFill>
              <a:latin typeface="Calibri"/>
              <a:ea typeface="Calibri"/>
              <a:cs typeface="Calibri"/>
              <a:sym typeface="Calibri"/>
            </a:endParaRPr>
          </a:p>
          <a:p>
            <a:pPr indent="0" lvl="0" marL="0" rtl="0">
              <a:spcBef>
                <a:spcPts val="0"/>
              </a:spcBef>
              <a:spcAft>
                <a:spcPts val="0"/>
              </a:spcAft>
              <a:buNone/>
            </a:pPr>
            <a:r>
              <a:rPr i="1"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62" name="Shape 462"/>
          <p:cNvSpPr/>
          <p:nvPr/>
        </p:nvSpPr>
        <p:spPr>
          <a:xfrm>
            <a:off x="4429968" y="221014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63" name="Shape 463"/>
          <p:cNvCxnSpPr>
            <a:stCxn id="462" idx="4"/>
            <a:endCxn id="464" idx="0"/>
          </p:cNvCxnSpPr>
          <p:nvPr/>
        </p:nvCxnSpPr>
        <p:spPr>
          <a:xfrm>
            <a:off x="4506168" y="2362543"/>
            <a:ext cx="993900" cy="1684200"/>
          </a:xfrm>
          <a:prstGeom prst="straightConnector1">
            <a:avLst/>
          </a:prstGeom>
          <a:noFill/>
          <a:ln cap="flat" cmpd="sng" w="28575">
            <a:solidFill>
              <a:schemeClr val="dk1"/>
            </a:solidFill>
            <a:prstDash val="solid"/>
            <a:round/>
            <a:headEnd len="sm" w="sm" type="none"/>
            <a:tailEnd len="sm" w="sm" type="none"/>
          </a:ln>
        </p:spPr>
      </p:cxnSp>
      <p:cxnSp>
        <p:nvCxnSpPr>
          <p:cNvPr id="465" name="Shape 465"/>
          <p:cNvCxnSpPr>
            <a:stCxn id="462" idx="4"/>
            <a:endCxn id="466" idx="0"/>
          </p:cNvCxnSpPr>
          <p:nvPr/>
        </p:nvCxnSpPr>
        <p:spPr>
          <a:xfrm flipH="1">
            <a:off x="3493668" y="2362543"/>
            <a:ext cx="1012500" cy="1722600"/>
          </a:xfrm>
          <a:prstGeom prst="straightConnector1">
            <a:avLst/>
          </a:prstGeom>
          <a:noFill/>
          <a:ln cap="flat" cmpd="sng" w="28575">
            <a:solidFill>
              <a:schemeClr val="dk1"/>
            </a:solidFill>
            <a:prstDash val="solid"/>
            <a:round/>
            <a:headEnd len="sm" w="sm" type="none"/>
            <a:tailEnd len="sm" w="sm" type="none"/>
          </a:ln>
        </p:spPr>
      </p:cxnSp>
      <p:sp>
        <p:nvSpPr>
          <p:cNvPr id="466" name="Shape 466"/>
          <p:cNvSpPr/>
          <p:nvPr/>
        </p:nvSpPr>
        <p:spPr>
          <a:xfrm>
            <a:off x="3417568" y="4085018"/>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4" name="Shape 464"/>
          <p:cNvSpPr/>
          <p:nvPr/>
        </p:nvSpPr>
        <p:spPr>
          <a:xfrm>
            <a:off x="5423743" y="4046818"/>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cxnSp>
        <p:nvCxnSpPr>
          <p:cNvPr id="467" name="Shape 467"/>
          <p:cNvCxnSpPr>
            <a:stCxn id="468" idx="0"/>
            <a:endCxn id="466" idx="4"/>
          </p:cNvCxnSpPr>
          <p:nvPr/>
        </p:nvCxnSpPr>
        <p:spPr>
          <a:xfrm rot="10800000">
            <a:off x="3493780" y="4237418"/>
            <a:ext cx="0" cy="654900"/>
          </a:xfrm>
          <a:prstGeom prst="straightConnector1">
            <a:avLst/>
          </a:prstGeom>
          <a:noFill/>
          <a:ln cap="flat" cmpd="sng" w="28575">
            <a:solidFill>
              <a:schemeClr val="dk1"/>
            </a:solidFill>
            <a:prstDash val="solid"/>
            <a:round/>
            <a:headEnd len="sm" w="sm" type="none"/>
            <a:tailEnd len="sm" w="sm" type="none"/>
          </a:ln>
        </p:spPr>
      </p:cxnSp>
      <p:sp>
        <p:nvSpPr>
          <p:cNvPr id="468" name="Shape 468"/>
          <p:cNvSpPr/>
          <p:nvPr/>
        </p:nvSpPr>
        <p:spPr>
          <a:xfrm>
            <a:off x="3417580" y="4892318"/>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Shape 469"/>
          <p:cNvSpPr/>
          <p:nvPr/>
        </p:nvSpPr>
        <p:spPr>
          <a:xfrm rot="-4286">
            <a:off x="3708162" y="358298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h</a:t>
            </a:r>
            <a:r>
              <a:rPr baseline="-25000" lang="en-US">
                <a:solidFill>
                  <a:schemeClr val="dk1"/>
                </a:solidFill>
                <a:latin typeface="Calibri"/>
                <a:ea typeface="Calibri"/>
                <a:cs typeface="Calibri"/>
                <a:sym typeface="Calibri"/>
              </a:rPr>
              <a:t>4</a:t>
            </a:r>
            <a:r>
              <a:rPr baseline="-25000" lang="en-US">
                <a:solidFill>
                  <a:schemeClr val="dk1"/>
                </a:solidFill>
                <a:latin typeface="Calibri"/>
                <a:ea typeface="Calibri"/>
                <a:cs typeface="Calibri"/>
                <a:sym typeface="Calibri"/>
              </a:rPr>
              <a:t> </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25</a:t>
            </a:r>
            <a:endParaRPr>
              <a:solidFill>
                <a:schemeClr val="dk1"/>
              </a:solidFill>
              <a:latin typeface="Calibri"/>
              <a:ea typeface="Calibri"/>
              <a:cs typeface="Calibri"/>
              <a:sym typeface="Calibri"/>
            </a:endParaRPr>
          </a:p>
        </p:txBody>
      </p:sp>
      <p:sp>
        <p:nvSpPr>
          <p:cNvPr id="470" name="Shape 470"/>
          <p:cNvSpPr/>
          <p:nvPr/>
        </p:nvSpPr>
        <p:spPr>
          <a:xfrm rot="-4286">
            <a:off x="5669137" y="358298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4</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15 </a:t>
            </a:r>
            <a:endParaRPr>
              <a:solidFill>
                <a:schemeClr val="dk1"/>
              </a:solidFill>
              <a:latin typeface="Calibri"/>
              <a:ea typeface="Calibri"/>
              <a:cs typeface="Calibri"/>
              <a:sym typeface="Calibri"/>
            </a:endParaRPr>
          </a:p>
        </p:txBody>
      </p:sp>
      <p:sp>
        <p:nvSpPr>
          <p:cNvPr id="471" name="Shape 471"/>
          <p:cNvSpPr/>
          <p:nvPr/>
        </p:nvSpPr>
        <p:spPr>
          <a:xfrm rot="-3774">
            <a:off x="3083826" y="5100963"/>
            <a:ext cx="819900"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h</a:t>
            </a:r>
            <a:r>
              <a:rPr baseline="-25000" lang="en-US">
                <a:solidFill>
                  <a:schemeClr val="dk1"/>
                </a:solidFill>
                <a:latin typeface="Calibri"/>
                <a:ea typeface="Calibri"/>
                <a:cs typeface="Calibri"/>
                <a:sym typeface="Calibri"/>
              </a:rPr>
              <a:t>4</a:t>
            </a:r>
            <a:r>
              <a:rPr baseline="-25000"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4</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40 </a:t>
            </a:r>
            <a:endParaRPr>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Restricciones Booleanas de Duración: Ejemplo</a:t>
            </a:r>
            <a:endParaRPr b="1" sz="2400">
              <a:solidFill>
                <a:schemeClr val="dk1"/>
              </a:solidFill>
              <a:latin typeface="Calibri"/>
              <a:ea typeface="Calibri"/>
              <a:cs typeface="Calibri"/>
              <a:sym typeface="Calibri"/>
            </a:endParaRPr>
          </a:p>
        </p:txBody>
      </p:sp>
      <p:sp>
        <p:nvSpPr>
          <p:cNvPr id="477" name="Shape 477"/>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Shape 478"/>
          <p:cNvSpPr txBox="1"/>
          <p:nvPr/>
        </p:nvSpPr>
        <p:spPr>
          <a:xfrm>
            <a:off x="457200" y="1134925"/>
            <a:ext cx="8229600" cy="1120800"/>
          </a:xfrm>
          <a:prstGeom prst="rect">
            <a:avLst/>
          </a:prstGeom>
          <a:noFill/>
          <a:ln>
            <a:noFill/>
          </a:ln>
        </p:spPr>
        <p:txBody>
          <a:bodyPr anchorCtr="0" anchor="t" bIns="45700" lIns="91425" spcFirstLastPara="1" rIns="91425" wrap="square" tIns="45700">
            <a:noAutofit/>
          </a:bodyPr>
          <a:lstStyle/>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20b</a:t>
            </a:r>
            <a:r>
              <a:rPr baseline="-25000" lang="en-US">
                <a:solidFill>
                  <a:schemeClr val="dk1"/>
                </a:solidFill>
                <a:latin typeface="Calibri"/>
                <a:ea typeface="Calibri"/>
                <a:cs typeface="Calibri"/>
                <a:sym typeface="Calibri"/>
              </a:rPr>
              <a:t>1 </a:t>
            </a:r>
            <a:r>
              <a:rPr lang="en-US">
                <a:solidFill>
                  <a:schemeClr val="dk1"/>
                </a:solidFill>
                <a:latin typeface="Calibri"/>
                <a:ea typeface="Calibri"/>
                <a:cs typeface="Calibri"/>
                <a:sym typeface="Calibri"/>
              </a:rPr>
              <a:t>+  70 &lt;= 90</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2</a:t>
            </a:r>
            <a:r>
              <a:rPr lang="en-US">
                <a:solidFill>
                  <a:schemeClr val="dk1"/>
                </a:solidFill>
                <a:latin typeface="Calibri"/>
                <a:ea typeface="Calibri"/>
                <a:cs typeface="Calibri"/>
                <a:sym typeface="Calibri"/>
              </a:rPr>
              <a:t>0b</a:t>
            </a:r>
            <a:r>
              <a:rPr baseline="-25000" lang="en-US">
                <a:solidFill>
                  <a:schemeClr val="dk1"/>
                </a:solidFill>
                <a:latin typeface="Calibri"/>
                <a:ea typeface="Calibri"/>
                <a:cs typeface="Calibri"/>
                <a:sym typeface="Calibri"/>
              </a:rPr>
              <a:t>1</a:t>
            </a:r>
            <a:r>
              <a:rPr baseline="-25000"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 &lt;= 20</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Constante = 20</a:t>
            </a:r>
            <a:endParaRPr>
              <a:solidFill>
                <a:schemeClr val="dk1"/>
              </a:solidFill>
              <a:latin typeface="Calibri"/>
              <a:ea typeface="Calibri"/>
              <a:cs typeface="Calibri"/>
              <a:sym typeface="Calibri"/>
            </a:endParaRPr>
          </a:p>
          <a:p>
            <a:pPr indent="0" lvl="0" marL="0" rtl="0">
              <a:spcBef>
                <a:spcPts val="0"/>
              </a:spcBef>
              <a:spcAft>
                <a:spcPts val="0"/>
              </a:spcAft>
              <a:buNone/>
            </a:pPr>
            <a:r>
              <a:rPr i="1"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479" name="Shape 479"/>
          <p:cNvSpPr/>
          <p:nvPr/>
        </p:nvSpPr>
        <p:spPr>
          <a:xfrm>
            <a:off x="4417743" y="2297493"/>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80" name="Shape 480"/>
          <p:cNvCxnSpPr>
            <a:stCxn id="479" idx="4"/>
            <a:endCxn id="481" idx="0"/>
          </p:cNvCxnSpPr>
          <p:nvPr/>
        </p:nvCxnSpPr>
        <p:spPr>
          <a:xfrm>
            <a:off x="4493943" y="2449893"/>
            <a:ext cx="15300" cy="922200"/>
          </a:xfrm>
          <a:prstGeom prst="straightConnector1">
            <a:avLst/>
          </a:prstGeom>
          <a:noFill/>
          <a:ln cap="flat" cmpd="sng" w="28575">
            <a:solidFill>
              <a:schemeClr val="dk1"/>
            </a:solidFill>
            <a:prstDash val="solid"/>
            <a:round/>
            <a:headEnd len="sm" w="sm" type="none"/>
            <a:tailEnd len="sm" w="sm" type="none"/>
          </a:ln>
        </p:spPr>
      </p:cxnSp>
      <p:sp>
        <p:nvSpPr>
          <p:cNvPr id="481" name="Shape 481"/>
          <p:cNvSpPr/>
          <p:nvPr/>
        </p:nvSpPr>
        <p:spPr>
          <a:xfrm>
            <a:off x="4433143" y="3372168"/>
            <a:ext cx="152400" cy="152400"/>
          </a:xfrm>
          <a:prstGeom prst="ellipse">
            <a:avLst/>
          </a:prstGeom>
          <a:solidFill>
            <a:srgbClr val="00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482" name="Shape 482"/>
          <p:cNvSpPr/>
          <p:nvPr/>
        </p:nvSpPr>
        <p:spPr>
          <a:xfrm rot="-4286">
            <a:off x="4585587" y="2979182"/>
            <a:ext cx="721801" cy="6540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1</a:t>
            </a:r>
            <a:endParaRPr baseline="-25000">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rPr lang="en-US">
                <a:solidFill>
                  <a:schemeClr val="dk1"/>
                </a:solidFill>
                <a:latin typeface="Calibri"/>
                <a:ea typeface="Calibri"/>
                <a:cs typeface="Calibri"/>
                <a:sym typeface="Calibri"/>
              </a:rPr>
              <a:t>D = 15 </a:t>
            </a:r>
            <a:endParaRPr>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nvSpPr>
        <p:spPr>
          <a:xfrm>
            <a:off x="228600" y="224135"/>
            <a:ext cx="81534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Problema simplificado</a:t>
            </a:r>
            <a:endParaRPr b="1" sz="500">
              <a:solidFill>
                <a:schemeClr val="dk1"/>
              </a:solidFill>
              <a:latin typeface="Calibri"/>
              <a:ea typeface="Calibri"/>
              <a:cs typeface="Calibri"/>
              <a:sym typeface="Calibri"/>
            </a:endParaRPr>
          </a:p>
        </p:txBody>
      </p:sp>
      <p:sp>
        <p:nvSpPr>
          <p:cNvPr id="488" name="Shape 488"/>
          <p:cNvSpPr/>
          <p:nvPr/>
        </p:nvSpPr>
        <p:spPr>
          <a:xfrm>
            <a:off x="520400" y="833275"/>
            <a:ext cx="4356300" cy="552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500">
                <a:solidFill>
                  <a:schemeClr val="dk1"/>
                </a:solidFill>
                <a:latin typeface="Calibri"/>
                <a:ea typeface="Calibri"/>
                <a:cs typeface="Calibri"/>
                <a:sym typeface="Calibri"/>
              </a:rPr>
              <a:t> </a:t>
            </a:r>
            <a:endParaRPr sz="5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600">
                <a:solidFill>
                  <a:schemeClr val="dk1"/>
                </a:solidFill>
                <a:latin typeface="Calibri"/>
                <a:ea typeface="Calibri"/>
                <a:cs typeface="Calibri"/>
                <a:sym typeface="Calibri"/>
              </a:rPr>
              <a:t>– Restricciones:</a:t>
            </a:r>
            <a:r>
              <a:rPr lang="en-US" sz="16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i="1" lang="en-US">
                <a:solidFill>
                  <a:srgbClr val="7F7F7F"/>
                </a:solidFill>
                <a:latin typeface="Calibri"/>
                <a:ea typeface="Calibri"/>
                <a:cs typeface="Calibri"/>
                <a:sym typeface="Calibri"/>
              </a:rPr>
              <a:t>Restricciones de Duración: </a:t>
            </a:r>
            <a:endParaRPr i="1">
              <a:solidFill>
                <a:schemeClr val="dk1"/>
              </a:solidFill>
              <a:latin typeface="Calibri"/>
              <a:ea typeface="Calibri"/>
              <a:cs typeface="Calibri"/>
              <a:sym typeface="Calibri"/>
            </a:endParaRPr>
          </a:p>
          <a:p>
            <a:pPr indent="0" lvl="0" marL="0" rtl="0" algn="l">
              <a:lnSpc>
                <a:spcPct val="150000"/>
              </a:lnSpc>
              <a:spcBef>
                <a:spcPts val="0"/>
              </a:spcBef>
              <a:spcAft>
                <a:spcPts val="0"/>
              </a:spcAft>
              <a:buSzPts val="1100"/>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d</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0</a:t>
            </a:r>
            <a:endParaRPr>
              <a:solidFill>
                <a:schemeClr val="dk1"/>
              </a:solidFill>
              <a:latin typeface="Calibri"/>
              <a:ea typeface="Calibri"/>
              <a:cs typeface="Calibri"/>
              <a:sym typeface="Calibri"/>
            </a:endParaRPr>
          </a:p>
          <a:p>
            <a:pPr indent="0" lvl="0" marL="0" rtl="0" algn="l">
              <a:lnSpc>
                <a:spcPct val="150000"/>
              </a:lnSpc>
              <a:spcBef>
                <a:spcPts val="0"/>
              </a:spcBef>
              <a:spcAft>
                <a:spcPts val="0"/>
              </a:spcAft>
              <a:buSzPts val="1100"/>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b</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0</a:t>
            </a:r>
            <a:endParaRPr baseline="-25000">
              <a:solidFill>
                <a:schemeClr val="dk1"/>
              </a:solidFill>
              <a:latin typeface="Calibri"/>
              <a:ea typeface="Calibri"/>
              <a:cs typeface="Calibri"/>
              <a:sym typeface="Calibri"/>
            </a:endParaRPr>
          </a:p>
          <a:p>
            <a:pPr indent="0" lvl="0" marL="0" rtl="0" algn="l">
              <a:lnSpc>
                <a:spcPct val="150000"/>
              </a:lnSpc>
              <a:spcBef>
                <a:spcPts val="0"/>
              </a:spcBef>
              <a:spcAft>
                <a:spcPts val="0"/>
              </a:spcAft>
              <a:buSzPts val="1100"/>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0</a:t>
            </a:r>
            <a:endParaRPr baseline="-25000">
              <a:solidFill>
                <a:schemeClr val="dk1"/>
              </a:solidFill>
              <a:latin typeface="Calibri"/>
              <a:ea typeface="Calibri"/>
              <a:cs typeface="Calibri"/>
              <a:sym typeface="Calibri"/>
            </a:endParaRPr>
          </a:p>
          <a:p>
            <a:pPr indent="0" lvl="0" marL="0" rtl="0" algn="l">
              <a:lnSpc>
                <a:spcPct val="150000"/>
              </a:lnSpc>
              <a:spcBef>
                <a:spcPts val="0"/>
              </a:spcBef>
              <a:spcAft>
                <a:spcPts val="0"/>
              </a:spcAft>
              <a:buSzPts val="1100"/>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b</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0</a:t>
            </a:r>
            <a:endParaRPr baseline="-25000">
              <a:solidFill>
                <a:schemeClr val="dk1"/>
              </a:solidFill>
              <a:latin typeface="Calibri"/>
              <a:ea typeface="Calibri"/>
              <a:cs typeface="Calibri"/>
              <a:sym typeface="Calibri"/>
            </a:endParaRPr>
          </a:p>
          <a:p>
            <a:pPr indent="0" lvl="0" marL="0" rtl="0" algn="l">
              <a:lnSpc>
                <a:spcPct val="150000"/>
              </a:lnSpc>
              <a:spcBef>
                <a:spcPts val="0"/>
              </a:spcBef>
              <a:spcAft>
                <a:spcPts val="0"/>
              </a:spcAft>
              <a:buSzPts val="1100"/>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2 </a:t>
            </a:r>
            <a:r>
              <a:rPr lang="en-US">
                <a:solidFill>
                  <a:schemeClr val="dk1"/>
                </a:solidFill>
                <a:latin typeface="Calibri"/>
                <a:ea typeface="Calibri"/>
                <a:cs typeface="Calibri"/>
                <a:sym typeface="Calibri"/>
              </a:rPr>
              <a:t>= 0</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Font typeface="Arial"/>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d</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0</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Font typeface="Arial"/>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a:t>
            </a:r>
            <a:r>
              <a:rPr baseline="-25000"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h</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0</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Font typeface="Arial"/>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b</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0</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Font typeface="Arial"/>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i</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0</a:t>
            </a:r>
            <a:endParaRPr baseline="-25000">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Font typeface="Arial"/>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h</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0</a:t>
            </a:r>
            <a:endParaRPr baseline="-25000">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Font typeface="Arial"/>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 0</a:t>
            </a:r>
            <a:endParaRPr>
              <a:solidFill>
                <a:schemeClr val="dk1"/>
              </a:solidFill>
              <a:latin typeface="Calibri"/>
              <a:ea typeface="Calibri"/>
              <a:cs typeface="Calibri"/>
              <a:sym typeface="Calibri"/>
            </a:endParaRPr>
          </a:p>
          <a:p>
            <a:pPr indent="0" lvl="0" marL="0" rtl="0" algn="l">
              <a:lnSpc>
                <a:spcPct val="150000"/>
              </a:lnSpc>
              <a:spcBef>
                <a:spcPts val="0"/>
              </a:spcBef>
              <a:spcAft>
                <a:spcPts val="0"/>
              </a:spcAft>
              <a:buSzPts val="1100"/>
              <a:buNone/>
            </a:pPr>
            <a:r>
              <a:rPr lang="en-US">
                <a:solidFill>
                  <a:schemeClr val="dk1"/>
                </a:solidFill>
                <a:latin typeface="Calibri"/>
                <a:ea typeface="Calibri"/>
                <a:cs typeface="Calibri"/>
                <a:sym typeface="Calibri"/>
              </a:rPr>
              <a:t>h</a:t>
            </a:r>
            <a:r>
              <a:rPr baseline="-25000" lang="en-US">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4 </a:t>
            </a:r>
            <a:r>
              <a:rPr lang="en-US">
                <a:solidFill>
                  <a:schemeClr val="dk1"/>
                </a:solidFill>
                <a:latin typeface="Calibri"/>
                <a:ea typeface="Calibri"/>
                <a:cs typeface="Calibri"/>
                <a:sym typeface="Calibri"/>
              </a:rPr>
              <a:t>= 0</a:t>
            </a:r>
            <a:endParaRPr>
              <a:solidFill>
                <a:schemeClr val="dk1"/>
              </a:solidFill>
              <a:latin typeface="Calibri"/>
              <a:ea typeface="Calibri"/>
              <a:cs typeface="Calibri"/>
              <a:sym typeface="Calibri"/>
            </a:endParaRPr>
          </a:p>
        </p:txBody>
      </p:sp>
      <p:sp>
        <p:nvSpPr>
          <p:cNvPr id="489" name="Shape 489"/>
          <p:cNvSpPr/>
          <p:nvPr/>
        </p:nvSpPr>
        <p:spPr>
          <a:xfrm>
            <a:off x="0" y="685800"/>
            <a:ext cx="9144000" cy="76200"/>
          </a:xfrm>
          <a:prstGeom prst="rect">
            <a:avLst/>
          </a:prstGeom>
          <a:gradFill>
            <a:gsLst>
              <a:gs pos="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Shape 49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491" name="Shape 491"/>
          <p:cNvSpPr txBox="1"/>
          <p:nvPr/>
        </p:nvSpPr>
        <p:spPr>
          <a:xfrm>
            <a:off x="5067050" y="1289150"/>
            <a:ext cx="2809800" cy="35148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i="1" lang="en-US">
                <a:solidFill>
                  <a:srgbClr val="7F7F7F"/>
                </a:solidFill>
                <a:latin typeface="Calibri"/>
                <a:ea typeface="Calibri"/>
                <a:cs typeface="Calibri"/>
                <a:sym typeface="Calibri"/>
              </a:rPr>
              <a:t>Restricciones de unicidad:</a:t>
            </a:r>
            <a:endParaRPr>
              <a:solidFill>
                <a:srgbClr val="7F7F7F"/>
              </a:solidFill>
              <a:latin typeface="Calibri"/>
              <a:ea typeface="Calibri"/>
              <a:cs typeface="Calibri"/>
              <a:sym typeface="Calibri"/>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b</a:t>
            </a:r>
            <a:r>
              <a:rPr baseline="-25000" lang="en-US">
                <a:solidFill>
                  <a:schemeClr val="dk1"/>
                </a:solidFill>
                <a:latin typeface="Calibri"/>
                <a:ea typeface="Calibri"/>
                <a:cs typeface="Calibri"/>
                <a:sym typeface="Calibri"/>
              </a:rPr>
              <a:t>1</a:t>
            </a:r>
            <a:r>
              <a:rPr lang="en-US">
                <a:solidFill>
                  <a:schemeClr val="dk1"/>
                </a:solidFill>
                <a:latin typeface="Calibri"/>
                <a:ea typeface="Calibri"/>
                <a:cs typeface="Calibri"/>
                <a:sym typeface="Calibri"/>
              </a:rPr>
              <a:t> ∪ b</a:t>
            </a:r>
            <a:r>
              <a:rPr baseline="-25000" lang="en-US">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 b</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 1</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 d</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 1</a:t>
            </a:r>
            <a:endParaRPr>
              <a:solidFill>
                <a:schemeClr val="dk1"/>
              </a:solidFill>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g</a:t>
            </a:r>
            <a:r>
              <a:rPr baseline="-25000" lang="en-US">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 g</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 1 </a:t>
            </a:r>
            <a:endParaRPr>
              <a:solidFill>
                <a:schemeClr val="dk1"/>
              </a:solidFill>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h</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 h</a:t>
            </a:r>
            <a:r>
              <a:rPr baseline="-25000" lang="en-US">
                <a:solidFill>
                  <a:schemeClr val="dk1"/>
                </a:solidFill>
                <a:latin typeface="Calibri"/>
                <a:ea typeface="Calibri"/>
                <a:cs typeface="Calibri"/>
                <a:sym typeface="Calibri"/>
              </a:rPr>
              <a:t>4</a:t>
            </a:r>
            <a:r>
              <a:rPr lang="en-US">
                <a:solidFill>
                  <a:schemeClr val="dk1"/>
                </a:solidFill>
                <a:latin typeface="Calibri"/>
                <a:ea typeface="Calibri"/>
                <a:cs typeface="Calibri"/>
                <a:sym typeface="Calibri"/>
              </a:rPr>
              <a:t> = 1</a:t>
            </a:r>
            <a:endParaRPr>
              <a:solidFill>
                <a:schemeClr val="dk1"/>
              </a:solidFill>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 i</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 i</a:t>
            </a:r>
            <a:r>
              <a:rPr baseline="-25000" lang="en-US">
                <a:solidFill>
                  <a:schemeClr val="dk1"/>
                </a:solidFill>
                <a:latin typeface="Calibri"/>
                <a:ea typeface="Calibri"/>
                <a:cs typeface="Calibri"/>
                <a:sym typeface="Calibri"/>
              </a:rPr>
              <a:t>4 </a:t>
            </a:r>
            <a:r>
              <a:rPr lang="en-US">
                <a:solidFill>
                  <a:schemeClr val="dk1"/>
                </a:solidFill>
                <a:latin typeface="Calibri"/>
                <a:ea typeface="Calibri"/>
                <a:cs typeface="Calibri"/>
                <a:sym typeface="Calibri"/>
              </a:rPr>
              <a:t>= 1 </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 </a:t>
            </a:r>
            <a:endParaRPr>
              <a:solidFill>
                <a:schemeClr val="dk1"/>
              </a:solidFill>
            </a:endParaRPr>
          </a:p>
          <a:p>
            <a:pPr indent="0" lvl="0" marL="0" rtl="0">
              <a:lnSpc>
                <a:spcPct val="150000"/>
              </a:lnSpc>
              <a:spcBef>
                <a:spcPts val="0"/>
              </a:spcBef>
              <a:spcAft>
                <a:spcPts val="0"/>
              </a:spcAft>
              <a:buNone/>
            </a:pPr>
            <a:r>
              <a:rPr i="1" lang="en-US">
                <a:solidFill>
                  <a:srgbClr val="7F7F7F"/>
                </a:solidFill>
                <a:latin typeface="Calibri"/>
                <a:ea typeface="Calibri"/>
                <a:cs typeface="Calibri"/>
                <a:sym typeface="Calibri"/>
              </a:rPr>
              <a:t>Restricciones de precedencia:</a:t>
            </a:r>
            <a:endParaRPr i="1">
              <a:solidFill>
                <a:srgbClr val="7F7F7F"/>
              </a:solidFill>
              <a:latin typeface="Calibri"/>
              <a:ea typeface="Calibri"/>
              <a:cs typeface="Calibri"/>
              <a:sym typeface="Calibri"/>
            </a:endParaRPr>
          </a:p>
          <a:p>
            <a:pPr indent="0" lvl="0" marL="0" rtl="0">
              <a:lnSpc>
                <a:spcPct val="150000"/>
              </a:lnSpc>
              <a:spcBef>
                <a:spcPts val="0"/>
              </a:spcBef>
              <a:spcAft>
                <a:spcPts val="0"/>
              </a:spcAft>
              <a:buNone/>
            </a:pPr>
            <a:r>
              <a:rPr lang="en-US">
                <a:solidFill>
                  <a:schemeClr val="dk1"/>
                </a:solidFill>
                <a:latin typeface="Calibri"/>
                <a:ea typeface="Calibri"/>
                <a:cs typeface="Calibri"/>
                <a:sym typeface="Calibri"/>
              </a:rPr>
              <a:t>d</a:t>
            </a:r>
            <a:r>
              <a:rPr baseline="-25000" lang="en-US">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b</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 0</a:t>
            </a:r>
            <a:endParaRPr>
              <a:solidFill>
                <a:schemeClr val="dk1"/>
              </a:solidFill>
              <a:latin typeface="Calibri"/>
              <a:ea typeface="Calibri"/>
              <a:cs typeface="Calibri"/>
              <a:sym typeface="Calibri"/>
            </a:endParaRPr>
          </a:p>
          <a:p>
            <a:pPr indent="0" lvl="0" marL="0" rtl="0">
              <a:lnSpc>
                <a:spcPct val="150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a:t>
            </a:r>
            <a:r>
              <a:rPr baseline="-25000" lang="en-US">
                <a:solidFill>
                  <a:schemeClr val="dk1"/>
                </a:solidFill>
                <a:latin typeface="Calibri"/>
                <a:ea typeface="Calibri"/>
                <a:cs typeface="Calibri"/>
                <a:sym typeface="Calibri"/>
              </a:rPr>
              <a:t>2</a:t>
            </a:r>
            <a:r>
              <a:rPr lang="en-US">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 g</a:t>
            </a:r>
            <a:r>
              <a:rPr baseline="-25000" lang="en-US">
                <a:solidFill>
                  <a:schemeClr val="dk1"/>
                </a:solidFill>
                <a:latin typeface="Calibri"/>
                <a:ea typeface="Calibri"/>
                <a:cs typeface="Calibri"/>
                <a:sym typeface="Calibri"/>
              </a:rPr>
              <a:t>3</a:t>
            </a:r>
            <a:r>
              <a:rPr lang="en-US">
                <a:solidFill>
                  <a:schemeClr val="dk1"/>
                </a:solidFill>
                <a:latin typeface="Calibri"/>
                <a:ea typeface="Calibri"/>
                <a:cs typeface="Calibri"/>
                <a:sym typeface="Calibri"/>
              </a:rPr>
              <a:t> = 0</a:t>
            </a:r>
            <a:endParaRPr>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nvSpPr>
        <p:spPr>
          <a:xfrm>
            <a:off x="4528000" y="1314000"/>
            <a:ext cx="3294300" cy="5616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t/>
            </a:r>
            <a:endParaRPr>
              <a:solidFill>
                <a:schemeClr val="dk1"/>
              </a:solidFill>
              <a:latin typeface="Calibri"/>
              <a:ea typeface="Calibri"/>
              <a:cs typeface="Calibri"/>
              <a:sym typeface="Calibri"/>
            </a:endParaRPr>
          </a:p>
          <a:p>
            <a:pPr indent="457200" lvl="0" marL="0" rtl="0" algn="ctr">
              <a:lnSpc>
                <a:spcPct val="200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g</a:t>
            </a:r>
            <a:r>
              <a:rPr baseline="-25000" lang="en-US" sz="1800">
                <a:solidFill>
                  <a:schemeClr val="dk1"/>
                </a:solidFill>
                <a:latin typeface="Calibri"/>
                <a:ea typeface="Calibri"/>
                <a:cs typeface="Calibri"/>
                <a:sym typeface="Calibri"/>
              </a:rPr>
              <a:t>2</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2</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0</a:t>
            </a:r>
            <a:endParaRPr sz="1800">
              <a:solidFill>
                <a:schemeClr val="dk1"/>
              </a:solidFill>
              <a:latin typeface="Calibri"/>
              <a:ea typeface="Calibri"/>
              <a:cs typeface="Calibri"/>
              <a:sym typeface="Calibri"/>
            </a:endParaRPr>
          </a:p>
          <a:p>
            <a:pPr indent="457200" lvl="0" marL="0" rtl="0" algn="ctr">
              <a:lnSpc>
                <a:spcPct val="200000"/>
              </a:lnSpc>
              <a:spcBef>
                <a:spcPts val="0"/>
              </a:spcBef>
              <a:spcAft>
                <a:spcPts val="0"/>
              </a:spcAft>
              <a:buNone/>
            </a:pPr>
            <a:r>
              <a:rPr lang="en-US" sz="1800">
                <a:solidFill>
                  <a:schemeClr val="dk1"/>
                </a:solidFill>
                <a:latin typeface="Calibri"/>
                <a:ea typeface="Calibri"/>
                <a:cs typeface="Calibri"/>
                <a:sym typeface="Calibri"/>
              </a:rPr>
              <a:t>Negación:</a:t>
            </a:r>
            <a:endParaRPr sz="1800">
              <a:solidFill>
                <a:schemeClr val="dk1"/>
              </a:solidFill>
              <a:latin typeface="Calibri"/>
              <a:ea typeface="Calibri"/>
              <a:cs typeface="Calibri"/>
              <a:sym typeface="Calibri"/>
            </a:endParaRPr>
          </a:p>
          <a:p>
            <a:pPr indent="457200" lvl="0" marL="0" rtl="0" algn="ctr">
              <a:lnSpc>
                <a:spcPct val="200000"/>
              </a:lnSpc>
              <a:spcBef>
                <a:spcPts val="0"/>
              </a:spcBef>
              <a:spcAft>
                <a:spcPts val="0"/>
              </a:spcAft>
              <a:buNone/>
            </a:pPr>
            <a:r>
              <a:rPr lang="en-US" sz="1800">
                <a:solidFill>
                  <a:schemeClr val="dk1"/>
                </a:solidFill>
                <a:latin typeface="Calibri"/>
                <a:ea typeface="Calibri"/>
                <a:cs typeface="Calibri"/>
                <a:sym typeface="Calibri"/>
              </a:rPr>
              <a:t>g</a:t>
            </a:r>
            <a:r>
              <a:rPr baseline="-25000" lang="en-US" sz="1800">
                <a:solidFill>
                  <a:schemeClr val="dk1"/>
                </a:solidFill>
                <a:latin typeface="Calibri"/>
                <a:ea typeface="Calibri"/>
                <a:cs typeface="Calibri"/>
                <a:sym typeface="Calibri"/>
              </a:rPr>
              <a:t>2</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2</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0</a:t>
            </a:r>
            <a:endParaRPr sz="1800">
              <a:solidFill>
                <a:schemeClr val="dk1"/>
              </a:solidFill>
              <a:latin typeface="Calibri"/>
              <a:ea typeface="Calibri"/>
              <a:cs typeface="Calibri"/>
              <a:sym typeface="Calibri"/>
            </a:endParaRPr>
          </a:p>
          <a:p>
            <a:pPr indent="0" lvl="0" marL="0" rtl="0" algn="ctr">
              <a:lnSpc>
                <a:spcPct val="200000"/>
              </a:lnSpc>
              <a:spcBef>
                <a:spcPts val="0"/>
              </a:spcBef>
              <a:spcAft>
                <a:spcPts val="0"/>
              </a:spcAft>
              <a:buNone/>
            </a:pP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2</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2</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a:p>
            <a:pPr indent="0" lvl="0" marL="0" rtl="0" algn="ctr">
              <a:lnSpc>
                <a:spcPct val="200000"/>
              </a:lnSpc>
              <a:spcBef>
                <a:spcPts val="0"/>
              </a:spcBef>
              <a:spcAft>
                <a:spcPts val="0"/>
              </a:spcAft>
              <a:buNone/>
            </a:pPr>
            <a:r>
              <a:rPr lang="en-US" sz="1800">
                <a:solidFill>
                  <a:schemeClr val="dk1"/>
                </a:solidFill>
                <a:latin typeface="Calibri"/>
                <a:ea typeface="Calibri"/>
                <a:cs typeface="Calibri"/>
                <a:sym typeface="Calibri"/>
              </a:rPr>
              <a:t>Si   g</a:t>
            </a:r>
            <a:r>
              <a:rPr baseline="-25000" lang="en-US" sz="1800">
                <a:solidFill>
                  <a:schemeClr val="dk1"/>
                </a:solidFill>
                <a:latin typeface="Calibri"/>
                <a:ea typeface="Calibri"/>
                <a:cs typeface="Calibri"/>
                <a:sym typeface="Calibri"/>
              </a:rPr>
              <a:t>2</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y	d</a:t>
            </a:r>
            <a:r>
              <a:rPr baseline="-25000" lang="en-US" sz="1800">
                <a:solidFill>
                  <a:schemeClr val="dk1"/>
                </a:solidFill>
                <a:latin typeface="Calibri"/>
                <a:ea typeface="Calibri"/>
                <a:cs typeface="Calibri"/>
                <a:sym typeface="Calibri"/>
              </a:rPr>
              <a:t>2</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a:t>
            </a:r>
            <a:endParaRPr baseline="-25000" sz="1800">
              <a:solidFill>
                <a:schemeClr val="dk1"/>
              </a:solidFill>
              <a:latin typeface="Calibri"/>
              <a:ea typeface="Calibri"/>
              <a:cs typeface="Calibri"/>
              <a:sym typeface="Calibri"/>
            </a:endParaRPr>
          </a:p>
          <a:p>
            <a:pPr indent="0" lvl="0" marL="0" rtl="0" algn="ctr">
              <a:lnSpc>
                <a:spcPct val="200000"/>
              </a:lnSpc>
              <a:spcBef>
                <a:spcPts val="0"/>
              </a:spcBef>
              <a:spcAft>
                <a:spcPts val="0"/>
              </a:spcAft>
              <a:buNone/>
            </a:pP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Shape 497"/>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Negación de Restricciones Booleanas</a:t>
            </a:r>
            <a:endParaRPr b="1" sz="2400">
              <a:solidFill>
                <a:schemeClr val="dk1"/>
              </a:solidFill>
              <a:latin typeface="Calibri"/>
              <a:ea typeface="Calibri"/>
              <a:cs typeface="Calibri"/>
              <a:sym typeface="Calibri"/>
            </a:endParaRPr>
          </a:p>
        </p:txBody>
      </p:sp>
      <p:sp>
        <p:nvSpPr>
          <p:cNvPr id="498" name="Shape 498"/>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Shape 499"/>
          <p:cNvSpPr txBox="1"/>
          <p:nvPr/>
        </p:nvSpPr>
        <p:spPr>
          <a:xfrm>
            <a:off x="854925" y="1314000"/>
            <a:ext cx="6067500" cy="5094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1800">
                <a:solidFill>
                  <a:schemeClr val="dk1"/>
                </a:solidFill>
                <a:latin typeface="Calibri"/>
                <a:ea typeface="Calibri"/>
                <a:cs typeface="Calibri"/>
                <a:sym typeface="Calibri"/>
              </a:rPr>
              <a:t>La negación de las restricciones ocurre de la siguiente manera:</a:t>
            </a:r>
            <a:endParaRPr sz="1800">
              <a:solidFill>
                <a:schemeClr val="dk1"/>
              </a:solidFill>
              <a:latin typeface="Calibri"/>
              <a:ea typeface="Calibri"/>
              <a:cs typeface="Calibri"/>
              <a:sym typeface="Calibri"/>
            </a:endParaRPr>
          </a:p>
          <a:p>
            <a:pPr indent="0" lvl="0" marL="0" rtl="0">
              <a:lnSpc>
                <a:spcPct val="150000"/>
              </a:lnSpc>
              <a:spcBef>
                <a:spcPts val="0"/>
              </a:spcBef>
              <a:spcAft>
                <a:spcPts val="0"/>
              </a:spcAft>
              <a:buNone/>
            </a:pPr>
            <a:r>
              <a:t/>
            </a:r>
            <a:endParaRPr>
              <a:solidFill>
                <a:schemeClr val="dk1"/>
              </a:solidFill>
              <a:latin typeface="Calibri"/>
              <a:ea typeface="Calibri"/>
              <a:cs typeface="Calibri"/>
              <a:sym typeface="Calibri"/>
            </a:endParaRPr>
          </a:p>
          <a:p>
            <a:pPr indent="457200" lvl="0" marL="0" rtl="0">
              <a:lnSpc>
                <a:spcPct val="200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h</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0</a:t>
            </a:r>
            <a:endParaRPr sz="1800">
              <a:solidFill>
                <a:schemeClr val="dk1"/>
              </a:solidFill>
              <a:latin typeface="Calibri"/>
              <a:ea typeface="Calibri"/>
              <a:cs typeface="Calibri"/>
              <a:sym typeface="Calibri"/>
            </a:endParaRPr>
          </a:p>
          <a:p>
            <a:pPr indent="457200" lvl="0" marL="0" rtl="0">
              <a:lnSpc>
                <a:spcPct val="200000"/>
              </a:lnSpc>
              <a:spcBef>
                <a:spcPts val="0"/>
              </a:spcBef>
              <a:spcAft>
                <a:spcPts val="0"/>
              </a:spcAft>
              <a:buNone/>
            </a:pPr>
            <a:r>
              <a:rPr lang="en-US" sz="1800">
                <a:solidFill>
                  <a:schemeClr val="dk1"/>
                </a:solidFill>
                <a:latin typeface="Calibri"/>
                <a:ea typeface="Calibri"/>
                <a:cs typeface="Calibri"/>
                <a:sym typeface="Calibri"/>
              </a:rPr>
              <a:t>Negación:</a:t>
            </a:r>
            <a:endParaRPr sz="1800">
              <a:solidFill>
                <a:schemeClr val="dk1"/>
              </a:solidFill>
              <a:latin typeface="Calibri"/>
              <a:ea typeface="Calibri"/>
              <a:cs typeface="Calibri"/>
              <a:sym typeface="Calibri"/>
            </a:endParaRPr>
          </a:p>
          <a:p>
            <a:pPr indent="457200" lvl="0" marL="0" rtl="0">
              <a:lnSpc>
                <a:spcPct val="200000"/>
              </a:lnSpc>
              <a:spcBef>
                <a:spcPts val="0"/>
              </a:spcBef>
              <a:spcAft>
                <a:spcPts val="0"/>
              </a:spcAft>
              <a:buNone/>
            </a:pPr>
            <a:r>
              <a:rPr lang="en-US" sz="1800">
                <a:solidFill>
                  <a:schemeClr val="dk1"/>
                </a:solidFill>
                <a:latin typeface="Calibri"/>
                <a:ea typeface="Calibri"/>
                <a:cs typeface="Calibri"/>
                <a:sym typeface="Calibri"/>
              </a:rPr>
              <a:t>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h</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0</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h</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Si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y	h</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h</a:t>
            </a:r>
            <a:r>
              <a:rPr baseline="-25000"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t/>
            </a:r>
            <a:endParaRPr sz="1800">
              <a:solidFill>
                <a:schemeClr val="dk1"/>
              </a:solidFill>
              <a:latin typeface="Calibri"/>
              <a:ea typeface="Calibri"/>
              <a:cs typeface="Calibri"/>
              <a:sym typeface="Calibri"/>
            </a:endParaRPr>
          </a:p>
        </p:txBody>
      </p:sp>
      <p:cxnSp>
        <p:nvCxnSpPr>
          <p:cNvPr id="500" name="Shape 500"/>
          <p:cNvCxnSpPr/>
          <p:nvPr/>
        </p:nvCxnSpPr>
        <p:spPr>
          <a:xfrm>
            <a:off x="5965900" y="3083300"/>
            <a:ext cx="910800" cy="0"/>
          </a:xfrm>
          <a:prstGeom prst="straightConnector1">
            <a:avLst/>
          </a:prstGeom>
          <a:noFill/>
          <a:ln cap="flat" cmpd="sng" w="9525">
            <a:solidFill>
              <a:schemeClr val="dk2"/>
            </a:solidFill>
            <a:prstDash val="solid"/>
            <a:round/>
            <a:headEnd len="med" w="med" type="none"/>
            <a:tailEnd len="med" w="med" type="none"/>
          </a:ln>
        </p:spPr>
      </p:cxnSp>
      <p:sp>
        <p:nvSpPr>
          <p:cNvPr id="501" name="Shape 501"/>
          <p:cNvSpPr/>
          <p:nvPr/>
        </p:nvSpPr>
        <p:spPr>
          <a:xfrm>
            <a:off x="5603550" y="3696625"/>
            <a:ext cx="201300" cy="186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2" name="Shape 502"/>
          <p:cNvCxnSpPr/>
          <p:nvPr/>
        </p:nvCxnSpPr>
        <p:spPr>
          <a:xfrm>
            <a:off x="5920775" y="3642975"/>
            <a:ext cx="201300" cy="1500"/>
          </a:xfrm>
          <a:prstGeom prst="straightConnector1">
            <a:avLst/>
          </a:prstGeom>
          <a:noFill/>
          <a:ln cap="flat" cmpd="sng" w="9525">
            <a:solidFill>
              <a:schemeClr val="dk2"/>
            </a:solidFill>
            <a:prstDash val="solid"/>
            <a:round/>
            <a:headEnd len="med" w="med" type="none"/>
            <a:tailEnd len="med" w="med" type="none"/>
          </a:ln>
        </p:spPr>
      </p:cxnSp>
      <p:cxnSp>
        <p:nvCxnSpPr>
          <p:cNvPr id="503" name="Shape 503"/>
          <p:cNvCxnSpPr/>
          <p:nvPr/>
        </p:nvCxnSpPr>
        <p:spPr>
          <a:xfrm>
            <a:off x="6299575" y="3642975"/>
            <a:ext cx="201300" cy="1500"/>
          </a:xfrm>
          <a:prstGeom prst="straightConnector1">
            <a:avLst/>
          </a:prstGeom>
          <a:noFill/>
          <a:ln cap="flat" cmpd="sng" w="9525">
            <a:solidFill>
              <a:schemeClr val="dk2"/>
            </a:solidFill>
            <a:prstDash val="solid"/>
            <a:round/>
            <a:headEnd len="med" w="med" type="none"/>
            <a:tailEnd len="med" w="med" type="none"/>
          </a:ln>
        </p:spPr>
      </p:cxnSp>
      <p:cxnSp>
        <p:nvCxnSpPr>
          <p:cNvPr id="504" name="Shape 504"/>
          <p:cNvCxnSpPr/>
          <p:nvPr/>
        </p:nvCxnSpPr>
        <p:spPr>
          <a:xfrm>
            <a:off x="5500050" y="4204150"/>
            <a:ext cx="201300" cy="1500"/>
          </a:xfrm>
          <a:prstGeom prst="straightConnector1">
            <a:avLst/>
          </a:prstGeom>
          <a:noFill/>
          <a:ln cap="flat" cmpd="sng" w="9525">
            <a:solidFill>
              <a:schemeClr val="dk2"/>
            </a:solidFill>
            <a:prstDash val="solid"/>
            <a:round/>
            <a:headEnd len="med" w="med" type="none"/>
            <a:tailEnd len="med" w="med" type="none"/>
          </a:ln>
        </p:spPr>
      </p:cxnSp>
      <p:cxnSp>
        <p:nvCxnSpPr>
          <p:cNvPr id="505" name="Shape 505"/>
          <p:cNvCxnSpPr/>
          <p:nvPr/>
        </p:nvCxnSpPr>
        <p:spPr>
          <a:xfrm>
            <a:off x="6543750" y="4204150"/>
            <a:ext cx="201300" cy="1500"/>
          </a:xfrm>
          <a:prstGeom prst="straightConnector1">
            <a:avLst/>
          </a:prstGeom>
          <a:noFill/>
          <a:ln cap="flat" cmpd="sng" w="9525">
            <a:solidFill>
              <a:schemeClr val="dk2"/>
            </a:solidFill>
            <a:prstDash val="solid"/>
            <a:round/>
            <a:headEnd len="med" w="med" type="none"/>
            <a:tailEnd len="med" w="med" type="none"/>
          </a:ln>
        </p:spPr>
      </p:cxnSp>
      <p:sp>
        <p:nvSpPr>
          <p:cNvPr id="506" name="Shape 506"/>
          <p:cNvSpPr/>
          <p:nvPr/>
        </p:nvSpPr>
        <p:spPr>
          <a:xfrm>
            <a:off x="5603550" y="4806175"/>
            <a:ext cx="201300" cy="186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7" name="Shape 507"/>
          <p:cNvCxnSpPr/>
          <p:nvPr/>
        </p:nvCxnSpPr>
        <p:spPr>
          <a:xfrm>
            <a:off x="1393900" y="3083300"/>
            <a:ext cx="910800" cy="0"/>
          </a:xfrm>
          <a:prstGeom prst="straightConnector1">
            <a:avLst/>
          </a:prstGeom>
          <a:noFill/>
          <a:ln cap="flat" cmpd="sng" w="9525">
            <a:solidFill>
              <a:schemeClr val="dk2"/>
            </a:solidFill>
            <a:prstDash val="solid"/>
            <a:round/>
            <a:headEnd len="med" w="med" type="none"/>
            <a:tailEnd len="med" w="med" type="none"/>
          </a:ln>
        </p:spPr>
      </p:cxnSp>
      <p:sp>
        <p:nvSpPr>
          <p:cNvPr id="508" name="Shape 508"/>
          <p:cNvSpPr/>
          <p:nvPr/>
        </p:nvSpPr>
        <p:spPr>
          <a:xfrm>
            <a:off x="1031550" y="3696625"/>
            <a:ext cx="201300" cy="186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9" name="Shape 509"/>
          <p:cNvCxnSpPr/>
          <p:nvPr/>
        </p:nvCxnSpPr>
        <p:spPr>
          <a:xfrm>
            <a:off x="1348775" y="3642975"/>
            <a:ext cx="201300" cy="1500"/>
          </a:xfrm>
          <a:prstGeom prst="straightConnector1">
            <a:avLst/>
          </a:prstGeom>
          <a:noFill/>
          <a:ln cap="flat" cmpd="sng" w="9525">
            <a:solidFill>
              <a:schemeClr val="dk2"/>
            </a:solidFill>
            <a:prstDash val="solid"/>
            <a:round/>
            <a:headEnd len="med" w="med" type="none"/>
            <a:tailEnd len="med" w="med" type="none"/>
          </a:ln>
        </p:spPr>
      </p:cxnSp>
      <p:cxnSp>
        <p:nvCxnSpPr>
          <p:cNvPr id="510" name="Shape 510"/>
          <p:cNvCxnSpPr/>
          <p:nvPr/>
        </p:nvCxnSpPr>
        <p:spPr>
          <a:xfrm>
            <a:off x="1727575" y="3642975"/>
            <a:ext cx="201300" cy="1500"/>
          </a:xfrm>
          <a:prstGeom prst="straightConnector1">
            <a:avLst/>
          </a:prstGeom>
          <a:noFill/>
          <a:ln cap="flat" cmpd="sng" w="9525">
            <a:solidFill>
              <a:schemeClr val="dk2"/>
            </a:solidFill>
            <a:prstDash val="solid"/>
            <a:round/>
            <a:headEnd len="med" w="med" type="none"/>
            <a:tailEnd len="med" w="med" type="none"/>
          </a:ln>
        </p:spPr>
      </p:cxnSp>
      <p:cxnSp>
        <p:nvCxnSpPr>
          <p:cNvPr id="511" name="Shape 511"/>
          <p:cNvCxnSpPr/>
          <p:nvPr/>
        </p:nvCxnSpPr>
        <p:spPr>
          <a:xfrm>
            <a:off x="1232850" y="4204150"/>
            <a:ext cx="201300" cy="1500"/>
          </a:xfrm>
          <a:prstGeom prst="straightConnector1">
            <a:avLst/>
          </a:prstGeom>
          <a:noFill/>
          <a:ln cap="flat" cmpd="sng" w="9525">
            <a:solidFill>
              <a:schemeClr val="dk2"/>
            </a:solidFill>
            <a:prstDash val="solid"/>
            <a:round/>
            <a:headEnd len="med" w="med" type="none"/>
            <a:tailEnd len="med" w="med" type="none"/>
          </a:ln>
        </p:spPr>
      </p:cxnSp>
      <p:cxnSp>
        <p:nvCxnSpPr>
          <p:cNvPr id="512" name="Shape 512"/>
          <p:cNvCxnSpPr/>
          <p:nvPr/>
        </p:nvCxnSpPr>
        <p:spPr>
          <a:xfrm>
            <a:off x="2261825" y="4204150"/>
            <a:ext cx="201300" cy="1500"/>
          </a:xfrm>
          <a:prstGeom prst="straightConnector1">
            <a:avLst/>
          </a:prstGeom>
          <a:noFill/>
          <a:ln cap="flat" cmpd="sng" w="9525">
            <a:solidFill>
              <a:schemeClr val="dk2"/>
            </a:solidFill>
            <a:prstDash val="solid"/>
            <a:round/>
            <a:headEnd len="med" w="med" type="none"/>
            <a:tailEnd len="med" w="med" type="none"/>
          </a:ln>
        </p:spPr>
      </p:cxnSp>
      <p:sp>
        <p:nvSpPr>
          <p:cNvPr id="513" name="Shape 513"/>
          <p:cNvSpPr/>
          <p:nvPr/>
        </p:nvSpPr>
        <p:spPr>
          <a:xfrm>
            <a:off x="1031550" y="4806175"/>
            <a:ext cx="201300" cy="186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Ejemplo: </a:t>
            </a:r>
            <a:r>
              <a:rPr b="1" lang="en-US" sz="2400">
                <a:solidFill>
                  <a:schemeClr val="dk1"/>
                </a:solidFill>
                <a:latin typeface="Calibri"/>
                <a:ea typeface="Calibri"/>
                <a:cs typeface="Calibri"/>
                <a:sym typeface="Calibri"/>
              </a:rPr>
              <a:t>Operación AND</a:t>
            </a:r>
            <a:endParaRPr b="1" sz="2400">
              <a:solidFill>
                <a:schemeClr val="dk1"/>
              </a:solidFill>
              <a:latin typeface="Calibri"/>
              <a:ea typeface="Calibri"/>
              <a:cs typeface="Calibri"/>
              <a:sym typeface="Calibri"/>
            </a:endParaRPr>
          </a:p>
        </p:txBody>
      </p:sp>
      <p:sp>
        <p:nvSpPr>
          <p:cNvPr id="519" name="Shape 519"/>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Shape 5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521" name="Shape 521"/>
          <p:cNvSpPr txBox="1"/>
          <p:nvPr/>
        </p:nvSpPr>
        <p:spPr>
          <a:xfrm>
            <a:off x="854925" y="1314000"/>
            <a:ext cx="7215900" cy="5094000"/>
          </a:xfrm>
          <a:prstGeom prst="rect">
            <a:avLst/>
          </a:prstGeom>
          <a:noFill/>
          <a:ln>
            <a:noFill/>
          </a:ln>
        </p:spPr>
        <p:txBody>
          <a:bodyPr anchorCtr="0" anchor="t" bIns="45700" lIns="91425" spcFirstLastPara="1" rIns="91425" wrap="square" tIns="45700">
            <a:noAutofit/>
          </a:bodyPr>
          <a:lstStyle/>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 (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Operación AND:</a:t>
            </a:r>
            <a:endParaRPr sz="1800">
              <a:solidFill>
                <a:schemeClr val="dk1"/>
              </a:solidFill>
              <a:latin typeface="Calibri"/>
              <a:ea typeface="Calibri"/>
              <a:cs typeface="Calibri"/>
              <a:sym typeface="Calibri"/>
            </a:endParaRPr>
          </a:p>
          <a:p>
            <a:pPr indent="457200" lvl="0" marL="0" rtl="0">
              <a:lnSpc>
                <a:spcPct val="200000"/>
              </a:lnSpc>
              <a:spcBef>
                <a:spcPts val="0"/>
              </a:spcBef>
              <a:spcAft>
                <a:spcPts val="0"/>
              </a:spcAft>
              <a:buNone/>
            </a:pP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1</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Eliminamos conjuntos no válidos: </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Sabemos por Unicidad que (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a:t>
            </a:r>
            <a:endParaRPr sz="1800">
              <a:solidFill>
                <a:schemeClr val="dk1"/>
              </a:solidFill>
              <a:latin typeface="Calibri"/>
              <a:ea typeface="Calibri"/>
              <a:cs typeface="Calibri"/>
              <a:sym typeface="Calibri"/>
            </a:endParaRPr>
          </a:p>
          <a:p>
            <a:pPr indent="457200" lvl="0" marL="0" rtl="0">
              <a:lnSpc>
                <a:spcPct val="200000"/>
              </a:lnSpc>
              <a:spcBef>
                <a:spcPts val="0"/>
              </a:spcBef>
              <a:spcAft>
                <a:spcPts val="0"/>
              </a:spcAft>
              <a:buNone/>
            </a:pP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1</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Shape 522"/>
          <p:cNvSpPr/>
          <p:nvPr/>
        </p:nvSpPr>
        <p:spPr>
          <a:xfrm>
            <a:off x="1073400" y="4213900"/>
            <a:ext cx="201300" cy="186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Shape 523"/>
          <p:cNvSpPr/>
          <p:nvPr/>
        </p:nvSpPr>
        <p:spPr>
          <a:xfrm>
            <a:off x="1073400" y="2537525"/>
            <a:ext cx="201300" cy="186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Operanción AND</a:t>
            </a:r>
            <a:endParaRPr b="1" sz="2400">
              <a:solidFill>
                <a:schemeClr val="dk1"/>
              </a:solidFill>
              <a:latin typeface="Calibri"/>
              <a:ea typeface="Calibri"/>
              <a:cs typeface="Calibri"/>
              <a:sym typeface="Calibri"/>
            </a:endParaRPr>
          </a:p>
        </p:txBody>
      </p:sp>
      <p:sp>
        <p:nvSpPr>
          <p:cNvPr id="529" name="Shape 529"/>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Shape 5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531" name="Shape 531"/>
          <p:cNvSpPr txBox="1"/>
          <p:nvPr/>
        </p:nvSpPr>
        <p:spPr>
          <a:xfrm>
            <a:off x="854925" y="1314000"/>
            <a:ext cx="7215900" cy="5094000"/>
          </a:xfrm>
          <a:prstGeom prst="rect">
            <a:avLst/>
          </a:prstGeom>
          <a:noFill/>
          <a:ln>
            <a:noFill/>
          </a:ln>
        </p:spPr>
        <p:txBody>
          <a:bodyPr anchorCtr="0" anchor="t" bIns="45700" lIns="91425" spcFirstLastPara="1" rIns="91425" wrap="square" tIns="45700">
            <a:noAutofit/>
          </a:bodyPr>
          <a:lstStyle/>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 (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a:t>
            </a:r>
            <a:r>
              <a:rPr baseline="-25000"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1</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Operación AND:</a:t>
            </a:r>
            <a:endParaRPr sz="1800">
              <a:solidFill>
                <a:schemeClr val="dk1"/>
              </a:solidFill>
              <a:latin typeface="Calibri"/>
              <a:ea typeface="Calibri"/>
              <a:cs typeface="Calibri"/>
              <a:sym typeface="Calibri"/>
            </a:endParaRPr>
          </a:p>
          <a:p>
            <a:pPr indent="457200" lvl="0" marL="0" rtl="0">
              <a:lnSpc>
                <a:spcPct val="200000"/>
              </a:lnSpc>
              <a:spcBef>
                <a:spcPts val="0"/>
              </a:spcBef>
              <a:spcAft>
                <a:spcPts val="0"/>
              </a:spcAft>
              <a:buNone/>
            </a:pP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1</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Eliminamos conjuntos no válidos: </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rPr lang="en-US" sz="1800">
                <a:solidFill>
                  <a:schemeClr val="dk1"/>
                </a:solidFill>
                <a:latin typeface="Calibri"/>
                <a:ea typeface="Calibri"/>
                <a:cs typeface="Calibri"/>
                <a:sym typeface="Calibri"/>
              </a:rPr>
              <a:t>Sabemos por Unicidad que (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a:t>
            </a:r>
            <a:endParaRPr sz="1800">
              <a:solidFill>
                <a:schemeClr val="dk1"/>
              </a:solidFill>
              <a:latin typeface="Calibri"/>
              <a:ea typeface="Calibri"/>
              <a:cs typeface="Calibri"/>
              <a:sym typeface="Calibri"/>
            </a:endParaRPr>
          </a:p>
          <a:p>
            <a:pPr indent="457200" lvl="0" marL="0" rtl="0">
              <a:lnSpc>
                <a:spcPct val="200000"/>
              </a:lnSpc>
              <a:spcBef>
                <a:spcPts val="0"/>
              </a:spcBef>
              <a:spcAft>
                <a:spcPts val="0"/>
              </a:spcAft>
              <a:buNone/>
            </a:pPr>
            <a:r>
              <a:rPr lang="en-US" sz="1800">
                <a:solidFill>
                  <a:schemeClr val="dk1"/>
                </a:solidFill>
                <a:latin typeface="Calibri"/>
                <a:ea typeface="Calibri"/>
                <a:cs typeface="Calibri"/>
                <a:sym typeface="Calibri"/>
              </a:rPr>
              <a:t> ( g</a:t>
            </a:r>
            <a:r>
              <a:rPr baseline="-25000"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 h</a:t>
            </a:r>
            <a:r>
              <a:rPr baseline="-25000"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 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  1</a:t>
            </a:r>
            <a:endParaRPr sz="1800">
              <a:solidFill>
                <a:schemeClr val="dk1"/>
              </a:solidFill>
              <a:latin typeface="Calibri"/>
              <a:ea typeface="Calibri"/>
              <a:cs typeface="Calibri"/>
              <a:sym typeface="Calibri"/>
            </a:endParaRPr>
          </a:p>
          <a:p>
            <a:pPr indent="0" lvl="0" marL="0" rtl="0">
              <a:lnSpc>
                <a:spcPct val="200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ctr">
              <a:lnSpc>
                <a:spcPct val="150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ctr">
              <a:lnSpc>
                <a:spcPct val="150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Shape 532"/>
          <p:cNvSpPr/>
          <p:nvPr/>
        </p:nvSpPr>
        <p:spPr>
          <a:xfrm>
            <a:off x="1073400" y="4213900"/>
            <a:ext cx="201300" cy="186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3" name="Shape 533"/>
          <p:cNvSpPr/>
          <p:nvPr/>
        </p:nvSpPr>
        <p:spPr>
          <a:xfrm>
            <a:off x="1073400" y="2537525"/>
            <a:ext cx="201300" cy="1869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p:nvPr/>
        </p:nvSpPr>
        <p:spPr>
          <a:xfrm>
            <a:off x="1395200" y="4076700"/>
            <a:ext cx="899700" cy="4617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Shape 535"/>
          <p:cNvSpPr txBox="1"/>
          <p:nvPr/>
        </p:nvSpPr>
        <p:spPr>
          <a:xfrm>
            <a:off x="854925" y="4722275"/>
            <a:ext cx="4486200" cy="60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*Se representan computacionalmente como tablas.</a:t>
            </a:r>
            <a:endParaRPr/>
          </a:p>
        </p:txBody>
      </p:sp>
      <p:sp>
        <p:nvSpPr>
          <p:cNvPr id="536" name="Shape 536"/>
          <p:cNvSpPr/>
          <p:nvPr/>
        </p:nvSpPr>
        <p:spPr>
          <a:xfrm>
            <a:off x="2608125" y="4076700"/>
            <a:ext cx="899700" cy="4617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3885125" y="4076700"/>
            <a:ext cx="899700" cy="4617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nvSpPr>
        <p:spPr>
          <a:xfrm>
            <a:off x="457200" y="1019050"/>
            <a:ext cx="8229600" cy="5365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1800">
                <a:solidFill>
                  <a:schemeClr val="dk1"/>
                </a:solidFill>
                <a:latin typeface="Calibri"/>
                <a:ea typeface="Calibri"/>
                <a:cs typeface="Calibri"/>
                <a:sym typeface="Calibri"/>
              </a:rPr>
              <a:t>TABLA DE SOLUCIÓN</a:t>
            </a:r>
            <a:endParaRPr b="1" sz="1800">
              <a:solidFill>
                <a:schemeClr val="dk1"/>
              </a:solidFill>
              <a:latin typeface="Calibri"/>
              <a:ea typeface="Calibri"/>
              <a:cs typeface="Calibri"/>
              <a:sym typeface="Calibri"/>
            </a:endParaRPr>
          </a:p>
          <a:p>
            <a:pPr indent="0" lvl="0" marL="0" rtl="0" algn="just">
              <a:lnSpc>
                <a:spcPct val="100000"/>
              </a:lnSpc>
              <a:spcBef>
                <a:spcPts val="0"/>
              </a:spcBef>
              <a:spcAft>
                <a:spcPts val="0"/>
              </a:spcAft>
              <a:buNone/>
            </a:pPr>
            <a:r>
              <a:rPr lang="en-US" sz="1800">
                <a:solidFill>
                  <a:schemeClr val="dk1"/>
                </a:solidFill>
                <a:latin typeface="Calibri"/>
                <a:ea typeface="Calibri"/>
                <a:cs typeface="Calibri"/>
                <a:sym typeface="Calibri"/>
              </a:rPr>
              <a:t>Tabla que describe la asignación de actividades a estaciones durante el desarrollo del algoritmo. En la tabla no se asignan todas las variables,</a:t>
            </a:r>
            <a:r>
              <a:rPr lang="en-US" sz="1800">
                <a:solidFill>
                  <a:schemeClr val="dk1"/>
                </a:solidFill>
                <a:latin typeface="Calibri"/>
                <a:ea typeface="Calibri"/>
                <a:cs typeface="Calibri"/>
                <a:sym typeface="Calibri"/>
              </a:rPr>
              <a:t> pero</a:t>
            </a:r>
            <a:r>
              <a:rPr lang="en-US" sz="1800">
                <a:solidFill>
                  <a:schemeClr val="dk1"/>
                </a:solidFill>
                <a:latin typeface="Calibri"/>
                <a:ea typeface="Calibri"/>
                <a:cs typeface="Calibri"/>
                <a:sym typeface="Calibri"/>
              </a:rPr>
              <a:t> es una solución factible.</a:t>
            </a:r>
            <a:endParaRPr sz="1800">
              <a:solidFill>
                <a:schemeClr val="dk1"/>
              </a:solidFill>
              <a:latin typeface="Calibri"/>
              <a:ea typeface="Calibri"/>
              <a:cs typeface="Calibri"/>
              <a:sym typeface="Calibri"/>
            </a:endParaRPr>
          </a:p>
          <a:p>
            <a:pPr indent="0" lvl="0" marL="0" rtl="0" algn="ctr">
              <a:spcBef>
                <a:spcPts val="0"/>
              </a:spcBef>
              <a:spcAft>
                <a:spcPts val="0"/>
              </a:spcAft>
              <a:buNone/>
            </a:pPr>
            <a:r>
              <a:rPr lang="en-US" sz="1800">
                <a:solidFill>
                  <a:schemeClr val="dk1"/>
                </a:solidFill>
                <a:latin typeface="Calibri"/>
                <a:ea typeface="Calibri"/>
                <a:cs typeface="Calibri"/>
                <a:sym typeface="Calibri"/>
              </a:rPr>
              <a:t>d</a:t>
            </a:r>
            <a:r>
              <a:rPr baseline="-25000"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 g</a:t>
            </a:r>
            <a:r>
              <a:rPr baseline="-25000"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rPr lang="en-US" sz="1800">
                <a:solidFill>
                  <a:schemeClr val="dk1"/>
                </a:solidFill>
                <a:latin typeface="Calibri"/>
                <a:ea typeface="Calibri"/>
                <a:cs typeface="Calibri"/>
                <a:sym typeface="Calibri"/>
              </a:rPr>
              <a:t>Representación</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rPr lang="en-US" sz="1800">
                <a:solidFill>
                  <a:schemeClr val="dk1"/>
                </a:solidFill>
                <a:latin typeface="Calibri"/>
                <a:ea typeface="Calibri"/>
                <a:cs typeface="Calibri"/>
                <a:sym typeface="Calibri"/>
              </a:rPr>
              <a:t>en Tabla:</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rPr lang="en-US" sz="1800">
                <a:solidFill>
                  <a:schemeClr val="dk1"/>
                </a:solidFill>
                <a:latin typeface="Calibri"/>
                <a:ea typeface="Calibri"/>
                <a:cs typeface="Calibri"/>
                <a:sym typeface="Calibri"/>
              </a:rPr>
              <a:t>La suma de los valores en una columna es menor o igual que uno.</a:t>
            </a:r>
            <a:endParaRPr sz="1800">
              <a:solidFill>
                <a:schemeClr val="dk1"/>
              </a:solidFill>
              <a:latin typeface="Calibri"/>
              <a:ea typeface="Calibri"/>
              <a:cs typeface="Calibri"/>
              <a:sym typeface="Calibri"/>
            </a:endParaRPr>
          </a:p>
          <a:p>
            <a:pPr indent="0" lvl="0" marL="0" rtl="0" algn="ctr">
              <a:spcBef>
                <a:spcPts val="0"/>
              </a:spcBef>
              <a:spcAft>
                <a:spcPts val="0"/>
              </a:spcAft>
              <a:buNone/>
            </a:pPr>
            <a:r>
              <a:rPr lang="en-US" sz="1800">
                <a:solidFill>
                  <a:schemeClr val="dk1"/>
                </a:solidFill>
                <a:latin typeface="Calibri"/>
                <a:ea typeface="Calibri"/>
                <a:cs typeface="Calibri"/>
                <a:sym typeface="Calibri"/>
              </a:rPr>
              <a:t>∑</a:t>
            </a:r>
            <a:r>
              <a:rPr baseline="30000" lang="en-US" sz="1800">
                <a:solidFill>
                  <a:schemeClr val="dk1"/>
                </a:solidFill>
                <a:latin typeface="Calibri"/>
                <a:ea typeface="Calibri"/>
                <a:cs typeface="Calibri"/>
                <a:sym typeface="Calibri"/>
              </a:rPr>
              <a:t>4</a:t>
            </a:r>
            <a:r>
              <a:rPr baseline="-25000" lang="en-US" sz="1800">
                <a:solidFill>
                  <a:schemeClr val="dk1"/>
                </a:solidFill>
                <a:latin typeface="Calibri"/>
                <a:ea typeface="Calibri"/>
                <a:cs typeface="Calibri"/>
                <a:sym typeface="Calibri"/>
              </a:rPr>
              <a:t>j=1 </a:t>
            </a:r>
            <a:r>
              <a:rPr lang="en-US" sz="1800">
                <a:solidFill>
                  <a:schemeClr val="dk1"/>
                </a:solidFill>
                <a:latin typeface="Calibri"/>
                <a:ea typeface="Calibri"/>
                <a:cs typeface="Calibri"/>
                <a:sym typeface="Calibri"/>
              </a:rPr>
              <a:t> </a:t>
            </a:r>
            <a:r>
              <a:rPr lang="en-US" sz="1800">
                <a:solidFill>
                  <a:schemeClr val="dk1"/>
                </a:solidFill>
              </a:rPr>
              <a:t>X</a:t>
            </a:r>
            <a:r>
              <a:rPr baseline="-25000" lang="en-US" sz="1800">
                <a:solidFill>
                  <a:schemeClr val="dk1"/>
                </a:solidFill>
              </a:rPr>
              <a:t>i,j </a:t>
            </a:r>
            <a:r>
              <a:rPr lang="en-US" sz="1800">
                <a:solidFill>
                  <a:schemeClr val="dk1"/>
                </a:solidFill>
              </a:rPr>
              <a:t>&lt;= 1</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rPr lang="en-US" sz="1800">
                <a:solidFill>
                  <a:schemeClr val="dk1"/>
                </a:solidFill>
                <a:latin typeface="Calibri"/>
                <a:ea typeface="Calibri"/>
                <a:cs typeface="Calibri"/>
                <a:sym typeface="Calibri"/>
              </a:rPr>
              <a:t>Si la suma de los valores en una columna es igual a cero significa que la actividad </a:t>
            </a:r>
            <a:r>
              <a:rPr i="1" lang="en-US" sz="1800">
                <a:solidFill>
                  <a:schemeClr val="dk1"/>
                </a:solidFill>
                <a:latin typeface="Calibri"/>
                <a:ea typeface="Calibri"/>
                <a:cs typeface="Calibri"/>
                <a:sym typeface="Calibri"/>
              </a:rPr>
              <a:t>i</a:t>
            </a:r>
            <a:r>
              <a:rPr lang="en-US" sz="1800">
                <a:solidFill>
                  <a:schemeClr val="dk1"/>
                </a:solidFill>
                <a:latin typeface="Calibri"/>
                <a:ea typeface="Calibri"/>
                <a:cs typeface="Calibri"/>
                <a:sym typeface="Calibri"/>
              </a:rPr>
              <a:t> no ha sido asignada a una estación.</a:t>
            </a:r>
            <a:endParaRPr sz="18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solidFill>
                <a:schemeClr val="dk1"/>
              </a:solidFill>
            </a:endParaRPr>
          </a:p>
          <a:p>
            <a:pPr indent="0" lvl="0" marL="0" rtl="0" algn="ctr">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Shape 543"/>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b="1" lang="en-US" sz="2400">
                <a:solidFill>
                  <a:schemeClr val="dk1"/>
                </a:solidFill>
                <a:latin typeface="Calibri"/>
                <a:ea typeface="Calibri"/>
                <a:cs typeface="Calibri"/>
                <a:sym typeface="Calibri"/>
              </a:rPr>
              <a:t>Representación Computacional</a:t>
            </a:r>
            <a:endParaRPr b="1" sz="2400">
              <a:solidFill>
                <a:schemeClr val="dk1"/>
              </a:solidFill>
              <a:highlight>
                <a:srgbClr val="FFFF00"/>
              </a:highlight>
              <a:latin typeface="Calibri"/>
              <a:ea typeface="Calibri"/>
              <a:cs typeface="Calibri"/>
              <a:sym typeface="Calibri"/>
            </a:endParaRPr>
          </a:p>
        </p:txBody>
      </p:sp>
      <p:sp>
        <p:nvSpPr>
          <p:cNvPr id="544" name="Shape 544"/>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545" name="Shape 545"/>
          <p:cNvGraphicFramePr/>
          <p:nvPr/>
        </p:nvGraphicFramePr>
        <p:xfrm>
          <a:off x="1658275" y="2490850"/>
          <a:ext cx="3000000" cy="3000000"/>
        </p:xfrm>
        <a:graphic>
          <a:graphicData uri="http://schemas.openxmlformats.org/drawingml/2006/table">
            <a:tbl>
              <a:tblPr>
                <a:noFill/>
                <a:tableStyleId>{88675A0A-622A-4979-A8BB-0D2B8D6BCD37}</a:tableStyleId>
              </a:tblPr>
              <a:tblGrid>
                <a:gridCol w="514250"/>
                <a:gridCol w="514250"/>
                <a:gridCol w="514250"/>
                <a:gridCol w="514250"/>
                <a:gridCol w="514250"/>
                <a:gridCol w="514250"/>
                <a:gridCol w="514250"/>
                <a:gridCol w="514250"/>
                <a:gridCol w="514250"/>
                <a:gridCol w="514250"/>
                <a:gridCol w="514250"/>
                <a:gridCol w="514250"/>
              </a:tblGrid>
              <a:tr h="459875">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gridSpan="11">
                  <a:txBody>
                    <a:bodyPr>
                      <a:noAutofit/>
                    </a:bodyPr>
                    <a:lstStyle/>
                    <a:p>
                      <a:pPr indent="0" lvl="0" marL="0" rtl="0" algn="ctr">
                        <a:spcBef>
                          <a:spcPts val="0"/>
                        </a:spcBef>
                        <a:spcAft>
                          <a:spcPts val="0"/>
                        </a:spcAft>
                        <a:buNone/>
                      </a:pPr>
                      <a:r>
                        <a:rPr lang="en-US"/>
                        <a:t>Actividad ( i )</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c hMerge="1"/>
                <a:tc hMerge="1"/>
                <a:tc hMerge="1"/>
              </a:tr>
              <a:tr h="374875">
                <a:tc rowSpan="5">
                  <a:txBody>
                    <a:bodyPr>
                      <a:noAutofit/>
                    </a:bodyPr>
                    <a:lstStyle/>
                    <a:p>
                      <a:pPr indent="0" lvl="0" marL="0" rtl="0">
                        <a:spcBef>
                          <a:spcPts val="0"/>
                        </a:spcBef>
                        <a:spcAft>
                          <a:spcPts val="0"/>
                        </a:spcAft>
                        <a:buNone/>
                      </a:pPr>
                      <a:r>
                        <a:t/>
                      </a:r>
                      <a:endParaRPr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US"/>
                        <a:t>X</a:t>
                      </a:r>
                      <a:r>
                        <a:rPr baseline="-25000" lang="en-US"/>
                        <a:t>i,j</a:t>
                      </a:r>
                      <a:endParaRPr baseline="-25000"/>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solidFill>
                      <a:srgbClr val="FFFFFF"/>
                    </a:solidFill>
                  </a:tcPr>
                </a:tc>
                <a:tc>
                  <a:txBody>
                    <a:bodyPr>
                      <a:noAutofit/>
                    </a:bodyPr>
                    <a:lstStyle/>
                    <a:p>
                      <a:pPr indent="0" lvl="0" marL="0" rtl="0" algn="ctr">
                        <a:spcBef>
                          <a:spcPts val="0"/>
                        </a:spcBef>
                        <a:spcAft>
                          <a:spcPts val="0"/>
                        </a:spcAft>
                        <a:buNone/>
                      </a:pPr>
                      <a:r>
                        <a:rPr lang="en-US">
                          <a:solidFill>
                            <a:srgbClr val="FFFFFF"/>
                          </a:solidFill>
                        </a:rPr>
                        <a:t>a</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a:solidFill>
                            <a:srgbClr val="FFFFFF"/>
                          </a:solidFill>
                        </a:rPr>
                        <a:t>b</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a:solidFill>
                            <a:srgbClr val="FFFFFF"/>
                          </a:solidFill>
                        </a:rPr>
                        <a:t>c</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a:solidFill>
                            <a:srgbClr val="FFFFFF"/>
                          </a:solidFill>
                        </a:rPr>
                        <a:t>d</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a:solidFill>
                            <a:srgbClr val="FFFFFF"/>
                          </a:solidFill>
                        </a:rPr>
                        <a:t>e</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a:solidFill>
                            <a:srgbClr val="FFFFFF"/>
                          </a:solidFill>
                        </a:rPr>
                        <a:t>f</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a:solidFill>
                            <a:srgbClr val="FFFFFF"/>
                          </a:solidFill>
                        </a:rPr>
                        <a:t>g</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a:solidFill>
                            <a:srgbClr val="FFFFFF"/>
                          </a:solidFill>
                        </a:rPr>
                        <a:t>h</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a:solidFill>
                            <a:srgbClr val="FFFFFF"/>
                          </a:solidFill>
                        </a:rPr>
                        <a:t>i</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a:solidFill>
                            <a:srgbClr val="FFFFFF"/>
                          </a:solidFill>
                        </a:rPr>
                        <a:t>j</a:t>
                      </a:r>
                      <a:endParaRPr>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r>
              <a:tr h="372400">
                <a:tc vMerge="1"/>
                <a:tc>
                  <a:txBody>
                    <a:bodyPr>
                      <a:noAutofit/>
                    </a:bodyPr>
                    <a:lstStyle/>
                    <a:p>
                      <a:pPr indent="0" lvl="0" marL="0" rtl="0" algn="ctr">
                        <a:spcBef>
                          <a:spcPts val="0"/>
                        </a:spcBef>
                        <a:spcAft>
                          <a:spcPts val="0"/>
                        </a:spcAft>
                        <a:buNone/>
                      </a:pPr>
                      <a:r>
                        <a:rPr lang="en-US">
                          <a:solidFill>
                            <a:srgbClr val="FFFFFF"/>
                          </a:solidFill>
                        </a:rPr>
                        <a:t>1</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r>
              <a:tr h="372400">
                <a:tc vMerge="1"/>
                <a:tc>
                  <a:txBody>
                    <a:bodyPr>
                      <a:noAutofit/>
                    </a:bodyPr>
                    <a:lstStyle/>
                    <a:p>
                      <a:pPr indent="0" lvl="0" marL="0" rtl="0" algn="ctr">
                        <a:spcBef>
                          <a:spcPts val="0"/>
                        </a:spcBef>
                        <a:spcAft>
                          <a:spcPts val="0"/>
                        </a:spcAft>
                        <a:buNone/>
                      </a:pPr>
                      <a:r>
                        <a:rPr lang="en-US">
                          <a:solidFill>
                            <a:srgbClr val="FFFFFF"/>
                          </a:solidFill>
                        </a:rPr>
                        <a:t>2</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1</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r>
              <a:tr h="372400">
                <a:tc vMerge="1"/>
                <a:tc>
                  <a:txBody>
                    <a:bodyPr>
                      <a:noAutofit/>
                    </a:bodyPr>
                    <a:lstStyle/>
                    <a:p>
                      <a:pPr indent="0" lvl="0" marL="0" rtl="0" algn="ctr">
                        <a:spcBef>
                          <a:spcPts val="0"/>
                        </a:spcBef>
                        <a:spcAft>
                          <a:spcPts val="0"/>
                        </a:spcAft>
                        <a:buNone/>
                      </a:pPr>
                      <a:r>
                        <a:rPr lang="en-US">
                          <a:solidFill>
                            <a:srgbClr val="FFFFFF"/>
                          </a:solidFill>
                        </a:rPr>
                        <a:t>3</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1</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r>
              <a:tr h="372400">
                <a:tc vMerge="1"/>
                <a:tc>
                  <a:txBody>
                    <a:bodyPr>
                      <a:noAutofit/>
                    </a:bodyPr>
                    <a:lstStyle/>
                    <a:p>
                      <a:pPr indent="0" lvl="0" marL="0" rtl="0" algn="ctr">
                        <a:spcBef>
                          <a:spcPts val="0"/>
                        </a:spcBef>
                        <a:spcAft>
                          <a:spcPts val="0"/>
                        </a:spcAft>
                        <a:buNone/>
                      </a:pPr>
                      <a:r>
                        <a:rPr lang="en-US">
                          <a:solidFill>
                            <a:srgbClr val="FFFFFF"/>
                          </a:solidFill>
                        </a:rPr>
                        <a:t>4</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a:t>0</a:t>
                      </a:r>
                      <a:endParaRPr/>
                    </a:p>
                  </a:txBody>
                  <a:tcPr marT="91425" marB="91425" marR="91425" marL="91425">
                    <a:solidFill>
                      <a:srgbClr val="FFFFFF"/>
                    </a:solidFill>
                  </a:tcPr>
                </a:tc>
              </a:tr>
            </a:tbl>
          </a:graphicData>
        </a:graphic>
      </p:graphicFrame>
      <p:sp>
        <p:nvSpPr>
          <p:cNvPr id="546" name="Shape 546"/>
          <p:cNvSpPr txBox="1"/>
          <p:nvPr/>
        </p:nvSpPr>
        <p:spPr>
          <a:xfrm rot="-5400000">
            <a:off x="951350" y="3611300"/>
            <a:ext cx="19425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Estación ( j )</a:t>
            </a:r>
            <a:endParaRPr/>
          </a:p>
        </p:txBody>
      </p:sp>
      <p:sp>
        <p:nvSpPr>
          <p:cNvPr id="547" name="Shape 547"/>
          <p:cNvSpPr txBox="1"/>
          <p:nvPr/>
        </p:nvSpPr>
        <p:spPr>
          <a:xfrm>
            <a:off x="2634850" y="4885125"/>
            <a:ext cx="5118300" cy="37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000"/>
              <a:t>*Cada entrada es representada por un bit.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p:nvPr/>
        </p:nvSpPr>
        <p:spPr>
          <a:xfrm>
            <a:off x="0" y="876300"/>
            <a:ext cx="9144000" cy="76200"/>
          </a:xfrm>
          <a:prstGeom prst="rect">
            <a:avLst/>
          </a:prstGeom>
          <a:gradFill>
            <a:gsLst>
              <a:gs pos="0">
                <a:srgbClr val="1F3291"/>
              </a:gs>
              <a:gs pos="400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Shape 105"/>
          <p:cNvSpPr txBox="1"/>
          <p:nvPr/>
        </p:nvSpPr>
        <p:spPr>
          <a:xfrm>
            <a:off x="381000" y="2401193"/>
            <a:ext cx="8229600" cy="38472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Supuestos </a:t>
            </a:r>
            <a:r>
              <a:rPr lang="en-US" sz="1600">
                <a:solidFill>
                  <a:schemeClr val="dk1"/>
                </a:solidFill>
                <a:latin typeface="Calibri"/>
                <a:ea typeface="Calibri"/>
                <a:cs typeface="Calibri"/>
                <a:sym typeface="Calibri"/>
              </a:rPr>
              <a:t>(Klein and Scholl, 1996)</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Producción de un solo tipo de pieza homogénea.  </a:t>
            </a:r>
            <a:endParaRPr sz="16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No hay alternativas de producción.</a:t>
            </a:r>
            <a:endParaRPr sz="16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Línea controlada con un tiempo de ciclo común y fijo. Todos los tiempos de estación son iguales o menores que el tiempo de ciclo. </a:t>
            </a:r>
            <a:endParaRPr sz="16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Línea de producción en serie.</a:t>
            </a:r>
            <a:endParaRPr sz="16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La secuencia de producción se determina en función de las restricciones de precedencia.</a:t>
            </a:r>
            <a:endParaRPr sz="16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Tiempos de actividad t</a:t>
            </a:r>
            <a:r>
              <a:rPr baseline="-25000" lang="en-US" sz="1600">
                <a:solidFill>
                  <a:schemeClr val="dk1"/>
                </a:solidFill>
                <a:latin typeface="Calibri"/>
                <a:ea typeface="Calibri"/>
                <a:cs typeface="Calibri"/>
                <a:sym typeface="Calibri"/>
              </a:rPr>
              <a:t>i,k</a:t>
            </a:r>
            <a:r>
              <a:rPr lang="en-US" sz="1600">
                <a:solidFill>
                  <a:schemeClr val="dk1"/>
                </a:solidFill>
                <a:latin typeface="Calibri"/>
                <a:ea typeface="Calibri"/>
                <a:cs typeface="Calibri"/>
                <a:sym typeface="Calibri"/>
              </a:rPr>
              <a:t> enteros y determinísticos.</a:t>
            </a:r>
            <a:endParaRPr sz="16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Las únicas restricciones por considerar son las de precedencia, unicidad y tiempo.</a:t>
            </a:r>
            <a:endParaRPr sz="16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Tareas indivisibles.</a:t>
            </a:r>
            <a:endParaRPr sz="16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Todas las estaciones están igualmente equipadas en maquinaria y mano de obra.</a:t>
            </a:r>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El número de estaciones  es determinado y fijo .</a:t>
            </a:r>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El número de tareas debe ser mayor que el número de estaciones .</a:t>
            </a:r>
            <a:endParaRPr/>
          </a:p>
          <a:p>
            <a:pPr indent="-400050" lvl="0" marL="400050" marR="0" rtl="0" algn="l">
              <a:spcBef>
                <a:spcPts val="0"/>
              </a:spcBef>
              <a:spcAft>
                <a:spcPts val="0"/>
              </a:spcAft>
              <a:buClr>
                <a:schemeClr val="dk1"/>
              </a:buClr>
              <a:buSzPts val="1600"/>
              <a:buFont typeface="Calibri"/>
              <a:buAutoNum type="romanLcPeriod"/>
            </a:pPr>
            <a:r>
              <a:rPr lang="en-US" sz="1600">
                <a:solidFill>
                  <a:schemeClr val="dk1"/>
                </a:solidFill>
                <a:latin typeface="Calibri"/>
                <a:ea typeface="Calibri"/>
                <a:cs typeface="Calibri"/>
                <a:sym typeface="Calibri"/>
              </a:rPr>
              <a:t>La red de actividades comienza y termina en un nodo.</a:t>
            </a:r>
            <a:endParaRPr sz="1600">
              <a:solidFill>
                <a:schemeClr val="dk1"/>
              </a:solidFill>
              <a:latin typeface="Calibri"/>
              <a:ea typeface="Calibri"/>
              <a:cs typeface="Calibri"/>
              <a:sym typeface="Calibri"/>
            </a:endParaRPr>
          </a:p>
        </p:txBody>
      </p:sp>
      <p:sp>
        <p:nvSpPr>
          <p:cNvPr id="106" name="Shape 106"/>
          <p:cNvSpPr txBox="1"/>
          <p:nvPr/>
        </p:nvSpPr>
        <p:spPr>
          <a:xfrm>
            <a:off x="304800" y="381000"/>
            <a:ext cx="8305800" cy="16158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P</a:t>
            </a:r>
            <a:r>
              <a:rPr b="1" lang="en-US" sz="2400">
                <a:solidFill>
                  <a:srgbClr val="000000"/>
                </a:solidFill>
                <a:latin typeface="Calibri"/>
                <a:ea typeface="Calibri"/>
                <a:cs typeface="Calibri"/>
                <a:sym typeface="Calibri"/>
              </a:rPr>
              <a:t>roblema de Balanceo de Línea Simple tipo II (SALBP-2)</a:t>
            </a:r>
            <a:endParaRPr/>
          </a:p>
          <a:p>
            <a:pPr indent="0" lvl="0" marL="0" marR="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700">
                <a:solidFill>
                  <a:schemeClr val="dk1"/>
                </a:solidFill>
                <a:latin typeface="Calibri"/>
                <a:ea typeface="Calibri"/>
                <a:cs typeface="Calibri"/>
                <a:sym typeface="Calibri"/>
              </a:rPr>
              <a:t>Consiste en encontrar la distribución óptima de las actividades requeridas para elaborar un producto entre cierto número de estaciones, minimizando el tiempo de ciclo y cumpliendo con las restricciones establecidas. </a:t>
            </a:r>
            <a:endParaRPr/>
          </a:p>
        </p:txBody>
      </p:sp>
      <p:sp>
        <p:nvSpPr>
          <p:cNvPr id="107" name="Shape 1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Shape 552"/>
          <p:cNvSpPr txBox="1"/>
          <p:nvPr/>
        </p:nvSpPr>
        <p:spPr>
          <a:xfrm>
            <a:off x="457200" y="1164000"/>
            <a:ext cx="8229600" cy="5291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Calibri"/>
                <a:ea typeface="Calibri"/>
                <a:cs typeface="Calibri"/>
                <a:sym typeface="Calibri"/>
              </a:rPr>
              <a:t>RESTRICCIÓN</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Conjunto de tablas de soluciones con asignaciones posibles.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VECTOR DE SOLUCIONES TEMPORALES</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Conjunto de tablas de soluciones válidas.</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Shape 553"/>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t/>
            </a:r>
            <a:endParaRPr b="1"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p:txBody>
      </p:sp>
      <p:sp>
        <p:nvSpPr>
          <p:cNvPr id="554" name="Shape 554"/>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555" name="Shape 555"/>
          <p:cNvGraphicFramePr/>
          <p:nvPr/>
        </p:nvGraphicFramePr>
        <p:xfrm>
          <a:off x="1788475" y="3153625"/>
          <a:ext cx="3000000" cy="3000000"/>
        </p:xfrm>
        <a:graphic>
          <a:graphicData uri="http://schemas.openxmlformats.org/drawingml/2006/table">
            <a:tbl>
              <a:tblPr>
                <a:noFill/>
                <a:tableStyleId>{88675A0A-622A-4979-A8BB-0D2B8D6BCD37}</a:tableStyleId>
              </a:tblPr>
              <a:tblGrid>
                <a:gridCol w="382850"/>
                <a:gridCol w="382850"/>
                <a:gridCol w="382850"/>
                <a:gridCol w="382850"/>
                <a:gridCol w="382850"/>
                <a:gridCol w="382850"/>
                <a:gridCol w="382850"/>
                <a:gridCol w="382850"/>
                <a:gridCol w="382850"/>
                <a:gridCol w="382850"/>
                <a:gridCol w="382850"/>
                <a:gridCol w="382850"/>
              </a:tblGrid>
              <a:tr h="295325">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gridSpan="11">
                  <a:txBody>
                    <a:bodyPr>
                      <a:noAutofit/>
                    </a:bodyPr>
                    <a:lstStyle/>
                    <a:p>
                      <a:pPr indent="0" lvl="0" marL="0" rtl="0" algn="ctr">
                        <a:spcBef>
                          <a:spcPts val="0"/>
                        </a:spcBef>
                        <a:spcAft>
                          <a:spcPts val="0"/>
                        </a:spcAft>
                        <a:buNone/>
                      </a:pPr>
                      <a:r>
                        <a:rPr lang="en-US"/>
                        <a:t>Actividad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c hMerge="1"/>
                <a:tc hMerge="1"/>
                <a:tc hMerge="1"/>
              </a:tr>
              <a:tr h="215800">
                <a:tc rowSpan="5">
                  <a:txBody>
                    <a:bodyPr>
                      <a:noAutofit/>
                    </a:bodyPr>
                    <a:lstStyle/>
                    <a:p>
                      <a:pPr indent="0" lvl="0" marL="0" rtl="0">
                        <a:spcBef>
                          <a:spcPts val="0"/>
                        </a:spcBef>
                        <a:spcAft>
                          <a:spcPts val="0"/>
                        </a:spcAft>
                        <a:buNone/>
                      </a:pPr>
                      <a:r>
                        <a:t/>
                      </a:r>
                      <a:endParaRPr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sz="700"/>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solidFill>
                      <a:srgbClr val="FFFFFF"/>
                    </a:solidFill>
                  </a:tcPr>
                </a:tc>
                <a:tc>
                  <a:txBody>
                    <a:bodyPr>
                      <a:noAutofit/>
                    </a:bodyPr>
                    <a:lstStyle/>
                    <a:p>
                      <a:pPr indent="0" lvl="0" marL="0" rtl="0" algn="ctr">
                        <a:spcBef>
                          <a:spcPts val="0"/>
                        </a:spcBef>
                        <a:spcAft>
                          <a:spcPts val="0"/>
                        </a:spcAft>
                        <a:buNone/>
                      </a:pPr>
                      <a:r>
                        <a:rPr lang="en-US" sz="700">
                          <a:solidFill>
                            <a:srgbClr val="FFFFFF"/>
                          </a:solidFill>
                        </a:rPr>
                        <a:t>1</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2</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3</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4</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5</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6</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7</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8</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9</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10</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r>
              <a:tr h="214375">
                <a:tc vMerge="1"/>
                <a:tc>
                  <a:txBody>
                    <a:bodyPr>
                      <a:noAutofit/>
                    </a:bodyPr>
                    <a:lstStyle/>
                    <a:p>
                      <a:pPr indent="0" lvl="0" marL="0" rtl="0" algn="ctr">
                        <a:spcBef>
                          <a:spcPts val="0"/>
                        </a:spcBef>
                        <a:spcAft>
                          <a:spcPts val="0"/>
                        </a:spcAft>
                        <a:buNone/>
                      </a:pPr>
                      <a:r>
                        <a:rPr lang="en-US" sz="700">
                          <a:solidFill>
                            <a:srgbClr val="FFFFFF"/>
                          </a:solidFill>
                        </a:rPr>
                        <a:t>1</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r h="214375">
                <a:tc vMerge="1"/>
                <a:tc>
                  <a:txBody>
                    <a:bodyPr>
                      <a:noAutofit/>
                    </a:bodyPr>
                    <a:lstStyle/>
                    <a:p>
                      <a:pPr indent="0" lvl="0" marL="0" rtl="0" algn="ctr">
                        <a:spcBef>
                          <a:spcPts val="0"/>
                        </a:spcBef>
                        <a:spcAft>
                          <a:spcPts val="0"/>
                        </a:spcAft>
                        <a:buNone/>
                      </a:pPr>
                      <a:r>
                        <a:rPr lang="en-US" sz="700">
                          <a:solidFill>
                            <a:srgbClr val="FFFFFF"/>
                          </a:solidFill>
                        </a:rPr>
                        <a:t>2</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r h="214375">
                <a:tc vMerge="1"/>
                <a:tc>
                  <a:txBody>
                    <a:bodyPr>
                      <a:noAutofit/>
                    </a:bodyPr>
                    <a:lstStyle/>
                    <a:p>
                      <a:pPr indent="0" lvl="0" marL="0" rtl="0" algn="ctr">
                        <a:spcBef>
                          <a:spcPts val="0"/>
                        </a:spcBef>
                        <a:spcAft>
                          <a:spcPts val="0"/>
                        </a:spcAft>
                        <a:buNone/>
                      </a:pPr>
                      <a:r>
                        <a:rPr lang="en-US" sz="700">
                          <a:solidFill>
                            <a:srgbClr val="FFFFFF"/>
                          </a:solidFill>
                        </a:rPr>
                        <a:t>3</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r h="247675">
                <a:tc vMerge="1"/>
                <a:tc>
                  <a:txBody>
                    <a:bodyPr>
                      <a:noAutofit/>
                    </a:bodyPr>
                    <a:lstStyle/>
                    <a:p>
                      <a:pPr indent="0" lvl="0" marL="0" rtl="0" algn="ctr">
                        <a:spcBef>
                          <a:spcPts val="0"/>
                        </a:spcBef>
                        <a:spcAft>
                          <a:spcPts val="0"/>
                        </a:spcAft>
                        <a:buNone/>
                      </a:pPr>
                      <a:r>
                        <a:rPr lang="en-US" sz="700">
                          <a:solidFill>
                            <a:srgbClr val="FFFFFF"/>
                          </a:solidFill>
                        </a:rPr>
                        <a:t>4</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r>
            </a:tbl>
          </a:graphicData>
        </a:graphic>
      </p:graphicFrame>
      <p:sp>
        <p:nvSpPr>
          <p:cNvPr id="556" name="Shape 556"/>
          <p:cNvSpPr txBox="1"/>
          <p:nvPr/>
        </p:nvSpPr>
        <p:spPr>
          <a:xfrm rot="-5400000">
            <a:off x="1460425" y="4084650"/>
            <a:ext cx="1021200" cy="365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a:t>Estación</a:t>
            </a:r>
            <a:endParaRPr/>
          </a:p>
        </p:txBody>
      </p:sp>
      <p:graphicFrame>
        <p:nvGraphicFramePr>
          <p:cNvPr id="557" name="Shape 557"/>
          <p:cNvGraphicFramePr/>
          <p:nvPr/>
        </p:nvGraphicFramePr>
        <p:xfrm>
          <a:off x="2554175" y="3839375"/>
          <a:ext cx="3000000" cy="3000000"/>
        </p:xfrm>
        <a:graphic>
          <a:graphicData uri="http://schemas.openxmlformats.org/drawingml/2006/table">
            <a:tbl>
              <a:tblPr>
                <a:noFill/>
                <a:tableStyleId>{88675A0A-622A-4979-A8BB-0D2B8D6BCD37}</a:tableStyleId>
              </a:tblPr>
              <a:tblGrid>
                <a:gridCol w="382850"/>
                <a:gridCol w="382850"/>
                <a:gridCol w="382850"/>
                <a:gridCol w="382850"/>
                <a:gridCol w="382850"/>
                <a:gridCol w="382850"/>
                <a:gridCol w="382850"/>
                <a:gridCol w="382850"/>
                <a:gridCol w="382850"/>
                <a:gridCol w="382850"/>
                <a:gridCol w="382850"/>
                <a:gridCol w="382850"/>
              </a:tblGrid>
              <a:tr h="295325">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gridSpan="11">
                  <a:txBody>
                    <a:bodyPr>
                      <a:noAutofit/>
                    </a:bodyPr>
                    <a:lstStyle/>
                    <a:p>
                      <a:pPr indent="0" lvl="0" marL="0" rtl="0" algn="ctr">
                        <a:spcBef>
                          <a:spcPts val="0"/>
                        </a:spcBef>
                        <a:spcAft>
                          <a:spcPts val="0"/>
                        </a:spcAft>
                        <a:buNone/>
                      </a:pPr>
                      <a:r>
                        <a:rPr lang="en-US"/>
                        <a:t>Actividad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c hMerge="1"/>
                <a:tc hMerge="1"/>
                <a:tc hMerge="1"/>
              </a:tr>
              <a:tr h="215800">
                <a:tc rowSpan="5">
                  <a:txBody>
                    <a:bodyPr>
                      <a:noAutofit/>
                    </a:bodyPr>
                    <a:lstStyle/>
                    <a:p>
                      <a:pPr indent="0" lvl="0" marL="0" rtl="0">
                        <a:spcBef>
                          <a:spcPts val="0"/>
                        </a:spcBef>
                        <a:spcAft>
                          <a:spcPts val="0"/>
                        </a:spcAft>
                        <a:buNone/>
                      </a:pPr>
                      <a:r>
                        <a:t/>
                      </a:r>
                      <a:endParaRPr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sz="700"/>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solidFill>
                      <a:srgbClr val="FFFFFF"/>
                    </a:solidFill>
                  </a:tcPr>
                </a:tc>
                <a:tc>
                  <a:txBody>
                    <a:bodyPr>
                      <a:noAutofit/>
                    </a:bodyPr>
                    <a:lstStyle/>
                    <a:p>
                      <a:pPr indent="0" lvl="0" marL="0" rtl="0" algn="ctr">
                        <a:spcBef>
                          <a:spcPts val="0"/>
                        </a:spcBef>
                        <a:spcAft>
                          <a:spcPts val="0"/>
                        </a:spcAft>
                        <a:buNone/>
                      </a:pPr>
                      <a:r>
                        <a:rPr lang="en-US" sz="700">
                          <a:solidFill>
                            <a:srgbClr val="FFFFFF"/>
                          </a:solidFill>
                        </a:rPr>
                        <a:t>1</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2</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3</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4</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5</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6</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7</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8</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9</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10</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r>
              <a:tr h="214375">
                <a:tc vMerge="1"/>
                <a:tc>
                  <a:txBody>
                    <a:bodyPr>
                      <a:noAutofit/>
                    </a:bodyPr>
                    <a:lstStyle/>
                    <a:p>
                      <a:pPr indent="0" lvl="0" marL="0" rtl="0" algn="ctr">
                        <a:spcBef>
                          <a:spcPts val="0"/>
                        </a:spcBef>
                        <a:spcAft>
                          <a:spcPts val="0"/>
                        </a:spcAft>
                        <a:buNone/>
                      </a:pPr>
                      <a:r>
                        <a:rPr lang="en-US" sz="700">
                          <a:solidFill>
                            <a:srgbClr val="FFFFFF"/>
                          </a:solidFill>
                        </a:rPr>
                        <a:t>1</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r h="214375">
                <a:tc vMerge="1"/>
                <a:tc>
                  <a:txBody>
                    <a:bodyPr>
                      <a:noAutofit/>
                    </a:bodyPr>
                    <a:lstStyle/>
                    <a:p>
                      <a:pPr indent="0" lvl="0" marL="0" rtl="0" algn="ctr">
                        <a:spcBef>
                          <a:spcPts val="0"/>
                        </a:spcBef>
                        <a:spcAft>
                          <a:spcPts val="0"/>
                        </a:spcAft>
                        <a:buNone/>
                      </a:pPr>
                      <a:r>
                        <a:rPr lang="en-US" sz="700">
                          <a:solidFill>
                            <a:srgbClr val="FFFFFF"/>
                          </a:solidFill>
                        </a:rPr>
                        <a:t>2</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r h="214375">
                <a:tc vMerge="1"/>
                <a:tc>
                  <a:txBody>
                    <a:bodyPr>
                      <a:noAutofit/>
                    </a:bodyPr>
                    <a:lstStyle/>
                    <a:p>
                      <a:pPr indent="0" lvl="0" marL="0" rtl="0" algn="ctr">
                        <a:spcBef>
                          <a:spcPts val="0"/>
                        </a:spcBef>
                        <a:spcAft>
                          <a:spcPts val="0"/>
                        </a:spcAft>
                        <a:buNone/>
                      </a:pPr>
                      <a:r>
                        <a:rPr lang="en-US" sz="700">
                          <a:solidFill>
                            <a:srgbClr val="FFFFFF"/>
                          </a:solidFill>
                        </a:rPr>
                        <a:t>3</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r h="247675">
                <a:tc vMerge="1"/>
                <a:tc>
                  <a:txBody>
                    <a:bodyPr>
                      <a:noAutofit/>
                    </a:bodyPr>
                    <a:lstStyle/>
                    <a:p>
                      <a:pPr indent="0" lvl="0" marL="0" rtl="0" algn="ctr">
                        <a:spcBef>
                          <a:spcPts val="0"/>
                        </a:spcBef>
                        <a:spcAft>
                          <a:spcPts val="0"/>
                        </a:spcAft>
                        <a:buNone/>
                      </a:pPr>
                      <a:r>
                        <a:rPr lang="en-US" sz="700">
                          <a:solidFill>
                            <a:srgbClr val="FFFFFF"/>
                          </a:solidFill>
                        </a:rPr>
                        <a:t>4</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r>
            </a:tbl>
          </a:graphicData>
        </a:graphic>
      </p:graphicFrame>
      <p:sp>
        <p:nvSpPr>
          <p:cNvPr id="558" name="Shape 558"/>
          <p:cNvSpPr txBox="1"/>
          <p:nvPr/>
        </p:nvSpPr>
        <p:spPr>
          <a:xfrm rot="-5400000">
            <a:off x="2226125" y="4770400"/>
            <a:ext cx="10212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Estación</a:t>
            </a:r>
            <a:endParaRPr/>
          </a:p>
        </p:txBody>
      </p:sp>
      <p:graphicFrame>
        <p:nvGraphicFramePr>
          <p:cNvPr id="559" name="Shape 559"/>
          <p:cNvGraphicFramePr/>
          <p:nvPr/>
        </p:nvGraphicFramePr>
        <p:xfrm>
          <a:off x="3218575" y="4525125"/>
          <a:ext cx="3000000" cy="3000000"/>
        </p:xfrm>
        <a:graphic>
          <a:graphicData uri="http://schemas.openxmlformats.org/drawingml/2006/table">
            <a:tbl>
              <a:tblPr>
                <a:noFill/>
                <a:tableStyleId>{88675A0A-622A-4979-A8BB-0D2B8D6BCD37}</a:tableStyleId>
              </a:tblPr>
              <a:tblGrid>
                <a:gridCol w="382850"/>
                <a:gridCol w="382850"/>
                <a:gridCol w="382850"/>
                <a:gridCol w="382850"/>
                <a:gridCol w="382850"/>
                <a:gridCol w="382850"/>
                <a:gridCol w="382850"/>
                <a:gridCol w="382850"/>
                <a:gridCol w="382850"/>
                <a:gridCol w="382850"/>
                <a:gridCol w="382850"/>
                <a:gridCol w="382850"/>
              </a:tblGrid>
              <a:tr h="295325">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gridSpan="11">
                  <a:txBody>
                    <a:bodyPr>
                      <a:noAutofit/>
                    </a:bodyPr>
                    <a:lstStyle/>
                    <a:p>
                      <a:pPr indent="0" lvl="0" marL="0" rtl="0" algn="ctr">
                        <a:spcBef>
                          <a:spcPts val="0"/>
                        </a:spcBef>
                        <a:spcAft>
                          <a:spcPts val="0"/>
                        </a:spcAft>
                        <a:buNone/>
                      </a:pPr>
                      <a:r>
                        <a:rPr lang="en-US"/>
                        <a:t>Actividad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c hMerge="1"/>
                <a:tc hMerge="1"/>
                <a:tc hMerge="1"/>
                <a:tc hMerge="1"/>
                <a:tc hMerge="1"/>
                <a:tc hMerge="1"/>
                <a:tc hMerge="1"/>
                <a:tc hMerge="1"/>
              </a:tr>
              <a:tr h="215800">
                <a:tc rowSpan="5">
                  <a:txBody>
                    <a:bodyPr>
                      <a:noAutofit/>
                    </a:bodyPr>
                    <a:lstStyle/>
                    <a:p>
                      <a:pPr indent="0" lvl="0" marL="0" rtl="0">
                        <a:spcBef>
                          <a:spcPts val="0"/>
                        </a:spcBef>
                        <a:spcAft>
                          <a:spcPts val="0"/>
                        </a:spcAft>
                        <a:buNone/>
                      </a:pPr>
                      <a:r>
                        <a:t/>
                      </a:r>
                      <a:endParaRPr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sz="700"/>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solidFill>
                      <a:srgbClr val="FFFFFF"/>
                    </a:solidFill>
                  </a:tcPr>
                </a:tc>
                <a:tc>
                  <a:txBody>
                    <a:bodyPr>
                      <a:noAutofit/>
                    </a:bodyPr>
                    <a:lstStyle/>
                    <a:p>
                      <a:pPr indent="0" lvl="0" marL="0" rtl="0" algn="ctr">
                        <a:spcBef>
                          <a:spcPts val="0"/>
                        </a:spcBef>
                        <a:spcAft>
                          <a:spcPts val="0"/>
                        </a:spcAft>
                        <a:buNone/>
                      </a:pPr>
                      <a:r>
                        <a:rPr lang="en-US" sz="700">
                          <a:solidFill>
                            <a:srgbClr val="FFFFFF"/>
                          </a:solidFill>
                        </a:rPr>
                        <a:t>1</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2</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3</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4</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5</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6</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7</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8</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9</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c>
                  <a:txBody>
                    <a:bodyPr>
                      <a:noAutofit/>
                    </a:bodyPr>
                    <a:lstStyle/>
                    <a:p>
                      <a:pPr indent="0" lvl="0" marL="0" rtl="0" algn="ctr">
                        <a:spcBef>
                          <a:spcPts val="0"/>
                        </a:spcBef>
                        <a:spcAft>
                          <a:spcPts val="0"/>
                        </a:spcAft>
                        <a:buNone/>
                      </a:pPr>
                      <a:r>
                        <a:rPr lang="en-US" sz="700">
                          <a:solidFill>
                            <a:srgbClr val="FFFFFF"/>
                          </a:solidFill>
                        </a:rPr>
                        <a:t>10</a:t>
                      </a:r>
                      <a:endParaRPr sz="700">
                        <a:solidFill>
                          <a:srgbClr val="FFFFFF"/>
                        </a:solidFill>
                      </a:endParaRPr>
                    </a:p>
                  </a:txBody>
                  <a:tcPr marT="91425" marB="91425" marR="91425" marL="91425">
                    <a:lnT cap="flat" cmpd="sng" w="9525">
                      <a:solidFill>
                        <a:srgbClr val="000000"/>
                      </a:solidFill>
                      <a:prstDash val="solid"/>
                      <a:round/>
                      <a:headEnd len="sm" w="sm" type="none"/>
                      <a:tailEnd len="sm" w="sm" type="none"/>
                    </a:lnT>
                    <a:solidFill>
                      <a:srgbClr val="999999"/>
                    </a:solidFill>
                  </a:tcPr>
                </a:tc>
              </a:tr>
              <a:tr h="252675">
                <a:tc vMerge="1"/>
                <a:tc>
                  <a:txBody>
                    <a:bodyPr>
                      <a:noAutofit/>
                    </a:bodyPr>
                    <a:lstStyle/>
                    <a:p>
                      <a:pPr indent="0" lvl="0" marL="0" rtl="0" algn="ctr">
                        <a:spcBef>
                          <a:spcPts val="0"/>
                        </a:spcBef>
                        <a:spcAft>
                          <a:spcPts val="0"/>
                        </a:spcAft>
                        <a:buNone/>
                      </a:pPr>
                      <a:r>
                        <a:rPr lang="en-US" sz="700">
                          <a:solidFill>
                            <a:srgbClr val="FFFFFF"/>
                          </a:solidFill>
                        </a:rPr>
                        <a:t>1</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r h="214375">
                <a:tc vMerge="1"/>
                <a:tc>
                  <a:txBody>
                    <a:bodyPr>
                      <a:noAutofit/>
                    </a:bodyPr>
                    <a:lstStyle/>
                    <a:p>
                      <a:pPr indent="0" lvl="0" marL="0" rtl="0" algn="ctr">
                        <a:spcBef>
                          <a:spcPts val="0"/>
                        </a:spcBef>
                        <a:spcAft>
                          <a:spcPts val="0"/>
                        </a:spcAft>
                        <a:buNone/>
                      </a:pPr>
                      <a:r>
                        <a:rPr lang="en-US" sz="700">
                          <a:solidFill>
                            <a:srgbClr val="FFFFFF"/>
                          </a:solidFill>
                        </a:rPr>
                        <a:t>2</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r h="214375">
                <a:tc vMerge="1"/>
                <a:tc>
                  <a:txBody>
                    <a:bodyPr>
                      <a:noAutofit/>
                    </a:bodyPr>
                    <a:lstStyle/>
                    <a:p>
                      <a:pPr indent="0" lvl="0" marL="0" rtl="0" algn="ctr">
                        <a:spcBef>
                          <a:spcPts val="0"/>
                        </a:spcBef>
                        <a:spcAft>
                          <a:spcPts val="0"/>
                        </a:spcAft>
                        <a:buNone/>
                      </a:pPr>
                      <a:r>
                        <a:rPr lang="en-US" sz="700">
                          <a:solidFill>
                            <a:srgbClr val="FFFFFF"/>
                          </a:solidFill>
                        </a:rPr>
                        <a:t>3</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r h="247675">
                <a:tc vMerge="1"/>
                <a:tc>
                  <a:txBody>
                    <a:bodyPr>
                      <a:noAutofit/>
                    </a:bodyPr>
                    <a:lstStyle/>
                    <a:p>
                      <a:pPr indent="0" lvl="0" marL="0" rtl="0" algn="ctr">
                        <a:spcBef>
                          <a:spcPts val="0"/>
                        </a:spcBef>
                        <a:spcAft>
                          <a:spcPts val="0"/>
                        </a:spcAft>
                        <a:buNone/>
                      </a:pPr>
                      <a:r>
                        <a:rPr lang="en-US" sz="700">
                          <a:solidFill>
                            <a:srgbClr val="FFFFFF"/>
                          </a:solidFill>
                        </a:rPr>
                        <a:t>4</a:t>
                      </a:r>
                      <a:endParaRPr sz="700">
                        <a:solidFill>
                          <a:srgbClr val="FFFFFF"/>
                        </a:solidFill>
                      </a:endParaRPr>
                    </a:p>
                  </a:txBody>
                  <a:tcPr marT="91425" marB="91425" marR="91425" marL="91425">
                    <a:lnL cap="flat" cmpd="sng" w="9525">
                      <a:solidFill>
                        <a:srgbClr val="000000"/>
                      </a:solidFill>
                      <a:prstDash val="solid"/>
                      <a:round/>
                      <a:headEnd len="sm" w="sm" type="none"/>
                      <a:tailEnd len="sm" w="sm" type="none"/>
                    </a:lnL>
                    <a:solidFill>
                      <a:srgbClr val="999999"/>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1</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c>
                  <a:txBody>
                    <a:bodyPr>
                      <a:noAutofit/>
                    </a:bodyPr>
                    <a:lstStyle/>
                    <a:p>
                      <a:pPr indent="0" lvl="0" marL="0" rtl="0" algn="ctr">
                        <a:spcBef>
                          <a:spcPts val="0"/>
                        </a:spcBef>
                        <a:spcAft>
                          <a:spcPts val="0"/>
                        </a:spcAft>
                        <a:buNone/>
                      </a:pPr>
                      <a:r>
                        <a:rPr lang="en-US" sz="700"/>
                        <a:t>0</a:t>
                      </a:r>
                      <a:endParaRPr sz="700"/>
                    </a:p>
                  </a:txBody>
                  <a:tcPr marT="91425" marB="91425" marR="91425" marL="91425">
                    <a:solidFill>
                      <a:srgbClr val="FFFFFF"/>
                    </a:solidFill>
                  </a:tcPr>
                </a:tc>
              </a:tr>
            </a:tbl>
          </a:graphicData>
        </a:graphic>
      </p:graphicFrame>
      <p:sp>
        <p:nvSpPr>
          <p:cNvPr id="560" name="Shape 560"/>
          <p:cNvSpPr txBox="1"/>
          <p:nvPr/>
        </p:nvSpPr>
        <p:spPr>
          <a:xfrm rot="-5400000">
            <a:off x="2890525" y="5456150"/>
            <a:ext cx="10212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Estación</a:t>
            </a:r>
            <a:endParaRPr/>
          </a:p>
        </p:txBody>
      </p:sp>
      <p:sp>
        <p:nvSpPr>
          <p:cNvPr id="561" name="Shape 561"/>
          <p:cNvSpPr/>
          <p:nvPr/>
        </p:nvSpPr>
        <p:spPr>
          <a:xfrm>
            <a:off x="1184850" y="3099900"/>
            <a:ext cx="365100" cy="33654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txBox="1"/>
          <p:nvPr/>
        </p:nvSpPr>
        <p:spPr>
          <a:xfrm rot="-5400000">
            <a:off x="-889950" y="4587700"/>
            <a:ext cx="3170700" cy="339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a:t>Conjunto de Tablas de S</a:t>
            </a:r>
            <a:r>
              <a:rPr lang="en-US"/>
              <a:t>oluciones </a:t>
            </a:r>
            <a:endParaRPr/>
          </a:p>
        </p:txBody>
      </p:sp>
      <p:sp>
        <p:nvSpPr>
          <p:cNvPr id="563" name="Shape 563"/>
          <p:cNvSpPr txBox="1"/>
          <p:nvPr/>
        </p:nvSpPr>
        <p:spPr>
          <a:xfrm rot="-5400000">
            <a:off x="-505350" y="4595100"/>
            <a:ext cx="31161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200">
                <a:solidFill>
                  <a:schemeClr val="dk1"/>
                </a:solidFill>
              </a:rPr>
              <a:t>(TABLA 1) </a:t>
            </a:r>
            <a:r>
              <a:rPr lang="en-US" sz="1200">
                <a:solidFill>
                  <a:schemeClr val="dk1"/>
                </a:solidFill>
                <a:latin typeface="Calibri"/>
                <a:ea typeface="Calibri"/>
                <a:cs typeface="Calibri"/>
                <a:sym typeface="Calibri"/>
              </a:rPr>
              <a:t>∪ </a:t>
            </a:r>
            <a:r>
              <a:rPr lang="en-US" sz="1200">
                <a:solidFill>
                  <a:schemeClr val="dk1"/>
                </a:solidFill>
              </a:rPr>
              <a:t>(TABLA 2) </a:t>
            </a:r>
            <a:r>
              <a:rPr lang="en-US" sz="1200">
                <a:solidFill>
                  <a:schemeClr val="dk1"/>
                </a:solidFill>
                <a:latin typeface="Calibri"/>
                <a:ea typeface="Calibri"/>
                <a:cs typeface="Calibri"/>
                <a:sym typeface="Calibri"/>
              </a:rPr>
              <a:t>∪ ...</a:t>
            </a:r>
            <a:r>
              <a:rPr lang="en-US" sz="1200">
                <a:solidFill>
                  <a:schemeClr val="dk1"/>
                </a:solidFill>
              </a:rPr>
              <a:t> </a:t>
            </a:r>
            <a:r>
              <a:rPr lang="en-US" sz="1200">
                <a:solidFill>
                  <a:schemeClr val="dk1"/>
                </a:solidFill>
                <a:latin typeface="Calibri"/>
                <a:ea typeface="Calibri"/>
                <a:cs typeface="Calibri"/>
                <a:sym typeface="Calibri"/>
              </a:rPr>
              <a:t>∪</a:t>
            </a:r>
            <a:r>
              <a:rPr lang="en-US" sz="1200">
                <a:solidFill>
                  <a:schemeClr val="dk1"/>
                </a:solidFill>
              </a:rPr>
              <a:t> (TABLA n) </a:t>
            </a:r>
            <a:endParaRPr sz="1200"/>
          </a:p>
        </p:txBody>
      </p:sp>
      <p:sp>
        <p:nvSpPr>
          <p:cNvPr id="564" name="Shape 564"/>
          <p:cNvSpPr txBox="1"/>
          <p:nvPr/>
        </p:nvSpPr>
        <p:spPr>
          <a:xfrm>
            <a:off x="2171325" y="3169525"/>
            <a:ext cx="4211400" cy="37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TABLA 1</a:t>
            </a:r>
            <a:endParaRPr sz="1000"/>
          </a:p>
        </p:txBody>
      </p:sp>
      <p:sp>
        <p:nvSpPr>
          <p:cNvPr id="565" name="Shape 565"/>
          <p:cNvSpPr txBox="1"/>
          <p:nvPr/>
        </p:nvSpPr>
        <p:spPr>
          <a:xfrm>
            <a:off x="2937025" y="3847313"/>
            <a:ext cx="4211400" cy="37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TABLA 2</a:t>
            </a:r>
            <a:endParaRPr sz="1000"/>
          </a:p>
        </p:txBody>
      </p:sp>
      <p:sp>
        <p:nvSpPr>
          <p:cNvPr id="566" name="Shape 566"/>
          <p:cNvSpPr txBox="1"/>
          <p:nvPr/>
        </p:nvSpPr>
        <p:spPr>
          <a:xfrm>
            <a:off x="3601425" y="4525125"/>
            <a:ext cx="4211400" cy="37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TABLA n</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Shape 571"/>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Intersección de Restricciones Booleanas Negadas</a:t>
            </a:r>
            <a:endParaRPr b="1" sz="2400">
              <a:solidFill>
                <a:schemeClr val="dk1"/>
              </a:solidFill>
              <a:latin typeface="Calibri"/>
              <a:ea typeface="Calibri"/>
              <a:cs typeface="Calibri"/>
              <a:sym typeface="Calibri"/>
            </a:endParaRPr>
          </a:p>
        </p:txBody>
      </p:sp>
      <p:sp>
        <p:nvSpPr>
          <p:cNvPr id="572" name="Shape 572"/>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Shape 573"/>
          <p:cNvSpPr txBox="1"/>
          <p:nvPr>
            <p:ph idx="11" type="ftr"/>
          </p:nvPr>
        </p:nvSpPr>
        <p:spPr>
          <a:xfrm>
            <a:off x="3124200" y="65849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574" name="Shape 574"/>
          <p:cNvSpPr txBox="1"/>
          <p:nvPr/>
        </p:nvSpPr>
        <p:spPr>
          <a:xfrm>
            <a:off x="457200" y="990600"/>
            <a:ext cx="8229600" cy="5616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El procedimiento de intersección de espacios de soluciones (restricciones) ocurre n-1 veces, en donde n es el número de restricciones por intersectar.</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En cada iteración se intersecta el vector de soluciones temporales y una nueva restricción.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Shape 575"/>
          <p:cNvSpPr/>
          <p:nvPr/>
        </p:nvSpPr>
        <p:spPr>
          <a:xfrm>
            <a:off x="1995000" y="2834813"/>
            <a:ext cx="16635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RESTRICCIÓN</a:t>
            </a:r>
            <a:endParaRPr/>
          </a:p>
        </p:txBody>
      </p:sp>
      <p:sp>
        <p:nvSpPr>
          <p:cNvPr id="576" name="Shape 576"/>
          <p:cNvSpPr/>
          <p:nvPr/>
        </p:nvSpPr>
        <p:spPr>
          <a:xfrm>
            <a:off x="4238400" y="2834813"/>
            <a:ext cx="26820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VECTOR DE SOLUCIONES TEMPORALES (0)</a:t>
            </a:r>
            <a:endParaRPr/>
          </a:p>
        </p:txBody>
      </p:sp>
      <p:cxnSp>
        <p:nvCxnSpPr>
          <p:cNvPr id="577" name="Shape 577"/>
          <p:cNvCxnSpPr>
            <a:stCxn id="575" idx="3"/>
            <a:endCxn id="576" idx="1"/>
          </p:cNvCxnSpPr>
          <p:nvPr/>
        </p:nvCxnSpPr>
        <p:spPr>
          <a:xfrm>
            <a:off x="3658500" y="3183263"/>
            <a:ext cx="579900" cy="0"/>
          </a:xfrm>
          <a:prstGeom prst="straightConnector1">
            <a:avLst/>
          </a:prstGeom>
          <a:noFill/>
          <a:ln cap="flat" cmpd="sng" w="9525">
            <a:solidFill>
              <a:schemeClr val="dk2"/>
            </a:solidFill>
            <a:prstDash val="solid"/>
            <a:round/>
            <a:headEnd len="med" w="med" type="none"/>
            <a:tailEnd len="med" w="med" type="triangle"/>
          </a:ln>
        </p:spPr>
      </p:cxnSp>
      <p:sp>
        <p:nvSpPr>
          <p:cNvPr id="578" name="Shape 578"/>
          <p:cNvSpPr/>
          <p:nvPr/>
        </p:nvSpPr>
        <p:spPr>
          <a:xfrm>
            <a:off x="1995000" y="3897888"/>
            <a:ext cx="16635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RESTRICCIÓN</a:t>
            </a:r>
            <a:endParaRPr/>
          </a:p>
        </p:txBody>
      </p:sp>
      <p:sp>
        <p:nvSpPr>
          <p:cNvPr id="579" name="Shape 579"/>
          <p:cNvSpPr/>
          <p:nvPr/>
        </p:nvSpPr>
        <p:spPr>
          <a:xfrm>
            <a:off x="4238400" y="3897888"/>
            <a:ext cx="26820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VECTOR DE SOLUCIONES TEMPORALES (1)</a:t>
            </a:r>
            <a:endParaRPr/>
          </a:p>
        </p:txBody>
      </p:sp>
      <p:cxnSp>
        <p:nvCxnSpPr>
          <p:cNvPr id="580" name="Shape 580"/>
          <p:cNvCxnSpPr>
            <a:stCxn id="578" idx="3"/>
            <a:endCxn id="579" idx="1"/>
          </p:cNvCxnSpPr>
          <p:nvPr/>
        </p:nvCxnSpPr>
        <p:spPr>
          <a:xfrm>
            <a:off x="3658500" y="4246338"/>
            <a:ext cx="579900" cy="0"/>
          </a:xfrm>
          <a:prstGeom prst="straightConnector1">
            <a:avLst/>
          </a:prstGeom>
          <a:noFill/>
          <a:ln cap="flat" cmpd="sng" w="9525">
            <a:solidFill>
              <a:schemeClr val="dk2"/>
            </a:solidFill>
            <a:prstDash val="solid"/>
            <a:round/>
            <a:headEnd len="med" w="med" type="none"/>
            <a:tailEnd len="med" w="med" type="triangle"/>
          </a:ln>
        </p:spPr>
      </p:cxnSp>
      <p:sp>
        <p:nvSpPr>
          <p:cNvPr id="581" name="Shape 581"/>
          <p:cNvSpPr/>
          <p:nvPr/>
        </p:nvSpPr>
        <p:spPr>
          <a:xfrm>
            <a:off x="1995000" y="4937963"/>
            <a:ext cx="16635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RESTRICCIÓN</a:t>
            </a:r>
            <a:endParaRPr/>
          </a:p>
        </p:txBody>
      </p:sp>
      <p:sp>
        <p:nvSpPr>
          <p:cNvPr id="582" name="Shape 582"/>
          <p:cNvSpPr/>
          <p:nvPr/>
        </p:nvSpPr>
        <p:spPr>
          <a:xfrm>
            <a:off x="4238400" y="4937963"/>
            <a:ext cx="26820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VECTOR DE SOLUCIONES TEMPORALES (2)</a:t>
            </a:r>
            <a:endParaRPr/>
          </a:p>
        </p:txBody>
      </p:sp>
      <p:cxnSp>
        <p:nvCxnSpPr>
          <p:cNvPr id="583" name="Shape 583"/>
          <p:cNvCxnSpPr>
            <a:stCxn id="581" idx="3"/>
            <a:endCxn id="582" idx="1"/>
          </p:cNvCxnSpPr>
          <p:nvPr/>
        </p:nvCxnSpPr>
        <p:spPr>
          <a:xfrm>
            <a:off x="3658500" y="5286413"/>
            <a:ext cx="579900" cy="0"/>
          </a:xfrm>
          <a:prstGeom prst="straightConnector1">
            <a:avLst/>
          </a:prstGeom>
          <a:noFill/>
          <a:ln cap="flat" cmpd="sng" w="9525">
            <a:solidFill>
              <a:schemeClr val="dk2"/>
            </a:solidFill>
            <a:prstDash val="solid"/>
            <a:round/>
            <a:headEnd len="med" w="med" type="none"/>
            <a:tailEnd len="med" w="med" type="triangle"/>
          </a:ln>
        </p:spPr>
      </p:cxnSp>
      <p:sp>
        <p:nvSpPr>
          <p:cNvPr id="584" name="Shape 584"/>
          <p:cNvSpPr/>
          <p:nvPr/>
        </p:nvSpPr>
        <p:spPr>
          <a:xfrm>
            <a:off x="4238400" y="5978038"/>
            <a:ext cx="26820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SOLUCIÓN</a:t>
            </a:r>
            <a:endParaRPr/>
          </a:p>
        </p:txBody>
      </p:sp>
      <p:cxnSp>
        <p:nvCxnSpPr>
          <p:cNvPr id="585" name="Shape 585"/>
          <p:cNvCxnSpPr>
            <a:stCxn id="582" idx="2"/>
            <a:endCxn id="584" idx="0"/>
          </p:cNvCxnSpPr>
          <p:nvPr/>
        </p:nvCxnSpPr>
        <p:spPr>
          <a:xfrm>
            <a:off x="5579400" y="5634863"/>
            <a:ext cx="0" cy="343200"/>
          </a:xfrm>
          <a:prstGeom prst="straightConnector1">
            <a:avLst/>
          </a:prstGeom>
          <a:noFill/>
          <a:ln cap="flat" cmpd="sng" w="9525">
            <a:solidFill>
              <a:schemeClr val="dk2"/>
            </a:solidFill>
            <a:prstDash val="solid"/>
            <a:round/>
            <a:headEnd len="med" w="med" type="none"/>
            <a:tailEnd len="med" w="med" type="triangle"/>
          </a:ln>
        </p:spPr>
      </p:cxnSp>
      <p:cxnSp>
        <p:nvCxnSpPr>
          <p:cNvPr id="586" name="Shape 586"/>
          <p:cNvCxnSpPr>
            <a:stCxn id="579" idx="2"/>
            <a:endCxn id="582" idx="0"/>
          </p:cNvCxnSpPr>
          <p:nvPr/>
        </p:nvCxnSpPr>
        <p:spPr>
          <a:xfrm>
            <a:off x="5579400" y="4594788"/>
            <a:ext cx="0" cy="343200"/>
          </a:xfrm>
          <a:prstGeom prst="straightConnector1">
            <a:avLst/>
          </a:prstGeom>
          <a:noFill/>
          <a:ln cap="flat" cmpd="sng" w="9525">
            <a:solidFill>
              <a:schemeClr val="dk2"/>
            </a:solidFill>
            <a:prstDash val="solid"/>
            <a:round/>
            <a:headEnd len="med" w="med" type="none"/>
            <a:tailEnd len="med" w="med" type="triangle"/>
          </a:ln>
        </p:spPr>
      </p:cxnSp>
      <p:cxnSp>
        <p:nvCxnSpPr>
          <p:cNvPr id="587" name="Shape 587"/>
          <p:cNvCxnSpPr>
            <a:stCxn id="576" idx="2"/>
            <a:endCxn id="579" idx="0"/>
          </p:cNvCxnSpPr>
          <p:nvPr/>
        </p:nvCxnSpPr>
        <p:spPr>
          <a:xfrm>
            <a:off x="5579400" y="3531713"/>
            <a:ext cx="0" cy="36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Shape 592"/>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Intersección de Restricciones Booleanas Negadas</a:t>
            </a:r>
            <a:endParaRPr b="1" sz="2400">
              <a:solidFill>
                <a:schemeClr val="dk1"/>
              </a:solidFill>
              <a:latin typeface="Calibri"/>
              <a:ea typeface="Calibri"/>
              <a:cs typeface="Calibri"/>
              <a:sym typeface="Calibri"/>
            </a:endParaRPr>
          </a:p>
        </p:txBody>
      </p:sp>
      <p:sp>
        <p:nvSpPr>
          <p:cNvPr id="593" name="Shape 593"/>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 name="Shape 594"/>
          <p:cNvSpPr txBox="1"/>
          <p:nvPr>
            <p:ph idx="11" type="ftr"/>
          </p:nvPr>
        </p:nvSpPr>
        <p:spPr>
          <a:xfrm>
            <a:off x="3124200" y="65849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595" name="Shape 595"/>
          <p:cNvSpPr txBox="1"/>
          <p:nvPr/>
        </p:nvSpPr>
        <p:spPr>
          <a:xfrm>
            <a:off x="457200" y="990600"/>
            <a:ext cx="8229600" cy="5616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El procedimiento de intersección de espacios de soluciones (restricciones) ocurre n-1 veces, en donde n es el número de restricciones por intersectar.</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En cada iteración se intersecta el vector de soluciones temporales y una nueva restricción.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Shape 596"/>
          <p:cNvSpPr/>
          <p:nvPr/>
        </p:nvSpPr>
        <p:spPr>
          <a:xfrm>
            <a:off x="1995000" y="2834813"/>
            <a:ext cx="16635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RESTRICCIÓN</a:t>
            </a:r>
            <a:endParaRPr/>
          </a:p>
        </p:txBody>
      </p:sp>
      <p:sp>
        <p:nvSpPr>
          <p:cNvPr id="597" name="Shape 597"/>
          <p:cNvSpPr/>
          <p:nvPr/>
        </p:nvSpPr>
        <p:spPr>
          <a:xfrm>
            <a:off x="4238400" y="2834813"/>
            <a:ext cx="26820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VECTOR DE SOLUCIONES TEMPORALES (0)</a:t>
            </a:r>
            <a:endParaRPr/>
          </a:p>
        </p:txBody>
      </p:sp>
      <p:cxnSp>
        <p:nvCxnSpPr>
          <p:cNvPr id="598" name="Shape 598"/>
          <p:cNvCxnSpPr>
            <a:stCxn id="596" idx="3"/>
            <a:endCxn id="597" idx="1"/>
          </p:cNvCxnSpPr>
          <p:nvPr/>
        </p:nvCxnSpPr>
        <p:spPr>
          <a:xfrm>
            <a:off x="3658500" y="3183263"/>
            <a:ext cx="579900" cy="0"/>
          </a:xfrm>
          <a:prstGeom prst="straightConnector1">
            <a:avLst/>
          </a:prstGeom>
          <a:noFill/>
          <a:ln cap="flat" cmpd="sng" w="9525">
            <a:solidFill>
              <a:schemeClr val="dk2"/>
            </a:solidFill>
            <a:prstDash val="solid"/>
            <a:round/>
            <a:headEnd len="med" w="med" type="none"/>
            <a:tailEnd len="med" w="med" type="triangle"/>
          </a:ln>
        </p:spPr>
      </p:cxnSp>
      <p:sp>
        <p:nvSpPr>
          <p:cNvPr id="599" name="Shape 599"/>
          <p:cNvSpPr/>
          <p:nvPr/>
        </p:nvSpPr>
        <p:spPr>
          <a:xfrm>
            <a:off x="1995000" y="3897888"/>
            <a:ext cx="16635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RESTRICCIÓN</a:t>
            </a:r>
            <a:endParaRPr/>
          </a:p>
        </p:txBody>
      </p:sp>
      <p:sp>
        <p:nvSpPr>
          <p:cNvPr id="600" name="Shape 600"/>
          <p:cNvSpPr/>
          <p:nvPr/>
        </p:nvSpPr>
        <p:spPr>
          <a:xfrm>
            <a:off x="4238400" y="3897888"/>
            <a:ext cx="26820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VECTOR DE SOLUCIONES TEMPORALES (1)</a:t>
            </a:r>
            <a:endParaRPr/>
          </a:p>
        </p:txBody>
      </p:sp>
      <p:cxnSp>
        <p:nvCxnSpPr>
          <p:cNvPr id="601" name="Shape 601"/>
          <p:cNvCxnSpPr>
            <a:stCxn id="599" idx="3"/>
            <a:endCxn id="600" idx="1"/>
          </p:cNvCxnSpPr>
          <p:nvPr/>
        </p:nvCxnSpPr>
        <p:spPr>
          <a:xfrm>
            <a:off x="3658500" y="4246338"/>
            <a:ext cx="579900" cy="0"/>
          </a:xfrm>
          <a:prstGeom prst="straightConnector1">
            <a:avLst/>
          </a:prstGeom>
          <a:noFill/>
          <a:ln cap="flat" cmpd="sng" w="9525">
            <a:solidFill>
              <a:schemeClr val="dk2"/>
            </a:solidFill>
            <a:prstDash val="solid"/>
            <a:round/>
            <a:headEnd len="med" w="med" type="none"/>
            <a:tailEnd len="med" w="med" type="triangle"/>
          </a:ln>
        </p:spPr>
      </p:cxnSp>
      <p:sp>
        <p:nvSpPr>
          <p:cNvPr id="602" name="Shape 602"/>
          <p:cNvSpPr/>
          <p:nvPr/>
        </p:nvSpPr>
        <p:spPr>
          <a:xfrm>
            <a:off x="1995000" y="4937963"/>
            <a:ext cx="16635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RESTRICCIÓN</a:t>
            </a:r>
            <a:endParaRPr/>
          </a:p>
        </p:txBody>
      </p:sp>
      <p:sp>
        <p:nvSpPr>
          <p:cNvPr id="603" name="Shape 603"/>
          <p:cNvSpPr/>
          <p:nvPr/>
        </p:nvSpPr>
        <p:spPr>
          <a:xfrm>
            <a:off x="4238400" y="4937963"/>
            <a:ext cx="26820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VECTOR DE SOLUCIONES TEMPORALES (2)</a:t>
            </a:r>
            <a:endParaRPr/>
          </a:p>
        </p:txBody>
      </p:sp>
      <p:cxnSp>
        <p:nvCxnSpPr>
          <p:cNvPr id="604" name="Shape 604"/>
          <p:cNvCxnSpPr>
            <a:stCxn id="602" idx="3"/>
            <a:endCxn id="603" idx="1"/>
          </p:cNvCxnSpPr>
          <p:nvPr/>
        </p:nvCxnSpPr>
        <p:spPr>
          <a:xfrm>
            <a:off x="3658500" y="5286413"/>
            <a:ext cx="579900" cy="0"/>
          </a:xfrm>
          <a:prstGeom prst="straightConnector1">
            <a:avLst/>
          </a:prstGeom>
          <a:noFill/>
          <a:ln cap="flat" cmpd="sng" w="9525">
            <a:solidFill>
              <a:schemeClr val="dk2"/>
            </a:solidFill>
            <a:prstDash val="solid"/>
            <a:round/>
            <a:headEnd len="med" w="med" type="none"/>
            <a:tailEnd len="med" w="med" type="triangle"/>
          </a:ln>
        </p:spPr>
      </p:cxnSp>
      <p:sp>
        <p:nvSpPr>
          <p:cNvPr id="605" name="Shape 605"/>
          <p:cNvSpPr/>
          <p:nvPr/>
        </p:nvSpPr>
        <p:spPr>
          <a:xfrm>
            <a:off x="4238400" y="5978038"/>
            <a:ext cx="2682000" cy="69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chemeClr val="dk1"/>
                </a:solidFill>
                <a:latin typeface="Calibri"/>
                <a:ea typeface="Calibri"/>
                <a:cs typeface="Calibri"/>
                <a:sym typeface="Calibri"/>
              </a:rPr>
              <a:t>SOLUCIÓN</a:t>
            </a:r>
            <a:endParaRPr/>
          </a:p>
        </p:txBody>
      </p:sp>
      <p:cxnSp>
        <p:nvCxnSpPr>
          <p:cNvPr id="606" name="Shape 606"/>
          <p:cNvCxnSpPr>
            <a:stCxn id="603" idx="2"/>
            <a:endCxn id="605" idx="0"/>
          </p:cNvCxnSpPr>
          <p:nvPr/>
        </p:nvCxnSpPr>
        <p:spPr>
          <a:xfrm>
            <a:off x="5579400" y="5634863"/>
            <a:ext cx="0" cy="343200"/>
          </a:xfrm>
          <a:prstGeom prst="straightConnector1">
            <a:avLst/>
          </a:prstGeom>
          <a:noFill/>
          <a:ln cap="flat" cmpd="sng" w="9525">
            <a:solidFill>
              <a:schemeClr val="dk2"/>
            </a:solidFill>
            <a:prstDash val="solid"/>
            <a:round/>
            <a:headEnd len="med" w="med" type="none"/>
            <a:tailEnd len="med" w="med" type="triangle"/>
          </a:ln>
        </p:spPr>
      </p:cxnSp>
      <p:cxnSp>
        <p:nvCxnSpPr>
          <p:cNvPr id="607" name="Shape 607"/>
          <p:cNvCxnSpPr>
            <a:stCxn id="600" idx="2"/>
            <a:endCxn id="603" idx="0"/>
          </p:cNvCxnSpPr>
          <p:nvPr/>
        </p:nvCxnSpPr>
        <p:spPr>
          <a:xfrm>
            <a:off x="5579400" y="4594788"/>
            <a:ext cx="0" cy="343200"/>
          </a:xfrm>
          <a:prstGeom prst="straightConnector1">
            <a:avLst/>
          </a:prstGeom>
          <a:noFill/>
          <a:ln cap="flat" cmpd="sng" w="9525">
            <a:solidFill>
              <a:schemeClr val="dk2"/>
            </a:solidFill>
            <a:prstDash val="solid"/>
            <a:round/>
            <a:headEnd len="med" w="med" type="none"/>
            <a:tailEnd len="med" w="med" type="triangle"/>
          </a:ln>
        </p:spPr>
      </p:cxnSp>
      <p:cxnSp>
        <p:nvCxnSpPr>
          <p:cNvPr id="608" name="Shape 608"/>
          <p:cNvCxnSpPr>
            <a:stCxn id="597" idx="2"/>
            <a:endCxn id="600" idx="0"/>
          </p:cNvCxnSpPr>
          <p:nvPr/>
        </p:nvCxnSpPr>
        <p:spPr>
          <a:xfrm>
            <a:off x="5579400" y="3531713"/>
            <a:ext cx="0" cy="366300"/>
          </a:xfrm>
          <a:prstGeom prst="straightConnector1">
            <a:avLst/>
          </a:prstGeom>
          <a:noFill/>
          <a:ln cap="flat" cmpd="sng" w="9525">
            <a:solidFill>
              <a:schemeClr val="dk2"/>
            </a:solidFill>
            <a:prstDash val="solid"/>
            <a:round/>
            <a:headEnd len="med" w="med" type="none"/>
            <a:tailEnd len="med" w="med" type="triangle"/>
          </a:ln>
        </p:spPr>
      </p:cxnSp>
      <p:sp>
        <p:nvSpPr>
          <p:cNvPr id="609" name="Shape 609"/>
          <p:cNvSpPr/>
          <p:nvPr/>
        </p:nvSpPr>
        <p:spPr>
          <a:xfrm>
            <a:off x="1837200" y="2552700"/>
            <a:ext cx="5241000" cy="11523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Shape 614"/>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1" marL="0" rtl="0">
              <a:spcBef>
                <a:spcPts val="0"/>
              </a:spcBef>
              <a:spcAft>
                <a:spcPts val="0"/>
              </a:spcAft>
              <a:buClr>
                <a:schemeClr val="dk1"/>
              </a:buClr>
              <a:buFont typeface="Arial"/>
              <a:buNone/>
            </a:pPr>
            <a:r>
              <a:rPr b="1" lang="en-US" sz="2400">
                <a:solidFill>
                  <a:schemeClr val="dk1"/>
                </a:solidFill>
                <a:latin typeface="Calibri"/>
                <a:ea typeface="Calibri"/>
                <a:cs typeface="Calibri"/>
                <a:sym typeface="Calibri"/>
              </a:rPr>
              <a:t>Implantación Algoritmo Secuencial</a:t>
            </a:r>
            <a:endParaRPr b="1" sz="2400">
              <a:solidFill>
                <a:schemeClr val="dk1"/>
              </a:solidFill>
              <a:latin typeface="Calibri"/>
              <a:ea typeface="Calibri"/>
              <a:cs typeface="Calibri"/>
              <a:sym typeface="Calibri"/>
            </a:endParaRPr>
          </a:p>
        </p:txBody>
      </p:sp>
      <p:sp>
        <p:nvSpPr>
          <p:cNvPr id="615" name="Shape 615"/>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 name="Shape 616"/>
          <p:cNvSpPr/>
          <p:nvPr/>
        </p:nvSpPr>
        <p:spPr>
          <a:xfrm>
            <a:off x="1603180" y="174181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a:t>
            </a:r>
            <a:endParaRPr sz="1200"/>
          </a:p>
        </p:txBody>
      </p:sp>
      <p:sp>
        <p:nvSpPr>
          <p:cNvPr id="617" name="Shape 617"/>
          <p:cNvSpPr/>
          <p:nvPr/>
        </p:nvSpPr>
        <p:spPr>
          <a:xfrm>
            <a:off x="5119261" y="3050156"/>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R2</a:t>
            </a:r>
            <a:endParaRPr sz="1200"/>
          </a:p>
        </p:txBody>
      </p:sp>
      <p:sp>
        <p:nvSpPr>
          <p:cNvPr id="618" name="Shape 618"/>
          <p:cNvSpPr/>
          <p:nvPr/>
        </p:nvSpPr>
        <p:spPr>
          <a:xfrm>
            <a:off x="2778958" y="3050162"/>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R1</a:t>
            </a:r>
            <a:endParaRPr sz="1200"/>
          </a:p>
        </p:txBody>
      </p:sp>
      <p:sp>
        <p:nvSpPr>
          <p:cNvPr id="619" name="Shape 619"/>
          <p:cNvSpPr/>
          <p:nvPr/>
        </p:nvSpPr>
        <p:spPr>
          <a:xfrm rot="881">
            <a:off x="6222425" y="4426198"/>
            <a:ext cx="1170000" cy="696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t>
            </a:r>
            <a:r>
              <a:rPr lang="en-US" sz="1800">
                <a:solidFill>
                  <a:schemeClr val="dk1"/>
                </a:solidFill>
                <a:latin typeface="Calibri"/>
                <a:ea typeface="Calibri"/>
                <a:cs typeface="Calibri"/>
                <a:sym typeface="Calibri"/>
              </a:rPr>
              <a:t>∩</a:t>
            </a:r>
            <a:r>
              <a:rPr lang="en-US" sz="1200"/>
              <a:t> R1</a:t>
            </a:r>
            <a:endParaRPr sz="1200"/>
          </a:p>
        </p:txBody>
      </p:sp>
      <p:sp>
        <p:nvSpPr>
          <p:cNvPr id="620" name="Shape 620"/>
          <p:cNvSpPr/>
          <p:nvPr/>
        </p:nvSpPr>
        <p:spPr>
          <a:xfrm>
            <a:off x="1752475" y="4426201"/>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t>
            </a:r>
            <a:r>
              <a:rPr lang="en-US" sz="1800">
                <a:solidFill>
                  <a:schemeClr val="dk1"/>
                </a:solidFill>
                <a:latin typeface="Calibri"/>
                <a:ea typeface="Calibri"/>
                <a:cs typeface="Calibri"/>
                <a:sym typeface="Calibri"/>
              </a:rPr>
              <a:t>∩</a:t>
            </a:r>
            <a:r>
              <a:rPr lang="en-US" sz="1200"/>
              <a:t> R2</a:t>
            </a:r>
            <a:endParaRPr sz="1200"/>
          </a:p>
        </p:txBody>
      </p:sp>
      <p:sp>
        <p:nvSpPr>
          <p:cNvPr id="621" name="Shape 621"/>
          <p:cNvSpPr/>
          <p:nvPr/>
        </p:nvSpPr>
        <p:spPr>
          <a:xfrm>
            <a:off x="387600" y="4426174"/>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t>
            </a:r>
            <a:r>
              <a:rPr lang="en-US" sz="1800">
                <a:solidFill>
                  <a:schemeClr val="dk1"/>
                </a:solidFill>
                <a:latin typeface="Calibri"/>
                <a:ea typeface="Calibri"/>
                <a:cs typeface="Calibri"/>
                <a:sym typeface="Calibri"/>
              </a:rPr>
              <a:t>∩</a:t>
            </a:r>
            <a:r>
              <a:rPr lang="en-US" sz="1200"/>
              <a:t> </a:t>
            </a:r>
            <a:r>
              <a:rPr lang="en-US" sz="1200">
                <a:solidFill>
                  <a:schemeClr val="dk1"/>
                </a:solidFill>
              </a:rPr>
              <a:t>R1 </a:t>
            </a:r>
            <a:endParaRPr sz="1200"/>
          </a:p>
        </p:txBody>
      </p:sp>
      <p:sp>
        <p:nvSpPr>
          <p:cNvPr id="622" name="Shape 622"/>
          <p:cNvSpPr/>
          <p:nvPr/>
        </p:nvSpPr>
        <p:spPr>
          <a:xfrm>
            <a:off x="3295250" y="4426200"/>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t>
            </a:r>
            <a:r>
              <a:rPr lang="en-US" sz="1800">
                <a:solidFill>
                  <a:schemeClr val="dk1"/>
                </a:solidFill>
                <a:latin typeface="Calibri"/>
                <a:ea typeface="Calibri"/>
                <a:cs typeface="Calibri"/>
                <a:sym typeface="Calibri"/>
              </a:rPr>
              <a:t>∩</a:t>
            </a:r>
            <a:r>
              <a:rPr lang="en-US" sz="1200"/>
              <a:t> R1</a:t>
            </a:r>
            <a:endParaRPr sz="1200"/>
          </a:p>
        </p:txBody>
      </p:sp>
      <p:sp>
        <p:nvSpPr>
          <p:cNvPr id="623" name="Shape 623"/>
          <p:cNvSpPr/>
          <p:nvPr/>
        </p:nvSpPr>
        <p:spPr>
          <a:xfrm>
            <a:off x="4660125" y="4426174"/>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t>
            </a:r>
            <a:r>
              <a:rPr lang="en-US" sz="1800">
                <a:solidFill>
                  <a:schemeClr val="dk1"/>
                </a:solidFill>
                <a:latin typeface="Calibri"/>
                <a:ea typeface="Calibri"/>
                <a:cs typeface="Calibri"/>
                <a:sym typeface="Calibri"/>
              </a:rPr>
              <a:t>∩ </a:t>
            </a:r>
            <a:r>
              <a:rPr lang="en-US" sz="1200">
                <a:solidFill>
                  <a:schemeClr val="dk1"/>
                </a:solidFill>
              </a:rPr>
              <a:t>R2</a:t>
            </a:r>
            <a:endParaRPr sz="1200"/>
          </a:p>
        </p:txBody>
      </p:sp>
      <p:sp>
        <p:nvSpPr>
          <p:cNvPr id="624" name="Shape 624"/>
          <p:cNvSpPr/>
          <p:nvPr/>
        </p:nvSpPr>
        <p:spPr>
          <a:xfrm>
            <a:off x="7586400" y="4426173"/>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t>
            </a:r>
            <a:r>
              <a:rPr lang="en-US" sz="1800">
                <a:solidFill>
                  <a:schemeClr val="dk1"/>
                </a:solidFill>
                <a:latin typeface="Calibri"/>
                <a:ea typeface="Calibri"/>
                <a:cs typeface="Calibri"/>
                <a:sym typeface="Calibri"/>
              </a:rPr>
              <a:t>∩</a:t>
            </a:r>
            <a:r>
              <a:rPr lang="en-US" sz="1200"/>
              <a:t> </a:t>
            </a:r>
            <a:r>
              <a:rPr lang="en-US" sz="1200">
                <a:solidFill>
                  <a:schemeClr val="dk1"/>
                </a:solidFill>
              </a:rPr>
              <a:t>R2</a:t>
            </a:r>
            <a:endParaRPr sz="1200"/>
          </a:p>
        </p:txBody>
      </p:sp>
      <p:sp>
        <p:nvSpPr>
          <p:cNvPr id="625" name="Shape 625"/>
          <p:cNvSpPr/>
          <p:nvPr/>
        </p:nvSpPr>
        <p:spPr>
          <a:xfrm>
            <a:off x="1966221" y="1143025"/>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626" name="Shape 626"/>
          <p:cNvSpPr/>
          <p:nvPr/>
        </p:nvSpPr>
        <p:spPr>
          <a:xfrm>
            <a:off x="4478513" y="1143028"/>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627" name="Shape 627"/>
          <p:cNvSpPr txBox="1"/>
          <p:nvPr/>
        </p:nvSpPr>
        <p:spPr>
          <a:xfrm>
            <a:off x="2266213" y="1243637"/>
            <a:ext cx="8439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Proceso #1</a:t>
            </a:r>
            <a:endParaRPr sz="1000"/>
          </a:p>
        </p:txBody>
      </p:sp>
      <p:sp>
        <p:nvSpPr>
          <p:cNvPr id="628" name="Shape 628"/>
          <p:cNvSpPr txBox="1"/>
          <p:nvPr/>
        </p:nvSpPr>
        <p:spPr>
          <a:xfrm>
            <a:off x="4850253" y="1243637"/>
            <a:ext cx="9411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solidFill>
                  <a:schemeClr val="dk1"/>
                </a:solidFill>
              </a:rPr>
              <a:t>Proceso #2</a:t>
            </a:r>
            <a:endParaRPr sz="1000"/>
          </a:p>
        </p:txBody>
      </p:sp>
      <p:cxnSp>
        <p:nvCxnSpPr>
          <p:cNvPr id="629" name="Shape 629"/>
          <p:cNvCxnSpPr>
            <a:stCxn id="616" idx="2"/>
            <a:endCxn id="618" idx="0"/>
          </p:cNvCxnSpPr>
          <p:nvPr/>
        </p:nvCxnSpPr>
        <p:spPr>
          <a:xfrm flipH="1" rot="-5400000">
            <a:off x="2417680" y="2103910"/>
            <a:ext cx="716700" cy="1175700"/>
          </a:xfrm>
          <a:prstGeom prst="curvedConnector3">
            <a:avLst>
              <a:gd fmla="val 49993" name="adj1"/>
            </a:avLst>
          </a:prstGeom>
          <a:noFill/>
          <a:ln cap="flat" cmpd="sng" w="9525">
            <a:solidFill>
              <a:srgbClr val="000000"/>
            </a:solidFill>
            <a:prstDash val="solid"/>
            <a:round/>
            <a:headEnd len="med" w="med" type="none"/>
            <a:tailEnd len="med" w="med" type="triangle"/>
          </a:ln>
        </p:spPr>
      </p:cxnSp>
      <p:cxnSp>
        <p:nvCxnSpPr>
          <p:cNvPr id="630" name="Shape 630"/>
          <p:cNvCxnSpPr>
            <a:stCxn id="616" idx="2"/>
            <a:endCxn id="617" idx="0"/>
          </p:cNvCxnSpPr>
          <p:nvPr/>
        </p:nvCxnSpPr>
        <p:spPr>
          <a:xfrm flipH="1" rot="-5400000">
            <a:off x="3587830" y="933760"/>
            <a:ext cx="716700" cy="3516000"/>
          </a:xfrm>
          <a:prstGeom prst="curvedConnector3">
            <a:avLst>
              <a:gd fmla="val 49993" name="adj1"/>
            </a:avLst>
          </a:prstGeom>
          <a:noFill/>
          <a:ln cap="flat" cmpd="sng" w="9525">
            <a:solidFill>
              <a:srgbClr val="000000"/>
            </a:solidFill>
            <a:prstDash val="solid"/>
            <a:round/>
            <a:headEnd len="med" w="med" type="none"/>
            <a:tailEnd len="med" w="med" type="triangle"/>
          </a:ln>
        </p:spPr>
      </p:cxnSp>
      <p:sp>
        <p:nvSpPr>
          <p:cNvPr id="631" name="Shape 631"/>
          <p:cNvSpPr/>
          <p:nvPr/>
        </p:nvSpPr>
        <p:spPr>
          <a:xfrm>
            <a:off x="3949120" y="174180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a:t>
            </a:r>
            <a:endParaRPr sz="1200"/>
          </a:p>
        </p:txBody>
      </p:sp>
      <p:cxnSp>
        <p:nvCxnSpPr>
          <p:cNvPr id="632" name="Shape 632"/>
          <p:cNvCxnSpPr>
            <a:stCxn id="631" idx="2"/>
            <a:endCxn id="618" idx="0"/>
          </p:cNvCxnSpPr>
          <p:nvPr/>
        </p:nvCxnSpPr>
        <p:spPr>
          <a:xfrm rot="5400000">
            <a:off x="3590620" y="2106600"/>
            <a:ext cx="716700" cy="11703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633" name="Shape 633"/>
          <p:cNvCxnSpPr>
            <a:stCxn id="631" idx="2"/>
            <a:endCxn id="617" idx="0"/>
          </p:cNvCxnSpPr>
          <p:nvPr/>
        </p:nvCxnSpPr>
        <p:spPr>
          <a:xfrm flipH="1" rot="-5400000">
            <a:off x="4760770" y="2106750"/>
            <a:ext cx="716700" cy="1170000"/>
          </a:xfrm>
          <a:prstGeom prst="curvedConnector3">
            <a:avLst>
              <a:gd fmla="val 49993" name="adj1"/>
            </a:avLst>
          </a:prstGeom>
          <a:noFill/>
          <a:ln cap="flat" cmpd="sng" w="9525">
            <a:solidFill>
              <a:srgbClr val="000000"/>
            </a:solidFill>
            <a:prstDash val="solid"/>
            <a:round/>
            <a:headEnd len="med" w="med" type="none"/>
            <a:tailEnd len="med" w="med" type="triangle"/>
          </a:ln>
        </p:spPr>
      </p:cxnSp>
      <p:sp>
        <p:nvSpPr>
          <p:cNvPr id="634" name="Shape 634"/>
          <p:cNvSpPr/>
          <p:nvPr/>
        </p:nvSpPr>
        <p:spPr>
          <a:xfrm>
            <a:off x="6824440" y="1143028"/>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635" name="Shape 635"/>
          <p:cNvSpPr txBox="1"/>
          <p:nvPr/>
        </p:nvSpPr>
        <p:spPr>
          <a:xfrm>
            <a:off x="7196180" y="1243637"/>
            <a:ext cx="9411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solidFill>
                  <a:schemeClr val="dk1"/>
                </a:solidFill>
              </a:rPr>
              <a:t>Proceso #n</a:t>
            </a:r>
            <a:endParaRPr sz="1000"/>
          </a:p>
        </p:txBody>
      </p:sp>
      <p:sp>
        <p:nvSpPr>
          <p:cNvPr id="636" name="Shape 636"/>
          <p:cNvSpPr/>
          <p:nvPr/>
        </p:nvSpPr>
        <p:spPr>
          <a:xfrm>
            <a:off x="6295047" y="174180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a:t>
            </a:r>
            <a:endParaRPr sz="1200"/>
          </a:p>
        </p:txBody>
      </p:sp>
      <p:cxnSp>
        <p:nvCxnSpPr>
          <p:cNvPr id="637" name="Shape 637"/>
          <p:cNvCxnSpPr>
            <a:stCxn id="636" idx="2"/>
            <a:endCxn id="617" idx="0"/>
          </p:cNvCxnSpPr>
          <p:nvPr/>
        </p:nvCxnSpPr>
        <p:spPr>
          <a:xfrm rot="5400000">
            <a:off x="5933847" y="2103900"/>
            <a:ext cx="716700" cy="1175700"/>
          </a:xfrm>
          <a:prstGeom prst="curvedConnector3">
            <a:avLst>
              <a:gd fmla="val 49993" name="adj1"/>
            </a:avLst>
          </a:prstGeom>
          <a:noFill/>
          <a:ln cap="flat" cmpd="sng" w="9525">
            <a:solidFill>
              <a:srgbClr val="000000"/>
            </a:solidFill>
            <a:prstDash val="solid"/>
            <a:round/>
            <a:headEnd len="med" w="med" type="none"/>
            <a:tailEnd len="med" w="med" type="triangle"/>
          </a:ln>
        </p:spPr>
      </p:cxnSp>
      <p:cxnSp>
        <p:nvCxnSpPr>
          <p:cNvPr id="638" name="Shape 638"/>
          <p:cNvCxnSpPr>
            <a:stCxn id="636" idx="2"/>
            <a:endCxn id="618" idx="0"/>
          </p:cNvCxnSpPr>
          <p:nvPr/>
        </p:nvCxnSpPr>
        <p:spPr>
          <a:xfrm rot="5400000">
            <a:off x="4763697" y="933750"/>
            <a:ext cx="716700" cy="35160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639" name="Shape 639"/>
          <p:cNvCxnSpPr>
            <a:stCxn id="618" idx="2"/>
            <a:endCxn id="621" idx="0"/>
          </p:cNvCxnSpPr>
          <p:nvPr/>
        </p:nvCxnSpPr>
        <p:spPr>
          <a:xfrm rot="5400000">
            <a:off x="1776058" y="2838362"/>
            <a:ext cx="784500" cy="23913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640" name="Shape 640"/>
          <p:cNvCxnSpPr>
            <a:stCxn id="617" idx="2"/>
            <a:endCxn id="620" idx="0"/>
          </p:cNvCxnSpPr>
          <p:nvPr/>
        </p:nvCxnSpPr>
        <p:spPr>
          <a:xfrm rot="5400000">
            <a:off x="3628561" y="2350556"/>
            <a:ext cx="784500" cy="3366900"/>
          </a:xfrm>
          <a:prstGeom prst="curvedConnector3">
            <a:avLst>
              <a:gd fmla="val 49996" name="adj1"/>
            </a:avLst>
          </a:prstGeom>
          <a:noFill/>
          <a:ln cap="flat" cmpd="sng" w="9525">
            <a:solidFill>
              <a:srgbClr val="000000"/>
            </a:solidFill>
            <a:prstDash val="solid"/>
            <a:round/>
            <a:headEnd len="med" w="med" type="none"/>
            <a:tailEnd len="med" w="med" type="triangle"/>
          </a:ln>
        </p:spPr>
      </p:cxnSp>
      <p:cxnSp>
        <p:nvCxnSpPr>
          <p:cNvPr id="641" name="Shape 641"/>
          <p:cNvCxnSpPr>
            <a:stCxn id="618" idx="2"/>
            <a:endCxn id="622" idx="0"/>
          </p:cNvCxnSpPr>
          <p:nvPr/>
        </p:nvCxnSpPr>
        <p:spPr>
          <a:xfrm flipH="1" rot="-5400000">
            <a:off x="3229858" y="3775862"/>
            <a:ext cx="784500" cy="516300"/>
          </a:xfrm>
          <a:prstGeom prst="curvedConnector3">
            <a:avLst>
              <a:gd fmla="val 49996" name="adj1"/>
            </a:avLst>
          </a:prstGeom>
          <a:noFill/>
          <a:ln cap="flat" cmpd="sng" w="9525">
            <a:solidFill>
              <a:srgbClr val="000000"/>
            </a:solidFill>
            <a:prstDash val="solid"/>
            <a:round/>
            <a:headEnd len="med" w="med" type="none"/>
            <a:tailEnd len="med" w="med" type="triangle"/>
          </a:ln>
        </p:spPr>
      </p:cxnSp>
      <p:cxnSp>
        <p:nvCxnSpPr>
          <p:cNvPr id="642" name="Shape 642"/>
          <p:cNvCxnSpPr>
            <a:stCxn id="617" idx="2"/>
            <a:endCxn id="623" idx="0"/>
          </p:cNvCxnSpPr>
          <p:nvPr/>
        </p:nvCxnSpPr>
        <p:spPr>
          <a:xfrm rot="5400000">
            <a:off x="5082511" y="3804506"/>
            <a:ext cx="784500" cy="459000"/>
          </a:xfrm>
          <a:prstGeom prst="curvedConnector3">
            <a:avLst>
              <a:gd fmla="val 49995" name="adj1"/>
            </a:avLst>
          </a:prstGeom>
          <a:noFill/>
          <a:ln cap="flat" cmpd="sng" w="9525">
            <a:solidFill>
              <a:srgbClr val="000000"/>
            </a:solidFill>
            <a:prstDash val="solid"/>
            <a:round/>
            <a:headEnd len="med" w="med" type="none"/>
            <a:tailEnd len="med" w="med" type="triangle"/>
          </a:ln>
        </p:spPr>
      </p:cxnSp>
      <p:cxnSp>
        <p:nvCxnSpPr>
          <p:cNvPr id="643" name="Shape 643"/>
          <p:cNvCxnSpPr>
            <a:stCxn id="618" idx="2"/>
            <a:endCxn id="619" idx="0"/>
          </p:cNvCxnSpPr>
          <p:nvPr/>
        </p:nvCxnSpPr>
        <p:spPr>
          <a:xfrm flipH="1" rot="-5400000">
            <a:off x="4693408" y="2312312"/>
            <a:ext cx="784500" cy="3443400"/>
          </a:xfrm>
          <a:prstGeom prst="curvedConnector3">
            <a:avLst>
              <a:gd fmla="val 49988" name="adj1"/>
            </a:avLst>
          </a:prstGeom>
          <a:noFill/>
          <a:ln cap="flat" cmpd="sng" w="9525">
            <a:solidFill>
              <a:srgbClr val="000000"/>
            </a:solidFill>
            <a:prstDash val="solid"/>
            <a:round/>
            <a:headEnd len="med" w="med" type="none"/>
            <a:tailEnd len="med" w="med" type="triangle"/>
          </a:ln>
        </p:spPr>
      </p:cxnSp>
      <p:cxnSp>
        <p:nvCxnSpPr>
          <p:cNvPr id="644" name="Shape 644"/>
          <p:cNvCxnSpPr>
            <a:stCxn id="617" idx="2"/>
            <a:endCxn id="624" idx="0"/>
          </p:cNvCxnSpPr>
          <p:nvPr/>
        </p:nvCxnSpPr>
        <p:spPr>
          <a:xfrm flipH="1" rot="-5400000">
            <a:off x="6545611" y="2800406"/>
            <a:ext cx="784500" cy="2467200"/>
          </a:xfrm>
          <a:prstGeom prst="curvedConnector3">
            <a:avLst>
              <a:gd fmla="val 49995" name="adj1"/>
            </a:avLst>
          </a:prstGeom>
          <a:noFill/>
          <a:ln cap="flat" cmpd="sng" w="9525">
            <a:solidFill>
              <a:srgbClr val="000000"/>
            </a:solidFill>
            <a:prstDash val="solid"/>
            <a:round/>
            <a:headEnd len="med" w="med" type="none"/>
            <a:tailEnd len="med" w="med" type="triangle"/>
          </a:ln>
        </p:spPr>
      </p:cxnSp>
      <p:graphicFrame>
        <p:nvGraphicFramePr>
          <p:cNvPr id="645" name="Shape 645"/>
          <p:cNvGraphicFramePr/>
          <p:nvPr/>
        </p:nvGraphicFramePr>
        <p:xfrm>
          <a:off x="2724375" y="5988100"/>
          <a:ext cx="3000000" cy="3000000"/>
        </p:xfrm>
        <a:graphic>
          <a:graphicData uri="http://schemas.openxmlformats.org/drawingml/2006/table">
            <a:tbl>
              <a:tblPr>
                <a:noFill/>
                <a:tableStyleId>{88675A0A-622A-4979-A8BB-0D2B8D6BCD37}</a:tableStyleId>
              </a:tblPr>
              <a:tblGrid>
                <a:gridCol w="904875"/>
                <a:gridCol w="904875"/>
                <a:gridCol w="904875"/>
                <a:gridCol w="904875"/>
              </a:tblGrid>
              <a:tr h="528050">
                <a:tc>
                  <a:txBody>
                    <a:bodyPr>
                      <a:noAutofit/>
                    </a:bodyPr>
                    <a:lstStyle/>
                    <a:p>
                      <a:pPr indent="0" lvl="0" marL="0" algn="ctr">
                        <a:spcBef>
                          <a:spcPts val="0"/>
                        </a:spcBef>
                        <a:spcAft>
                          <a:spcPts val="0"/>
                        </a:spcAft>
                        <a:buNone/>
                      </a:pPr>
                      <a:r>
                        <a:rPr lang="en-US"/>
                        <a:t>Proceso #1</a:t>
                      </a:r>
                      <a:endParaRPr/>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#2</a:t>
                      </a:r>
                      <a:endParaRPr/>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#3</a:t>
                      </a:r>
                      <a:endParaRPr b="1"/>
                    </a:p>
                  </a:txBody>
                  <a:tcPr marT="91425" marB="91425" marR="91425" marL="91425"/>
                </a:tc>
                <a:tc>
                  <a:txBody>
                    <a:bodyPr>
                      <a:noAutofit/>
                    </a:bodyPr>
                    <a:lstStyle/>
                    <a:p>
                      <a:pPr indent="0" lvl="0" marL="0" algn="ctr">
                        <a:spcBef>
                          <a:spcPts val="0"/>
                        </a:spcBef>
                        <a:spcAft>
                          <a:spcPts val="0"/>
                        </a:spcAft>
                        <a:buNone/>
                      </a:pPr>
                      <a:r>
                        <a:rPr lang="en-US">
                          <a:solidFill>
                            <a:schemeClr val="dk1"/>
                          </a:solidFill>
                        </a:rPr>
                        <a:t>Proceso #n</a:t>
                      </a:r>
                      <a:endParaRPr/>
                    </a:p>
                  </a:txBody>
                  <a:tcPr marT="91425" marB="91425" marR="91425" marL="91425"/>
                </a:tc>
              </a:tr>
            </a:tbl>
          </a:graphicData>
        </a:graphic>
      </p:graphicFrame>
      <p:sp>
        <p:nvSpPr>
          <p:cNvPr id="646" name="Shape 646"/>
          <p:cNvSpPr txBox="1"/>
          <p:nvPr/>
        </p:nvSpPr>
        <p:spPr>
          <a:xfrm>
            <a:off x="387600" y="5473700"/>
            <a:ext cx="2555400" cy="59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Ejecución</a:t>
            </a:r>
            <a:r>
              <a:rPr lang="en-US"/>
              <a:t> del Programa:</a:t>
            </a:r>
            <a:endParaRPr/>
          </a:p>
        </p:txBody>
      </p:sp>
      <p:sp>
        <p:nvSpPr>
          <p:cNvPr id="647" name="Shape 647"/>
          <p:cNvSpPr/>
          <p:nvPr/>
        </p:nvSpPr>
        <p:spPr>
          <a:xfrm>
            <a:off x="3110125" y="5658050"/>
            <a:ext cx="130200" cy="222900"/>
          </a:xfrm>
          <a:prstGeom prst="downArrow">
            <a:avLst>
              <a:gd fmla="val 50000" name="adj1"/>
              <a:gd fmla="val 50000" name="adj2"/>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Shape 648"/>
          <p:cNvSpPr/>
          <p:nvPr/>
        </p:nvSpPr>
        <p:spPr>
          <a:xfrm>
            <a:off x="0" y="3169250"/>
            <a:ext cx="1175700" cy="3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RESTRICCIÓN</a:t>
            </a:r>
            <a:endParaRPr/>
          </a:p>
        </p:txBody>
      </p:sp>
      <p:sp>
        <p:nvSpPr>
          <p:cNvPr id="649" name="Shape 649"/>
          <p:cNvSpPr/>
          <p:nvPr/>
        </p:nvSpPr>
        <p:spPr>
          <a:xfrm>
            <a:off x="0" y="1689150"/>
            <a:ext cx="1453500" cy="696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a:solidFill>
                  <a:schemeClr val="dk1"/>
                </a:solidFill>
                <a:latin typeface="Calibri"/>
                <a:ea typeface="Calibri"/>
                <a:cs typeface="Calibri"/>
                <a:sym typeface="Calibri"/>
              </a:rPr>
              <a:t>VECTOR DE SOLUCIONES TEMPORALES</a:t>
            </a:r>
            <a:endParaRPr/>
          </a:p>
        </p:txBody>
      </p:sp>
      <p:sp>
        <p:nvSpPr>
          <p:cNvPr id="650" name="Shape 650"/>
          <p:cNvSpPr/>
          <p:nvPr/>
        </p:nvSpPr>
        <p:spPr>
          <a:xfrm>
            <a:off x="0" y="3925225"/>
            <a:ext cx="1094700" cy="35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RESULTADO</a:t>
            </a:r>
            <a:endParaRPr/>
          </a:p>
        </p:txBody>
      </p:sp>
      <p:cxnSp>
        <p:nvCxnSpPr>
          <p:cNvPr id="651" name="Shape 651"/>
          <p:cNvCxnSpPr/>
          <p:nvPr/>
        </p:nvCxnSpPr>
        <p:spPr>
          <a:xfrm>
            <a:off x="33425" y="3925225"/>
            <a:ext cx="9134700" cy="9300"/>
          </a:xfrm>
          <a:prstGeom prst="straightConnector1">
            <a:avLst/>
          </a:prstGeom>
          <a:noFill/>
          <a:ln cap="flat" cmpd="sng" w="28575">
            <a:solidFill>
              <a:schemeClr val="dk1"/>
            </a:solidFill>
            <a:prstDash val="lgDash"/>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1" marL="0" rtl="0">
              <a:spcBef>
                <a:spcPts val="0"/>
              </a:spcBef>
              <a:spcAft>
                <a:spcPts val="0"/>
              </a:spcAft>
              <a:buClr>
                <a:schemeClr val="dk1"/>
              </a:buClr>
              <a:buFont typeface="Arial"/>
              <a:buNone/>
            </a:pPr>
            <a:r>
              <a:rPr b="1" lang="en-US" sz="2400">
                <a:solidFill>
                  <a:schemeClr val="dk1"/>
                </a:solidFill>
                <a:latin typeface="Calibri"/>
                <a:ea typeface="Calibri"/>
                <a:cs typeface="Calibri"/>
                <a:sym typeface="Calibri"/>
              </a:rPr>
              <a:t>Implantación Algoritmo Secuencial</a:t>
            </a:r>
            <a:endParaRPr b="1" sz="2400">
              <a:solidFill>
                <a:schemeClr val="dk1"/>
              </a:solidFill>
              <a:latin typeface="Calibri"/>
              <a:ea typeface="Calibri"/>
              <a:cs typeface="Calibri"/>
              <a:sym typeface="Calibri"/>
            </a:endParaRPr>
          </a:p>
        </p:txBody>
      </p:sp>
      <p:sp>
        <p:nvSpPr>
          <p:cNvPr id="657" name="Shape 657"/>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8" name="Shape 658"/>
          <p:cNvSpPr/>
          <p:nvPr/>
        </p:nvSpPr>
        <p:spPr>
          <a:xfrm>
            <a:off x="1603180" y="174181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a:t>
            </a:r>
            <a:endParaRPr sz="1200"/>
          </a:p>
        </p:txBody>
      </p:sp>
      <p:sp>
        <p:nvSpPr>
          <p:cNvPr id="659" name="Shape 659"/>
          <p:cNvSpPr/>
          <p:nvPr/>
        </p:nvSpPr>
        <p:spPr>
          <a:xfrm>
            <a:off x="5119261" y="3050156"/>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R2</a:t>
            </a:r>
            <a:endParaRPr sz="1200"/>
          </a:p>
        </p:txBody>
      </p:sp>
      <p:sp>
        <p:nvSpPr>
          <p:cNvPr id="660" name="Shape 660"/>
          <p:cNvSpPr/>
          <p:nvPr/>
        </p:nvSpPr>
        <p:spPr>
          <a:xfrm>
            <a:off x="2778958" y="3050162"/>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R1</a:t>
            </a:r>
            <a:endParaRPr sz="1200"/>
          </a:p>
        </p:txBody>
      </p:sp>
      <p:sp>
        <p:nvSpPr>
          <p:cNvPr id="661" name="Shape 661"/>
          <p:cNvSpPr/>
          <p:nvPr/>
        </p:nvSpPr>
        <p:spPr>
          <a:xfrm rot="881">
            <a:off x="6222425" y="4426198"/>
            <a:ext cx="1170000" cy="696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t>
            </a:r>
            <a:r>
              <a:rPr lang="en-US" sz="1800">
                <a:solidFill>
                  <a:schemeClr val="dk1"/>
                </a:solidFill>
                <a:latin typeface="Calibri"/>
                <a:ea typeface="Calibri"/>
                <a:cs typeface="Calibri"/>
                <a:sym typeface="Calibri"/>
              </a:rPr>
              <a:t>∩</a:t>
            </a:r>
            <a:r>
              <a:rPr lang="en-US" sz="1200"/>
              <a:t> R1</a:t>
            </a:r>
            <a:endParaRPr sz="1200"/>
          </a:p>
        </p:txBody>
      </p:sp>
      <p:sp>
        <p:nvSpPr>
          <p:cNvPr id="662" name="Shape 662"/>
          <p:cNvSpPr/>
          <p:nvPr/>
        </p:nvSpPr>
        <p:spPr>
          <a:xfrm>
            <a:off x="1752475" y="4426201"/>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t>
            </a:r>
            <a:r>
              <a:rPr lang="en-US" sz="1800">
                <a:solidFill>
                  <a:schemeClr val="dk1"/>
                </a:solidFill>
                <a:latin typeface="Calibri"/>
                <a:ea typeface="Calibri"/>
                <a:cs typeface="Calibri"/>
                <a:sym typeface="Calibri"/>
              </a:rPr>
              <a:t>∩</a:t>
            </a:r>
            <a:r>
              <a:rPr lang="en-US" sz="1200"/>
              <a:t> R2</a:t>
            </a:r>
            <a:endParaRPr sz="1200"/>
          </a:p>
        </p:txBody>
      </p:sp>
      <p:sp>
        <p:nvSpPr>
          <p:cNvPr id="663" name="Shape 663"/>
          <p:cNvSpPr/>
          <p:nvPr/>
        </p:nvSpPr>
        <p:spPr>
          <a:xfrm>
            <a:off x="387600" y="4426174"/>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t>
            </a:r>
            <a:r>
              <a:rPr lang="en-US" sz="1800">
                <a:solidFill>
                  <a:schemeClr val="dk1"/>
                </a:solidFill>
                <a:latin typeface="Calibri"/>
                <a:ea typeface="Calibri"/>
                <a:cs typeface="Calibri"/>
                <a:sym typeface="Calibri"/>
              </a:rPr>
              <a:t>∩</a:t>
            </a:r>
            <a:r>
              <a:rPr lang="en-US" sz="1200"/>
              <a:t> </a:t>
            </a:r>
            <a:r>
              <a:rPr lang="en-US" sz="1200">
                <a:solidFill>
                  <a:schemeClr val="dk1"/>
                </a:solidFill>
              </a:rPr>
              <a:t>R1 </a:t>
            </a:r>
            <a:endParaRPr sz="1200"/>
          </a:p>
        </p:txBody>
      </p:sp>
      <p:sp>
        <p:nvSpPr>
          <p:cNvPr id="664" name="Shape 664"/>
          <p:cNvSpPr/>
          <p:nvPr/>
        </p:nvSpPr>
        <p:spPr>
          <a:xfrm>
            <a:off x="3295250" y="4426200"/>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t>
            </a:r>
            <a:r>
              <a:rPr lang="en-US" sz="1800">
                <a:solidFill>
                  <a:schemeClr val="dk1"/>
                </a:solidFill>
                <a:latin typeface="Calibri"/>
                <a:ea typeface="Calibri"/>
                <a:cs typeface="Calibri"/>
                <a:sym typeface="Calibri"/>
              </a:rPr>
              <a:t>∩</a:t>
            </a:r>
            <a:r>
              <a:rPr lang="en-US" sz="1200"/>
              <a:t> R1</a:t>
            </a:r>
            <a:endParaRPr sz="1200"/>
          </a:p>
        </p:txBody>
      </p:sp>
      <p:sp>
        <p:nvSpPr>
          <p:cNvPr id="665" name="Shape 665"/>
          <p:cNvSpPr/>
          <p:nvPr/>
        </p:nvSpPr>
        <p:spPr>
          <a:xfrm>
            <a:off x="4660125" y="4426174"/>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t>
            </a:r>
            <a:r>
              <a:rPr lang="en-US" sz="1800">
                <a:solidFill>
                  <a:schemeClr val="dk1"/>
                </a:solidFill>
                <a:latin typeface="Calibri"/>
                <a:ea typeface="Calibri"/>
                <a:cs typeface="Calibri"/>
                <a:sym typeface="Calibri"/>
              </a:rPr>
              <a:t>∩ </a:t>
            </a:r>
            <a:r>
              <a:rPr lang="en-US" sz="1200">
                <a:solidFill>
                  <a:schemeClr val="dk1"/>
                </a:solidFill>
              </a:rPr>
              <a:t>R2</a:t>
            </a:r>
            <a:endParaRPr sz="1200"/>
          </a:p>
        </p:txBody>
      </p:sp>
      <p:sp>
        <p:nvSpPr>
          <p:cNvPr id="666" name="Shape 666"/>
          <p:cNvSpPr/>
          <p:nvPr/>
        </p:nvSpPr>
        <p:spPr>
          <a:xfrm>
            <a:off x="7586400" y="4426173"/>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t>
            </a:r>
            <a:r>
              <a:rPr lang="en-US" sz="1800">
                <a:solidFill>
                  <a:schemeClr val="dk1"/>
                </a:solidFill>
                <a:latin typeface="Calibri"/>
                <a:ea typeface="Calibri"/>
                <a:cs typeface="Calibri"/>
                <a:sym typeface="Calibri"/>
              </a:rPr>
              <a:t>∩</a:t>
            </a:r>
            <a:r>
              <a:rPr lang="en-US" sz="1200"/>
              <a:t> </a:t>
            </a:r>
            <a:r>
              <a:rPr lang="en-US" sz="1200">
                <a:solidFill>
                  <a:schemeClr val="dk1"/>
                </a:solidFill>
              </a:rPr>
              <a:t>R2</a:t>
            </a:r>
            <a:endParaRPr sz="1200"/>
          </a:p>
        </p:txBody>
      </p:sp>
      <p:sp>
        <p:nvSpPr>
          <p:cNvPr id="667" name="Shape 667"/>
          <p:cNvSpPr/>
          <p:nvPr/>
        </p:nvSpPr>
        <p:spPr>
          <a:xfrm>
            <a:off x="1966221" y="1143025"/>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668" name="Shape 668"/>
          <p:cNvSpPr/>
          <p:nvPr/>
        </p:nvSpPr>
        <p:spPr>
          <a:xfrm>
            <a:off x="4478513" y="1143028"/>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669" name="Shape 669"/>
          <p:cNvSpPr txBox="1"/>
          <p:nvPr/>
        </p:nvSpPr>
        <p:spPr>
          <a:xfrm>
            <a:off x="2266213" y="1243637"/>
            <a:ext cx="8439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Proceso #1</a:t>
            </a:r>
            <a:endParaRPr sz="1000"/>
          </a:p>
        </p:txBody>
      </p:sp>
      <p:sp>
        <p:nvSpPr>
          <p:cNvPr id="670" name="Shape 670"/>
          <p:cNvSpPr txBox="1"/>
          <p:nvPr/>
        </p:nvSpPr>
        <p:spPr>
          <a:xfrm>
            <a:off x="4850253" y="1243637"/>
            <a:ext cx="9411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solidFill>
                  <a:schemeClr val="dk1"/>
                </a:solidFill>
              </a:rPr>
              <a:t>Proceso #2</a:t>
            </a:r>
            <a:endParaRPr sz="1000"/>
          </a:p>
        </p:txBody>
      </p:sp>
      <p:cxnSp>
        <p:nvCxnSpPr>
          <p:cNvPr id="671" name="Shape 671"/>
          <p:cNvCxnSpPr>
            <a:stCxn id="658" idx="2"/>
            <a:endCxn id="660" idx="0"/>
          </p:cNvCxnSpPr>
          <p:nvPr/>
        </p:nvCxnSpPr>
        <p:spPr>
          <a:xfrm flipH="1" rot="-5400000">
            <a:off x="2417680" y="2103910"/>
            <a:ext cx="716700" cy="1175700"/>
          </a:xfrm>
          <a:prstGeom prst="curvedConnector3">
            <a:avLst>
              <a:gd fmla="val 49993" name="adj1"/>
            </a:avLst>
          </a:prstGeom>
          <a:noFill/>
          <a:ln cap="flat" cmpd="sng" w="9525">
            <a:solidFill>
              <a:srgbClr val="000000"/>
            </a:solidFill>
            <a:prstDash val="solid"/>
            <a:round/>
            <a:headEnd len="med" w="med" type="none"/>
            <a:tailEnd len="med" w="med" type="triangle"/>
          </a:ln>
        </p:spPr>
      </p:cxnSp>
      <p:cxnSp>
        <p:nvCxnSpPr>
          <p:cNvPr id="672" name="Shape 672"/>
          <p:cNvCxnSpPr>
            <a:stCxn id="658" idx="2"/>
            <a:endCxn id="659" idx="0"/>
          </p:cNvCxnSpPr>
          <p:nvPr/>
        </p:nvCxnSpPr>
        <p:spPr>
          <a:xfrm flipH="1" rot="-5400000">
            <a:off x="3587830" y="933760"/>
            <a:ext cx="716700" cy="3516000"/>
          </a:xfrm>
          <a:prstGeom prst="curvedConnector3">
            <a:avLst>
              <a:gd fmla="val 49993" name="adj1"/>
            </a:avLst>
          </a:prstGeom>
          <a:noFill/>
          <a:ln cap="flat" cmpd="sng" w="9525">
            <a:solidFill>
              <a:srgbClr val="000000"/>
            </a:solidFill>
            <a:prstDash val="solid"/>
            <a:round/>
            <a:headEnd len="med" w="med" type="none"/>
            <a:tailEnd len="med" w="med" type="triangle"/>
          </a:ln>
        </p:spPr>
      </p:cxnSp>
      <p:sp>
        <p:nvSpPr>
          <p:cNvPr id="673" name="Shape 673"/>
          <p:cNvSpPr/>
          <p:nvPr/>
        </p:nvSpPr>
        <p:spPr>
          <a:xfrm>
            <a:off x="3949120" y="174180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a:t>
            </a:r>
            <a:endParaRPr sz="1200"/>
          </a:p>
        </p:txBody>
      </p:sp>
      <p:cxnSp>
        <p:nvCxnSpPr>
          <p:cNvPr id="674" name="Shape 674"/>
          <p:cNvCxnSpPr>
            <a:stCxn id="673" idx="2"/>
            <a:endCxn id="660" idx="0"/>
          </p:cNvCxnSpPr>
          <p:nvPr/>
        </p:nvCxnSpPr>
        <p:spPr>
          <a:xfrm rot="5400000">
            <a:off x="3590620" y="2106600"/>
            <a:ext cx="716700" cy="11703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675" name="Shape 675"/>
          <p:cNvCxnSpPr>
            <a:stCxn id="673" idx="2"/>
            <a:endCxn id="659" idx="0"/>
          </p:cNvCxnSpPr>
          <p:nvPr/>
        </p:nvCxnSpPr>
        <p:spPr>
          <a:xfrm flipH="1" rot="-5400000">
            <a:off x="4760770" y="2106750"/>
            <a:ext cx="716700" cy="1170000"/>
          </a:xfrm>
          <a:prstGeom prst="curvedConnector3">
            <a:avLst>
              <a:gd fmla="val 49993" name="adj1"/>
            </a:avLst>
          </a:prstGeom>
          <a:noFill/>
          <a:ln cap="flat" cmpd="sng" w="9525">
            <a:solidFill>
              <a:srgbClr val="000000"/>
            </a:solidFill>
            <a:prstDash val="solid"/>
            <a:round/>
            <a:headEnd len="med" w="med" type="none"/>
            <a:tailEnd len="med" w="med" type="triangle"/>
          </a:ln>
        </p:spPr>
      </p:cxnSp>
      <p:sp>
        <p:nvSpPr>
          <p:cNvPr id="676" name="Shape 676"/>
          <p:cNvSpPr/>
          <p:nvPr/>
        </p:nvSpPr>
        <p:spPr>
          <a:xfrm>
            <a:off x="6824440" y="1143028"/>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677" name="Shape 677"/>
          <p:cNvSpPr txBox="1"/>
          <p:nvPr/>
        </p:nvSpPr>
        <p:spPr>
          <a:xfrm>
            <a:off x="7196180" y="1243637"/>
            <a:ext cx="9411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solidFill>
                  <a:schemeClr val="dk1"/>
                </a:solidFill>
              </a:rPr>
              <a:t>Proceso #n</a:t>
            </a:r>
            <a:endParaRPr sz="1000"/>
          </a:p>
        </p:txBody>
      </p:sp>
      <p:sp>
        <p:nvSpPr>
          <p:cNvPr id="678" name="Shape 678"/>
          <p:cNvSpPr/>
          <p:nvPr/>
        </p:nvSpPr>
        <p:spPr>
          <a:xfrm>
            <a:off x="6295047" y="174180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a:t>
            </a:r>
            <a:endParaRPr sz="1200"/>
          </a:p>
        </p:txBody>
      </p:sp>
      <p:cxnSp>
        <p:nvCxnSpPr>
          <p:cNvPr id="679" name="Shape 679"/>
          <p:cNvCxnSpPr>
            <a:stCxn id="678" idx="2"/>
            <a:endCxn id="659" idx="0"/>
          </p:cNvCxnSpPr>
          <p:nvPr/>
        </p:nvCxnSpPr>
        <p:spPr>
          <a:xfrm rot="5400000">
            <a:off x="5933847" y="2103900"/>
            <a:ext cx="716700" cy="1175700"/>
          </a:xfrm>
          <a:prstGeom prst="curvedConnector3">
            <a:avLst>
              <a:gd fmla="val 49993" name="adj1"/>
            </a:avLst>
          </a:prstGeom>
          <a:noFill/>
          <a:ln cap="flat" cmpd="sng" w="9525">
            <a:solidFill>
              <a:srgbClr val="000000"/>
            </a:solidFill>
            <a:prstDash val="solid"/>
            <a:round/>
            <a:headEnd len="med" w="med" type="none"/>
            <a:tailEnd len="med" w="med" type="triangle"/>
          </a:ln>
        </p:spPr>
      </p:cxnSp>
      <p:cxnSp>
        <p:nvCxnSpPr>
          <p:cNvPr id="680" name="Shape 680"/>
          <p:cNvCxnSpPr>
            <a:stCxn id="678" idx="2"/>
            <a:endCxn id="660" idx="0"/>
          </p:cNvCxnSpPr>
          <p:nvPr/>
        </p:nvCxnSpPr>
        <p:spPr>
          <a:xfrm rot="5400000">
            <a:off x="4763697" y="933750"/>
            <a:ext cx="716700" cy="35160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681" name="Shape 681"/>
          <p:cNvCxnSpPr>
            <a:stCxn id="660" idx="2"/>
            <a:endCxn id="663" idx="0"/>
          </p:cNvCxnSpPr>
          <p:nvPr/>
        </p:nvCxnSpPr>
        <p:spPr>
          <a:xfrm rot="5400000">
            <a:off x="1776058" y="2838362"/>
            <a:ext cx="784500" cy="23913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682" name="Shape 682"/>
          <p:cNvCxnSpPr>
            <a:stCxn id="659" idx="2"/>
            <a:endCxn id="662" idx="0"/>
          </p:cNvCxnSpPr>
          <p:nvPr/>
        </p:nvCxnSpPr>
        <p:spPr>
          <a:xfrm rot="5400000">
            <a:off x="3628561" y="2350556"/>
            <a:ext cx="784500" cy="3366900"/>
          </a:xfrm>
          <a:prstGeom prst="curvedConnector3">
            <a:avLst>
              <a:gd fmla="val 49996" name="adj1"/>
            </a:avLst>
          </a:prstGeom>
          <a:noFill/>
          <a:ln cap="flat" cmpd="sng" w="9525">
            <a:solidFill>
              <a:srgbClr val="000000"/>
            </a:solidFill>
            <a:prstDash val="solid"/>
            <a:round/>
            <a:headEnd len="med" w="med" type="none"/>
            <a:tailEnd len="med" w="med" type="triangle"/>
          </a:ln>
        </p:spPr>
      </p:cxnSp>
      <p:cxnSp>
        <p:nvCxnSpPr>
          <p:cNvPr id="683" name="Shape 683"/>
          <p:cNvCxnSpPr>
            <a:stCxn id="660" idx="2"/>
            <a:endCxn id="664" idx="0"/>
          </p:cNvCxnSpPr>
          <p:nvPr/>
        </p:nvCxnSpPr>
        <p:spPr>
          <a:xfrm flipH="1" rot="-5400000">
            <a:off x="3229858" y="3775862"/>
            <a:ext cx="784500" cy="516300"/>
          </a:xfrm>
          <a:prstGeom prst="curvedConnector3">
            <a:avLst>
              <a:gd fmla="val 49996" name="adj1"/>
            </a:avLst>
          </a:prstGeom>
          <a:noFill/>
          <a:ln cap="flat" cmpd="sng" w="9525">
            <a:solidFill>
              <a:srgbClr val="000000"/>
            </a:solidFill>
            <a:prstDash val="solid"/>
            <a:round/>
            <a:headEnd len="med" w="med" type="none"/>
            <a:tailEnd len="med" w="med" type="triangle"/>
          </a:ln>
        </p:spPr>
      </p:cxnSp>
      <p:cxnSp>
        <p:nvCxnSpPr>
          <p:cNvPr id="684" name="Shape 684"/>
          <p:cNvCxnSpPr>
            <a:stCxn id="659" idx="2"/>
            <a:endCxn id="665" idx="0"/>
          </p:cNvCxnSpPr>
          <p:nvPr/>
        </p:nvCxnSpPr>
        <p:spPr>
          <a:xfrm rot="5400000">
            <a:off x="5082511" y="3804506"/>
            <a:ext cx="784500" cy="459000"/>
          </a:xfrm>
          <a:prstGeom prst="curvedConnector3">
            <a:avLst>
              <a:gd fmla="val 49995" name="adj1"/>
            </a:avLst>
          </a:prstGeom>
          <a:noFill/>
          <a:ln cap="flat" cmpd="sng" w="9525">
            <a:solidFill>
              <a:srgbClr val="000000"/>
            </a:solidFill>
            <a:prstDash val="solid"/>
            <a:round/>
            <a:headEnd len="med" w="med" type="none"/>
            <a:tailEnd len="med" w="med" type="triangle"/>
          </a:ln>
        </p:spPr>
      </p:cxnSp>
      <p:cxnSp>
        <p:nvCxnSpPr>
          <p:cNvPr id="685" name="Shape 685"/>
          <p:cNvCxnSpPr>
            <a:stCxn id="660" idx="2"/>
            <a:endCxn id="661" idx="0"/>
          </p:cNvCxnSpPr>
          <p:nvPr/>
        </p:nvCxnSpPr>
        <p:spPr>
          <a:xfrm flipH="1" rot="-5400000">
            <a:off x="4693408" y="2312312"/>
            <a:ext cx="784500" cy="3443400"/>
          </a:xfrm>
          <a:prstGeom prst="curvedConnector3">
            <a:avLst>
              <a:gd fmla="val 49988" name="adj1"/>
            </a:avLst>
          </a:prstGeom>
          <a:noFill/>
          <a:ln cap="flat" cmpd="sng" w="9525">
            <a:solidFill>
              <a:srgbClr val="000000"/>
            </a:solidFill>
            <a:prstDash val="solid"/>
            <a:round/>
            <a:headEnd len="med" w="med" type="none"/>
            <a:tailEnd len="med" w="med" type="triangle"/>
          </a:ln>
        </p:spPr>
      </p:cxnSp>
      <p:cxnSp>
        <p:nvCxnSpPr>
          <p:cNvPr id="686" name="Shape 686"/>
          <p:cNvCxnSpPr>
            <a:stCxn id="659" idx="2"/>
            <a:endCxn id="666" idx="0"/>
          </p:cNvCxnSpPr>
          <p:nvPr/>
        </p:nvCxnSpPr>
        <p:spPr>
          <a:xfrm flipH="1" rot="-5400000">
            <a:off x="6545611" y="2800406"/>
            <a:ext cx="784500" cy="2467200"/>
          </a:xfrm>
          <a:prstGeom prst="curvedConnector3">
            <a:avLst>
              <a:gd fmla="val 49995" name="adj1"/>
            </a:avLst>
          </a:prstGeom>
          <a:noFill/>
          <a:ln cap="flat" cmpd="sng" w="9525">
            <a:solidFill>
              <a:srgbClr val="000000"/>
            </a:solidFill>
            <a:prstDash val="solid"/>
            <a:round/>
            <a:headEnd len="med" w="med" type="none"/>
            <a:tailEnd len="med" w="med" type="triangle"/>
          </a:ln>
        </p:spPr>
      </p:cxnSp>
      <p:graphicFrame>
        <p:nvGraphicFramePr>
          <p:cNvPr id="687" name="Shape 687"/>
          <p:cNvGraphicFramePr/>
          <p:nvPr/>
        </p:nvGraphicFramePr>
        <p:xfrm>
          <a:off x="2724375" y="5988100"/>
          <a:ext cx="3000000" cy="3000000"/>
        </p:xfrm>
        <a:graphic>
          <a:graphicData uri="http://schemas.openxmlformats.org/drawingml/2006/table">
            <a:tbl>
              <a:tblPr>
                <a:noFill/>
                <a:tableStyleId>{88675A0A-622A-4979-A8BB-0D2B8D6BCD37}</a:tableStyleId>
              </a:tblPr>
              <a:tblGrid>
                <a:gridCol w="904875"/>
                <a:gridCol w="904875"/>
                <a:gridCol w="904875"/>
                <a:gridCol w="904875"/>
              </a:tblGrid>
              <a:tr h="528050">
                <a:tc>
                  <a:txBody>
                    <a:bodyPr>
                      <a:noAutofit/>
                    </a:bodyPr>
                    <a:lstStyle/>
                    <a:p>
                      <a:pPr indent="0" lvl="0" marL="0" rtl="0" algn="ctr">
                        <a:spcBef>
                          <a:spcPts val="0"/>
                        </a:spcBef>
                        <a:spcAft>
                          <a:spcPts val="0"/>
                        </a:spcAft>
                        <a:buNone/>
                      </a:pPr>
                      <a:r>
                        <a:rPr lang="en-US"/>
                        <a:t>Proceso #1</a:t>
                      </a:r>
                      <a:endParaRPr/>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#2</a:t>
                      </a:r>
                      <a:endParaRPr/>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#3</a:t>
                      </a:r>
                      <a:endParaRPr b="1"/>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#n</a:t>
                      </a:r>
                      <a:endParaRPr/>
                    </a:p>
                  </a:txBody>
                  <a:tcPr marT="91425" marB="91425" marR="91425" marL="91425"/>
                </a:tc>
              </a:tr>
            </a:tbl>
          </a:graphicData>
        </a:graphic>
      </p:graphicFrame>
      <p:sp>
        <p:nvSpPr>
          <p:cNvPr id="688" name="Shape 688"/>
          <p:cNvSpPr txBox="1"/>
          <p:nvPr/>
        </p:nvSpPr>
        <p:spPr>
          <a:xfrm>
            <a:off x="387600" y="5473700"/>
            <a:ext cx="2555400" cy="59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Ejecución del Programa:</a:t>
            </a:r>
            <a:endParaRPr/>
          </a:p>
        </p:txBody>
      </p:sp>
      <p:sp>
        <p:nvSpPr>
          <p:cNvPr id="689" name="Shape 689"/>
          <p:cNvSpPr/>
          <p:nvPr/>
        </p:nvSpPr>
        <p:spPr>
          <a:xfrm>
            <a:off x="4024525" y="5658050"/>
            <a:ext cx="130200" cy="222900"/>
          </a:xfrm>
          <a:prstGeom prst="downArrow">
            <a:avLst>
              <a:gd fmla="val 50000" name="adj1"/>
              <a:gd fmla="val 50000" name="adj2"/>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0" name="Shape 690"/>
          <p:cNvSpPr/>
          <p:nvPr/>
        </p:nvSpPr>
        <p:spPr>
          <a:xfrm>
            <a:off x="0" y="3169250"/>
            <a:ext cx="1175700" cy="3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RESTRICCIÓN</a:t>
            </a:r>
            <a:endParaRPr/>
          </a:p>
        </p:txBody>
      </p:sp>
      <p:sp>
        <p:nvSpPr>
          <p:cNvPr id="691" name="Shape 691"/>
          <p:cNvSpPr/>
          <p:nvPr/>
        </p:nvSpPr>
        <p:spPr>
          <a:xfrm>
            <a:off x="0" y="1689150"/>
            <a:ext cx="1453500" cy="696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a:solidFill>
                  <a:schemeClr val="dk1"/>
                </a:solidFill>
                <a:latin typeface="Calibri"/>
                <a:ea typeface="Calibri"/>
                <a:cs typeface="Calibri"/>
                <a:sym typeface="Calibri"/>
              </a:rPr>
              <a:t>VECTOR DE SOLUCIONES TEMPORALES</a:t>
            </a:r>
            <a:endParaRPr/>
          </a:p>
        </p:txBody>
      </p:sp>
      <p:sp>
        <p:nvSpPr>
          <p:cNvPr id="692" name="Shape 692"/>
          <p:cNvSpPr/>
          <p:nvPr/>
        </p:nvSpPr>
        <p:spPr>
          <a:xfrm>
            <a:off x="0" y="3925225"/>
            <a:ext cx="1094700" cy="35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RESULTADO</a:t>
            </a:r>
            <a:endParaRPr/>
          </a:p>
        </p:txBody>
      </p:sp>
      <p:cxnSp>
        <p:nvCxnSpPr>
          <p:cNvPr id="693" name="Shape 693"/>
          <p:cNvCxnSpPr/>
          <p:nvPr/>
        </p:nvCxnSpPr>
        <p:spPr>
          <a:xfrm>
            <a:off x="33425" y="3925225"/>
            <a:ext cx="9134700" cy="9300"/>
          </a:xfrm>
          <a:prstGeom prst="straightConnector1">
            <a:avLst/>
          </a:prstGeom>
          <a:noFill/>
          <a:ln cap="flat" cmpd="sng" w="28575">
            <a:solidFill>
              <a:schemeClr val="dk1"/>
            </a:solidFill>
            <a:prstDash val="lgDash"/>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Shape 698"/>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1" marL="0" rtl="0">
              <a:spcBef>
                <a:spcPts val="0"/>
              </a:spcBef>
              <a:spcAft>
                <a:spcPts val="0"/>
              </a:spcAft>
              <a:buClr>
                <a:schemeClr val="dk1"/>
              </a:buClr>
              <a:buFont typeface="Arial"/>
              <a:buNone/>
            </a:pPr>
            <a:r>
              <a:rPr b="1" lang="en-US" sz="2400">
                <a:solidFill>
                  <a:schemeClr val="dk1"/>
                </a:solidFill>
                <a:latin typeface="Calibri"/>
                <a:ea typeface="Calibri"/>
                <a:cs typeface="Calibri"/>
                <a:sym typeface="Calibri"/>
              </a:rPr>
              <a:t>Implantación Algoritmo Secuencial</a:t>
            </a:r>
            <a:endParaRPr b="1" sz="2400">
              <a:solidFill>
                <a:schemeClr val="dk1"/>
              </a:solidFill>
              <a:latin typeface="Calibri"/>
              <a:ea typeface="Calibri"/>
              <a:cs typeface="Calibri"/>
              <a:sym typeface="Calibri"/>
            </a:endParaRPr>
          </a:p>
        </p:txBody>
      </p:sp>
      <p:sp>
        <p:nvSpPr>
          <p:cNvPr id="699" name="Shape 699"/>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0" name="Shape 700"/>
          <p:cNvSpPr/>
          <p:nvPr/>
        </p:nvSpPr>
        <p:spPr>
          <a:xfrm>
            <a:off x="1603180" y="174181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a:t>
            </a:r>
            <a:endParaRPr sz="1200"/>
          </a:p>
        </p:txBody>
      </p:sp>
      <p:sp>
        <p:nvSpPr>
          <p:cNvPr id="701" name="Shape 701"/>
          <p:cNvSpPr/>
          <p:nvPr/>
        </p:nvSpPr>
        <p:spPr>
          <a:xfrm>
            <a:off x="5119261" y="3050156"/>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R2</a:t>
            </a:r>
            <a:endParaRPr sz="1200"/>
          </a:p>
        </p:txBody>
      </p:sp>
      <p:sp>
        <p:nvSpPr>
          <p:cNvPr id="702" name="Shape 702"/>
          <p:cNvSpPr/>
          <p:nvPr/>
        </p:nvSpPr>
        <p:spPr>
          <a:xfrm>
            <a:off x="2778958" y="3050162"/>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R1</a:t>
            </a:r>
            <a:endParaRPr sz="1200"/>
          </a:p>
        </p:txBody>
      </p:sp>
      <p:sp>
        <p:nvSpPr>
          <p:cNvPr id="703" name="Shape 703"/>
          <p:cNvSpPr/>
          <p:nvPr/>
        </p:nvSpPr>
        <p:spPr>
          <a:xfrm rot="881">
            <a:off x="6222425" y="4426198"/>
            <a:ext cx="1170000" cy="696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t>
            </a:r>
            <a:r>
              <a:rPr lang="en-US" sz="1800">
                <a:solidFill>
                  <a:schemeClr val="dk1"/>
                </a:solidFill>
                <a:latin typeface="Calibri"/>
                <a:ea typeface="Calibri"/>
                <a:cs typeface="Calibri"/>
                <a:sym typeface="Calibri"/>
              </a:rPr>
              <a:t>∩</a:t>
            </a:r>
            <a:r>
              <a:rPr lang="en-US" sz="1200"/>
              <a:t> R1</a:t>
            </a:r>
            <a:endParaRPr sz="1200"/>
          </a:p>
        </p:txBody>
      </p:sp>
      <p:sp>
        <p:nvSpPr>
          <p:cNvPr id="704" name="Shape 704"/>
          <p:cNvSpPr/>
          <p:nvPr/>
        </p:nvSpPr>
        <p:spPr>
          <a:xfrm>
            <a:off x="1752475" y="4426201"/>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t>
            </a:r>
            <a:r>
              <a:rPr lang="en-US" sz="1800">
                <a:solidFill>
                  <a:schemeClr val="dk1"/>
                </a:solidFill>
                <a:latin typeface="Calibri"/>
                <a:ea typeface="Calibri"/>
                <a:cs typeface="Calibri"/>
                <a:sym typeface="Calibri"/>
              </a:rPr>
              <a:t>∩</a:t>
            </a:r>
            <a:r>
              <a:rPr lang="en-US" sz="1200"/>
              <a:t> R2</a:t>
            </a:r>
            <a:endParaRPr sz="1200"/>
          </a:p>
        </p:txBody>
      </p:sp>
      <p:sp>
        <p:nvSpPr>
          <p:cNvPr id="705" name="Shape 705"/>
          <p:cNvSpPr/>
          <p:nvPr/>
        </p:nvSpPr>
        <p:spPr>
          <a:xfrm>
            <a:off x="387600" y="4426174"/>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t>
            </a:r>
            <a:r>
              <a:rPr lang="en-US" sz="1800">
                <a:solidFill>
                  <a:schemeClr val="dk1"/>
                </a:solidFill>
                <a:latin typeface="Calibri"/>
                <a:ea typeface="Calibri"/>
                <a:cs typeface="Calibri"/>
                <a:sym typeface="Calibri"/>
              </a:rPr>
              <a:t>∩</a:t>
            </a:r>
            <a:r>
              <a:rPr lang="en-US" sz="1200"/>
              <a:t> </a:t>
            </a:r>
            <a:r>
              <a:rPr lang="en-US" sz="1200">
                <a:solidFill>
                  <a:schemeClr val="dk1"/>
                </a:solidFill>
              </a:rPr>
              <a:t>R1 </a:t>
            </a:r>
            <a:endParaRPr sz="1200"/>
          </a:p>
        </p:txBody>
      </p:sp>
      <p:sp>
        <p:nvSpPr>
          <p:cNvPr id="706" name="Shape 706"/>
          <p:cNvSpPr/>
          <p:nvPr/>
        </p:nvSpPr>
        <p:spPr>
          <a:xfrm>
            <a:off x="3295250" y="4426200"/>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t>
            </a:r>
            <a:r>
              <a:rPr lang="en-US" sz="1800">
                <a:solidFill>
                  <a:schemeClr val="dk1"/>
                </a:solidFill>
                <a:latin typeface="Calibri"/>
                <a:ea typeface="Calibri"/>
                <a:cs typeface="Calibri"/>
                <a:sym typeface="Calibri"/>
              </a:rPr>
              <a:t>∩</a:t>
            </a:r>
            <a:r>
              <a:rPr lang="en-US" sz="1200"/>
              <a:t> R1</a:t>
            </a:r>
            <a:endParaRPr sz="1200"/>
          </a:p>
        </p:txBody>
      </p:sp>
      <p:sp>
        <p:nvSpPr>
          <p:cNvPr id="707" name="Shape 707"/>
          <p:cNvSpPr/>
          <p:nvPr/>
        </p:nvSpPr>
        <p:spPr>
          <a:xfrm>
            <a:off x="4660125" y="4426174"/>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t>
            </a:r>
            <a:r>
              <a:rPr lang="en-US" sz="1800">
                <a:solidFill>
                  <a:schemeClr val="dk1"/>
                </a:solidFill>
                <a:latin typeface="Calibri"/>
                <a:ea typeface="Calibri"/>
                <a:cs typeface="Calibri"/>
                <a:sym typeface="Calibri"/>
              </a:rPr>
              <a:t>∩ </a:t>
            </a:r>
            <a:r>
              <a:rPr lang="en-US" sz="1200">
                <a:solidFill>
                  <a:schemeClr val="dk1"/>
                </a:solidFill>
              </a:rPr>
              <a:t>R2</a:t>
            </a:r>
            <a:endParaRPr sz="1200"/>
          </a:p>
        </p:txBody>
      </p:sp>
      <p:sp>
        <p:nvSpPr>
          <p:cNvPr id="708" name="Shape 708"/>
          <p:cNvSpPr/>
          <p:nvPr/>
        </p:nvSpPr>
        <p:spPr>
          <a:xfrm>
            <a:off x="7586400" y="4426173"/>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t>
            </a:r>
            <a:r>
              <a:rPr lang="en-US" sz="1800">
                <a:solidFill>
                  <a:schemeClr val="dk1"/>
                </a:solidFill>
                <a:latin typeface="Calibri"/>
                <a:ea typeface="Calibri"/>
                <a:cs typeface="Calibri"/>
                <a:sym typeface="Calibri"/>
              </a:rPr>
              <a:t>∩</a:t>
            </a:r>
            <a:r>
              <a:rPr lang="en-US" sz="1200"/>
              <a:t> </a:t>
            </a:r>
            <a:r>
              <a:rPr lang="en-US" sz="1200">
                <a:solidFill>
                  <a:schemeClr val="dk1"/>
                </a:solidFill>
              </a:rPr>
              <a:t>R2</a:t>
            </a:r>
            <a:endParaRPr sz="1200"/>
          </a:p>
        </p:txBody>
      </p:sp>
      <p:sp>
        <p:nvSpPr>
          <p:cNvPr id="709" name="Shape 709"/>
          <p:cNvSpPr/>
          <p:nvPr/>
        </p:nvSpPr>
        <p:spPr>
          <a:xfrm>
            <a:off x="1966221" y="1143025"/>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710" name="Shape 710"/>
          <p:cNvSpPr/>
          <p:nvPr/>
        </p:nvSpPr>
        <p:spPr>
          <a:xfrm>
            <a:off x="4478513" y="1143028"/>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711" name="Shape 711"/>
          <p:cNvSpPr txBox="1"/>
          <p:nvPr/>
        </p:nvSpPr>
        <p:spPr>
          <a:xfrm>
            <a:off x="2266213" y="1243637"/>
            <a:ext cx="8439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Proceso #1</a:t>
            </a:r>
            <a:endParaRPr sz="1000"/>
          </a:p>
        </p:txBody>
      </p:sp>
      <p:sp>
        <p:nvSpPr>
          <p:cNvPr id="712" name="Shape 712"/>
          <p:cNvSpPr txBox="1"/>
          <p:nvPr/>
        </p:nvSpPr>
        <p:spPr>
          <a:xfrm>
            <a:off x="4850253" y="1243637"/>
            <a:ext cx="9411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solidFill>
                  <a:schemeClr val="dk1"/>
                </a:solidFill>
              </a:rPr>
              <a:t>Proceso #2</a:t>
            </a:r>
            <a:endParaRPr sz="1000"/>
          </a:p>
        </p:txBody>
      </p:sp>
      <p:cxnSp>
        <p:nvCxnSpPr>
          <p:cNvPr id="713" name="Shape 713"/>
          <p:cNvCxnSpPr>
            <a:stCxn id="700" idx="2"/>
            <a:endCxn id="702" idx="0"/>
          </p:cNvCxnSpPr>
          <p:nvPr/>
        </p:nvCxnSpPr>
        <p:spPr>
          <a:xfrm flipH="1" rot="-5400000">
            <a:off x="2417680" y="2103910"/>
            <a:ext cx="716700" cy="1175700"/>
          </a:xfrm>
          <a:prstGeom prst="curvedConnector3">
            <a:avLst>
              <a:gd fmla="val 49993" name="adj1"/>
            </a:avLst>
          </a:prstGeom>
          <a:noFill/>
          <a:ln cap="flat" cmpd="sng" w="9525">
            <a:solidFill>
              <a:srgbClr val="000000"/>
            </a:solidFill>
            <a:prstDash val="solid"/>
            <a:round/>
            <a:headEnd len="med" w="med" type="none"/>
            <a:tailEnd len="med" w="med" type="triangle"/>
          </a:ln>
        </p:spPr>
      </p:cxnSp>
      <p:cxnSp>
        <p:nvCxnSpPr>
          <p:cNvPr id="714" name="Shape 714"/>
          <p:cNvCxnSpPr>
            <a:stCxn id="700" idx="2"/>
            <a:endCxn id="701" idx="0"/>
          </p:cNvCxnSpPr>
          <p:nvPr/>
        </p:nvCxnSpPr>
        <p:spPr>
          <a:xfrm flipH="1" rot="-5400000">
            <a:off x="3587830" y="933760"/>
            <a:ext cx="716700" cy="3516000"/>
          </a:xfrm>
          <a:prstGeom prst="curvedConnector3">
            <a:avLst>
              <a:gd fmla="val 49993" name="adj1"/>
            </a:avLst>
          </a:prstGeom>
          <a:noFill/>
          <a:ln cap="flat" cmpd="sng" w="9525">
            <a:solidFill>
              <a:srgbClr val="000000"/>
            </a:solidFill>
            <a:prstDash val="solid"/>
            <a:round/>
            <a:headEnd len="med" w="med" type="none"/>
            <a:tailEnd len="med" w="med" type="triangle"/>
          </a:ln>
        </p:spPr>
      </p:cxnSp>
      <p:sp>
        <p:nvSpPr>
          <p:cNvPr id="715" name="Shape 715"/>
          <p:cNvSpPr/>
          <p:nvPr/>
        </p:nvSpPr>
        <p:spPr>
          <a:xfrm>
            <a:off x="3949120" y="174180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a:t>
            </a:r>
            <a:endParaRPr sz="1200"/>
          </a:p>
        </p:txBody>
      </p:sp>
      <p:cxnSp>
        <p:nvCxnSpPr>
          <p:cNvPr id="716" name="Shape 716"/>
          <p:cNvCxnSpPr>
            <a:stCxn id="715" idx="2"/>
            <a:endCxn id="702" idx="0"/>
          </p:cNvCxnSpPr>
          <p:nvPr/>
        </p:nvCxnSpPr>
        <p:spPr>
          <a:xfrm rot="5400000">
            <a:off x="3590620" y="2106600"/>
            <a:ext cx="716700" cy="11703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717" name="Shape 717"/>
          <p:cNvCxnSpPr>
            <a:stCxn id="715" idx="2"/>
            <a:endCxn id="701" idx="0"/>
          </p:cNvCxnSpPr>
          <p:nvPr/>
        </p:nvCxnSpPr>
        <p:spPr>
          <a:xfrm flipH="1" rot="-5400000">
            <a:off x="4760770" y="2106750"/>
            <a:ext cx="716700" cy="1170000"/>
          </a:xfrm>
          <a:prstGeom prst="curvedConnector3">
            <a:avLst>
              <a:gd fmla="val 49993" name="adj1"/>
            </a:avLst>
          </a:prstGeom>
          <a:noFill/>
          <a:ln cap="flat" cmpd="sng" w="9525">
            <a:solidFill>
              <a:srgbClr val="000000"/>
            </a:solidFill>
            <a:prstDash val="solid"/>
            <a:round/>
            <a:headEnd len="med" w="med" type="none"/>
            <a:tailEnd len="med" w="med" type="triangle"/>
          </a:ln>
        </p:spPr>
      </p:cxnSp>
      <p:sp>
        <p:nvSpPr>
          <p:cNvPr id="718" name="Shape 718"/>
          <p:cNvSpPr/>
          <p:nvPr/>
        </p:nvSpPr>
        <p:spPr>
          <a:xfrm>
            <a:off x="6824440" y="1143028"/>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719" name="Shape 719"/>
          <p:cNvSpPr txBox="1"/>
          <p:nvPr/>
        </p:nvSpPr>
        <p:spPr>
          <a:xfrm>
            <a:off x="7196180" y="1243637"/>
            <a:ext cx="9411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solidFill>
                  <a:schemeClr val="dk1"/>
                </a:solidFill>
              </a:rPr>
              <a:t>Proceso #n</a:t>
            </a:r>
            <a:endParaRPr sz="1000"/>
          </a:p>
        </p:txBody>
      </p:sp>
      <p:sp>
        <p:nvSpPr>
          <p:cNvPr id="720" name="Shape 720"/>
          <p:cNvSpPr/>
          <p:nvPr/>
        </p:nvSpPr>
        <p:spPr>
          <a:xfrm>
            <a:off x="6295047" y="174180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a:t>
            </a:r>
            <a:endParaRPr sz="1200"/>
          </a:p>
        </p:txBody>
      </p:sp>
      <p:cxnSp>
        <p:nvCxnSpPr>
          <p:cNvPr id="721" name="Shape 721"/>
          <p:cNvCxnSpPr>
            <a:stCxn id="720" idx="2"/>
            <a:endCxn id="701" idx="0"/>
          </p:cNvCxnSpPr>
          <p:nvPr/>
        </p:nvCxnSpPr>
        <p:spPr>
          <a:xfrm rot="5400000">
            <a:off x="5933847" y="2103900"/>
            <a:ext cx="716700" cy="1175700"/>
          </a:xfrm>
          <a:prstGeom prst="curvedConnector3">
            <a:avLst>
              <a:gd fmla="val 49993" name="adj1"/>
            </a:avLst>
          </a:prstGeom>
          <a:noFill/>
          <a:ln cap="flat" cmpd="sng" w="9525">
            <a:solidFill>
              <a:srgbClr val="000000"/>
            </a:solidFill>
            <a:prstDash val="solid"/>
            <a:round/>
            <a:headEnd len="med" w="med" type="none"/>
            <a:tailEnd len="med" w="med" type="triangle"/>
          </a:ln>
        </p:spPr>
      </p:cxnSp>
      <p:cxnSp>
        <p:nvCxnSpPr>
          <p:cNvPr id="722" name="Shape 722"/>
          <p:cNvCxnSpPr>
            <a:stCxn id="720" idx="2"/>
            <a:endCxn id="702" idx="0"/>
          </p:cNvCxnSpPr>
          <p:nvPr/>
        </p:nvCxnSpPr>
        <p:spPr>
          <a:xfrm rot="5400000">
            <a:off x="4763697" y="933750"/>
            <a:ext cx="716700" cy="35160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723" name="Shape 723"/>
          <p:cNvCxnSpPr>
            <a:stCxn id="702" idx="2"/>
            <a:endCxn id="705" idx="0"/>
          </p:cNvCxnSpPr>
          <p:nvPr/>
        </p:nvCxnSpPr>
        <p:spPr>
          <a:xfrm rot="5400000">
            <a:off x="1776058" y="2838362"/>
            <a:ext cx="784500" cy="23913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724" name="Shape 724"/>
          <p:cNvCxnSpPr>
            <a:stCxn id="701" idx="2"/>
            <a:endCxn id="704" idx="0"/>
          </p:cNvCxnSpPr>
          <p:nvPr/>
        </p:nvCxnSpPr>
        <p:spPr>
          <a:xfrm rot="5400000">
            <a:off x="3628561" y="2350556"/>
            <a:ext cx="784500" cy="3366900"/>
          </a:xfrm>
          <a:prstGeom prst="curvedConnector3">
            <a:avLst>
              <a:gd fmla="val 49996" name="adj1"/>
            </a:avLst>
          </a:prstGeom>
          <a:noFill/>
          <a:ln cap="flat" cmpd="sng" w="9525">
            <a:solidFill>
              <a:srgbClr val="000000"/>
            </a:solidFill>
            <a:prstDash val="solid"/>
            <a:round/>
            <a:headEnd len="med" w="med" type="none"/>
            <a:tailEnd len="med" w="med" type="triangle"/>
          </a:ln>
        </p:spPr>
      </p:cxnSp>
      <p:cxnSp>
        <p:nvCxnSpPr>
          <p:cNvPr id="725" name="Shape 725"/>
          <p:cNvCxnSpPr>
            <a:stCxn id="702" idx="2"/>
            <a:endCxn id="706" idx="0"/>
          </p:cNvCxnSpPr>
          <p:nvPr/>
        </p:nvCxnSpPr>
        <p:spPr>
          <a:xfrm flipH="1" rot="-5400000">
            <a:off x="3229858" y="3775862"/>
            <a:ext cx="784500" cy="516300"/>
          </a:xfrm>
          <a:prstGeom prst="curvedConnector3">
            <a:avLst>
              <a:gd fmla="val 49996" name="adj1"/>
            </a:avLst>
          </a:prstGeom>
          <a:noFill/>
          <a:ln cap="flat" cmpd="sng" w="9525">
            <a:solidFill>
              <a:srgbClr val="000000"/>
            </a:solidFill>
            <a:prstDash val="solid"/>
            <a:round/>
            <a:headEnd len="med" w="med" type="none"/>
            <a:tailEnd len="med" w="med" type="triangle"/>
          </a:ln>
        </p:spPr>
      </p:cxnSp>
      <p:cxnSp>
        <p:nvCxnSpPr>
          <p:cNvPr id="726" name="Shape 726"/>
          <p:cNvCxnSpPr>
            <a:stCxn id="701" idx="2"/>
            <a:endCxn id="707" idx="0"/>
          </p:cNvCxnSpPr>
          <p:nvPr/>
        </p:nvCxnSpPr>
        <p:spPr>
          <a:xfrm rot="5400000">
            <a:off x="5082511" y="3804506"/>
            <a:ext cx="784500" cy="459000"/>
          </a:xfrm>
          <a:prstGeom prst="curvedConnector3">
            <a:avLst>
              <a:gd fmla="val 49995" name="adj1"/>
            </a:avLst>
          </a:prstGeom>
          <a:noFill/>
          <a:ln cap="flat" cmpd="sng" w="9525">
            <a:solidFill>
              <a:srgbClr val="000000"/>
            </a:solidFill>
            <a:prstDash val="solid"/>
            <a:round/>
            <a:headEnd len="med" w="med" type="none"/>
            <a:tailEnd len="med" w="med" type="triangle"/>
          </a:ln>
        </p:spPr>
      </p:cxnSp>
      <p:cxnSp>
        <p:nvCxnSpPr>
          <p:cNvPr id="727" name="Shape 727"/>
          <p:cNvCxnSpPr>
            <a:stCxn id="702" idx="2"/>
            <a:endCxn id="703" idx="0"/>
          </p:cNvCxnSpPr>
          <p:nvPr/>
        </p:nvCxnSpPr>
        <p:spPr>
          <a:xfrm flipH="1" rot="-5400000">
            <a:off x="4693408" y="2312312"/>
            <a:ext cx="784500" cy="3443400"/>
          </a:xfrm>
          <a:prstGeom prst="curvedConnector3">
            <a:avLst>
              <a:gd fmla="val 49988" name="adj1"/>
            </a:avLst>
          </a:prstGeom>
          <a:noFill/>
          <a:ln cap="flat" cmpd="sng" w="9525">
            <a:solidFill>
              <a:srgbClr val="000000"/>
            </a:solidFill>
            <a:prstDash val="solid"/>
            <a:round/>
            <a:headEnd len="med" w="med" type="none"/>
            <a:tailEnd len="med" w="med" type="triangle"/>
          </a:ln>
        </p:spPr>
      </p:cxnSp>
      <p:cxnSp>
        <p:nvCxnSpPr>
          <p:cNvPr id="728" name="Shape 728"/>
          <p:cNvCxnSpPr>
            <a:stCxn id="701" idx="2"/>
            <a:endCxn id="708" idx="0"/>
          </p:cNvCxnSpPr>
          <p:nvPr/>
        </p:nvCxnSpPr>
        <p:spPr>
          <a:xfrm flipH="1" rot="-5400000">
            <a:off x="6545611" y="2800406"/>
            <a:ext cx="784500" cy="2467200"/>
          </a:xfrm>
          <a:prstGeom prst="curvedConnector3">
            <a:avLst>
              <a:gd fmla="val 49995" name="adj1"/>
            </a:avLst>
          </a:prstGeom>
          <a:noFill/>
          <a:ln cap="flat" cmpd="sng" w="9525">
            <a:solidFill>
              <a:srgbClr val="000000"/>
            </a:solidFill>
            <a:prstDash val="solid"/>
            <a:round/>
            <a:headEnd len="med" w="med" type="none"/>
            <a:tailEnd len="med" w="med" type="triangle"/>
          </a:ln>
        </p:spPr>
      </p:cxnSp>
      <p:graphicFrame>
        <p:nvGraphicFramePr>
          <p:cNvPr id="729" name="Shape 729"/>
          <p:cNvGraphicFramePr/>
          <p:nvPr/>
        </p:nvGraphicFramePr>
        <p:xfrm>
          <a:off x="2724375" y="5988100"/>
          <a:ext cx="3000000" cy="3000000"/>
        </p:xfrm>
        <a:graphic>
          <a:graphicData uri="http://schemas.openxmlformats.org/drawingml/2006/table">
            <a:tbl>
              <a:tblPr>
                <a:noFill/>
                <a:tableStyleId>{88675A0A-622A-4979-A8BB-0D2B8D6BCD37}</a:tableStyleId>
              </a:tblPr>
              <a:tblGrid>
                <a:gridCol w="904875"/>
                <a:gridCol w="904875"/>
                <a:gridCol w="904875"/>
                <a:gridCol w="904875"/>
              </a:tblGrid>
              <a:tr h="528050">
                <a:tc>
                  <a:txBody>
                    <a:bodyPr>
                      <a:noAutofit/>
                    </a:bodyPr>
                    <a:lstStyle/>
                    <a:p>
                      <a:pPr indent="0" lvl="0" marL="0" rtl="0" algn="ctr">
                        <a:spcBef>
                          <a:spcPts val="0"/>
                        </a:spcBef>
                        <a:spcAft>
                          <a:spcPts val="0"/>
                        </a:spcAft>
                        <a:buNone/>
                      </a:pPr>
                      <a:r>
                        <a:rPr lang="en-US"/>
                        <a:t>Proceso #1</a:t>
                      </a:r>
                      <a:endParaRPr/>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#2</a:t>
                      </a:r>
                      <a:endParaRPr/>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#3</a:t>
                      </a:r>
                      <a:endParaRPr b="1"/>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#n</a:t>
                      </a:r>
                      <a:endParaRPr/>
                    </a:p>
                  </a:txBody>
                  <a:tcPr marT="91425" marB="91425" marR="91425" marL="91425"/>
                </a:tc>
              </a:tr>
            </a:tbl>
          </a:graphicData>
        </a:graphic>
      </p:graphicFrame>
      <p:sp>
        <p:nvSpPr>
          <p:cNvPr id="730" name="Shape 730"/>
          <p:cNvSpPr txBox="1"/>
          <p:nvPr/>
        </p:nvSpPr>
        <p:spPr>
          <a:xfrm>
            <a:off x="387600" y="5473700"/>
            <a:ext cx="2555400" cy="59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Ejecución del Programa:</a:t>
            </a:r>
            <a:endParaRPr/>
          </a:p>
        </p:txBody>
      </p:sp>
      <p:sp>
        <p:nvSpPr>
          <p:cNvPr id="731" name="Shape 731"/>
          <p:cNvSpPr/>
          <p:nvPr/>
        </p:nvSpPr>
        <p:spPr>
          <a:xfrm>
            <a:off x="4862725" y="5658050"/>
            <a:ext cx="130200" cy="222900"/>
          </a:xfrm>
          <a:prstGeom prst="downArrow">
            <a:avLst>
              <a:gd fmla="val 50000" name="adj1"/>
              <a:gd fmla="val 50000" name="adj2"/>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2" name="Shape 732"/>
          <p:cNvSpPr/>
          <p:nvPr/>
        </p:nvSpPr>
        <p:spPr>
          <a:xfrm>
            <a:off x="0" y="3169250"/>
            <a:ext cx="1175700" cy="3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RESTRICCIÓN</a:t>
            </a:r>
            <a:endParaRPr/>
          </a:p>
        </p:txBody>
      </p:sp>
      <p:sp>
        <p:nvSpPr>
          <p:cNvPr id="733" name="Shape 733"/>
          <p:cNvSpPr/>
          <p:nvPr/>
        </p:nvSpPr>
        <p:spPr>
          <a:xfrm>
            <a:off x="0" y="1689150"/>
            <a:ext cx="1453500" cy="696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a:solidFill>
                  <a:schemeClr val="dk1"/>
                </a:solidFill>
                <a:latin typeface="Calibri"/>
                <a:ea typeface="Calibri"/>
                <a:cs typeface="Calibri"/>
                <a:sym typeface="Calibri"/>
              </a:rPr>
              <a:t>VECTOR DE SOLUCIONES TEMPORALES</a:t>
            </a:r>
            <a:endParaRPr/>
          </a:p>
        </p:txBody>
      </p:sp>
      <p:sp>
        <p:nvSpPr>
          <p:cNvPr id="734" name="Shape 734"/>
          <p:cNvSpPr/>
          <p:nvPr/>
        </p:nvSpPr>
        <p:spPr>
          <a:xfrm>
            <a:off x="0" y="3925225"/>
            <a:ext cx="1094700" cy="35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RESULTADO</a:t>
            </a:r>
            <a:endParaRPr/>
          </a:p>
        </p:txBody>
      </p:sp>
      <p:cxnSp>
        <p:nvCxnSpPr>
          <p:cNvPr id="735" name="Shape 735"/>
          <p:cNvCxnSpPr/>
          <p:nvPr/>
        </p:nvCxnSpPr>
        <p:spPr>
          <a:xfrm>
            <a:off x="33425" y="3925225"/>
            <a:ext cx="9134700" cy="9300"/>
          </a:xfrm>
          <a:prstGeom prst="straightConnector1">
            <a:avLst/>
          </a:prstGeom>
          <a:noFill/>
          <a:ln cap="flat" cmpd="sng" w="28575">
            <a:solidFill>
              <a:schemeClr val="dk1"/>
            </a:solidFill>
            <a:prstDash val="lgDash"/>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Shape 740"/>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1" marL="0" rtl="0">
              <a:spcBef>
                <a:spcPts val="0"/>
              </a:spcBef>
              <a:spcAft>
                <a:spcPts val="0"/>
              </a:spcAft>
              <a:buClr>
                <a:schemeClr val="dk1"/>
              </a:buClr>
              <a:buFont typeface="Arial"/>
              <a:buNone/>
            </a:pPr>
            <a:r>
              <a:rPr b="1" lang="en-US" sz="2400">
                <a:solidFill>
                  <a:schemeClr val="dk1"/>
                </a:solidFill>
                <a:latin typeface="Calibri"/>
                <a:ea typeface="Calibri"/>
                <a:cs typeface="Calibri"/>
                <a:sym typeface="Calibri"/>
              </a:rPr>
              <a:t>Implantación Algoritmo Secuencial</a:t>
            </a:r>
            <a:endParaRPr b="1" sz="2400">
              <a:solidFill>
                <a:schemeClr val="dk1"/>
              </a:solidFill>
              <a:latin typeface="Calibri"/>
              <a:ea typeface="Calibri"/>
              <a:cs typeface="Calibri"/>
              <a:sym typeface="Calibri"/>
            </a:endParaRPr>
          </a:p>
        </p:txBody>
      </p:sp>
      <p:sp>
        <p:nvSpPr>
          <p:cNvPr id="741" name="Shape 741"/>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2" name="Shape 742"/>
          <p:cNvSpPr/>
          <p:nvPr/>
        </p:nvSpPr>
        <p:spPr>
          <a:xfrm>
            <a:off x="1603180" y="174181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a:t>
            </a:r>
            <a:endParaRPr sz="1200"/>
          </a:p>
        </p:txBody>
      </p:sp>
      <p:sp>
        <p:nvSpPr>
          <p:cNvPr id="743" name="Shape 743"/>
          <p:cNvSpPr/>
          <p:nvPr/>
        </p:nvSpPr>
        <p:spPr>
          <a:xfrm>
            <a:off x="5119261" y="3050156"/>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R2</a:t>
            </a:r>
            <a:endParaRPr sz="1200"/>
          </a:p>
        </p:txBody>
      </p:sp>
      <p:sp>
        <p:nvSpPr>
          <p:cNvPr id="744" name="Shape 744"/>
          <p:cNvSpPr/>
          <p:nvPr/>
        </p:nvSpPr>
        <p:spPr>
          <a:xfrm>
            <a:off x="2778958" y="3050162"/>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R1</a:t>
            </a:r>
            <a:endParaRPr sz="1200"/>
          </a:p>
        </p:txBody>
      </p:sp>
      <p:sp>
        <p:nvSpPr>
          <p:cNvPr id="745" name="Shape 745"/>
          <p:cNvSpPr/>
          <p:nvPr/>
        </p:nvSpPr>
        <p:spPr>
          <a:xfrm rot="881">
            <a:off x="6222425" y="4426198"/>
            <a:ext cx="1170000" cy="696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t>
            </a:r>
            <a:r>
              <a:rPr lang="en-US" sz="1800">
                <a:solidFill>
                  <a:schemeClr val="dk1"/>
                </a:solidFill>
                <a:latin typeface="Calibri"/>
                <a:ea typeface="Calibri"/>
                <a:cs typeface="Calibri"/>
                <a:sym typeface="Calibri"/>
              </a:rPr>
              <a:t>∩</a:t>
            </a:r>
            <a:r>
              <a:rPr lang="en-US" sz="1200"/>
              <a:t> R1</a:t>
            </a:r>
            <a:endParaRPr sz="1200"/>
          </a:p>
        </p:txBody>
      </p:sp>
      <p:sp>
        <p:nvSpPr>
          <p:cNvPr id="746" name="Shape 746"/>
          <p:cNvSpPr/>
          <p:nvPr/>
        </p:nvSpPr>
        <p:spPr>
          <a:xfrm>
            <a:off x="1752475" y="4426201"/>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t>
            </a:r>
            <a:r>
              <a:rPr lang="en-US" sz="1800">
                <a:solidFill>
                  <a:schemeClr val="dk1"/>
                </a:solidFill>
                <a:latin typeface="Calibri"/>
                <a:ea typeface="Calibri"/>
                <a:cs typeface="Calibri"/>
                <a:sym typeface="Calibri"/>
              </a:rPr>
              <a:t>∩</a:t>
            </a:r>
            <a:r>
              <a:rPr lang="en-US" sz="1200"/>
              <a:t> R2</a:t>
            </a:r>
            <a:endParaRPr sz="1200"/>
          </a:p>
        </p:txBody>
      </p:sp>
      <p:sp>
        <p:nvSpPr>
          <p:cNvPr id="747" name="Shape 747"/>
          <p:cNvSpPr/>
          <p:nvPr/>
        </p:nvSpPr>
        <p:spPr>
          <a:xfrm>
            <a:off x="387600" y="4426174"/>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t>
            </a:r>
            <a:r>
              <a:rPr lang="en-US" sz="1800">
                <a:solidFill>
                  <a:schemeClr val="dk1"/>
                </a:solidFill>
                <a:latin typeface="Calibri"/>
                <a:ea typeface="Calibri"/>
                <a:cs typeface="Calibri"/>
                <a:sym typeface="Calibri"/>
              </a:rPr>
              <a:t>∩</a:t>
            </a:r>
            <a:r>
              <a:rPr lang="en-US" sz="1200"/>
              <a:t> </a:t>
            </a:r>
            <a:r>
              <a:rPr lang="en-US" sz="1200">
                <a:solidFill>
                  <a:schemeClr val="dk1"/>
                </a:solidFill>
              </a:rPr>
              <a:t>R1 </a:t>
            </a:r>
            <a:endParaRPr sz="1200"/>
          </a:p>
        </p:txBody>
      </p:sp>
      <p:sp>
        <p:nvSpPr>
          <p:cNvPr id="748" name="Shape 748"/>
          <p:cNvSpPr/>
          <p:nvPr/>
        </p:nvSpPr>
        <p:spPr>
          <a:xfrm>
            <a:off x="3295250" y="4426200"/>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t>
            </a:r>
            <a:r>
              <a:rPr lang="en-US" sz="1800">
                <a:solidFill>
                  <a:schemeClr val="dk1"/>
                </a:solidFill>
                <a:latin typeface="Calibri"/>
                <a:ea typeface="Calibri"/>
                <a:cs typeface="Calibri"/>
                <a:sym typeface="Calibri"/>
              </a:rPr>
              <a:t>∩</a:t>
            </a:r>
            <a:r>
              <a:rPr lang="en-US" sz="1200"/>
              <a:t> R1</a:t>
            </a:r>
            <a:endParaRPr sz="1200"/>
          </a:p>
        </p:txBody>
      </p:sp>
      <p:sp>
        <p:nvSpPr>
          <p:cNvPr id="749" name="Shape 749"/>
          <p:cNvSpPr/>
          <p:nvPr/>
        </p:nvSpPr>
        <p:spPr>
          <a:xfrm>
            <a:off x="4660125" y="4426174"/>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t>
            </a:r>
            <a:r>
              <a:rPr lang="en-US" sz="1800">
                <a:solidFill>
                  <a:schemeClr val="dk1"/>
                </a:solidFill>
                <a:latin typeface="Calibri"/>
                <a:ea typeface="Calibri"/>
                <a:cs typeface="Calibri"/>
                <a:sym typeface="Calibri"/>
              </a:rPr>
              <a:t>∩ </a:t>
            </a:r>
            <a:r>
              <a:rPr lang="en-US" sz="1200">
                <a:solidFill>
                  <a:schemeClr val="dk1"/>
                </a:solidFill>
              </a:rPr>
              <a:t>R2</a:t>
            </a:r>
            <a:endParaRPr sz="1200"/>
          </a:p>
        </p:txBody>
      </p:sp>
      <p:sp>
        <p:nvSpPr>
          <p:cNvPr id="750" name="Shape 750"/>
          <p:cNvSpPr/>
          <p:nvPr/>
        </p:nvSpPr>
        <p:spPr>
          <a:xfrm>
            <a:off x="7586400" y="4426173"/>
            <a:ext cx="11700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t>
            </a:r>
            <a:r>
              <a:rPr lang="en-US" sz="1800">
                <a:solidFill>
                  <a:schemeClr val="dk1"/>
                </a:solidFill>
                <a:latin typeface="Calibri"/>
                <a:ea typeface="Calibri"/>
                <a:cs typeface="Calibri"/>
                <a:sym typeface="Calibri"/>
              </a:rPr>
              <a:t>∩</a:t>
            </a:r>
            <a:r>
              <a:rPr lang="en-US" sz="1200"/>
              <a:t> </a:t>
            </a:r>
            <a:r>
              <a:rPr lang="en-US" sz="1200">
                <a:solidFill>
                  <a:schemeClr val="dk1"/>
                </a:solidFill>
              </a:rPr>
              <a:t>R2</a:t>
            </a:r>
            <a:endParaRPr sz="1200"/>
          </a:p>
        </p:txBody>
      </p:sp>
      <p:sp>
        <p:nvSpPr>
          <p:cNvPr id="751" name="Shape 751"/>
          <p:cNvSpPr/>
          <p:nvPr/>
        </p:nvSpPr>
        <p:spPr>
          <a:xfrm>
            <a:off x="1966221" y="1143025"/>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752" name="Shape 752"/>
          <p:cNvSpPr/>
          <p:nvPr/>
        </p:nvSpPr>
        <p:spPr>
          <a:xfrm>
            <a:off x="4478513" y="1143028"/>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753" name="Shape 753"/>
          <p:cNvSpPr txBox="1"/>
          <p:nvPr/>
        </p:nvSpPr>
        <p:spPr>
          <a:xfrm>
            <a:off x="2266213" y="1243637"/>
            <a:ext cx="8439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Proceso #1</a:t>
            </a:r>
            <a:endParaRPr sz="1000"/>
          </a:p>
        </p:txBody>
      </p:sp>
      <p:sp>
        <p:nvSpPr>
          <p:cNvPr id="754" name="Shape 754"/>
          <p:cNvSpPr txBox="1"/>
          <p:nvPr/>
        </p:nvSpPr>
        <p:spPr>
          <a:xfrm>
            <a:off x="4850253" y="1243637"/>
            <a:ext cx="9411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solidFill>
                  <a:schemeClr val="dk1"/>
                </a:solidFill>
              </a:rPr>
              <a:t>Proceso #2</a:t>
            </a:r>
            <a:endParaRPr sz="1000"/>
          </a:p>
        </p:txBody>
      </p:sp>
      <p:cxnSp>
        <p:nvCxnSpPr>
          <p:cNvPr id="755" name="Shape 755"/>
          <p:cNvCxnSpPr>
            <a:stCxn id="742" idx="2"/>
            <a:endCxn id="744" idx="0"/>
          </p:cNvCxnSpPr>
          <p:nvPr/>
        </p:nvCxnSpPr>
        <p:spPr>
          <a:xfrm flipH="1" rot="-5400000">
            <a:off x="2417680" y="2103910"/>
            <a:ext cx="716700" cy="1175700"/>
          </a:xfrm>
          <a:prstGeom prst="curvedConnector3">
            <a:avLst>
              <a:gd fmla="val 49993" name="adj1"/>
            </a:avLst>
          </a:prstGeom>
          <a:noFill/>
          <a:ln cap="flat" cmpd="sng" w="9525">
            <a:solidFill>
              <a:srgbClr val="000000"/>
            </a:solidFill>
            <a:prstDash val="solid"/>
            <a:round/>
            <a:headEnd len="med" w="med" type="none"/>
            <a:tailEnd len="med" w="med" type="triangle"/>
          </a:ln>
        </p:spPr>
      </p:cxnSp>
      <p:cxnSp>
        <p:nvCxnSpPr>
          <p:cNvPr id="756" name="Shape 756"/>
          <p:cNvCxnSpPr>
            <a:stCxn id="742" idx="2"/>
            <a:endCxn id="743" idx="0"/>
          </p:cNvCxnSpPr>
          <p:nvPr/>
        </p:nvCxnSpPr>
        <p:spPr>
          <a:xfrm flipH="1" rot="-5400000">
            <a:off x="3587830" y="933760"/>
            <a:ext cx="716700" cy="3516000"/>
          </a:xfrm>
          <a:prstGeom prst="curvedConnector3">
            <a:avLst>
              <a:gd fmla="val 49993" name="adj1"/>
            </a:avLst>
          </a:prstGeom>
          <a:noFill/>
          <a:ln cap="flat" cmpd="sng" w="9525">
            <a:solidFill>
              <a:srgbClr val="000000"/>
            </a:solidFill>
            <a:prstDash val="solid"/>
            <a:round/>
            <a:headEnd len="med" w="med" type="none"/>
            <a:tailEnd len="med" w="med" type="triangle"/>
          </a:ln>
        </p:spPr>
      </p:cxnSp>
      <p:sp>
        <p:nvSpPr>
          <p:cNvPr id="757" name="Shape 757"/>
          <p:cNvSpPr/>
          <p:nvPr/>
        </p:nvSpPr>
        <p:spPr>
          <a:xfrm>
            <a:off x="3949120" y="174180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a:t>
            </a:r>
            <a:endParaRPr sz="1200"/>
          </a:p>
        </p:txBody>
      </p:sp>
      <p:cxnSp>
        <p:nvCxnSpPr>
          <p:cNvPr id="758" name="Shape 758"/>
          <p:cNvCxnSpPr>
            <a:stCxn id="757" idx="2"/>
            <a:endCxn id="744" idx="0"/>
          </p:cNvCxnSpPr>
          <p:nvPr/>
        </p:nvCxnSpPr>
        <p:spPr>
          <a:xfrm rot="5400000">
            <a:off x="3590620" y="2106600"/>
            <a:ext cx="716700" cy="11703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759" name="Shape 759"/>
          <p:cNvCxnSpPr>
            <a:stCxn id="757" idx="2"/>
            <a:endCxn id="743" idx="0"/>
          </p:cNvCxnSpPr>
          <p:nvPr/>
        </p:nvCxnSpPr>
        <p:spPr>
          <a:xfrm flipH="1" rot="-5400000">
            <a:off x="4760770" y="2106750"/>
            <a:ext cx="716700" cy="1170000"/>
          </a:xfrm>
          <a:prstGeom prst="curvedConnector3">
            <a:avLst>
              <a:gd fmla="val 49993" name="adj1"/>
            </a:avLst>
          </a:prstGeom>
          <a:noFill/>
          <a:ln cap="flat" cmpd="sng" w="9525">
            <a:solidFill>
              <a:srgbClr val="000000"/>
            </a:solidFill>
            <a:prstDash val="solid"/>
            <a:round/>
            <a:headEnd len="med" w="med" type="none"/>
            <a:tailEnd len="med" w="med" type="triangle"/>
          </a:ln>
        </p:spPr>
      </p:cxnSp>
      <p:sp>
        <p:nvSpPr>
          <p:cNvPr id="760" name="Shape 760"/>
          <p:cNvSpPr/>
          <p:nvPr/>
        </p:nvSpPr>
        <p:spPr>
          <a:xfrm>
            <a:off x="6824440" y="1143028"/>
            <a:ext cx="180672" cy="48959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000000"/>
            </a:solidFill>
            <a:prstDash val="solid"/>
            <a:round/>
            <a:headEnd len="med" w="med" type="none"/>
            <a:tailEnd len="med" w="med" type="triangle"/>
          </a:ln>
        </p:spPr>
      </p:sp>
      <p:sp>
        <p:nvSpPr>
          <p:cNvPr id="761" name="Shape 761"/>
          <p:cNvSpPr txBox="1"/>
          <p:nvPr/>
        </p:nvSpPr>
        <p:spPr>
          <a:xfrm>
            <a:off x="7196180" y="1243637"/>
            <a:ext cx="941100" cy="28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solidFill>
                  <a:schemeClr val="dk1"/>
                </a:solidFill>
              </a:rPr>
              <a:t>Proceso #n</a:t>
            </a:r>
            <a:endParaRPr sz="1000"/>
          </a:p>
        </p:txBody>
      </p:sp>
      <p:sp>
        <p:nvSpPr>
          <p:cNvPr id="762" name="Shape 762"/>
          <p:cNvSpPr/>
          <p:nvPr/>
        </p:nvSpPr>
        <p:spPr>
          <a:xfrm>
            <a:off x="6295047" y="1741800"/>
            <a:ext cx="1170000" cy="591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a:t>
            </a:r>
            <a:endParaRPr sz="1200"/>
          </a:p>
        </p:txBody>
      </p:sp>
      <p:cxnSp>
        <p:nvCxnSpPr>
          <p:cNvPr id="763" name="Shape 763"/>
          <p:cNvCxnSpPr>
            <a:stCxn id="762" idx="2"/>
            <a:endCxn id="743" idx="0"/>
          </p:cNvCxnSpPr>
          <p:nvPr/>
        </p:nvCxnSpPr>
        <p:spPr>
          <a:xfrm rot="5400000">
            <a:off x="5933847" y="2103900"/>
            <a:ext cx="716700" cy="1175700"/>
          </a:xfrm>
          <a:prstGeom prst="curvedConnector3">
            <a:avLst>
              <a:gd fmla="val 49993" name="adj1"/>
            </a:avLst>
          </a:prstGeom>
          <a:noFill/>
          <a:ln cap="flat" cmpd="sng" w="9525">
            <a:solidFill>
              <a:srgbClr val="000000"/>
            </a:solidFill>
            <a:prstDash val="solid"/>
            <a:round/>
            <a:headEnd len="med" w="med" type="none"/>
            <a:tailEnd len="med" w="med" type="triangle"/>
          </a:ln>
        </p:spPr>
      </p:cxnSp>
      <p:cxnSp>
        <p:nvCxnSpPr>
          <p:cNvPr id="764" name="Shape 764"/>
          <p:cNvCxnSpPr>
            <a:stCxn id="762" idx="2"/>
            <a:endCxn id="744" idx="0"/>
          </p:cNvCxnSpPr>
          <p:nvPr/>
        </p:nvCxnSpPr>
        <p:spPr>
          <a:xfrm rot="5400000">
            <a:off x="4763697" y="933750"/>
            <a:ext cx="716700" cy="35160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765" name="Shape 765"/>
          <p:cNvCxnSpPr>
            <a:stCxn id="744" idx="2"/>
            <a:endCxn id="747" idx="0"/>
          </p:cNvCxnSpPr>
          <p:nvPr/>
        </p:nvCxnSpPr>
        <p:spPr>
          <a:xfrm rot="5400000">
            <a:off x="1776058" y="2838362"/>
            <a:ext cx="784500" cy="2391300"/>
          </a:xfrm>
          <a:prstGeom prst="curvedConnector3">
            <a:avLst>
              <a:gd fmla="val 49994" name="adj1"/>
            </a:avLst>
          </a:prstGeom>
          <a:noFill/>
          <a:ln cap="flat" cmpd="sng" w="9525">
            <a:solidFill>
              <a:srgbClr val="000000"/>
            </a:solidFill>
            <a:prstDash val="solid"/>
            <a:round/>
            <a:headEnd len="med" w="med" type="none"/>
            <a:tailEnd len="med" w="med" type="triangle"/>
          </a:ln>
        </p:spPr>
      </p:cxnSp>
      <p:cxnSp>
        <p:nvCxnSpPr>
          <p:cNvPr id="766" name="Shape 766"/>
          <p:cNvCxnSpPr>
            <a:stCxn id="743" idx="2"/>
            <a:endCxn id="746" idx="0"/>
          </p:cNvCxnSpPr>
          <p:nvPr/>
        </p:nvCxnSpPr>
        <p:spPr>
          <a:xfrm rot="5400000">
            <a:off x="3628561" y="2350556"/>
            <a:ext cx="784500" cy="3366900"/>
          </a:xfrm>
          <a:prstGeom prst="curvedConnector3">
            <a:avLst>
              <a:gd fmla="val 49996" name="adj1"/>
            </a:avLst>
          </a:prstGeom>
          <a:noFill/>
          <a:ln cap="flat" cmpd="sng" w="9525">
            <a:solidFill>
              <a:srgbClr val="000000"/>
            </a:solidFill>
            <a:prstDash val="solid"/>
            <a:round/>
            <a:headEnd len="med" w="med" type="none"/>
            <a:tailEnd len="med" w="med" type="triangle"/>
          </a:ln>
        </p:spPr>
      </p:cxnSp>
      <p:cxnSp>
        <p:nvCxnSpPr>
          <p:cNvPr id="767" name="Shape 767"/>
          <p:cNvCxnSpPr>
            <a:stCxn id="744" idx="2"/>
            <a:endCxn id="748" idx="0"/>
          </p:cNvCxnSpPr>
          <p:nvPr/>
        </p:nvCxnSpPr>
        <p:spPr>
          <a:xfrm flipH="1" rot="-5400000">
            <a:off x="3229858" y="3775862"/>
            <a:ext cx="784500" cy="516300"/>
          </a:xfrm>
          <a:prstGeom prst="curvedConnector3">
            <a:avLst>
              <a:gd fmla="val 49996" name="adj1"/>
            </a:avLst>
          </a:prstGeom>
          <a:noFill/>
          <a:ln cap="flat" cmpd="sng" w="9525">
            <a:solidFill>
              <a:srgbClr val="000000"/>
            </a:solidFill>
            <a:prstDash val="solid"/>
            <a:round/>
            <a:headEnd len="med" w="med" type="none"/>
            <a:tailEnd len="med" w="med" type="triangle"/>
          </a:ln>
        </p:spPr>
      </p:cxnSp>
      <p:cxnSp>
        <p:nvCxnSpPr>
          <p:cNvPr id="768" name="Shape 768"/>
          <p:cNvCxnSpPr>
            <a:stCxn id="743" idx="2"/>
            <a:endCxn id="749" idx="0"/>
          </p:cNvCxnSpPr>
          <p:nvPr/>
        </p:nvCxnSpPr>
        <p:spPr>
          <a:xfrm rot="5400000">
            <a:off x="5082511" y="3804506"/>
            <a:ext cx="784500" cy="459000"/>
          </a:xfrm>
          <a:prstGeom prst="curvedConnector3">
            <a:avLst>
              <a:gd fmla="val 49995" name="adj1"/>
            </a:avLst>
          </a:prstGeom>
          <a:noFill/>
          <a:ln cap="flat" cmpd="sng" w="9525">
            <a:solidFill>
              <a:srgbClr val="000000"/>
            </a:solidFill>
            <a:prstDash val="solid"/>
            <a:round/>
            <a:headEnd len="med" w="med" type="none"/>
            <a:tailEnd len="med" w="med" type="triangle"/>
          </a:ln>
        </p:spPr>
      </p:cxnSp>
      <p:cxnSp>
        <p:nvCxnSpPr>
          <p:cNvPr id="769" name="Shape 769"/>
          <p:cNvCxnSpPr>
            <a:stCxn id="744" idx="2"/>
            <a:endCxn id="745" idx="0"/>
          </p:cNvCxnSpPr>
          <p:nvPr/>
        </p:nvCxnSpPr>
        <p:spPr>
          <a:xfrm flipH="1" rot="-5400000">
            <a:off x="4693408" y="2312312"/>
            <a:ext cx="784500" cy="3443400"/>
          </a:xfrm>
          <a:prstGeom prst="curvedConnector3">
            <a:avLst>
              <a:gd fmla="val 49988" name="adj1"/>
            </a:avLst>
          </a:prstGeom>
          <a:noFill/>
          <a:ln cap="flat" cmpd="sng" w="9525">
            <a:solidFill>
              <a:srgbClr val="000000"/>
            </a:solidFill>
            <a:prstDash val="solid"/>
            <a:round/>
            <a:headEnd len="med" w="med" type="none"/>
            <a:tailEnd len="med" w="med" type="triangle"/>
          </a:ln>
        </p:spPr>
      </p:cxnSp>
      <p:cxnSp>
        <p:nvCxnSpPr>
          <p:cNvPr id="770" name="Shape 770"/>
          <p:cNvCxnSpPr>
            <a:stCxn id="743" idx="2"/>
            <a:endCxn id="750" idx="0"/>
          </p:cNvCxnSpPr>
          <p:nvPr/>
        </p:nvCxnSpPr>
        <p:spPr>
          <a:xfrm flipH="1" rot="-5400000">
            <a:off x="6545611" y="2800406"/>
            <a:ext cx="784500" cy="2467200"/>
          </a:xfrm>
          <a:prstGeom prst="curvedConnector3">
            <a:avLst>
              <a:gd fmla="val 49995" name="adj1"/>
            </a:avLst>
          </a:prstGeom>
          <a:noFill/>
          <a:ln cap="flat" cmpd="sng" w="9525">
            <a:solidFill>
              <a:srgbClr val="000000"/>
            </a:solidFill>
            <a:prstDash val="solid"/>
            <a:round/>
            <a:headEnd len="med" w="med" type="none"/>
            <a:tailEnd len="med" w="med" type="triangle"/>
          </a:ln>
        </p:spPr>
      </p:cxnSp>
      <p:graphicFrame>
        <p:nvGraphicFramePr>
          <p:cNvPr id="771" name="Shape 771"/>
          <p:cNvGraphicFramePr/>
          <p:nvPr/>
        </p:nvGraphicFramePr>
        <p:xfrm>
          <a:off x="2724375" y="5988100"/>
          <a:ext cx="3000000" cy="3000000"/>
        </p:xfrm>
        <a:graphic>
          <a:graphicData uri="http://schemas.openxmlformats.org/drawingml/2006/table">
            <a:tbl>
              <a:tblPr>
                <a:noFill/>
                <a:tableStyleId>{88675A0A-622A-4979-A8BB-0D2B8D6BCD37}</a:tableStyleId>
              </a:tblPr>
              <a:tblGrid>
                <a:gridCol w="904875"/>
                <a:gridCol w="904875"/>
                <a:gridCol w="904875"/>
                <a:gridCol w="904875"/>
              </a:tblGrid>
              <a:tr h="528050">
                <a:tc>
                  <a:txBody>
                    <a:bodyPr>
                      <a:noAutofit/>
                    </a:bodyPr>
                    <a:lstStyle/>
                    <a:p>
                      <a:pPr indent="0" lvl="0" marL="0" rtl="0" algn="ctr">
                        <a:spcBef>
                          <a:spcPts val="0"/>
                        </a:spcBef>
                        <a:spcAft>
                          <a:spcPts val="0"/>
                        </a:spcAft>
                        <a:buNone/>
                      </a:pPr>
                      <a:r>
                        <a:rPr lang="en-US"/>
                        <a:t>Proceso #1</a:t>
                      </a:r>
                      <a:endParaRPr/>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#2</a:t>
                      </a:r>
                      <a:endParaRPr/>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#3</a:t>
                      </a:r>
                      <a:endParaRPr b="1"/>
                    </a:p>
                  </a:txBody>
                  <a:tcPr marT="91425" marB="91425" marR="91425" marL="91425"/>
                </a:tc>
                <a:tc>
                  <a:txBody>
                    <a:bodyPr>
                      <a:noAutofit/>
                    </a:bodyPr>
                    <a:lstStyle/>
                    <a:p>
                      <a:pPr indent="0" lvl="0" marL="0" rtl="0" algn="ctr">
                        <a:spcBef>
                          <a:spcPts val="0"/>
                        </a:spcBef>
                        <a:spcAft>
                          <a:spcPts val="0"/>
                        </a:spcAft>
                        <a:buNone/>
                      </a:pPr>
                      <a:r>
                        <a:rPr lang="en-US">
                          <a:solidFill>
                            <a:schemeClr val="dk1"/>
                          </a:solidFill>
                        </a:rPr>
                        <a:t>Proceso #n</a:t>
                      </a:r>
                      <a:endParaRPr/>
                    </a:p>
                  </a:txBody>
                  <a:tcPr marT="91425" marB="91425" marR="91425" marL="91425"/>
                </a:tc>
              </a:tr>
            </a:tbl>
          </a:graphicData>
        </a:graphic>
      </p:graphicFrame>
      <p:sp>
        <p:nvSpPr>
          <p:cNvPr id="772" name="Shape 772"/>
          <p:cNvSpPr txBox="1"/>
          <p:nvPr/>
        </p:nvSpPr>
        <p:spPr>
          <a:xfrm>
            <a:off x="387600" y="5473700"/>
            <a:ext cx="2555400" cy="59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t>Ejecución del Programa:</a:t>
            </a:r>
            <a:endParaRPr/>
          </a:p>
        </p:txBody>
      </p:sp>
      <p:sp>
        <p:nvSpPr>
          <p:cNvPr id="773" name="Shape 773"/>
          <p:cNvSpPr/>
          <p:nvPr/>
        </p:nvSpPr>
        <p:spPr>
          <a:xfrm>
            <a:off x="5777125" y="5658050"/>
            <a:ext cx="130200" cy="222900"/>
          </a:xfrm>
          <a:prstGeom prst="downArrow">
            <a:avLst>
              <a:gd fmla="val 50000" name="adj1"/>
              <a:gd fmla="val 50000" name="adj2"/>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Shape 774"/>
          <p:cNvSpPr/>
          <p:nvPr/>
        </p:nvSpPr>
        <p:spPr>
          <a:xfrm>
            <a:off x="0" y="3169250"/>
            <a:ext cx="1175700" cy="3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RESTRICCIÓN</a:t>
            </a:r>
            <a:endParaRPr/>
          </a:p>
        </p:txBody>
      </p:sp>
      <p:sp>
        <p:nvSpPr>
          <p:cNvPr id="775" name="Shape 775"/>
          <p:cNvSpPr/>
          <p:nvPr/>
        </p:nvSpPr>
        <p:spPr>
          <a:xfrm>
            <a:off x="0" y="1689150"/>
            <a:ext cx="1453500" cy="696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a:solidFill>
                  <a:schemeClr val="dk1"/>
                </a:solidFill>
                <a:latin typeface="Calibri"/>
                <a:ea typeface="Calibri"/>
                <a:cs typeface="Calibri"/>
                <a:sym typeface="Calibri"/>
              </a:rPr>
              <a:t>VECTOR DE SOLUCIONES TEMPORALES</a:t>
            </a:r>
            <a:endParaRPr/>
          </a:p>
        </p:txBody>
      </p:sp>
      <p:sp>
        <p:nvSpPr>
          <p:cNvPr id="776" name="Shape 776"/>
          <p:cNvSpPr/>
          <p:nvPr/>
        </p:nvSpPr>
        <p:spPr>
          <a:xfrm>
            <a:off x="0" y="3925225"/>
            <a:ext cx="1094700" cy="35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RESULTADO</a:t>
            </a:r>
            <a:endParaRPr/>
          </a:p>
        </p:txBody>
      </p:sp>
      <p:cxnSp>
        <p:nvCxnSpPr>
          <p:cNvPr id="777" name="Shape 777"/>
          <p:cNvCxnSpPr/>
          <p:nvPr/>
        </p:nvCxnSpPr>
        <p:spPr>
          <a:xfrm>
            <a:off x="33425" y="3925225"/>
            <a:ext cx="9134700" cy="9300"/>
          </a:xfrm>
          <a:prstGeom prst="straightConnector1">
            <a:avLst/>
          </a:prstGeom>
          <a:noFill/>
          <a:ln cap="flat" cmpd="sng" w="28575">
            <a:solidFill>
              <a:schemeClr val="dk1"/>
            </a:solidFill>
            <a:prstDash val="lgDash"/>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Shape 782"/>
          <p:cNvSpPr/>
          <p:nvPr/>
        </p:nvSpPr>
        <p:spPr>
          <a:xfrm>
            <a:off x="2510680" y="4069838"/>
            <a:ext cx="2371225" cy="1184325"/>
          </a:xfrm>
          <a:custGeom>
            <a:pathLst>
              <a:path extrusionOk="0" h="47373" w="94849">
                <a:moveTo>
                  <a:pt x="6621" y="0"/>
                </a:moveTo>
                <a:cubicBezTo>
                  <a:pt x="6499" y="2693"/>
                  <a:pt x="-7578" y="11506"/>
                  <a:pt x="5887" y="16158"/>
                </a:cubicBezTo>
                <a:cubicBezTo>
                  <a:pt x="19352" y="20810"/>
                  <a:pt x="73151" y="22708"/>
                  <a:pt x="87412" y="27910"/>
                </a:cubicBezTo>
                <a:cubicBezTo>
                  <a:pt x="101673" y="33113"/>
                  <a:pt x="90778" y="44129"/>
                  <a:pt x="91451" y="47373"/>
                </a:cubicBezTo>
              </a:path>
            </a:pathLst>
          </a:custGeom>
          <a:noFill/>
          <a:ln cap="flat" cmpd="sng" w="9525">
            <a:solidFill>
              <a:schemeClr val="dk2"/>
            </a:solidFill>
            <a:prstDash val="solid"/>
            <a:round/>
            <a:headEnd len="med" w="med" type="none"/>
            <a:tailEnd len="med" w="med" type="triangle"/>
          </a:ln>
        </p:spPr>
      </p:sp>
      <p:sp>
        <p:nvSpPr>
          <p:cNvPr id="783" name="Shape 783"/>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2400">
                <a:solidFill>
                  <a:schemeClr val="dk1"/>
                </a:solidFill>
                <a:latin typeface="Calibri"/>
                <a:ea typeface="Calibri"/>
                <a:cs typeface="Calibri"/>
                <a:sym typeface="Calibri"/>
              </a:rPr>
              <a:t>Intersección de Restricciones Booleanas Negadas</a:t>
            </a:r>
            <a:endParaRPr b="1" sz="2400">
              <a:solidFill>
                <a:schemeClr val="dk1"/>
              </a:solidFill>
              <a:latin typeface="Calibri"/>
              <a:ea typeface="Calibri"/>
              <a:cs typeface="Calibri"/>
              <a:sym typeface="Calibri"/>
            </a:endParaRPr>
          </a:p>
        </p:txBody>
      </p:sp>
      <p:sp>
        <p:nvSpPr>
          <p:cNvPr id="784" name="Shape 784"/>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5" name="Shape 78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786" name="Shape 786"/>
          <p:cNvSpPr txBox="1"/>
          <p:nvPr/>
        </p:nvSpPr>
        <p:spPr>
          <a:xfrm>
            <a:off x="496775" y="999900"/>
            <a:ext cx="8229600" cy="17601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t/>
            </a:r>
            <a:endParaRPr i="1" sz="1800">
              <a:solidFill>
                <a:srgbClr val="7F7F7F"/>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rPr i="1" lang="en-US" sz="1800">
                <a:solidFill>
                  <a:srgbClr val="7F7F7F"/>
                </a:solidFill>
                <a:latin typeface="Calibri"/>
                <a:ea typeface="Calibri"/>
                <a:cs typeface="Calibri"/>
                <a:sym typeface="Calibri"/>
              </a:rPr>
              <a:t>Algoritmo:</a:t>
            </a:r>
            <a:endParaRPr i="1" sz="1800">
              <a:solidFill>
                <a:srgbClr val="7F7F7F"/>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Verificar que las tablas de soluciones del nuevo Vector de Soluciones Temporales sean tablas válidas (restricciones de unicidad).</a:t>
            </a:r>
            <a:endParaRPr sz="1800">
              <a:solidFill>
                <a:schemeClr val="dk1"/>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Eliminar tablas de soluciones repetidas. </a:t>
            </a:r>
            <a:endParaRPr sz="1800">
              <a:solidFill>
                <a:schemeClr val="dk1"/>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457200" rtl="0" algn="just">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787" name="Shape 787"/>
          <p:cNvGraphicFramePr/>
          <p:nvPr/>
        </p:nvGraphicFramePr>
        <p:xfrm>
          <a:off x="712275" y="2844788"/>
          <a:ext cx="3000000" cy="3000000"/>
        </p:xfrm>
        <a:graphic>
          <a:graphicData uri="http://schemas.openxmlformats.org/drawingml/2006/table">
            <a:tbl>
              <a:tblPr>
                <a:noFill/>
                <a:tableStyleId>{88675A0A-622A-4979-A8BB-0D2B8D6BCD37}</a:tableStyleId>
              </a:tblPr>
              <a:tblGrid>
                <a:gridCol w="1289775"/>
                <a:gridCol w="1289775"/>
                <a:gridCol w="1289775"/>
                <a:gridCol w="1289775"/>
                <a:gridCol w="1289775"/>
                <a:gridCol w="1289775"/>
              </a:tblGrid>
              <a:tr h="923400">
                <a:tc>
                  <a:txBody>
                    <a:bodyPr>
                      <a:noAutofit/>
                    </a:bodyPr>
                    <a:lstStyle/>
                    <a:p>
                      <a:pPr indent="0" lvl="0" marL="0" rtl="0" algn="ctr">
                        <a:spcBef>
                          <a:spcPts val="0"/>
                        </a:spcBef>
                        <a:spcAft>
                          <a:spcPts val="0"/>
                        </a:spcAft>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T1 &amp; R1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T1 &amp; R2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T2 &amp; R1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T2 &amp; R2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Tn &amp; R1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Tn &amp; R2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788" name="Shape 788"/>
          <p:cNvSpPr txBox="1"/>
          <p:nvPr/>
        </p:nvSpPr>
        <p:spPr>
          <a:xfrm>
            <a:off x="1230500" y="37252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0</a:t>
            </a:r>
            <a:endParaRPr sz="1000"/>
          </a:p>
        </p:txBody>
      </p:sp>
      <p:sp>
        <p:nvSpPr>
          <p:cNvPr id="789" name="Shape 789"/>
          <p:cNvSpPr txBox="1"/>
          <p:nvPr/>
        </p:nvSpPr>
        <p:spPr>
          <a:xfrm>
            <a:off x="2477975" y="37252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1</a:t>
            </a:r>
            <a:endParaRPr sz="1000"/>
          </a:p>
        </p:txBody>
      </p:sp>
      <p:sp>
        <p:nvSpPr>
          <p:cNvPr id="790" name="Shape 790"/>
          <p:cNvSpPr txBox="1"/>
          <p:nvPr/>
        </p:nvSpPr>
        <p:spPr>
          <a:xfrm>
            <a:off x="3808913" y="37252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2</a:t>
            </a:r>
            <a:endParaRPr sz="1000"/>
          </a:p>
        </p:txBody>
      </p:sp>
      <p:sp>
        <p:nvSpPr>
          <p:cNvPr id="791" name="Shape 791"/>
          <p:cNvSpPr txBox="1"/>
          <p:nvPr/>
        </p:nvSpPr>
        <p:spPr>
          <a:xfrm>
            <a:off x="5139875" y="37252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3</a:t>
            </a:r>
            <a:endParaRPr sz="1000"/>
          </a:p>
        </p:txBody>
      </p:sp>
      <p:sp>
        <p:nvSpPr>
          <p:cNvPr id="792" name="Shape 792"/>
          <p:cNvSpPr txBox="1"/>
          <p:nvPr/>
        </p:nvSpPr>
        <p:spPr>
          <a:xfrm>
            <a:off x="6470825" y="37252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4</a:t>
            </a:r>
            <a:endParaRPr sz="1000"/>
          </a:p>
        </p:txBody>
      </p:sp>
      <p:sp>
        <p:nvSpPr>
          <p:cNvPr id="793" name="Shape 793"/>
          <p:cNvSpPr txBox="1"/>
          <p:nvPr/>
        </p:nvSpPr>
        <p:spPr>
          <a:xfrm>
            <a:off x="7801775" y="3725225"/>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5</a:t>
            </a:r>
            <a:endParaRPr sz="1000"/>
          </a:p>
        </p:txBody>
      </p:sp>
      <p:graphicFrame>
        <p:nvGraphicFramePr>
          <p:cNvPr id="794" name="Shape 794"/>
          <p:cNvGraphicFramePr/>
          <p:nvPr/>
        </p:nvGraphicFramePr>
        <p:xfrm>
          <a:off x="743500" y="5310775"/>
          <a:ext cx="3000000" cy="3000000"/>
        </p:xfrm>
        <a:graphic>
          <a:graphicData uri="http://schemas.openxmlformats.org/drawingml/2006/table">
            <a:tbl>
              <a:tblPr>
                <a:noFill/>
                <a:tableStyleId>{88675A0A-622A-4979-A8BB-0D2B8D6BCD37}</a:tableStyleId>
              </a:tblPr>
              <a:tblGrid>
                <a:gridCol w="382850"/>
                <a:gridCol w="382850"/>
                <a:gridCol w="382850"/>
                <a:gridCol w="382850"/>
                <a:gridCol w="382850"/>
                <a:gridCol w="382850"/>
                <a:gridCol w="382850"/>
                <a:gridCol w="382850"/>
                <a:gridCol w="382850"/>
                <a:gridCol w="392450"/>
                <a:gridCol w="373250"/>
                <a:gridCol w="382850"/>
                <a:gridCol w="382850"/>
                <a:gridCol w="382850"/>
                <a:gridCol w="382850"/>
                <a:gridCol w="382850"/>
                <a:gridCol w="382850"/>
                <a:gridCol w="382850"/>
                <a:gridCol w="382850"/>
                <a:gridCol w="382850"/>
              </a:tblGrid>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n-US" sz="600"/>
                        <a:t>DUP</a:t>
                      </a:r>
                      <a:endParaRPr sz="600"/>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r>
            </a:tbl>
          </a:graphicData>
        </a:graphic>
      </p:graphicFrame>
      <p:sp>
        <p:nvSpPr>
          <p:cNvPr id="795" name="Shape 795"/>
          <p:cNvSpPr txBox="1"/>
          <p:nvPr/>
        </p:nvSpPr>
        <p:spPr>
          <a:xfrm>
            <a:off x="3505775" y="5846500"/>
            <a:ext cx="2211600" cy="365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a:t>HASH TABLE</a:t>
            </a:r>
            <a:endParaRPr/>
          </a:p>
        </p:txBody>
      </p:sp>
      <p:sp>
        <p:nvSpPr>
          <p:cNvPr id="796" name="Shape 796"/>
          <p:cNvSpPr/>
          <p:nvPr/>
        </p:nvSpPr>
        <p:spPr>
          <a:xfrm>
            <a:off x="2462550" y="4060900"/>
            <a:ext cx="3720300" cy="1161600"/>
          </a:xfrm>
          <a:custGeom>
            <a:pathLst>
              <a:path extrusionOk="0" h="46464" w="148812">
                <a:moveTo>
                  <a:pt x="112999" y="0"/>
                </a:moveTo>
                <a:cubicBezTo>
                  <a:pt x="118389" y="1797"/>
                  <a:pt x="160950" y="6567"/>
                  <a:pt x="145338" y="10780"/>
                </a:cubicBezTo>
                <a:cubicBezTo>
                  <a:pt x="129726" y="14993"/>
                  <a:pt x="43552" y="19329"/>
                  <a:pt x="19329" y="25276"/>
                </a:cubicBezTo>
                <a:cubicBezTo>
                  <a:pt x="-4894" y="31223"/>
                  <a:pt x="3222" y="42933"/>
                  <a:pt x="0" y="46464"/>
                </a:cubicBezTo>
              </a:path>
            </a:pathLst>
          </a:custGeom>
          <a:noFill/>
          <a:ln cap="flat" cmpd="sng" w="9525">
            <a:solidFill>
              <a:schemeClr val="dk2"/>
            </a:solidFill>
            <a:prstDash val="solid"/>
            <a:round/>
            <a:headEnd len="med" w="med" type="none"/>
            <a:tailEnd len="med" w="med" type="triangle"/>
          </a:ln>
        </p:spPr>
      </p:sp>
      <p:sp>
        <p:nvSpPr>
          <p:cNvPr id="797" name="Shape 797"/>
          <p:cNvSpPr/>
          <p:nvPr/>
        </p:nvSpPr>
        <p:spPr>
          <a:xfrm>
            <a:off x="6644275" y="4014450"/>
            <a:ext cx="846400" cy="1235925"/>
          </a:xfrm>
          <a:custGeom>
            <a:pathLst>
              <a:path extrusionOk="0" h="49437" w="33856">
                <a:moveTo>
                  <a:pt x="0" y="0"/>
                </a:moveTo>
                <a:cubicBezTo>
                  <a:pt x="5638" y="1859"/>
                  <a:pt x="33577" y="2912"/>
                  <a:pt x="33825" y="11151"/>
                </a:cubicBezTo>
                <a:cubicBezTo>
                  <a:pt x="34073" y="19391"/>
                  <a:pt x="6877" y="43056"/>
                  <a:pt x="1487" y="49437"/>
                </a:cubicBezTo>
              </a:path>
            </a:pathLst>
          </a:custGeom>
          <a:noFill/>
          <a:ln cap="flat" cmpd="sng" w="9525">
            <a:solidFill>
              <a:schemeClr val="dk2"/>
            </a:solidFill>
            <a:prstDash val="solid"/>
            <a:round/>
            <a:headEnd len="med" w="med" type="none"/>
            <a:tailEnd len="med" w="med" type="triangle"/>
          </a:ln>
        </p:spPr>
      </p:sp>
      <p:sp>
        <p:nvSpPr>
          <p:cNvPr id="798" name="Shape 798"/>
          <p:cNvSpPr/>
          <p:nvPr/>
        </p:nvSpPr>
        <p:spPr>
          <a:xfrm>
            <a:off x="5821295" y="4070200"/>
            <a:ext cx="2160050" cy="1198750"/>
          </a:xfrm>
          <a:custGeom>
            <a:pathLst>
              <a:path extrusionOk="0" h="47950" w="86402">
                <a:moveTo>
                  <a:pt x="84958" y="0"/>
                </a:moveTo>
                <a:cubicBezTo>
                  <a:pt x="83905" y="5885"/>
                  <a:pt x="91835" y="28559"/>
                  <a:pt x="78639" y="35312"/>
                </a:cubicBezTo>
                <a:cubicBezTo>
                  <a:pt x="65443" y="42065"/>
                  <a:pt x="18112" y="38410"/>
                  <a:pt x="5784" y="40516"/>
                </a:cubicBezTo>
                <a:cubicBezTo>
                  <a:pt x="-6544" y="42622"/>
                  <a:pt x="4855" y="46711"/>
                  <a:pt x="4669" y="47950"/>
                </a:cubicBezTo>
              </a:path>
            </a:pathLst>
          </a:custGeom>
          <a:noFill/>
          <a:ln cap="flat" cmpd="sng" w="9525">
            <a:solidFill>
              <a:schemeClr val="dk2"/>
            </a:solidFill>
            <a:prstDash val="solid"/>
            <a:round/>
            <a:headEnd len="med" w="med" type="none"/>
            <a:tailEnd len="med" w="med" type="triangle"/>
          </a:ln>
        </p:spPr>
      </p:sp>
      <p:sp>
        <p:nvSpPr>
          <p:cNvPr id="799" name="Shape 799"/>
          <p:cNvSpPr/>
          <p:nvPr/>
        </p:nvSpPr>
        <p:spPr>
          <a:xfrm>
            <a:off x="3967975" y="4042325"/>
            <a:ext cx="1093500" cy="1226625"/>
          </a:xfrm>
          <a:custGeom>
            <a:pathLst>
              <a:path extrusionOk="0" h="49065" w="43740">
                <a:moveTo>
                  <a:pt x="0" y="0"/>
                </a:moveTo>
                <a:cubicBezTo>
                  <a:pt x="7063" y="4027"/>
                  <a:pt x="36923" y="15984"/>
                  <a:pt x="42375" y="24161"/>
                </a:cubicBezTo>
                <a:cubicBezTo>
                  <a:pt x="47827" y="32339"/>
                  <a:pt x="34321" y="44914"/>
                  <a:pt x="32710" y="49065"/>
                </a:cubicBezTo>
              </a:path>
            </a:pathLst>
          </a:custGeom>
          <a:noFill/>
          <a:ln cap="flat" cmpd="sng" w="9525">
            <a:solidFill>
              <a:schemeClr val="dk2"/>
            </a:solidFill>
            <a:prstDash val="solid"/>
            <a:round/>
            <a:headEnd len="med" w="med" type="none"/>
            <a:tailEnd len="med" w="med" type="triangle"/>
          </a:ln>
        </p:spPr>
      </p:sp>
      <p:sp>
        <p:nvSpPr>
          <p:cNvPr id="800" name="Shape 800"/>
          <p:cNvSpPr/>
          <p:nvPr/>
        </p:nvSpPr>
        <p:spPr>
          <a:xfrm>
            <a:off x="538975" y="3865750"/>
            <a:ext cx="101700" cy="13566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Shape 801"/>
          <p:cNvSpPr txBox="1"/>
          <p:nvPr/>
        </p:nvSpPr>
        <p:spPr>
          <a:xfrm rot="-5400000">
            <a:off x="-791175" y="4361500"/>
            <a:ext cx="22116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Hash Key</a:t>
            </a:r>
            <a:endParaRPr/>
          </a:p>
        </p:txBody>
      </p:sp>
      <p:sp>
        <p:nvSpPr>
          <p:cNvPr id="802" name="Shape 802"/>
          <p:cNvSpPr txBox="1"/>
          <p:nvPr/>
        </p:nvSpPr>
        <p:spPr>
          <a:xfrm>
            <a:off x="712275" y="3480200"/>
            <a:ext cx="12900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¿VÁ</a:t>
            </a:r>
            <a:r>
              <a:rPr b="1" lang="en-US" sz="1000"/>
              <a:t>LIDA?</a:t>
            </a:r>
            <a:endParaRPr b="1" sz="1000"/>
          </a:p>
        </p:txBody>
      </p:sp>
      <p:sp>
        <p:nvSpPr>
          <p:cNvPr id="803" name="Shape 803"/>
          <p:cNvSpPr txBox="1"/>
          <p:nvPr/>
        </p:nvSpPr>
        <p:spPr>
          <a:xfrm>
            <a:off x="1972325" y="3480200"/>
            <a:ext cx="12900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000">
                <a:solidFill>
                  <a:schemeClr val="dk1"/>
                </a:solidFill>
              </a:rPr>
              <a:t>¿VÁLIDA?</a:t>
            </a:r>
            <a:endParaRPr b="1" sz="1000">
              <a:solidFill>
                <a:schemeClr val="dk1"/>
              </a:solidFill>
            </a:endParaRPr>
          </a:p>
          <a:p>
            <a:pPr indent="0" lvl="0" marL="0" rtl="0" algn="ctr">
              <a:spcBef>
                <a:spcPts val="0"/>
              </a:spcBef>
              <a:spcAft>
                <a:spcPts val="0"/>
              </a:spcAft>
              <a:buNone/>
            </a:pPr>
            <a:r>
              <a:t/>
            </a:r>
            <a:endParaRPr b="1" sz="1000"/>
          </a:p>
        </p:txBody>
      </p:sp>
      <p:sp>
        <p:nvSpPr>
          <p:cNvPr id="804" name="Shape 804"/>
          <p:cNvSpPr txBox="1"/>
          <p:nvPr/>
        </p:nvSpPr>
        <p:spPr>
          <a:xfrm>
            <a:off x="3303275" y="3480200"/>
            <a:ext cx="12900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000">
                <a:solidFill>
                  <a:schemeClr val="dk1"/>
                </a:solidFill>
              </a:rPr>
              <a:t>¿VÁLIDA?</a:t>
            </a:r>
            <a:endParaRPr b="1" sz="1000">
              <a:solidFill>
                <a:schemeClr val="dk1"/>
              </a:solidFill>
            </a:endParaRPr>
          </a:p>
          <a:p>
            <a:pPr indent="0" lvl="0" marL="0" rtl="0" algn="ctr">
              <a:spcBef>
                <a:spcPts val="0"/>
              </a:spcBef>
              <a:spcAft>
                <a:spcPts val="0"/>
              </a:spcAft>
              <a:buNone/>
            </a:pPr>
            <a:r>
              <a:t/>
            </a:r>
            <a:endParaRPr b="1" sz="1000"/>
          </a:p>
        </p:txBody>
      </p:sp>
      <p:sp>
        <p:nvSpPr>
          <p:cNvPr id="805" name="Shape 805"/>
          <p:cNvSpPr txBox="1"/>
          <p:nvPr/>
        </p:nvSpPr>
        <p:spPr>
          <a:xfrm>
            <a:off x="4593275" y="3480200"/>
            <a:ext cx="12900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000">
                <a:solidFill>
                  <a:schemeClr val="dk1"/>
                </a:solidFill>
              </a:rPr>
              <a:t>¿VÁLIDA?</a:t>
            </a:r>
            <a:endParaRPr b="1" sz="1000">
              <a:solidFill>
                <a:schemeClr val="dk1"/>
              </a:solidFill>
            </a:endParaRPr>
          </a:p>
          <a:p>
            <a:pPr indent="0" lvl="0" marL="0" rtl="0" algn="ctr">
              <a:spcBef>
                <a:spcPts val="0"/>
              </a:spcBef>
              <a:spcAft>
                <a:spcPts val="0"/>
              </a:spcAft>
              <a:buNone/>
            </a:pPr>
            <a:r>
              <a:t/>
            </a:r>
            <a:endParaRPr b="1" sz="1000"/>
          </a:p>
        </p:txBody>
      </p:sp>
      <p:sp>
        <p:nvSpPr>
          <p:cNvPr id="806" name="Shape 806"/>
          <p:cNvSpPr txBox="1"/>
          <p:nvPr/>
        </p:nvSpPr>
        <p:spPr>
          <a:xfrm>
            <a:off x="5871375" y="3480200"/>
            <a:ext cx="12900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000">
                <a:solidFill>
                  <a:schemeClr val="dk1"/>
                </a:solidFill>
              </a:rPr>
              <a:t>¿VÁLIDA?</a:t>
            </a:r>
            <a:endParaRPr b="1" sz="1000">
              <a:solidFill>
                <a:schemeClr val="dk1"/>
              </a:solidFill>
            </a:endParaRPr>
          </a:p>
          <a:p>
            <a:pPr indent="0" lvl="0" marL="0" rtl="0" algn="ctr">
              <a:spcBef>
                <a:spcPts val="0"/>
              </a:spcBef>
              <a:spcAft>
                <a:spcPts val="0"/>
              </a:spcAft>
              <a:buNone/>
            </a:pPr>
            <a:r>
              <a:t/>
            </a:r>
            <a:endParaRPr b="1" sz="1000"/>
          </a:p>
        </p:txBody>
      </p:sp>
      <p:sp>
        <p:nvSpPr>
          <p:cNvPr id="807" name="Shape 807"/>
          <p:cNvSpPr txBox="1"/>
          <p:nvPr/>
        </p:nvSpPr>
        <p:spPr>
          <a:xfrm>
            <a:off x="7161150" y="3480200"/>
            <a:ext cx="12900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000">
                <a:solidFill>
                  <a:schemeClr val="dk1"/>
                </a:solidFill>
              </a:rPr>
              <a:t>¿VÁLIDA?</a:t>
            </a:r>
            <a:endParaRPr b="1" sz="1000">
              <a:solidFill>
                <a:schemeClr val="dk1"/>
              </a:solidFill>
            </a:endParaRPr>
          </a:p>
          <a:p>
            <a:pPr indent="0" lvl="0" marL="0" rtl="0" algn="ctr">
              <a:spcBef>
                <a:spcPts val="0"/>
              </a:spcBef>
              <a:spcAft>
                <a:spcPts val="0"/>
              </a:spcAft>
              <a:buNone/>
            </a:pPr>
            <a:r>
              <a:t/>
            </a:r>
            <a:endParaRPr b="1" sz="1000"/>
          </a:p>
        </p:txBody>
      </p:sp>
      <p:sp>
        <p:nvSpPr>
          <p:cNvPr id="808" name="Shape 808"/>
          <p:cNvSpPr txBox="1"/>
          <p:nvPr/>
        </p:nvSpPr>
        <p:spPr>
          <a:xfrm>
            <a:off x="1057375" y="3957300"/>
            <a:ext cx="5139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NO</a:t>
            </a:r>
            <a:endParaRPr b="1" sz="1000"/>
          </a:p>
        </p:txBody>
      </p:sp>
      <p:sp>
        <p:nvSpPr>
          <p:cNvPr id="809" name="Shape 809"/>
          <p:cNvSpPr txBox="1"/>
          <p:nvPr/>
        </p:nvSpPr>
        <p:spPr>
          <a:xfrm>
            <a:off x="2663113" y="3995850"/>
            <a:ext cx="3651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SÍ</a:t>
            </a:r>
            <a:endParaRPr b="1" sz="1000"/>
          </a:p>
        </p:txBody>
      </p:sp>
      <p:sp>
        <p:nvSpPr>
          <p:cNvPr id="810" name="Shape 810"/>
          <p:cNvSpPr txBox="1"/>
          <p:nvPr/>
        </p:nvSpPr>
        <p:spPr>
          <a:xfrm>
            <a:off x="4258338" y="3995850"/>
            <a:ext cx="3651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SÍ</a:t>
            </a:r>
            <a:endParaRPr b="1" sz="1000"/>
          </a:p>
        </p:txBody>
      </p:sp>
      <p:sp>
        <p:nvSpPr>
          <p:cNvPr id="811" name="Shape 811"/>
          <p:cNvSpPr txBox="1"/>
          <p:nvPr/>
        </p:nvSpPr>
        <p:spPr>
          <a:xfrm>
            <a:off x="4881900" y="3995850"/>
            <a:ext cx="3651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SÍ</a:t>
            </a:r>
            <a:endParaRPr b="1" sz="1000"/>
          </a:p>
        </p:txBody>
      </p:sp>
      <p:sp>
        <p:nvSpPr>
          <p:cNvPr id="812" name="Shape 812"/>
          <p:cNvSpPr txBox="1"/>
          <p:nvPr/>
        </p:nvSpPr>
        <p:spPr>
          <a:xfrm>
            <a:off x="6231013" y="3995850"/>
            <a:ext cx="3651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SÍ</a:t>
            </a:r>
            <a:endParaRPr b="1" sz="1000"/>
          </a:p>
        </p:txBody>
      </p:sp>
      <p:sp>
        <p:nvSpPr>
          <p:cNvPr id="813" name="Shape 813"/>
          <p:cNvSpPr txBox="1"/>
          <p:nvPr/>
        </p:nvSpPr>
        <p:spPr>
          <a:xfrm>
            <a:off x="7952100" y="3995850"/>
            <a:ext cx="3651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SÍ</a:t>
            </a:r>
            <a:endParaRPr b="1"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Shape 818"/>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2400">
                <a:solidFill>
                  <a:schemeClr val="dk1"/>
                </a:solidFill>
                <a:latin typeface="Calibri"/>
                <a:ea typeface="Calibri"/>
                <a:cs typeface="Calibri"/>
                <a:sym typeface="Calibri"/>
              </a:rPr>
              <a:t>Intersección de Restricciones Booleanas Negadas</a:t>
            </a:r>
            <a:endParaRPr b="1" sz="2400">
              <a:solidFill>
                <a:schemeClr val="dk1"/>
              </a:solidFill>
              <a:latin typeface="Calibri"/>
              <a:ea typeface="Calibri"/>
              <a:cs typeface="Calibri"/>
              <a:sym typeface="Calibri"/>
            </a:endParaRPr>
          </a:p>
        </p:txBody>
      </p:sp>
      <p:sp>
        <p:nvSpPr>
          <p:cNvPr id="819" name="Shape 819"/>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0" name="Shape 820"/>
          <p:cNvSpPr txBox="1"/>
          <p:nvPr/>
        </p:nvSpPr>
        <p:spPr>
          <a:xfrm>
            <a:off x="496775" y="999900"/>
            <a:ext cx="8229600" cy="17601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100"/>
              <a:buFont typeface="Arial"/>
              <a:buNone/>
            </a:pPr>
            <a:r>
              <a:t/>
            </a:r>
            <a:endParaRPr i="1" sz="1800">
              <a:solidFill>
                <a:srgbClr val="7F7F7F"/>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rPr i="1" lang="en-US" sz="1800">
                <a:solidFill>
                  <a:srgbClr val="7F7F7F"/>
                </a:solidFill>
                <a:latin typeface="Calibri"/>
                <a:ea typeface="Calibri"/>
                <a:cs typeface="Calibri"/>
                <a:sym typeface="Calibri"/>
              </a:rPr>
              <a:t>Algoritmo:</a:t>
            </a:r>
            <a:endParaRPr i="1" sz="1800">
              <a:solidFill>
                <a:srgbClr val="7F7F7F"/>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Verificar que las tablas de soluciones del nuevo Vector de Soluciones Temporales sean tablas válidas.</a:t>
            </a:r>
            <a:endParaRPr sz="1800">
              <a:solidFill>
                <a:schemeClr val="dk1"/>
              </a:solidFill>
              <a:latin typeface="Calibri"/>
              <a:ea typeface="Calibri"/>
              <a:cs typeface="Calibri"/>
              <a:sym typeface="Calibri"/>
            </a:endParaRPr>
          </a:p>
          <a:p>
            <a:pPr indent="-342900" lvl="0" marL="457200"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Eliminar tablas de soluciones repetidas. </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0" lvl="0" marL="0" rtl="0">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Integrar una nueva Restricción. REPETIR hasta agotar restricciones. En caso que la </a:t>
            </a:r>
            <a:r>
              <a:rPr lang="en-US" sz="1800">
                <a:solidFill>
                  <a:schemeClr val="dk1"/>
                </a:solidFill>
                <a:latin typeface="Calibri"/>
                <a:ea typeface="Calibri"/>
                <a:cs typeface="Calibri"/>
                <a:sym typeface="Calibri"/>
              </a:rPr>
              <a:t>integración</a:t>
            </a:r>
            <a:r>
              <a:rPr lang="en-US" sz="1800">
                <a:solidFill>
                  <a:schemeClr val="dk1"/>
                </a:solidFill>
                <a:latin typeface="Calibri"/>
                <a:ea typeface="Calibri"/>
                <a:cs typeface="Calibri"/>
                <a:sym typeface="Calibri"/>
              </a:rPr>
              <a:t> resulte en un vector de soluciones temporales </a:t>
            </a:r>
            <a:r>
              <a:rPr lang="en-US" sz="1800">
                <a:solidFill>
                  <a:schemeClr val="dk1"/>
                </a:solidFill>
                <a:latin typeface="Calibri"/>
                <a:ea typeface="Calibri"/>
                <a:cs typeface="Calibri"/>
                <a:sym typeface="Calibri"/>
              </a:rPr>
              <a:t>vacío</a:t>
            </a:r>
            <a:r>
              <a:rPr lang="en-US" sz="1800">
                <a:solidFill>
                  <a:schemeClr val="dk1"/>
                </a:solidFill>
                <a:latin typeface="Calibri"/>
                <a:ea typeface="Calibri"/>
                <a:cs typeface="Calibri"/>
                <a:sym typeface="Calibri"/>
              </a:rPr>
              <a:t>, aumentar el tiempo de balanceo en la magnitud del </a:t>
            </a:r>
            <a:r>
              <a:rPr lang="en-US" sz="1800">
                <a:solidFill>
                  <a:schemeClr val="dk1"/>
                </a:solidFill>
                <a:latin typeface="Calibri"/>
                <a:ea typeface="Calibri"/>
                <a:cs typeface="Calibri"/>
                <a:sym typeface="Calibri"/>
              </a:rPr>
              <a:t>común</a:t>
            </a:r>
            <a:r>
              <a:rPr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mínimo</a:t>
            </a:r>
            <a:r>
              <a:rPr lang="en-US" sz="1800">
                <a:solidFill>
                  <a:schemeClr val="dk1"/>
                </a:solidFill>
                <a:latin typeface="Calibri"/>
                <a:ea typeface="Calibri"/>
                <a:cs typeface="Calibri"/>
                <a:sym typeface="Calibri"/>
              </a:rPr>
              <a:t> divisor. Y se repite todo el proceso.</a:t>
            </a:r>
            <a:endParaRPr sz="1800">
              <a:solidFill>
                <a:schemeClr val="dk1"/>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457200" rtl="0" algn="just">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821" name="Shape 821"/>
          <p:cNvGraphicFramePr/>
          <p:nvPr/>
        </p:nvGraphicFramePr>
        <p:xfrm>
          <a:off x="588375" y="2921688"/>
          <a:ext cx="3000000" cy="3000000"/>
        </p:xfrm>
        <a:graphic>
          <a:graphicData uri="http://schemas.openxmlformats.org/drawingml/2006/table">
            <a:tbl>
              <a:tblPr>
                <a:noFill/>
                <a:tableStyleId>{88675A0A-622A-4979-A8BB-0D2B8D6BCD37}</a:tableStyleId>
              </a:tblPr>
              <a:tblGrid>
                <a:gridCol w="1289775"/>
                <a:gridCol w="1289775"/>
                <a:gridCol w="1289775"/>
                <a:gridCol w="1289775"/>
                <a:gridCol w="1289775"/>
                <a:gridCol w="1289775"/>
              </a:tblGrid>
              <a:tr h="968625">
                <a:tc>
                  <a:txBody>
                    <a:bodyPr>
                      <a:noAutofit/>
                    </a:bodyPr>
                    <a:lstStyle/>
                    <a:p>
                      <a:pPr indent="0" lvl="0" marL="0" rtl="0" algn="ctr">
                        <a:spcBef>
                          <a:spcPts val="0"/>
                        </a:spcBef>
                        <a:spcAft>
                          <a:spcPts val="0"/>
                        </a:spcAft>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None/>
                      </a:pPr>
                      <a:r>
                        <a:rPr lang="en-US" sz="1200">
                          <a:solidFill>
                            <a:schemeClr val="dk1"/>
                          </a:solidFill>
                        </a:rPr>
                        <a:t>T1 &amp; R1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None/>
                      </a:pPr>
                      <a:r>
                        <a:rPr lang="en-US" sz="1200">
                          <a:solidFill>
                            <a:schemeClr val="dk1"/>
                          </a:solidFill>
                        </a:rPr>
                        <a:t>T1 &amp; R2 </a:t>
                      </a:r>
                      <a:endParaRPr sz="1200">
                        <a:solidFill>
                          <a:schemeClr val="dk1"/>
                        </a:solidFill>
                      </a:endParaRPr>
                    </a:p>
                    <a:p>
                      <a:pPr indent="0" lvl="0" marL="0" rtl="0" algn="ctr">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Clr>
                          <a:schemeClr val="dk1"/>
                        </a:buClr>
                        <a:buSzPts val="1100"/>
                        <a:buFont typeface="Arial"/>
                        <a:buNone/>
                      </a:pPr>
                      <a:r>
                        <a:rPr lang="en-US" sz="1200">
                          <a:solidFill>
                            <a:schemeClr val="dk1"/>
                          </a:solidFill>
                        </a:rPr>
                        <a:t>T2 &amp; R1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None/>
                      </a:pPr>
                      <a:r>
                        <a:rPr lang="en-US" sz="1200">
                          <a:solidFill>
                            <a:schemeClr val="dk1"/>
                          </a:solidFill>
                        </a:rPr>
                        <a:t>T2 &amp; R2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None/>
                      </a:pPr>
                      <a:r>
                        <a:rPr lang="en-US" sz="1200">
                          <a:solidFill>
                            <a:schemeClr val="dk1"/>
                          </a:solidFill>
                        </a:rPr>
                        <a:t>Tn &amp; R1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200">
                          <a:solidFill>
                            <a:schemeClr val="dk1"/>
                          </a:solidFill>
                        </a:rPr>
                        <a:t>TABLA DE SOLUCIÓN </a:t>
                      </a:r>
                      <a:endParaRPr sz="1200">
                        <a:solidFill>
                          <a:schemeClr val="dk1"/>
                        </a:solidFill>
                      </a:endParaRPr>
                    </a:p>
                    <a:p>
                      <a:pPr indent="0" lvl="0" marL="0" rtl="0" algn="ctr">
                        <a:spcBef>
                          <a:spcPts val="0"/>
                        </a:spcBef>
                        <a:spcAft>
                          <a:spcPts val="0"/>
                        </a:spcAft>
                        <a:buNone/>
                      </a:pPr>
                      <a:r>
                        <a:rPr lang="en-US" sz="1200">
                          <a:solidFill>
                            <a:schemeClr val="dk1"/>
                          </a:solidFill>
                        </a:rPr>
                        <a:t>Tn &amp; R2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22" name="Shape 822"/>
          <p:cNvSpPr/>
          <p:nvPr/>
        </p:nvSpPr>
        <p:spPr>
          <a:xfrm>
            <a:off x="2057365" y="3576176"/>
            <a:ext cx="142800" cy="237000"/>
          </a:xfrm>
          <a:prstGeom prst="parallelogram">
            <a:avLst>
              <a:gd fmla="val 60854"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3" name="Shape 823"/>
          <p:cNvSpPr/>
          <p:nvPr/>
        </p:nvSpPr>
        <p:spPr>
          <a:xfrm rot="5908896">
            <a:off x="1974333" y="3705777"/>
            <a:ext cx="172891" cy="119811"/>
          </a:xfrm>
          <a:prstGeom prst="parallelogram">
            <a:avLst>
              <a:gd fmla="val 60854"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4" name="Shape 824"/>
          <p:cNvSpPr/>
          <p:nvPr/>
        </p:nvSpPr>
        <p:spPr>
          <a:xfrm>
            <a:off x="4619040" y="3550726"/>
            <a:ext cx="142800" cy="237000"/>
          </a:xfrm>
          <a:prstGeom prst="parallelogram">
            <a:avLst>
              <a:gd fmla="val 60854"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5" name="Shape 825"/>
          <p:cNvSpPr/>
          <p:nvPr/>
        </p:nvSpPr>
        <p:spPr>
          <a:xfrm rot="5908896">
            <a:off x="4536008" y="3680327"/>
            <a:ext cx="172891" cy="119811"/>
          </a:xfrm>
          <a:prstGeom prst="parallelogram">
            <a:avLst>
              <a:gd fmla="val 60854"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6" name="Shape 826"/>
          <p:cNvSpPr/>
          <p:nvPr/>
        </p:nvSpPr>
        <p:spPr>
          <a:xfrm>
            <a:off x="5973340" y="3550726"/>
            <a:ext cx="142800" cy="237000"/>
          </a:xfrm>
          <a:prstGeom prst="parallelogram">
            <a:avLst>
              <a:gd fmla="val 60854"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7" name="Shape 827"/>
          <p:cNvSpPr/>
          <p:nvPr/>
        </p:nvSpPr>
        <p:spPr>
          <a:xfrm rot="5908896">
            <a:off x="5890308" y="3680327"/>
            <a:ext cx="172891" cy="119811"/>
          </a:xfrm>
          <a:prstGeom prst="parallelogram">
            <a:avLst>
              <a:gd fmla="val 60854"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Shape 828"/>
          <p:cNvSpPr/>
          <p:nvPr/>
        </p:nvSpPr>
        <p:spPr>
          <a:xfrm>
            <a:off x="7248565" y="3525276"/>
            <a:ext cx="142800" cy="237000"/>
          </a:xfrm>
          <a:prstGeom prst="parallelogram">
            <a:avLst>
              <a:gd fmla="val 60854"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Shape 829"/>
          <p:cNvSpPr/>
          <p:nvPr/>
        </p:nvSpPr>
        <p:spPr>
          <a:xfrm rot="5908896">
            <a:off x="7165533" y="3654877"/>
            <a:ext cx="172891" cy="119811"/>
          </a:xfrm>
          <a:prstGeom prst="parallelogram">
            <a:avLst>
              <a:gd fmla="val 60854"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Shape 830"/>
          <p:cNvSpPr/>
          <p:nvPr/>
        </p:nvSpPr>
        <p:spPr>
          <a:xfrm>
            <a:off x="3270278" y="3525225"/>
            <a:ext cx="308100" cy="365100"/>
          </a:xfrm>
          <a:prstGeom prst="mathMultiply">
            <a:avLst>
              <a:gd fmla="val 8051" name="adj1"/>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1" name="Shape 831"/>
          <p:cNvSpPr txBox="1"/>
          <p:nvPr/>
        </p:nvSpPr>
        <p:spPr>
          <a:xfrm>
            <a:off x="1101950" y="39731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0</a:t>
            </a:r>
            <a:endParaRPr sz="1000"/>
          </a:p>
        </p:txBody>
      </p:sp>
      <p:sp>
        <p:nvSpPr>
          <p:cNvPr id="832" name="Shape 832"/>
          <p:cNvSpPr txBox="1"/>
          <p:nvPr/>
        </p:nvSpPr>
        <p:spPr>
          <a:xfrm>
            <a:off x="2349425" y="39731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1</a:t>
            </a:r>
            <a:endParaRPr sz="1000"/>
          </a:p>
        </p:txBody>
      </p:sp>
      <p:sp>
        <p:nvSpPr>
          <p:cNvPr id="833" name="Shape 833"/>
          <p:cNvSpPr txBox="1"/>
          <p:nvPr/>
        </p:nvSpPr>
        <p:spPr>
          <a:xfrm>
            <a:off x="3680363" y="39731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2</a:t>
            </a:r>
            <a:endParaRPr sz="1000"/>
          </a:p>
        </p:txBody>
      </p:sp>
      <p:sp>
        <p:nvSpPr>
          <p:cNvPr id="834" name="Shape 834"/>
          <p:cNvSpPr txBox="1"/>
          <p:nvPr/>
        </p:nvSpPr>
        <p:spPr>
          <a:xfrm>
            <a:off x="5011325" y="39731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3</a:t>
            </a:r>
            <a:endParaRPr sz="1000"/>
          </a:p>
        </p:txBody>
      </p:sp>
      <p:sp>
        <p:nvSpPr>
          <p:cNvPr id="835" name="Shape 835"/>
          <p:cNvSpPr txBox="1"/>
          <p:nvPr/>
        </p:nvSpPr>
        <p:spPr>
          <a:xfrm>
            <a:off x="6342275" y="3973113"/>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4</a:t>
            </a:r>
            <a:endParaRPr sz="1000"/>
          </a:p>
        </p:txBody>
      </p:sp>
      <p:sp>
        <p:nvSpPr>
          <p:cNvPr id="836" name="Shape 836"/>
          <p:cNvSpPr txBox="1"/>
          <p:nvPr/>
        </p:nvSpPr>
        <p:spPr>
          <a:xfrm>
            <a:off x="7673225" y="3973125"/>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5</a:t>
            </a:r>
            <a:endParaRPr sz="1000"/>
          </a:p>
        </p:txBody>
      </p:sp>
      <p:sp>
        <p:nvSpPr>
          <p:cNvPr id="837" name="Shape 837"/>
          <p:cNvSpPr/>
          <p:nvPr/>
        </p:nvSpPr>
        <p:spPr>
          <a:xfrm>
            <a:off x="2374275" y="5428271"/>
            <a:ext cx="1407300" cy="480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RESTRICCIÓN</a:t>
            </a:r>
            <a:endParaRPr/>
          </a:p>
        </p:txBody>
      </p:sp>
      <p:sp>
        <p:nvSpPr>
          <p:cNvPr id="838" name="Shape 838"/>
          <p:cNvSpPr/>
          <p:nvPr/>
        </p:nvSpPr>
        <p:spPr>
          <a:xfrm>
            <a:off x="4272219" y="5428271"/>
            <a:ext cx="2268900" cy="480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VECTOR DE SOLUCIONES TEMPORALES (2)</a:t>
            </a:r>
            <a:endParaRPr/>
          </a:p>
        </p:txBody>
      </p:sp>
      <p:cxnSp>
        <p:nvCxnSpPr>
          <p:cNvPr id="839" name="Shape 839"/>
          <p:cNvCxnSpPr>
            <a:stCxn id="837" idx="3"/>
            <a:endCxn id="838" idx="1"/>
          </p:cNvCxnSpPr>
          <p:nvPr/>
        </p:nvCxnSpPr>
        <p:spPr>
          <a:xfrm>
            <a:off x="3781575" y="5668721"/>
            <a:ext cx="490500" cy="0"/>
          </a:xfrm>
          <a:prstGeom prst="straightConnector1">
            <a:avLst/>
          </a:prstGeom>
          <a:noFill/>
          <a:ln cap="flat" cmpd="sng" w="9525">
            <a:solidFill>
              <a:schemeClr val="dk2"/>
            </a:solidFill>
            <a:prstDash val="solid"/>
            <a:round/>
            <a:headEnd len="med" w="med" type="none"/>
            <a:tailEnd len="med" w="med" type="triangle"/>
          </a:ln>
        </p:spPr>
      </p:cxnSp>
      <p:sp>
        <p:nvSpPr>
          <p:cNvPr id="840" name="Shape 840"/>
          <p:cNvSpPr/>
          <p:nvPr/>
        </p:nvSpPr>
        <p:spPr>
          <a:xfrm>
            <a:off x="4272219" y="6145840"/>
            <a:ext cx="2268900" cy="480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SOLUCIÓN</a:t>
            </a:r>
            <a:endParaRPr/>
          </a:p>
        </p:txBody>
      </p:sp>
      <p:cxnSp>
        <p:nvCxnSpPr>
          <p:cNvPr id="841" name="Shape 841"/>
          <p:cNvCxnSpPr>
            <a:stCxn id="838" idx="2"/>
            <a:endCxn id="840" idx="0"/>
          </p:cNvCxnSpPr>
          <p:nvPr/>
        </p:nvCxnSpPr>
        <p:spPr>
          <a:xfrm>
            <a:off x="5406669" y="5909171"/>
            <a:ext cx="0" cy="236700"/>
          </a:xfrm>
          <a:prstGeom prst="straightConnector1">
            <a:avLst/>
          </a:prstGeom>
          <a:noFill/>
          <a:ln cap="flat" cmpd="sng" w="9525">
            <a:solidFill>
              <a:schemeClr val="dk2"/>
            </a:solidFill>
            <a:prstDash val="solid"/>
            <a:round/>
            <a:headEnd len="med" w="med" type="none"/>
            <a:tailEnd len="med" w="med" type="triangle"/>
          </a:ln>
        </p:spPr>
      </p:cxnSp>
      <p:sp>
        <p:nvSpPr>
          <p:cNvPr id="842" name="Shape 842"/>
          <p:cNvSpPr/>
          <p:nvPr/>
        </p:nvSpPr>
        <p:spPr>
          <a:xfrm>
            <a:off x="635053" y="3532225"/>
            <a:ext cx="308100" cy="365100"/>
          </a:xfrm>
          <a:prstGeom prst="mathMultiply">
            <a:avLst>
              <a:gd fmla="val 8051" name="adj1"/>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pic>
        <p:nvPicPr>
          <p:cNvPr id="848" name="Shape 848" title="Numero de Tablas en cada Iteracion: Balanceo 90"/>
          <p:cNvPicPr preferRelativeResize="0"/>
          <p:nvPr/>
        </p:nvPicPr>
        <p:blipFill>
          <a:blip r:embed="rId3">
            <a:alphaModFix/>
          </a:blip>
          <a:stretch>
            <a:fillRect/>
          </a:stretch>
        </p:blipFill>
        <p:spPr>
          <a:xfrm>
            <a:off x="285750" y="1557344"/>
            <a:ext cx="8572500" cy="5300663"/>
          </a:xfrm>
          <a:prstGeom prst="rect">
            <a:avLst/>
          </a:prstGeom>
          <a:noFill/>
          <a:ln>
            <a:noFill/>
          </a:ln>
        </p:spPr>
      </p:pic>
      <p:sp>
        <p:nvSpPr>
          <p:cNvPr id="849" name="Shape 849"/>
          <p:cNvSpPr txBox="1"/>
          <p:nvPr/>
        </p:nvSpPr>
        <p:spPr>
          <a:xfrm>
            <a:off x="381000" y="399575"/>
            <a:ext cx="5352600" cy="13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800"/>
              <a:t>Ejemplo</a:t>
            </a:r>
            <a:endParaRPr b="1" sz="1800"/>
          </a:p>
          <a:p>
            <a:pPr indent="0" lvl="0" marL="0" rtl="0">
              <a:spcBef>
                <a:spcPts val="0"/>
              </a:spcBef>
              <a:spcAft>
                <a:spcPts val="0"/>
              </a:spcAft>
              <a:buNone/>
            </a:pPr>
            <a:r>
              <a:rPr lang="en-US"/>
              <a:t>10</a:t>
            </a:r>
            <a:r>
              <a:rPr lang="en-US"/>
              <a:t> Actividades</a:t>
            </a:r>
            <a:endParaRPr/>
          </a:p>
          <a:p>
            <a:pPr indent="0" lvl="0" marL="0" rtl="0">
              <a:spcBef>
                <a:spcPts val="0"/>
              </a:spcBef>
              <a:spcAft>
                <a:spcPts val="0"/>
              </a:spcAft>
              <a:buNone/>
            </a:pPr>
            <a:r>
              <a:rPr lang="en-US"/>
              <a:t>4 Estaciones</a:t>
            </a:r>
            <a:endParaRPr/>
          </a:p>
          <a:p>
            <a:pPr indent="0" lvl="0" marL="0" rtl="0">
              <a:spcBef>
                <a:spcPts val="0"/>
              </a:spcBef>
              <a:spcAft>
                <a:spcPts val="0"/>
              </a:spcAft>
              <a:buNone/>
            </a:pPr>
            <a:r>
              <a:t/>
            </a:r>
            <a:endParaRPr b="1"/>
          </a:p>
          <a:p>
            <a:pPr indent="0" lvl="0" marL="0" rtl="0">
              <a:spcBef>
                <a:spcPts val="0"/>
              </a:spcBef>
              <a:spcAft>
                <a:spcPts val="0"/>
              </a:spcAft>
              <a:buNone/>
            </a:pPr>
            <a:r>
              <a:rPr b="1" lang="en-US"/>
              <a:t>Soluciones: </a:t>
            </a:r>
            <a:r>
              <a:rPr lang="en-US"/>
              <a:t>0</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685800" y="609600"/>
            <a:ext cx="7162800" cy="53630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a:t>
            </a:r>
            <a:r>
              <a:rPr b="1" lang="en-US" sz="3200">
                <a:solidFill>
                  <a:schemeClr val="dk1"/>
                </a:solidFill>
                <a:latin typeface="Calibri"/>
                <a:ea typeface="Calibri"/>
                <a:cs typeface="Calibri"/>
                <a:sym typeface="Calibri"/>
              </a:rPr>
              <a:t>ontenido</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Problema de Balanceo de Línea Simple tipo II </a:t>
            </a:r>
            <a:r>
              <a:rPr lang="en-US" sz="2400">
                <a:solidFill>
                  <a:schemeClr val="lt1"/>
                </a:solidFill>
                <a:latin typeface="Calibri"/>
                <a:ea typeface="Calibri"/>
                <a:cs typeface="Calibri"/>
                <a:sym typeface="Calibri"/>
              </a:rPr>
              <a:t>2</a:t>
            </a:r>
            <a:endParaRPr/>
          </a:p>
          <a:p>
            <a:pPr indent="-279400" lvl="0" marL="342900" marR="0" rtl="0" algn="l">
              <a:spcBef>
                <a:spcPts val="0"/>
              </a:spcBef>
              <a:spcAft>
                <a:spcPts val="0"/>
              </a:spcAft>
              <a:buClr>
                <a:schemeClr val="dk1"/>
              </a:buClr>
              <a:buSzPts val="1000"/>
              <a:buFont typeface="Calibri"/>
              <a:buNone/>
            </a:pPr>
            <a:r>
              <a:t/>
            </a:r>
            <a:endParaRPr sz="1000">
              <a:solidFill>
                <a:srgbClr val="1D3DDD"/>
              </a:solidFill>
              <a:latin typeface="Calibri"/>
              <a:ea typeface="Calibri"/>
              <a:cs typeface="Calibri"/>
              <a:sym typeface="Calibri"/>
            </a:endParaRPr>
          </a:p>
          <a:p>
            <a:pPr indent="-342900" lvl="0" marL="342900" marR="0" rtl="0" algn="l">
              <a:spcBef>
                <a:spcPts val="0"/>
              </a:spcBef>
              <a:spcAft>
                <a:spcPts val="0"/>
              </a:spcAft>
              <a:buClr>
                <a:srgbClr val="1D3DDD"/>
              </a:buClr>
              <a:buSzPts val="2400"/>
              <a:buFont typeface="Calibri"/>
              <a:buAutoNum type="arabicPeriod"/>
            </a:pPr>
            <a:r>
              <a:rPr lang="en-US" sz="2400">
                <a:solidFill>
                  <a:srgbClr val="1D3DDD"/>
                </a:solidFill>
                <a:latin typeface="Calibri"/>
                <a:ea typeface="Calibri"/>
                <a:cs typeface="Calibri"/>
                <a:sym typeface="Calibri"/>
              </a:rPr>
              <a:t>Formulación Programación Lineal Mixta</a:t>
            </a:r>
            <a:endParaRPr/>
          </a:p>
          <a:p>
            <a:pPr indent="-276225" lvl="0" marL="342900" marR="0" rtl="0" algn="l">
              <a:spcBef>
                <a:spcPts val="0"/>
              </a:spcBef>
              <a:spcAft>
                <a:spcPts val="0"/>
              </a:spcAft>
              <a:buClr>
                <a:schemeClr val="dk1"/>
              </a:buClr>
              <a:buSzPts val="1050"/>
              <a:buFont typeface="Calibri"/>
              <a:buNone/>
            </a:pPr>
            <a:r>
              <a:t/>
            </a:r>
            <a:endParaRPr sz="105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Formulación Booleana</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3.1 Algoritmo</a:t>
            </a:r>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rPr lang="en-US" sz="2400">
                <a:solidFill>
                  <a:schemeClr val="dk1"/>
                </a:solidFill>
                <a:latin typeface="Calibri"/>
                <a:ea typeface="Calibri"/>
                <a:cs typeface="Calibri"/>
                <a:sym typeface="Calibri"/>
              </a:rPr>
              <a:t>3.2 Implantación Algoritmo Secuencial</a:t>
            </a:r>
            <a:endParaRPr sz="2400">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t/>
            </a:r>
            <a:endParaRPr sz="2400">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rPr lang="en-US" sz="2400">
                <a:solidFill>
                  <a:schemeClr val="dk1"/>
                </a:solidFill>
                <a:latin typeface="Calibri"/>
                <a:ea typeface="Calibri"/>
                <a:cs typeface="Calibri"/>
                <a:sym typeface="Calibri"/>
              </a:rPr>
              <a:t>3.3 Implantación Algoritmo en Paralelo</a:t>
            </a:r>
            <a:endParaRPr sz="24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Resultados</a:t>
            </a:r>
            <a:endParaRPr sz="2400">
              <a:solidFill>
                <a:schemeClr val="dk1"/>
              </a:solidFill>
              <a:latin typeface="Calibri"/>
              <a:ea typeface="Calibri"/>
              <a:cs typeface="Calibri"/>
              <a:sym typeface="Calibri"/>
            </a:endParaRPr>
          </a:p>
        </p:txBody>
      </p:sp>
      <p:sp>
        <p:nvSpPr>
          <p:cNvPr id="113" name="Shape 113"/>
          <p:cNvSpPr/>
          <p:nvPr/>
        </p:nvSpPr>
        <p:spPr>
          <a:xfrm rot="5400000">
            <a:off x="5293217" y="2931017"/>
            <a:ext cx="6863366" cy="990600"/>
          </a:xfrm>
          <a:prstGeom prst="rect">
            <a:avLst/>
          </a:prstGeom>
          <a:gradFill>
            <a:gsLst>
              <a:gs pos="0">
                <a:srgbClr val="1F3291"/>
              </a:gs>
              <a:gs pos="14000">
                <a:srgbClr val="1F3291"/>
              </a:gs>
              <a:gs pos="58999">
                <a:srgbClr val="2D48CA"/>
              </a:gs>
              <a:gs pos="100000">
                <a:srgbClr val="3756F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Shape 114"/>
          <p:cNvSpPr txBox="1"/>
          <p:nvPr>
            <p:ph idx="11" type="ftr"/>
          </p:nvPr>
        </p:nvSpPr>
        <p:spPr>
          <a:xfrm>
            <a:off x="3124200" y="64928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pic>
        <p:nvPicPr>
          <p:cNvPr id="855" name="Shape 855" title="Número de Tablas en cada Iteración: Balanceo 95"/>
          <p:cNvPicPr preferRelativeResize="0"/>
          <p:nvPr/>
        </p:nvPicPr>
        <p:blipFill>
          <a:blip r:embed="rId3">
            <a:alphaModFix/>
          </a:blip>
          <a:stretch>
            <a:fillRect/>
          </a:stretch>
        </p:blipFill>
        <p:spPr>
          <a:xfrm>
            <a:off x="152400" y="1773750"/>
            <a:ext cx="8839199" cy="4837577"/>
          </a:xfrm>
          <a:prstGeom prst="rect">
            <a:avLst/>
          </a:prstGeom>
          <a:noFill/>
          <a:ln>
            <a:noFill/>
          </a:ln>
        </p:spPr>
      </p:pic>
      <p:sp>
        <p:nvSpPr>
          <p:cNvPr id="856" name="Shape 856"/>
          <p:cNvSpPr txBox="1"/>
          <p:nvPr/>
        </p:nvSpPr>
        <p:spPr>
          <a:xfrm>
            <a:off x="381000" y="399575"/>
            <a:ext cx="5352600" cy="13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800"/>
              <a:t>Ejemplo</a:t>
            </a:r>
            <a:endParaRPr b="1" sz="1800"/>
          </a:p>
          <a:p>
            <a:pPr indent="0" lvl="0" marL="0" rtl="0">
              <a:spcBef>
                <a:spcPts val="0"/>
              </a:spcBef>
              <a:spcAft>
                <a:spcPts val="0"/>
              </a:spcAft>
              <a:buNone/>
            </a:pPr>
            <a:r>
              <a:rPr lang="en-US"/>
              <a:t>10 Actividades</a:t>
            </a:r>
            <a:endParaRPr/>
          </a:p>
          <a:p>
            <a:pPr indent="0" lvl="0" marL="0" rtl="0">
              <a:spcBef>
                <a:spcPts val="0"/>
              </a:spcBef>
              <a:spcAft>
                <a:spcPts val="0"/>
              </a:spcAft>
              <a:buNone/>
            </a:pPr>
            <a:r>
              <a:rPr lang="en-US"/>
              <a:t>4 Estaciones</a:t>
            </a:r>
            <a:endParaRPr/>
          </a:p>
          <a:p>
            <a:pPr indent="0" lvl="0" marL="0" rtl="0">
              <a:spcBef>
                <a:spcPts val="0"/>
              </a:spcBef>
              <a:spcAft>
                <a:spcPts val="0"/>
              </a:spcAft>
              <a:buNone/>
            </a:pPr>
            <a:r>
              <a:t/>
            </a:r>
            <a:endParaRPr b="1"/>
          </a:p>
          <a:p>
            <a:pPr indent="0" lvl="0" marL="0" rtl="0">
              <a:spcBef>
                <a:spcPts val="0"/>
              </a:spcBef>
              <a:spcAft>
                <a:spcPts val="0"/>
              </a:spcAft>
              <a:buNone/>
            </a:pPr>
            <a:r>
              <a:rPr b="1" lang="en-US"/>
              <a:t>Soluciones: </a:t>
            </a:r>
            <a:r>
              <a:rPr lang="en-US"/>
              <a:t>1</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nvSpPr>
        <p:spPr>
          <a:xfrm>
            <a:off x="381000" y="381000"/>
            <a:ext cx="2895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Problema de Ejemplo</a:t>
            </a:r>
            <a:endParaRPr/>
          </a:p>
        </p:txBody>
      </p:sp>
      <p:sp>
        <p:nvSpPr>
          <p:cNvPr id="862" name="Shape 862"/>
          <p:cNvSpPr/>
          <p:nvPr/>
        </p:nvSpPr>
        <p:spPr>
          <a:xfrm>
            <a:off x="381000" y="3850276"/>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A</a:t>
            </a:r>
            <a:endParaRPr b="1" sz="1600">
              <a:solidFill>
                <a:srgbClr val="000000"/>
              </a:solidFill>
              <a:latin typeface="Calibri"/>
              <a:ea typeface="Calibri"/>
              <a:cs typeface="Calibri"/>
              <a:sym typeface="Calibri"/>
            </a:endParaRPr>
          </a:p>
        </p:txBody>
      </p:sp>
      <p:sp>
        <p:nvSpPr>
          <p:cNvPr id="863" name="Shape 863"/>
          <p:cNvSpPr/>
          <p:nvPr/>
        </p:nvSpPr>
        <p:spPr>
          <a:xfrm>
            <a:off x="1905000" y="24786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B</a:t>
            </a:r>
            <a:endParaRPr b="1" sz="1600">
              <a:solidFill>
                <a:srgbClr val="000000"/>
              </a:solidFill>
              <a:latin typeface="Calibri"/>
              <a:ea typeface="Calibri"/>
              <a:cs typeface="Calibri"/>
              <a:sym typeface="Calibri"/>
            </a:endParaRPr>
          </a:p>
        </p:txBody>
      </p:sp>
      <p:sp>
        <p:nvSpPr>
          <p:cNvPr id="864" name="Shape 864"/>
          <p:cNvSpPr/>
          <p:nvPr/>
        </p:nvSpPr>
        <p:spPr>
          <a:xfrm>
            <a:off x="1922417" y="38502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C</a:t>
            </a:r>
            <a:endParaRPr b="1" sz="1600">
              <a:solidFill>
                <a:srgbClr val="000000"/>
              </a:solidFill>
              <a:latin typeface="Calibri"/>
              <a:ea typeface="Calibri"/>
              <a:cs typeface="Calibri"/>
              <a:sym typeface="Calibri"/>
            </a:endParaRPr>
          </a:p>
        </p:txBody>
      </p:sp>
      <p:sp>
        <p:nvSpPr>
          <p:cNvPr id="865" name="Shape 865"/>
          <p:cNvSpPr/>
          <p:nvPr/>
        </p:nvSpPr>
        <p:spPr>
          <a:xfrm>
            <a:off x="3429000" y="24786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D</a:t>
            </a:r>
            <a:endParaRPr b="1" sz="1600">
              <a:solidFill>
                <a:srgbClr val="000000"/>
              </a:solidFill>
              <a:latin typeface="Calibri"/>
              <a:ea typeface="Calibri"/>
              <a:cs typeface="Calibri"/>
              <a:sym typeface="Calibri"/>
            </a:endParaRPr>
          </a:p>
        </p:txBody>
      </p:sp>
      <p:sp>
        <p:nvSpPr>
          <p:cNvPr id="866" name="Shape 866"/>
          <p:cNvSpPr/>
          <p:nvPr/>
        </p:nvSpPr>
        <p:spPr>
          <a:xfrm>
            <a:off x="3446417" y="38502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E</a:t>
            </a:r>
            <a:endParaRPr b="1" sz="1600">
              <a:solidFill>
                <a:srgbClr val="000000"/>
              </a:solidFill>
              <a:latin typeface="Calibri"/>
              <a:ea typeface="Calibri"/>
              <a:cs typeface="Calibri"/>
              <a:sym typeface="Calibri"/>
            </a:endParaRPr>
          </a:p>
        </p:txBody>
      </p:sp>
      <p:sp>
        <p:nvSpPr>
          <p:cNvPr id="867" name="Shape 867"/>
          <p:cNvSpPr/>
          <p:nvPr/>
        </p:nvSpPr>
        <p:spPr>
          <a:xfrm>
            <a:off x="4953000" y="2478677"/>
            <a:ext cx="6438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F</a:t>
            </a:r>
            <a:endParaRPr b="1" sz="1600">
              <a:solidFill>
                <a:srgbClr val="000000"/>
              </a:solidFill>
              <a:latin typeface="Calibri"/>
              <a:ea typeface="Calibri"/>
              <a:cs typeface="Calibri"/>
              <a:sym typeface="Calibri"/>
            </a:endParaRPr>
          </a:p>
        </p:txBody>
      </p:sp>
      <p:sp>
        <p:nvSpPr>
          <p:cNvPr id="868" name="Shape 868"/>
          <p:cNvSpPr/>
          <p:nvPr/>
        </p:nvSpPr>
        <p:spPr>
          <a:xfrm>
            <a:off x="4970417" y="3850277"/>
            <a:ext cx="6438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G</a:t>
            </a:r>
            <a:endParaRPr b="1" sz="1600">
              <a:solidFill>
                <a:srgbClr val="000000"/>
              </a:solidFill>
              <a:latin typeface="Calibri"/>
              <a:ea typeface="Calibri"/>
              <a:cs typeface="Calibri"/>
              <a:sym typeface="Calibri"/>
            </a:endParaRPr>
          </a:p>
        </p:txBody>
      </p:sp>
      <p:sp>
        <p:nvSpPr>
          <p:cNvPr id="869" name="Shape 869"/>
          <p:cNvSpPr/>
          <p:nvPr/>
        </p:nvSpPr>
        <p:spPr>
          <a:xfrm>
            <a:off x="6553200" y="24786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H</a:t>
            </a:r>
            <a:endParaRPr b="1" sz="1600">
              <a:solidFill>
                <a:srgbClr val="000000"/>
              </a:solidFill>
              <a:latin typeface="Calibri"/>
              <a:ea typeface="Calibri"/>
              <a:cs typeface="Calibri"/>
              <a:sym typeface="Calibri"/>
            </a:endParaRPr>
          </a:p>
        </p:txBody>
      </p:sp>
      <p:sp>
        <p:nvSpPr>
          <p:cNvPr id="870" name="Shape 870"/>
          <p:cNvSpPr/>
          <p:nvPr/>
        </p:nvSpPr>
        <p:spPr>
          <a:xfrm>
            <a:off x="6570617" y="38502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I</a:t>
            </a:r>
            <a:endParaRPr b="1" sz="1600">
              <a:solidFill>
                <a:srgbClr val="000000"/>
              </a:solidFill>
              <a:latin typeface="Calibri"/>
              <a:ea typeface="Calibri"/>
              <a:cs typeface="Calibri"/>
              <a:sym typeface="Calibri"/>
            </a:endParaRPr>
          </a:p>
        </p:txBody>
      </p:sp>
      <p:sp>
        <p:nvSpPr>
          <p:cNvPr id="871" name="Shape 871"/>
          <p:cNvSpPr/>
          <p:nvPr/>
        </p:nvSpPr>
        <p:spPr>
          <a:xfrm>
            <a:off x="8066094" y="2483031"/>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J</a:t>
            </a:r>
            <a:endParaRPr b="1" sz="1600">
              <a:solidFill>
                <a:srgbClr val="000000"/>
              </a:solidFill>
              <a:latin typeface="Calibri"/>
              <a:ea typeface="Calibri"/>
              <a:cs typeface="Calibri"/>
              <a:sym typeface="Calibri"/>
            </a:endParaRPr>
          </a:p>
        </p:txBody>
      </p:sp>
      <p:cxnSp>
        <p:nvCxnSpPr>
          <p:cNvPr id="872" name="Shape 872"/>
          <p:cNvCxnSpPr>
            <a:endCxn id="864" idx="2"/>
          </p:cNvCxnSpPr>
          <p:nvPr/>
        </p:nvCxnSpPr>
        <p:spPr>
          <a:xfrm>
            <a:off x="966317" y="4142927"/>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873" name="Shape 873"/>
          <p:cNvCxnSpPr>
            <a:stCxn id="864" idx="7"/>
            <a:endCxn id="865" idx="3"/>
          </p:cNvCxnSpPr>
          <p:nvPr/>
        </p:nvCxnSpPr>
        <p:spPr>
          <a:xfrm flipH="1" rot="10800000">
            <a:off x="2422002" y="2978392"/>
            <a:ext cx="1092600" cy="957600"/>
          </a:xfrm>
          <a:prstGeom prst="straightConnector1">
            <a:avLst/>
          </a:prstGeom>
          <a:noFill/>
          <a:ln cap="flat" cmpd="sng" w="38100">
            <a:solidFill>
              <a:schemeClr val="dk1"/>
            </a:solidFill>
            <a:prstDash val="solid"/>
            <a:round/>
            <a:headEnd len="sm" w="sm" type="none"/>
            <a:tailEnd len="med" w="med" type="stealth"/>
          </a:ln>
        </p:spPr>
      </p:cxnSp>
      <p:sp>
        <p:nvSpPr>
          <p:cNvPr id="874" name="Shape 874"/>
          <p:cNvSpPr txBox="1"/>
          <p:nvPr/>
        </p:nvSpPr>
        <p:spPr>
          <a:xfrm>
            <a:off x="457470" y="4436733"/>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40</a:t>
            </a:r>
            <a:endParaRPr b="1" sz="1600">
              <a:solidFill>
                <a:schemeClr val="dk1"/>
              </a:solidFill>
              <a:latin typeface="Calibri"/>
              <a:ea typeface="Calibri"/>
              <a:cs typeface="Calibri"/>
              <a:sym typeface="Calibri"/>
            </a:endParaRPr>
          </a:p>
        </p:txBody>
      </p:sp>
      <p:sp>
        <p:nvSpPr>
          <p:cNvPr id="875" name="Shape 875"/>
          <p:cNvSpPr txBox="1"/>
          <p:nvPr/>
        </p:nvSpPr>
        <p:spPr>
          <a:xfrm>
            <a:off x="1949609" y="3088594"/>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20</a:t>
            </a:r>
            <a:endParaRPr b="1" sz="1600">
              <a:solidFill>
                <a:schemeClr val="dk1"/>
              </a:solidFill>
              <a:latin typeface="Calibri"/>
              <a:ea typeface="Calibri"/>
              <a:cs typeface="Calibri"/>
              <a:sym typeface="Calibri"/>
            </a:endParaRPr>
          </a:p>
        </p:txBody>
      </p:sp>
      <p:sp>
        <p:nvSpPr>
          <p:cNvPr id="876" name="Shape 876"/>
          <p:cNvSpPr txBox="1"/>
          <p:nvPr/>
        </p:nvSpPr>
        <p:spPr>
          <a:xfrm>
            <a:off x="1949609" y="4435644"/>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30</a:t>
            </a:r>
            <a:endParaRPr b="1" sz="1600">
              <a:solidFill>
                <a:schemeClr val="dk1"/>
              </a:solidFill>
              <a:latin typeface="Calibri"/>
              <a:ea typeface="Calibri"/>
              <a:cs typeface="Calibri"/>
              <a:sym typeface="Calibri"/>
            </a:endParaRPr>
          </a:p>
        </p:txBody>
      </p:sp>
      <p:sp>
        <p:nvSpPr>
          <p:cNvPr id="877" name="Shape 877"/>
          <p:cNvSpPr txBox="1"/>
          <p:nvPr/>
        </p:nvSpPr>
        <p:spPr>
          <a:xfrm>
            <a:off x="3466958" y="4473258"/>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35</a:t>
            </a:r>
            <a:endParaRPr b="1" sz="1600">
              <a:solidFill>
                <a:schemeClr val="dk1"/>
              </a:solidFill>
              <a:latin typeface="Calibri"/>
              <a:ea typeface="Calibri"/>
              <a:cs typeface="Calibri"/>
              <a:sym typeface="Calibri"/>
            </a:endParaRPr>
          </a:p>
        </p:txBody>
      </p:sp>
      <p:sp>
        <p:nvSpPr>
          <p:cNvPr id="878" name="Shape 878"/>
          <p:cNvSpPr txBox="1"/>
          <p:nvPr/>
        </p:nvSpPr>
        <p:spPr>
          <a:xfrm>
            <a:off x="5051097" y="4448055"/>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60</a:t>
            </a:r>
            <a:endParaRPr b="1" sz="1600">
              <a:solidFill>
                <a:schemeClr val="dk1"/>
              </a:solidFill>
              <a:latin typeface="Calibri"/>
              <a:ea typeface="Calibri"/>
              <a:cs typeface="Calibri"/>
              <a:sym typeface="Calibri"/>
            </a:endParaRPr>
          </a:p>
        </p:txBody>
      </p:sp>
      <p:sp>
        <p:nvSpPr>
          <p:cNvPr id="879" name="Shape 879"/>
          <p:cNvSpPr txBox="1"/>
          <p:nvPr/>
        </p:nvSpPr>
        <p:spPr>
          <a:xfrm>
            <a:off x="6619382" y="4460195"/>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15</a:t>
            </a:r>
            <a:endParaRPr b="1" sz="1600">
              <a:solidFill>
                <a:schemeClr val="dk1"/>
              </a:solidFill>
              <a:latin typeface="Calibri"/>
              <a:ea typeface="Calibri"/>
              <a:cs typeface="Calibri"/>
              <a:sym typeface="Calibri"/>
            </a:endParaRPr>
          </a:p>
        </p:txBody>
      </p:sp>
      <p:sp>
        <p:nvSpPr>
          <p:cNvPr id="880" name="Shape 880"/>
          <p:cNvSpPr txBox="1"/>
          <p:nvPr/>
        </p:nvSpPr>
        <p:spPr>
          <a:xfrm>
            <a:off x="8145933" y="3080999"/>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60</a:t>
            </a:r>
            <a:endParaRPr b="1" sz="1600">
              <a:solidFill>
                <a:schemeClr val="dk1"/>
              </a:solidFill>
              <a:latin typeface="Calibri"/>
              <a:ea typeface="Calibri"/>
              <a:cs typeface="Calibri"/>
              <a:sym typeface="Calibri"/>
            </a:endParaRPr>
          </a:p>
        </p:txBody>
      </p:sp>
      <p:sp>
        <p:nvSpPr>
          <p:cNvPr id="881" name="Shape 881"/>
          <p:cNvSpPr txBox="1"/>
          <p:nvPr/>
        </p:nvSpPr>
        <p:spPr>
          <a:xfrm>
            <a:off x="6619382" y="3088594"/>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25</a:t>
            </a:r>
            <a:endParaRPr b="1" sz="1600">
              <a:solidFill>
                <a:schemeClr val="dk1"/>
              </a:solidFill>
              <a:latin typeface="Calibri"/>
              <a:ea typeface="Calibri"/>
              <a:cs typeface="Calibri"/>
              <a:sym typeface="Calibri"/>
            </a:endParaRPr>
          </a:p>
        </p:txBody>
      </p:sp>
      <p:sp>
        <p:nvSpPr>
          <p:cNvPr id="882" name="Shape 882"/>
          <p:cNvSpPr txBox="1"/>
          <p:nvPr/>
        </p:nvSpPr>
        <p:spPr>
          <a:xfrm>
            <a:off x="4970417" y="3073958"/>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25</a:t>
            </a:r>
            <a:endParaRPr b="1" sz="1600">
              <a:solidFill>
                <a:schemeClr val="dk1"/>
              </a:solidFill>
              <a:latin typeface="Calibri"/>
              <a:ea typeface="Calibri"/>
              <a:cs typeface="Calibri"/>
              <a:sym typeface="Calibri"/>
            </a:endParaRPr>
          </a:p>
        </p:txBody>
      </p:sp>
      <p:sp>
        <p:nvSpPr>
          <p:cNvPr id="883" name="Shape 883"/>
          <p:cNvSpPr txBox="1"/>
          <p:nvPr/>
        </p:nvSpPr>
        <p:spPr>
          <a:xfrm>
            <a:off x="3466958" y="3073958"/>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50</a:t>
            </a:r>
            <a:endParaRPr b="1" sz="1600">
              <a:solidFill>
                <a:schemeClr val="dk1"/>
              </a:solidFill>
              <a:latin typeface="Calibri"/>
              <a:ea typeface="Calibri"/>
              <a:cs typeface="Calibri"/>
              <a:sym typeface="Calibri"/>
            </a:endParaRPr>
          </a:p>
        </p:txBody>
      </p:sp>
      <p:sp>
        <p:nvSpPr>
          <p:cNvPr id="884" name="Shape 884"/>
          <p:cNvSpPr txBox="1"/>
          <p:nvPr/>
        </p:nvSpPr>
        <p:spPr>
          <a:xfrm>
            <a:off x="3032000" y="5741825"/>
            <a:ext cx="2886000" cy="1116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4 estaciones</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Tiempo total: 360</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Ciclo = 95</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	</a:t>
            </a:r>
            <a:endParaRPr b="1" sz="1600">
              <a:solidFill>
                <a:schemeClr val="dk1"/>
              </a:solidFill>
              <a:latin typeface="Calibri"/>
              <a:ea typeface="Calibri"/>
              <a:cs typeface="Calibri"/>
              <a:sym typeface="Calibri"/>
            </a:endParaRPr>
          </a:p>
        </p:txBody>
      </p:sp>
      <p:cxnSp>
        <p:nvCxnSpPr>
          <p:cNvPr id="885" name="Shape 885"/>
          <p:cNvCxnSpPr/>
          <p:nvPr/>
        </p:nvCxnSpPr>
        <p:spPr>
          <a:xfrm flipH="1" rot="10800000">
            <a:off x="907408" y="2963766"/>
            <a:ext cx="1092600" cy="957600"/>
          </a:xfrm>
          <a:prstGeom prst="straightConnector1">
            <a:avLst/>
          </a:prstGeom>
          <a:noFill/>
          <a:ln cap="flat" cmpd="sng" w="38100">
            <a:solidFill>
              <a:schemeClr val="dk1"/>
            </a:solidFill>
            <a:prstDash val="solid"/>
            <a:round/>
            <a:headEnd len="sm" w="sm" type="none"/>
            <a:tailEnd len="med" w="med" type="stealth"/>
          </a:ln>
        </p:spPr>
      </p:cxnSp>
      <p:cxnSp>
        <p:nvCxnSpPr>
          <p:cNvPr id="886" name="Shape 886"/>
          <p:cNvCxnSpPr/>
          <p:nvPr/>
        </p:nvCxnSpPr>
        <p:spPr>
          <a:xfrm flipH="1" rot="10800000">
            <a:off x="3958431" y="2963765"/>
            <a:ext cx="1092600" cy="957600"/>
          </a:xfrm>
          <a:prstGeom prst="straightConnector1">
            <a:avLst/>
          </a:prstGeom>
          <a:noFill/>
          <a:ln cap="flat" cmpd="sng" w="38100">
            <a:solidFill>
              <a:schemeClr val="dk1"/>
            </a:solidFill>
            <a:prstDash val="solid"/>
            <a:round/>
            <a:headEnd len="sm" w="sm" type="none"/>
            <a:tailEnd len="med" w="med" type="stealth"/>
          </a:ln>
        </p:spPr>
      </p:cxnSp>
      <p:cxnSp>
        <p:nvCxnSpPr>
          <p:cNvPr id="887" name="Shape 887"/>
          <p:cNvCxnSpPr/>
          <p:nvPr/>
        </p:nvCxnSpPr>
        <p:spPr>
          <a:xfrm flipH="1" rot="10800000">
            <a:off x="5526716" y="2963764"/>
            <a:ext cx="1092600" cy="957600"/>
          </a:xfrm>
          <a:prstGeom prst="straightConnector1">
            <a:avLst/>
          </a:prstGeom>
          <a:noFill/>
          <a:ln cap="flat" cmpd="sng" w="38100">
            <a:solidFill>
              <a:schemeClr val="dk1"/>
            </a:solidFill>
            <a:prstDash val="solid"/>
            <a:round/>
            <a:headEnd len="sm" w="sm" type="none"/>
            <a:tailEnd len="med" w="med" type="stealth"/>
          </a:ln>
        </p:spPr>
      </p:cxnSp>
      <p:cxnSp>
        <p:nvCxnSpPr>
          <p:cNvPr id="888" name="Shape 888"/>
          <p:cNvCxnSpPr/>
          <p:nvPr/>
        </p:nvCxnSpPr>
        <p:spPr>
          <a:xfrm flipH="1" rot="10800000">
            <a:off x="7085924" y="3002351"/>
            <a:ext cx="1092600" cy="957600"/>
          </a:xfrm>
          <a:prstGeom prst="straightConnector1">
            <a:avLst/>
          </a:prstGeom>
          <a:noFill/>
          <a:ln cap="flat" cmpd="sng" w="38100">
            <a:solidFill>
              <a:schemeClr val="dk1"/>
            </a:solidFill>
            <a:prstDash val="solid"/>
            <a:round/>
            <a:headEnd len="sm" w="sm" type="none"/>
            <a:tailEnd len="med" w="med" type="stealth"/>
          </a:ln>
        </p:spPr>
      </p:cxnSp>
      <p:cxnSp>
        <p:nvCxnSpPr>
          <p:cNvPr id="889" name="Shape 889"/>
          <p:cNvCxnSpPr/>
          <p:nvPr/>
        </p:nvCxnSpPr>
        <p:spPr>
          <a:xfrm>
            <a:off x="2510908" y="4142958"/>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890" name="Shape 890"/>
          <p:cNvCxnSpPr/>
          <p:nvPr/>
        </p:nvCxnSpPr>
        <p:spPr>
          <a:xfrm>
            <a:off x="4015456" y="4153707"/>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891" name="Shape 891"/>
          <p:cNvCxnSpPr/>
          <p:nvPr/>
        </p:nvCxnSpPr>
        <p:spPr>
          <a:xfrm>
            <a:off x="5614567" y="4153706"/>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892" name="Shape 892"/>
          <p:cNvCxnSpPr/>
          <p:nvPr/>
        </p:nvCxnSpPr>
        <p:spPr>
          <a:xfrm>
            <a:off x="7110044" y="2771360"/>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893" name="Shape 893"/>
          <p:cNvCxnSpPr/>
          <p:nvPr/>
        </p:nvCxnSpPr>
        <p:spPr>
          <a:xfrm>
            <a:off x="5591509" y="2769040"/>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894" name="Shape 894"/>
          <p:cNvCxnSpPr/>
          <p:nvPr/>
        </p:nvCxnSpPr>
        <p:spPr>
          <a:xfrm>
            <a:off x="3996950" y="2751337"/>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895" name="Shape 895"/>
          <p:cNvCxnSpPr/>
          <p:nvPr/>
        </p:nvCxnSpPr>
        <p:spPr>
          <a:xfrm>
            <a:off x="2470773" y="2751336"/>
            <a:ext cx="956100" cy="0"/>
          </a:xfrm>
          <a:prstGeom prst="straightConnector1">
            <a:avLst/>
          </a:prstGeom>
          <a:noFill/>
          <a:ln cap="flat" cmpd="sng" w="38100">
            <a:solidFill>
              <a:schemeClr val="dk1"/>
            </a:solidFill>
            <a:prstDash val="solid"/>
            <a:round/>
            <a:headEnd len="sm" w="sm" type="none"/>
            <a:tailEnd len="med" w="med" type="stealth"/>
          </a:ln>
        </p:spPr>
      </p:cxnSp>
      <p:sp>
        <p:nvSpPr>
          <p:cNvPr id="896" name="Shape 896"/>
          <p:cNvSpPr/>
          <p:nvPr/>
        </p:nvSpPr>
        <p:spPr>
          <a:xfrm>
            <a:off x="0" y="876300"/>
            <a:ext cx="9144000" cy="76200"/>
          </a:xfrm>
          <a:prstGeom prst="rect">
            <a:avLst/>
          </a:prstGeom>
          <a:gradFill>
            <a:gsLst>
              <a:gs pos="0">
                <a:srgbClr val="1F3291"/>
              </a:gs>
              <a:gs pos="400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7" name="Shape 897"/>
          <p:cNvSpPr/>
          <p:nvPr/>
        </p:nvSpPr>
        <p:spPr>
          <a:xfrm>
            <a:off x="300500" y="2082075"/>
            <a:ext cx="2704575" cy="2940675"/>
          </a:xfrm>
          <a:custGeom>
            <a:pathLst>
              <a:path extrusionOk="0" h="117627" w="108183">
                <a:moveTo>
                  <a:pt x="58385" y="0"/>
                </a:moveTo>
                <a:lnTo>
                  <a:pt x="12450" y="27475"/>
                </a:lnTo>
                <a:lnTo>
                  <a:pt x="430" y="69117"/>
                </a:lnTo>
                <a:lnTo>
                  <a:pt x="0" y="113764"/>
                </a:lnTo>
                <a:lnTo>
                  <a:pt x="36061" y="117627"/>
                </a:lnTo>
                <a:lnTo>
                  <a:pt x="108183" y="113764"/>
                </a:lnTo>
                <a:lnTo>
                  <a:pt x="93157" y="2147"/>
                </a:lnTo>
                <a:close/>
              </a:path>
            </a:pathLst>
          </a:custGeom>
          <a:noFill/>
          <a:ln cap="flat" cmpd="sng" w="38100">
            <a:solidFill>
              <a:schemeClr val="accent3"/>
            </a:solidFill>
            <a:prstDash val="solid"/>
            <a:round/>
            <a:headEnd len="med" w="med" type="none"/>
            <a:tailEnd len="med" w="med" type="none"/>
          </a:ln>
        </p:spPr>
      </p:sp>
      <p:sp>
        <p:nvSpPr>
          <p:cNvPr id="898" name="Shape 898"/>
          <p:cNvSpPr/>
          <p:nvPr/>
        </p:nvSpPr>
        <p:spPr>
          <a:xfrm>
            <a:off x="3026525" y="3649025"/>
            <a:ext cx="2854825" cy="1309350"/>
          </a:xfrm>
          <a:custGeom>
            <a:pathLst>
              <a:path extrusionOk="0" h="52374" w="114193">
                <a:moveTo>
                  <a:pt x="9445" y="0"/>
                </a:moveTo>
                <a:lnTo>
                  <a:pt x="0" y="23611"/>
                </a:lnTo>
                <a:lnTo>
                  <a:pt x="9874" y="44646"/>
                </a:lnTo>
                <a:lnTo>
                  <a:pt x="42501" y="51086"/>
                </a:lnTo>
                <a:lnTo>
                  <a:pt x="109900" y="52374"/>
                </a:lnTo>
                <a:lnTo>
                  <a:pt x="114193" y="6439"/>
                </a:lnTo>
                <a:close/>
              </a:path>
            </a:pathLst>
          </a:custGeom>
          <a:noFill/>
          <a:ln cap="flat" cmpd="sng" w="38100">
            <a:solidFill>
              <a:schemeClr val="accent2"/>
            </a:solidFill>
            <a:prstDash val="solid"/>
            <a:round/>
            <a:headEnd len="med" w="med" type="none"/>
            <a:tailEnd len="med" w="med" type="none"/>
          </a:ln>
        </p:spPr>
      </p:sp>
      <p:sp>
        <p:nvSpPr>
          <p:cNvPr id="899" name="Shape 899"/>
          <p:cNvSpPr/>
          <p:nvPr/>
        </p:nvSpPr>
        <p:spPr>
          <a:xfrm>
            <a:off x="2929950" y="2210875"/>
            <a:ext cx="4647125" cy="2876275"/>
          </a:xfrm>
          <a:custGeom>
            <a:pathLst>
              <a:path extrusionOk="0" h="115051" w="185885">
                <a:moveTo>
                  <a:pt x="12020" y="5581"/>
                </a:moveTo>
                <a:lnTo>
                  <a:pt x="0" y="28333"/>
                </a:lnTo>
                <a:lnTo>
                  <a:pt x="9874" y="50657"/>
                </a:lnTo>
                <a:lnTo>
                  <a:pt x="106036" y="54950"/>
                </a:lnTo>
                <a:lnTo>
                  <a:pt x="132223" y="62248"/>
                </a:lnTo>
                <a:lnTo>
                  <a:pt x="132652" y="98309"/>
                </a:lnTo>
                <a:lnTo>
                  <a:pt x="182021" y="115051"/>
                </a:lnTo>
                <a:lnTo>
                  <a:pt x="185885" y="95304"/>
                </a:lnTo>
                <a:lnTo>
                  <a:pt x="181592" y="60101"/>
                </a:lnTo>
                <a:lnTo>
                  <a:pt x="113763" y="44647"/>
                </a:lnTo>
                <a:lnTo>
                  <a:pt x="113334" y="0"/>
                </a:lnTo>
                <a:close/>
              </a:path>
            </a:pathLst>
          </a:custGeom>
          <a:noFill/>
          <a:ln cap="flat" cmpd="sng" w="38100">
            <a:solidFill>
              <a:srgbClr val="1F3291"/>
            </a:solidFill>
            <a:prstDash val="solid"/>
            <a:round/>
            <a:headEnd len="med" w="med" type="none"/>
            <a:tailEnd len="med" w="med" type="none"/>
          </a:ln>
        </p:spPr>
      </p:sp>
      <p:sp>
        <p:nvSpPr>
          <p:cNvPr id="900" name="Shape 900"/>
          <p:cNvSpPr/>
          <p:nvPr/>
        </p:nvSpPr>
        <p:spPr>
          <a:xfrm>
            <a:off x="5988675" y="2199075"/>
            <a:ext cx="2833350" cy="1395200"/>
          </a:xfrm>
          <a:custGeom>
            <a:pathLst>
              <a:path extrusionOk="0" h="55808" w="113334">
                <a:moveTo>
                  <a:pt x="0" y="7727"/>
                </a:moveTo>
                <a:lnTo>
                  <a:pt x="18889" y="45934"/>
                </a:lnTo>
                <a:lnTo>
                  <a:pt x="84142" y="55808"/>
                </a:lnTo>
                <a:lnTo>
                  <a:pt x="112476" y="54950"/>
                </a:lnTo>
                <a:lnTo>
                  <a:pt x="113334" y="0"/>
                </a:lnTo>
                <a:close/>
              </a:path>
            </a:pathLst>
          </a:custGeom>
          <a:noFill/>
          <a:ln cap="flat" cmpd="sng" w="38100">
            <a:solidFill>
              <a:srgbClr val="9900FF"/>
            </a:solidFill>
            <a:prstDash val="solid"/>
            <a:round/>
            <a:headEnd len="med" w="med" type="none"/>
            <a:tailEnd len="med" w="med" type="none"/>
          </a:ln>
        </p:spPr>
      </p:sp>
      <p:sp>
        <p:nvSpPr>
          <p:cNvPr id="901" name="Shape 901"/>
          <p:cNvSpPr txBox="1"/>
          <p:nvPr/>
        </p:nvSpPr>
        <p:spPr>
          <a:xfrm>
            <a:off x="1032575" y="1583750"/>
            <a:ext cx="1800900" cy="55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1800">
                <a:solidFill>
                  <a:schemeClr val="accent3"/>
                </a:solidFill>
              </a:rPr>
              <a:t>Estación 1: 90</a:t>
            </a:r>
            <a:endParaRPr b="1" sz="1800">
              <a:solidFill>
                <a:schemeClr val="accent3"/>
              </a:solidFill>
            </a:endParaRPr>
          </a:p>
        </p:txBody>
      </p:sp>
      <p:sp>
        <p:nvSpPr>
          <p:cNvPr id="902" name="Shape 902"/>
          <p:cNvSpPr txBox="1"/>
          <p:nvPr/>
        </p:nvSpPr>
        <p:spPr>
          <a:xfrm>
            <a:off x="3852900" y="4936925"/>
            <a:ext cx="1910400" cy="55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800">
                <a:solidFill>
                  <a:schemeClr val="accent2"/>
                </a:solidFill>
              </a:rPr>
              <a:t>Estación 2: 95</a:t>
            </a:r>
            <a:endParaRPr b="1" sz="1800">
              <a:solidFill>
                <a:schemeClr val="accent2"/>
              </a:solidFill>
            </a:endParaRPr>
          </a:p>
        </p:txBody>
      </p:sp>
      <p:sp>
        <p:nvSpPr>
          <p:cNvPr id="903" name="Shape 903"/>
          <p:cNvSpPr txBox="1"/>
          <p:nvPr/>
        </p:nvSpPr>
        <p:spPr>
          <a:xfrm>
            <a:off x="3777775" y="1734225"/>
            <a:ext cx="1910400" cy="55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800">
                <a:solidFill>
                  <a:srgbClr val="1F3291"/>
                </a:solidFill>
              </a:rPr>
              <a:t>Estación 3: 90</a:t>
            </a:r>
            <a:endParaRPr b="1" sz="1800">
              <a:solidFill>
                <a:srgbClr val="1F3291"/>
              </a:solidFill>
            </a:endParaRPr>
          </a:p>
        </p:txBody>
      </p:sp>
      <p:sp>
        <p:nvSpPr>
          <p:cNvPr id="904" name="Shape 904"/>
          <p:cNvSpPr txBox="1"/>
          <p:nvPr/>
        </p:nvSpPr>
        <p:spPr>
          <a:xfrm>
            <a:off x="6740325" y="1741550"/>
            <a:ext cx="1800900" cy="55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800">
                <a:solidFill>
                  <a:srgbClr val="9900FF"/>
                </a:solidFill>
              </a:rPr>
              <a:t>Estación 4: 85</a:t>
            </a:r>
            <a:endParaRPr b="1" sz="1800">
              <a:solidFill>
                <a:srgbClr val="99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Shape 909"/>
          <p:cNvSpPr txBox="1"/>
          <p:nvPr/>
        </p:nvSpPr>
        <p:spPr>
          <a:xfrm>
            <a:off x="685800" y="609600"/>
            <a:ext cx="7239000" cy="536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a:t>
            </a:r>
            <a:r>
              <a:rPr b="1" lang="en-US" sz="3200">
                <a:solidFill>
                  <a:schemeClr val="dk1"/>
                </a:solidFill>
                <a:latin typeface="Calibri"/>
                <a:ea typeface="Calibri"/>
                <a:cs typeface="Calibri"/>
                <a:sym typeface="Calibri"/>
              </a:rPr>
              <a:t>ontenido</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Problema de Balanceo de Línea Simple tipo II </a:t>
            </a:r>
            <a:r>
              <a:rPr lang="en-US" sz="2400">
                <a:solidFill>
                  <a:schemeClr val="lt1"/>
                </a:solidFill>
                <a:latin typeface="Calibri"/>
                <a:ea typeface="Calibri"/>
                <a:cs typeface="Calibri"/>
                <a:sym typeface="Calibri"/>
              </a:rPr>
              <a:t>2</a:t>
            </a:r>
            <a:endParaRPr/>
          </a:p>
          <a:p>
            <a:pPr indent="-279400" lvl="0" marL="342900" marR="0" rtl="0" algn="l">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Formulación LP mixta</a:t>
            </a:r>
            <a:endParaRPr/>
          </a:p>
          <a:p>
            <a:pPr indent="-276225" lvl="0" marL="342900" marR="0" rtl="0" algn="l">
              <a:spcBef>
                <a:spcPts val="0"/>
              </a:spcBef>
              <a:spcAft>
                <a:spcPts val="0"/>
              </a:spcAft>
              <a:buClr>
                <a:schemeClr val="dk1"/>
              </a:buClr>
              <a:buSzPts val="1050"/>
              <a:buFont typeface="Calibri"/>
              <a:buNone/>
            </a:pPr>
            <a:r>
              <a:t/>
            </a:r>
            <a:endParaRPr sz="105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Formulación Booleana</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latin typeface="Calibri"/>
                <a:ea typeface="Calibri"/>
                <a:cs typeface="Calibri"/>
                <a:sym typeface="Calibri"/>
              </a:rPr>
              <a:t>3.1 Algoritmo</a:t>
            </a:r>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rPr lang="en-US" sz="2400">
                <a:solidFill>
                  <a:schemeClr val="dk1"/>
                </a:solidFill>
                <a:latin typeface="Calibri"/>
                <a:ea typeface="Calibri"/>
                <a:cs typeface="Calibri"/>
                <a:sym typeface="Calibri"/>
              </a:rPr>
              <a:t>3.2 Implantación Algoritmo Secuencial</a:t>
            </a:r>
            <a:endParaRPr sz="2400">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t/>
            </a:r>
            <a:endParaRPr sz="2400">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rPr lang="en-US" sz="2400">
                <a:solidFill>
                  <a:srgbClr val="1D3DDD"/>
                </a:solidFill>
                <a:latin typeface="Calibri"/>
                <a:ea typeface="Calibri"/>
                <a:cs typeface="Calibri"/>
                <a:sym typeface="Calibri"/>
              </a:rPr>
              <a:t>3.3 Implantación Algoritmo en Paralelo</a:t>
            </a:r>
            <a:endParaRPr sz="2400">
              <a:solidFill>
                <a:srgbClr val="1D3DDD"/>
              </a:solidFill>
              <a:latin typeface="Calibri"/>
              <a:ea typeface="Calibri"/>
              <a:cs typeface="Calibri"/>
              <a:sym typeface="Calibri"/>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Resultados</a:t>
            </a:r>
            <a:endParaRPr sz="2400">
              <a:solidFill>
                <a:schemeClr val="dk1"/>
              </a:solidFill>
              <a:latin typeface="Calibri"/>
              <a:ea typeface="Calibri"/>
              <a:cs typeface="Calibri"/>
              <a:sym typeface="Calibri"/>
            </a:endParaRPr>
          </a:p>
        </p:txBody>
      </p:sp>
      <p:sp>
        <p:nvSpPr>
          <p:cNvPr id="910" name="Shape 910"/>
          <p:cNvSpPr/>
          <p:nvPr/>
        </p:nvSpPr>
        <p:spPr>
          <a:xfrm rot="5400000">
            <a:off x="5293200" y="2931034"/>
            <a:ext cx="6863400" cy="990600"/>
          </a:xfrm>
          <a:prstGeom prst="rect">
            <a:avLst/>
          </a:prstGeom>
          <a:gradFill>
            <a:gsLst>
              <a:gs pos="0">
                <a:srgbClr val="1F3291"/>
              </a:gs>
              <a:gs pos="14000">
                <a:srgbClr val="1F3291"/>
              </a:gs>
              <a:gs pos="58999">
                <a:srgbClr val="2D48CA"/>
              </a:gs>
              <a:gs pos="100000">
                <a:srgbClr val="3756F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1" name="Shape 9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graphicFrame>
        <p:nvGraphicFramePr>
          <p:cNvPr id="916" name="Shape 916"/>
          <p:cNvGraphicFramePr/>
          <p:nvPr/>
        </p:nvGraphicFramePr>
        <p:xfrm>
          <a:off x="146325" y="4970275"/>
          <a:ext cx="3000000" cy="3000000"/>
        </p:xfrm>
        <a:graphic>
          <a:graphicData uri="http://schemas.openxmlformats.org/drawingml/2006/table">
            <a:tbl>
              <a:tblPr>
                <a:noFill/>
                <a:tableStyleId>{88675A0A-622A-4979-A8BB-0D2B8D6BCD37}</a:tableStyleId>
              </a:tblPr>
              <a:tblGrid>
                <a:gridCol w="1475225"/>
                <a:gridCol w="1475225"/>
                <a:gridCol w="1475225"/>
                <a:gridCol w="1475225"/>
                <a:gridCol w="1475225"/>
                <a:gridCol w="1475225"/>
              </a:tblGrid>
              <a:tr h="923400">
                <a:tc>
                  <a:txBody>
                    <a:bodyPr>
                      <a:noAutofit/>
                    </a:bodyPr>
                    <a:lstStyle/>
                    <a:p>
                      <a:pPr indent="0" lvl="0" marL="0">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17" name="Shape 917"/>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1" marL="0" rtl="0">
              <a:spcBef>
                <a:spcPts val="0"/>
              </a:spcBef>
              <a:spcAft>
                <a:spcPts val="0"/>
              </a:spcAft>
              <a:buClr>
                <a:schemeClr val="dk1"/>
              </a:buClr>
              <a:buFont typeface="Arial"/>
              <a:buNone/>
            </a:pPr>
            <a:r>
              <a:rPr b="1" lang="en-US" sz="2400">
                <a:solidFill>
                  <a:schemeClr val="dk1"/>
                </a:solidFill>
                <a:latin typeface="Calibri"/>
                <a:ea typeface="Calibri"/>
                <a:cs typeface="Calibri"/>
                <a:sym typeface="Calibri"/>
              </a:rPr>
              <a:t>Implantación Algoritmo en Paralelo</a:t>
            </a:r>
            <a:endParaRPr b="1" sz="2400">
              <a:solidFill>
                <a:schemeClr val="dk1"/>
              </a:solidFill>
              <a:latin typeface="Calibri"/>
              <a:ea typeface="Calibri"/>
              <a:cs typeface="Calibri"/>
              <a:sym typeface="Calibri"/>
            </a:endParaRPr>
          </a:p>
        </p:txBody>
      </p:sp>
      <p:sp>
        <p:nvSpPr>
          <p:cNvPr id="918" name="Shape 918"/>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Shape 919"/>
          <p:cNvSpPr/>
          <p:nvPr/>
        </p:nvSpPr>
        <p:spPr>
          <a:xfrm>
            <a:off x="1505066" y="1922462"/>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a:t>
            </a:r>
            <a:endParaRPr sz="1200"/>
          </a:p>
        </p:txBody>
      </p:sp>
      <p:sp>
        <p:nvSpPr>
          <p:cNvPr id="920" name="Shape 920"/>
          <p:cNvSpPr/>
          <p:nvPr/>
        </p:nvSpPr>
        <p:spPr>
          <a:xfrm>
            <a:off x="5148691" y="3463140"/>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R2</a:t>
            </a:r>
            <a:endParaRPr sz="1200"/>
          </a:p>
        </p:txBody>
      </p:sp>
      <p:sp>
        <p:nvSpPr>
          <p:cNvPr id="921" name="Shape 921"/>
          <p:cNvSpPr/>
          <p:nvPr/>
        </p:nvSpPr>
        <p:spPr>
          <a:xfrm>
            <a:off x="2723495" y="3463147"/>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R1</a:t>
            </a:r>
            <a:endParaRPr sz="1200"/>
          </a:p>
        </p:txBody>
      </p:sp>
      <p:sp>
        <p:nvSpPr>
          <p:cNvPr id="922" name="Shape 922"/>
          <p:cNvSpPr/>
          <p:nvPr/>
        </p:nvSpPr>
        <p:spPr>
          <a:xfrm rot="851">
            <a:off x="6192307" y="5083524"/>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&amp; R1</a:t>
            </a:r>
            <a:endParaRPr sz="1200"/>
          </a:p>
        </p:txBody>
      </p:sp>
      <p:sp>
        <p:nvSpPr>
          <p:cNvPr id="923" name="Shape 923"/>
          <p:cNvSpPr/>
          <p:nvPr/>
        </p:nvSpPr>
        <p:spPr>
          <a:xfrm>
            <a:off x="1735986" y="5083534"/>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&amp; R2</a:t>
            </a:r>
            <a:endParaRPr sz="1200"/>
          </a:p>
        </p:txBody>
      </p:sp>
      <p:sp>
        <p:nvSpPr>
          <p:cNvPr id="924" name="Shape 924"/>
          <p:cNvSpPr/>
          <p:nvPr/>
        </p:nvSpPr>
        <p:spPr>
          <a:xfrm>
            <a:off x="245391" y="5083517"/>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T1 &amp; </a:t>
            </a:r>
            <a:r>
              <a:rPr lang="en-US" sz="1200">
                <a:solidFill>
                  <a:schemeClr val="dk1"/>
                </a:solidFill>
              </a:rPr>
              <a:t>R1 </a:t>
            </a:r>
            <a:endParaRPr sz="1200"/>
          </a:p>
        </p:txBody>
      </p:sp>
      <p:sp>
        <p:nvSpPr>
          <p:cNvPr id="925" name="Shape 925"/>
          <p:cNvSpPr/>
          <p:nvPr/>
        </p:nvSpPr>
        <p:spPr>
          <a:xfrm>
            <a:off x="3204444" y="5083534"/>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&amp; R1</a:t>
            </a:r>
            <a:endParaRPr sz="1200"/>
          </a:p>
        </p:txBody>
      </p:sp>
      <p:sp>
        <p:nvSpPr>
          <p:cNvPr id="926" name="Shape 926"/>
          <p:cNvSpPr/>
          <p:nvPr/>
        </p:nvSpPr>
        <p:spPr>
          <a:xfrm>
            <a:off x="4720653" y="5083521"/>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 &amp; </a:t>
            </a:r>
            <a:r>
              <a:rPr lang="en-US" sz="1200">
                <a:solidFill>
                  <a:schemeClr val="dk1"/>
                </a:solidFill>
              </a:rPr>
              <a:t>R2</a:t>
            </a:r>
            <a:endParaRPr sz="1200"/>
          </a:p>
        </p:txBody>
      </p:sp>
      <p:sp>
        <p:nvSpPr>
          <p:cNvPr id="927" name="Shape 927"/>
          <p:cNvSpPr/>
          <p:nvPr/>
        </p:nvSpPr>
        <p:spPr>
          <a:xfrm>
            <a:off x="7663959" y="5083522"/>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 &amp; </a:t>
            </a:r>
            <a:r>
              <a:rPr lang="en-US" sz="1200">
                <a:solidFill>
                  <a:schemeClr val="dk1"/>
                </a:solidFill>
              </a:rPr>
              <a:t>R2</a:t>
            </a:r>
            <a:endParaRPr sz="1200"/>
          </a:p>
        </p:txBody>
      </p:sp>
      <p:sp>
        <p:nvSpPr>
          <p:cNvPr id="928" name="Shape 928"/>
          <p:cNvSpPr/>
          <p:nvPr/>
        </p:nvSpPr>
        <p:spPr>
          <a:xfrm>
            <a:off x="1881275" y="1217346"/>
            <a:ext cx="187225" cy="57651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CC0000"/>
            </a:solidFill>
            <a:prstDash val="solid"/>
            <a:round/>
            <a:headEnd len="med" w="med" type="none"/>
            <a:tailEnd len="med" w="med" type="triangle"/>
          </a:ln>
        </p:spPr>
      </p:sp>
      <p:sp>
        <p:nvSpPr>
          <p:cNvPr id="929" name="Shape 929"/>
          <p:cNvSpPr/>
          <p:nvPr/>
        </p:nvSpPr>
        <p:spPr>
          <a:xfrm>
            <a:off x="4484700" y="1217350"/>
            <a:ext cx="187225" cy="57651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chemeClr val="accent1"/>
            </a:solidFill>
            <a:prstDash val="solid"/>
            <a:round/>
            <a:headEnd len="med" w="med" type="none"/>
            <a:tailEnd len="med" w="med" type="triangle"/>
          </a:ln>
        </p:spPr>
      </p:sp>
      <p:sp>
        <p:nvSpPr>
          <p:cNvPr id="930" name="Shape 930"/>
          <p:cNvSpPr txBox="1"/>
          <p:nvPr/>
        </p:nvSpPr>
        <p:spPr>
          <a:xfrm>
            <a:off x="2192150" y="1335813"/>
            <a:ext cx="799200" cy="33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Thread #1</a:t>
            </a:r>
            <a:endParaRPr sz="1000"/>
          </a:p>
        </p:txBody>
      </p:sp>
      <p:sp>
        <p:nvSpPr>
          <p:cNvPr id="931" name="Shape 931"/>
          <p:cNvSpPr txBox="1"/>
          <p:nvPr/>
        </p:nvSpPr>
        <p:spPr>
          <a:xfrm>
            <a:off x="4869925" y="1335813"/>
            <a:ext cx="799200" cy="33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Thread #2</a:t>
            </a:r>
            <a:endParaRPr sz="1000"/>
          </a:p>
        </p:txBody>
      </p:sp>
      <p:cxnSp>
        <p:nvCxnSpPr>
          <p:cNvPr id="932" name="Shape 932"/>
          <p:cNvCxnSpPr>
            <a:stCxn id="919" idx="2"/>
            <a:endCxn id="921" idx="0"/>
          </p:cNvCxnSpPr>
          <p:nvPr/>
        </p:nvCxnSpPr>
        <p:spPr>
          <a:xfrm flipH="1" rot="-5400000">
            <a:off x="2298566" y="2432162"/>
            <a:ext cx="843900" cy="1218300"/>
          </a:xfrm>
          <a:prstGeom prst="curvedConnector3">
            <a:avLst>
              <a:gd fmla="val 49993" name="adj1"/>
            </a:avLst>
          </a:prstGeom>
          <a:noFill/>
          <a:ln cap="flat" cmpd="sng" w="9525">
            <a:solidFill>
              <a:srgbClr val="CC0000"/>
            </a:solidFill>
            <a:prstDash val="solid"/>
            <a:round/>
            <a:headEnd len="med" w="med" type="none"/>
            <a:tailEnd len="med" w="med" type="triangle"/>
          </a:ln>
        </p:spPr>
      </p:cxnSp>
      <p:cxnSp>
        <p:nvCxnSpPr>
          <p:cNvPr id="933" name="Shape 933"/>
          <p:cNvCxnSpPr>
            <a:stCxn id="919" idx="2"/>
            <a:endCxn id="920" idx="0"/>
          </p:cNvCxnSpPr>
          <p:nvPr/>
        </p:nvCxnSpPr>
        <p:spPr>
          <a:xfrm flipH="1" rot="-5400000">
            <a:off x="3511166" y="1219562"/>
            <a:ext cx="843900" cy="3643500"/>
          </a:xfrm>
          <a:prstGeom prst="curvedConnector3">
            <a:avLst>
              <a:gd fmla="val 49993" name="adj1"/>
            </a:avLst>
          </a:prstGeom>
          <a:noFill/>
          <a:ln cap="flat" cmpd="sng" w="9525">
            <a:solidFill>
              <a:srgbClr val="CC0000"/>
            </a:solidFill>
            <a:prstDash val="solid"/>
            <a:round/>
            <a:headEnd len="med" w="med" type="none"/>
            <a:tailEnd len="med" w="med" type="triangle"/>
          </a:ln>
        </p:spPr>
      </p:cxnSp>
      <p:sp>
        <p:nvSpPr>
          <p:cNvPr id="934" name="Shape 934"/>
          <p:cNvSpPr/>
          <p:nvPr/>
        </p:nvSpPr>
        <p:spPr>
          <a:xfrm>
            <a:off x="3936103" y="1922450"/>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T2</a:t>
            </a:r>
            <a:endParaRPr sz="1200"/>
          </a:p>
        </p:txBody>
      </p:sp>
      <p:cxnSp>
        <p:nvCxnSpPr>
          <p:cNvPr id="935" name="Shape 935"/>
          <p:cNvCxnSpPr>
            <a:stCxn id="934" idx="2"/>
            <a:endCxn id="921" idx="0"/>
          </p:cNvCxnSpPr>
          <p:nvPr/>
        </p:nvCxnSpPr>
        <p:spPr>
          <a:xfrm rot="5400000">
            <a:off x="3514153" y="2435000"/>
            <a:ext cx="843900" cy="1212600"/>
          </a:xfrm>
          <a:prstGeom prst="curvedConnector3">
            <a:avLst>
              <a:gd fmla="val 49994" name="adj1"/>
            </a:avLst>
          </a:prstGeom>
          <a:noFill/>
          <a:ln cap="flat" cmpd="sng" w="9525">
            <a:solidFill>
              <a:schemeClr val="accent1"/>
            </a:solidFill>
            <a:prstDash val="solid"/>
            <a:round/>
            <a:headEnd len="med" w="med" type="none"/>
            <a:tailEnd len="med" w="med" type="triangle"/>
          </a:ln>
        </p:spPr>
      </p:cxnSp>
      <p:cxnSp>
        <p:nvCxnSpPr>
          <p:cNvPr id="936" name="Shape 936"/>
          <p:cNvCxnSpPr>
            <a:stCxn id="934" idx="2"/>
            <a:endCxn id="920" idx="0"/>
          </p:cNvCxnSpPr>
          <p:nvPr/>
        </p:nvCxnSpPr>
        <p:spPr>
          <a:xfrm flipH="1" rot="-5400000">
            <a:off x="4726753" y="2435000"/>
            <a:ext cx="843900" cy="1212600"/>
          </a:xfrm>
          <a:prstGeom prst="curvedConnector3">
            <a:avLst>
              <a:gd fmla="val 49993" name="adj1"/>
            </a:avLst>
          </a:prstGeom>
          <a:noFill/>
          <a:ln cap="flat" cmpd="sng" w="9525">
            <a:solidFill>
              <a:schemeClr val="accent1"/>
            </a:solidFill>
            <a:prstDash val="solid"/>
            <a:round/>
            <a:headEnd len="med" w="med" type="none"/>
            <a:tailEnd len="med" w="med" type="triangle"/>
          </a:ln>
        </p:spPr>
      </p:cxnSp>
      <p:sp>
        <p:nvSpPr>
          <p:cNvPr id="937" name="Shape 937"/>
          <p:cNvSpPr/>
          <p:nvPr/>
        </p:nvSpPr>
        <p:spPr>
          <a:xfrm>
            <a:off x="6915725" y="1217350"/>
            <a:ext cx="187225" cy="576519"/>
          </a:xfrm>
          <a:custGeom>
            <a:pathLst>
              <a:path extrusionOk="0" h="33081" w="7489">
                <a:moveTo>
                  <a:pt x="2608" y="0"/>
                </a:moveTo>
                <a:cubicBezTo>
                  <a:pt x="-1" y="1303"/>
                  <a:pt x="-623" y="5976"/>
                  <a:pt x="749" y="8549"/>
                </a:cubicBezTo>
                <a:cubicBezTo>
                  <a:pt x="2789" y="12374"/>
                  <a:pt x="7637" y="15370"/>
                  <a:pt x="7440" y="19700"/>
                </a:cubicBezTo>
                <a:cubicBezTo>
                  <a:pt x="7224" y="24437"/>
                  <a:pt x="2608" y="28339"/>
                  <a:pt x="2608" y="33081"/>
                </a:cubicBezTo>
              </a:path>
            </a:pathLst>
          </a:custGeom>
          <a:noFill/>
          <a:ln cap="flat" cmpd="sng" w="9525">
            <a:solidFill>
              <a:srgbClr val="6AA84F"/>
            </a:solidFill>
            <a:prstDash val="solid"/>
            <a:round/>
            <a:headEnd len="med" w="med" type="none"/>
            <a:tailEnd len="med" w="med" type="triangle"/>
          </a:ln>
        </p:spPr>
      </p:sp>
      <p:sp>
        <p:nvSpPr>
          <p:cNvPr id="938" name="Shape 938"/>
          <p:cNvSpPr txBox="1"/>
          <p:nvPr/>
        </p:nvSpPr>
        <p:spPr>
          <a:xfrm>
            <a:off x="7300950" y="1335813"/>
            <a:ext cx="799200" cy="33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Thread #n</a:t>
            </a:r>
            <a:endParaRPr sz="1000"/>
          </a:p>
        </p:txBody>
      </p:sp>
      <p:sp>
        <p:nvSpPr>
          <p:cNvPr id="939" name="Shape 939"/>
          <p:cNvSpPr/>
          <p:nvPr/>
        </p:nvSpPr>
        <p:spPr>
          <a:xfrm>
            <a:off x="6367128" y="1922450"/>
            <a:ext cx="1212600" cy="696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TABLA DE SOLUCIÓN Tn</a:t>
            </a:r>
            <a:endParaRPr sz="1200"/>
          </a:p>
        </p:txBody>
      </p:sp>
      <p:cxnSp>
        <p:nvCxnSpPr>
          <p:cNvPr id="940" name="Shape 940"/>
          <p:cNvCxnSpPr>
            <a:stCxn id="939" idx="2"/>
            <a:endCxn id="920" idx="0"/>
          </p:cNvCxnSpPr>
          <p:nvPr/>
        </p:nvCxnSpPr>
        <p:spPr>
          <a:xfrm rot="5400000">
            <a:off x="5942328" y="2432150"/>
            <a:ext cx="843900" cy="1218300"/>
          </a:xfrm>
          <a:prstGeom prst="curvedConnector3">
            <a:avLst>
              <a:gd fmla="val 49993" name="adj1"/>
            </a:avLst>
          </a:prstGeom>
          <a:noFill/>
          <a:ln cap="flat" cmpd="sng" w="9525">
            <a:solidFill>
              <a:srgbClr val="6AA84F"/>
            </a:solidFill>
            <a:prstDash val="solid"/>
            <a:round/>
            <a:headEnd len="med" w="med" type="none"/>
            <a:tailEnd len="med" w="med" type="triangle"/>
          </a:ln>
        </p:spPr>
      </p:cxnSp>
      <p:cxnSp>
        <p:nvCxnSpPr>
          <p:cNvPr id="941" name="Shape 941"/>
          <p:cNvCxnSpPr>
            <a:stCxn id="939" idx="2"/>
            <a:endCxn id="921" idx="0"/>
          </p:cNvCxnSpPr>
          <p:nvPr/>
        </p:nvCxnSpPr>
        <p:spPr>
          <a:xfrm rot="5400000">
            <a:off x="4729728" y="1219550"/>
            <a:ext cx="843900" cy="3643500"/>
          </a:xfrm>
          <a:prstGeom prst="curvedConnector3">
            <a:avLst>
              <a:gd fmla="val 49994" name="adj1"/>
            </a:avLst>
          </a:prstGeom>
          <a:noFill/>
          <a:ln cap="flat" cmpd="sng" w="9525">
            <a:solidFill>
              <a:srgbClr val="6AA84F"/>
            </a:solidFill>
            <a:prstDash val="solid"/>
            <a:round/>
            <a:headEnd len="med" w="med" type="none"/>
            <a:tailEnd len="med" w="med" type="triangle"/>
          </a:ln>
        </p:spPr>
      </p:cxnSp>
      <p:cxnSp>
        <p:nvCxnSpPr>
          <p:cNvPr id="942" name="Shape 942"/>
          <p:cNvCxnSpPr>
            <a:stCxn id="921" idx="2"/>
            <a:endCxn id="924" idx="0"/>
          </p:cNvCxnSpPr>
          <p:nvPr/>
        </p:nvCxnSpPr>
        <p:spPr>
          <a:xfrm rot="5400000">
            <a:off x="1629095" y="3382747"/>
            <a:ext cx="923400" cy="2478000"/>
          </a:xfrm>
          <a:prstGeom prst="curvedConnector3">
            <a:avLst>
              <a:gd fmla="val 50004" name="adj1"/>
            </a:avLst>
          </a:prstGeom>
          <a:noFill/>
          <a:ln cap="flat" cmpd="sng" w="9525">
            <a:solidFill>
              <a:srgbClr val="CC0000"/>
            </a:solidFill>
            <a:prstDash val="solid"/>
            <a:round/>
            <a:headEnd len="med" w="med" type="none"/>
            <a:tailEnd len="med" w="med" type="triangle"/>
          </a:ln>
        </p:spPr>
      </p:cxnSp>
      <p:cxnSp>
        <p:nvCxnSpPr>
          <p:cNvPr id="943" name="Shape 943"/>
          <p:cNvCxnSpPr>
            <a:stCxn id="920" idx="2"/>
            <a:endCxn id="923" idx="0"/>
          </p:cNvCxnSpPr>
          <p:nvPr/>
        </p:nvCxnSpPr>
        <p:spPr>
          <a:xfrm rot="5400000">
            <a:off x="3586891" y="2915340"/>
            <a:ext cx="923400" cy="3412800"/>
          </a:xfrm>
          <a:prstGeom prst="curvedConnector3">
            <a:avLst>
              <a:gd fmla="val 50005" name="adj1"/>
            </a:avLst>
          </a:prstGeom>
          <a:noFill/>
          <a:ln cap="flat" cmpd="sng" w="9525">
            <a:solidFill>
              <a:srgbClr val="CC0000"/>
            </a:solidFill>
            <a:prstDash val="solid"/>
            <a:round/>
            <a:headEnd len="med" w="med" type="none"/>
            <a:tailEnd len="med" w="med" type="triangle"/>
          </a:ln>
        </p:spPr>
      </p:cxnSp>
      <p:cxnSp>
        <p:nvCxnSpPr>
          <p:cNvPr id="944" name="Shape 944"/>
          <p:cNvCxnSpPr>
            <a:stCxn id="921" idx="2"/>
            <a:endCxn id="925" idx="0"/>
          </p:cNvCxnSpPr>
          <p:nvPr/>
        </p:nvCxnSpPr>
        <p:spPr>
          <a:xfrm flipH="1" rot="-5400000">
            <a:off x="3108545" y="4381297"/>
            <a:ext cx="923400" cy="480900"/>
          </a:xfrm>
          <a:prstGeom prst="curvedConnector3">
            <a:avLst>
              <a:gd fmla="val 50005" name="adj1"/>
            </a:avLst>
          </a:prstGeom>
          <a:noFill/>
          <a:ln cap="flat" cmpd="sng" w="9525">
            <a:solidFill>
              <a:schemeClr val="accent1"/>
            </a:solidFill>
            <a:prstDash val="solid"/>
            <a:round/>
            <a:headEnd len="med" w="med" type="none"/>
            <a:tailEnd len="med" w="med" type="triangle"/>
          </a:ln>
        </p:spPr>
      </p:cxnSp>
      <p:cxnSp>
        <p:nvCxnSpPr>
          <p:cNvPr id="945" name="Shape 945"/>
          <p:cNvCxnSpPr>
            <a:stCxn id="920" idx="2"/>
            <a:endCxn id="926" idx="0"/>
          </p:cNvCxnSpPr>
          <p:nvPr/>
        </p:nvCxnSpPr>
        <p:spPr>
          <a:xfrm rot="5400000">
            <a:off x="5079241" y="4407690"/>
            <a:ext cx="923400" cy="428100"/>
          </a:xfrm>
          <a:prstGeom prst="curvedConnector3">
            <a:avLst>
              <a:gd fmla="val 50004" name="adj1"/>
            </a:avLst>
          </a:prstGeom>
          <a:noFill/>
          <a:ln cap="flat" cmpd="sng" w="9525">
            <a:solidFill>
              <a:schemeClr val="accent1"/>
            </a:solidFill>
            <a:prstDash val="solid"/>
            <a:round/>
            <a:headEnd len="med" w="med" type="none"/>
            <a:tailEnd len="med" w="med" type="triangle"/>
          </a:ln>
        </p:spPr>
      </p:cxnSp>
      <p:cxnSp>
        <p:nvCxnSpPr>
          <p:cNvPr id="946" name="Shape 946"/>
          <p:cNvCxnSpPr>
            <a:stCxn id="921" idx="2"/>
            <a:endCxn id="922" idx="0"/>
          </p:cNvCxnSpPr>
          <p:nvPr/>
        </p:nvCxnSpPr>
        <p:spPr>
          <a:xfrm flipH="1" rot="-5400000">
            <a:off x="4602545" y="2887297"/>
            <a:ext cx="923400" cy="3468900"/>
          </a:xfrm>
          <a:prstGeom prst="curvedConnector3">
            <a:avLst>
              <a:gd fmla="val 49998" name="adj1"/>
            </a:avLst>
          </a:prstGeom>
          <a:noFill/>
          <a:ln cap="flat" cmpd="sng" w="9525">
            <a:solidFill>
              <a:srgbClr val="6AA84F"/>
            </a:solidFill>
            <a:prstDash val="solid"/>
            <a:round/>
            <a:headEnd len="med" w="med" type="none"/>
            <a:tailEnd len="med" w="med" type="triangle"/>
          </a:ln>
        </p:spPr>
      </p:cxnSp>
      <p:cxnSp>
        <p:nvCxnSpPr>
          <p:cNvPr id="947" name="Shape 947"/>
          <p:cNvCxnSpPr>
            <a:stCxn id="920" idx="2"/>
            <a:endCxn id="927" idx="0"/>
          </p:cNvCxnSpPr>
          <p:nvPr/>
        </p:nvCxnSpPr>
        <p:spPr>
          <a:xfrm flipH="1" rot="-5400000">
            <a:off x="6550891" y="3364140"/>
            <a:ext cx="923400" cy="2515200"/>
          </a:xfrm>
          <a:prstGeom prst="curvedConnector3">
            <a:avLst>
              <a:gd fmla="val 50004" name="adj1"/>
            </a:avLst>
          </a:prstGeom>
          <a:noFill/>
          <a:ln cap="flat" cmpd="sng" w="9525">
            <a:solidFill>
              <a:srgbClr val="6AA84F"/>
            </a:solidFill>
            <a:prstDash val="solid"/>
            <a:round/>
            <a:headEnd len="med" w="med" type="none"/>
            <a:tailEnd len="med" w="med" type="triangle"/>
          </a:ln>
        </p:spPr>
      </p:cxnSp>
      <p:sp>
        <p:nvSpPr>
          <p:cNvPr id="948" name="Shape 948"/>
          <p:cNvSpPr txBox="1"/>
          <p:nvPr/>
        </p:nvSpPr>
        <p:spPr>
          <a:xfrm>
            <a:off x="712350" y="5850700"/>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0</a:t>
            </a:r>
            <a:endParaRPr sz="1000"/>
          </a:p>
        </p:txBody>
      </p:sp>
      <p:sp>
        <p:nvSpPr>
          <p:cNvPr id="949" name="Shape 949"/>
          <p:cNvSpPr txBox="1"/>
          <p:nvPr/>
        </p:nvSpPr>
        <p:spPr>
          <a:xfrm>
            <a:off x="2152725" y="5850700"/>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1</a:t>
            </a:r>
            <a:endParaRPr sz="1000"/>
          </a:p>
        </p:txBody>
      </p:sp>
      <p:sp>
        <p:nvSpPr>
          <p:cNvPr id="950" name="Shape 950"/>
          <p:cNvSpPr txBox="1"/>
          <p:nvPr/>
        </p:nvSpPr>
        <p:spPr>
          <a:xfrm>
            <a:off x="3725450" y="5850700"/>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2</a:t>
            </a:r>
            <a:endParaRPr sz="1000"/>
          </a:p>
        </p:txBody>
      </p:sp>
      <p:sp>
        <p:nvSpPr>
          <p:cNvPr id="951" name="Shape 951"/>
          <p:cNvSpPr txBox="1"/>
          <p:nvPr/>
        </p:nvSpPr>
        <p:spPr>
          <a:xfrm>
            <a:off x="5139850" y="5850700"/>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3</a:t>
            </a:r>
            <a:endParaRPr sz="1000"/>
          </a:p>
        </p:txBody>
      </p:sp>
      <p:sp>
        <p:nvSpPr>
          <p:cNvPr id="952" name="Shape 952"/>
          <p:cNvSpPr txBox="1"/>
          <p:nvPr/>
        </p:nvSpPr>
        <p:spPr>
          <a:xfrm>
            <a:off x="6758825" y="5850700"/>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4</a:t>
            </a:r>
            <a:endParaRPr sz="1000"/>
          </a:p>
        </p:txBody>
      </p:sp>
      <p:sp>
        <p:nvSpPr>
          <p:cNvPr id="953" name="Shape 953"/>
          <p:cNvSpPr txBox="1"/>
          <p:nvPr/>
        </p:nvSpPr>
        <p:spPr>
          <a:xfrm>
            <a:off x="8172275" y="5850700"/>
            <a:ext cx="2787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000"/>
              <a:t>5</a:t>
            </a:r>
            <a:endParaRPr sz="1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Shape 958"/>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Resultados: Benchmarks</a:t>
            </a:r>
            <a:endParaRPr b="1" sz="2400">
              <a:solidFill>
                <a:schemeClr val="dk1"/>
              </a:solidFill>
              <a:latin typeface="Calibri"/>
              <a:ea typeface="Calibri"/>
              <a:cs typeface="Calibri"/>
              <a:sym typeface="Calibri"/>
            </a:endParaRPr>
          </a:p>
        </p:txBody>
      </p:sp>
      <p:sp>
        <p:nvSpPr>
          <p:cNvPr id="959" name="Shape 959"/>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0" name="Shape 96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graphicFrame>
        <p:nvGraphicFramePr>
          <p:cNvPr id="961" name="Shape 961"/>
          <p:cNvGraphicFramePr/>
          <p:nvPr/>
        </p:nvGraphicFramePr>
        <p:xfrm>
          <a:off x="228600" y="2206900"/>
          <a:ext cx="3000000" cy="3000000"/>
        </p:xfrm>
        <a:graphic>
          <a:graphicData uri="http://schemas.openxmlformats.org/drawingml/2006/table">
            <a:tbl>
              <a:tblPr>
                <a:noFill/>
                <a:tableStyleId>{A7164337-DD23-4631-A4C2-1D8B30EBC79C}</a:tableStyleId>
              </a:tblPr>
              <a:tblGrid>
                <a:gridCol w="1231150"/>
                <a:gridCol w="1231150"/>
                <a:gridCol w="1231150"/>
                <a:gridCol w="1231150"/>
                <a:gridCol w="1231150"/>
                <a:gridCol w="1231150"/>
                <a:gridCol w="1231150"/>
              </a:tblGrid>
              <a:tr h="504825">
                <a:tc>
                  <a:txBody>
                    <a:bodyPr>
                      <a:noAutofit/>
                    </a:bodyPr>
                    <a:lstStyle/>
                    <a:p>
                      <a:pPr indent="0" lvl="0" marL="0" rtl="0" algn="ctr">
                        <a:lnSpc>
                          <a:spcPct val="115000"/>
                        </a:lnSpc>
                        <a:spcBef>
                          <a:spcPts val="0"/>
                        </a:spcBef>
                        <a:spcAft>
                          <a:spcPts val="0"/>
                        </a:spcAft>
                        <a:buNone/>
                      </a:pPr>
                      <a:r>
                        <a:rPr b="1" lang="en-US" sz="1100">
                          <a:solidFill>
                            <a:srgbClr val="FFFFFF"/>
                          </a:solidFill>
                          <a:latin typeface="Calibri"/>
                          <a:ea typeface="Calibri"/>
                          <a:cs typeface="Calibri"/>
                          <a:sym typeface="Calibri"/>
                        </a:rPr>
                        <a:t>DATOS</a:t>
                      </a:r>
                      <a:endParaRPr b="1"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b="1" lang="en-US" sz="1100">
                          <a:solidFill>
                            <a:srgbClr val="FFFFFF"/>
                          </a:solidFill>
                          <a:latin typeface="Calibri"/>
                          <a:ea typeface="Calibri"/>
                          <a:cs typeface="Calibri"/>
                          <a:sym typeface="Calibri"/>
                        </a:rPr>
                        <a:t>PARALELO</a:t>
                      </a:r>
                      <a:endParaRPr b="1"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b="1" lang="en-US" sz="1100">
                          <a:solidFill>
                            <a:srgbClr val="FFFFFF"/>
                          </a:solidFill>
                          <a:latin typeface="Calibri"/>
                          <a:ea typeface="Calibri"/>
                          <a:cs typeface="Calibri"/>
                          <a:sym typeface="Calibri"/>
                        </a:rPr>
                        <a:t>SECUENCIAL</a:t>
                      </a:r>
                      <a:endParaRPr b="1"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b="1" lang="en-US" sz="1100">
                          <a:solidFill>
                            <a:srgbClr val="FFFFFF"/>
                          </a:solidFill>
                          <a:latin typeface="Calibri"/>
                          <a:ea typeface="Calibri"/>
                          <a:cs typeface="Calibri"/>
                          <a:sym typeface="Calibri"/>
                        </a:rPr>
                        <a:t>PORCENTAJE**</a:t>
                      </a:r>
                      <a:endParaRPr b="1"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b="1" lang="en-US" sz="1100">
                          <a:solidFill>
                            <a:srgbClr val="FFFFFF"/>
                          </a:solidFill>
                          <a:latin typeface="Calibri"/>
                          <a:ea typeface="Calibri"/>
                          <a:cs typeface="Calibri"/>
                          <a:sym typeface="Calibri"/>
                        </a:rPr>
                        <a:t># ACTIVIDADES</a:t>
                      </a:r>
                      <a:endParaRPr b="1"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b="1" lang="en-US" sz="1100">
                          <a:solidFill>
                            <a:srgbClr val="FFFFFF"/>
                          </a:solidFill>
                          <a:latin typeface="Calibri"/>
                          <a:ea typeface="Calibri"/>
                          <a:cs typeface="Calibri"/>
                          <a:sym typeface="Calibri"/>
                        </a:rPr>
                        <a:t># ESTACIONES</a:t>
                      </a:r>
                      <a:endParaRPr b="1"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lang="en-US" sz="1100">
                          <a:solidFill>
                            <a:srgbClr val="FFFFFF"/>
                          </a:solidFill>
                          <a:latin typeface="Calibri"/>
                          <a:ea typeface="Calibri"/>
                          <a:cs typeface="Calibri"/>
                          <a:sym typeface="Calibri"/>
                        </a:rPr>
                        <a:t>COMPLEJIDAD TEÓRICA</a:t>
                      </a:r>
                      <a:endParaRPr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JAESCHKE_3S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0.320866</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0.016476</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5.13%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9</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BOWMAN_3S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0.533673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0.018417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3.45%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8</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JAESCHKE_4S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0.33093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0.019757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5.97%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9</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36</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BOWMAN_5S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0.239297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0.020904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8.74%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8</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40</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MERTENS_3S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0.4765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0.021527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4.52%</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MANSOOR_3S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0.654431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0.029028</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4.44%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JACKSON_3S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0.872957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0.054078</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6.19%</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MANSOOR_4S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0.503662</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0.058175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11.55%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MERTENS_5S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0.506701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0.066082</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13.04%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62" name="Shape 962"/>
          <p:cNvGraphicFramePr/>
          <p:nvPr/>
        </p:nvGraphicFramePr>
        <p:xfrm>
          <a:off x="228600" y="1212325"/>
          <a:ext cx="3000000" cy="3000000"/>
        </p:xfrm>
        <a:graphic>
          <a:graphicData uri="http://schemas.openxmlformats.org/drawingml/2006/table">
            <a:tbl>
              <a:tblPr>
                <a:noFill/>
                <a:tableStyleId>{A7164337-DD23-4631-A4C2-1D8B30EBC79C}</a:tableStyleId>
              </a:tblPr>
              <a:tblGrid>
                <a:gridCol w="1233500"/>
                <a:gridCol w="976300"/>
              </a:tblGrid>
              <a:tr h="190500">
                <a:tc>
                  <a:txBody>
                    <a:bodyPr>
                      <a:noAutofit/>
                    </a:bodyPr>
                    <a:lstStyle/>
                    <a:p>
                      <a:pPr indent="0" lvl="0" marL="0" rtl="0" algn="ctr">
                        <a:lnSpc>
                          <a:spcPct val="115000"/>
                        </a:lnSpc>
                        <a:spcBef>
                          <a:spcPts val="0"/>
                        </a:spcBef>
                        <a:spcAft>
                          <a:spcPts val="0"/>
                        </a:spcAft>
                        <a:buNone/>
                      </a:pPr>
                      <a:r>
                        <a:rPr lang="en-US" sz="1100">
                          <a:solidFill>
                            <a:srgbClr val="FFFFFF"/>
                          </a:solidFill>
                          <a:latin typeface="Calibri"/>
                          <a:ea typeface="Calibri"/>
                          <a:cs typeface="Calibri"/>
                          <a:sym typeface="Calibri"/>
                        </a:rPr>
                        <a:t>ESPECIFICACIONES</a:t>
                      </a:r>
                      <a:endParaRPr sz="1100">
                        <a:solidFill>
                          <a:srgbClr val="FFFF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noAutofit/>
                    </a:bodyPr>
                    <a:lstStyle/>
                    <a:p>
                      <a:pPr indent="0" lvl="0" marL="0" rtl="0" algn="ctr">
                        <a:spcBef>
                          <a:spcPts val="0"/>
                        </a:spcBef>
                        <a:spcAft>
                          <a:spcPts val="0"/>
                        </a:spcAft>
                        <a:buNone/>
                      </a:pPr>
                      <a:r>
                        <a:t/>
                      </a:r>
                      <a:endParaRPr/>
                    </a:p>
                  </a:txBody>
                  <a:tcPr marT="91425" marB="91425" marR="28575" marL="28575" anchor="b">
                    <a:lnL cap="flat" cmpd="sng" w="9525">
                      <a:solidFill>
                        <a:srgbClr val="000000">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sz="1100">
                          <a:latin typeface="Calibri"/>
                          <a:ea typeface="Calibri"/>
                          <a:cs typeface="Calibri"/>
                          <a:sym typeface="Calibri"/>
                        </a:rPr>
                        <a:t>THREADS/BLOCK</a:t>
                      </a:r>
                      <a:endParaRPr sz="1100">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100">
                          <a:latin typeface="Calibri"/>
                          <a:ea typeface="Calibri"/>
                          <a:cs typeface="Calibri"/>
                          <a:sym typeface="Calibri"/>
                        </a:rPr>
                        <a:t>512</a:t>
                      </a:r>
                      <a:endParaRPr sz="1100">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Shape 967"/>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Resultados: Benchmarks</a:t>
            </a:r>
            <a:endParaRPr b="1" sz="2400">
              <a:solidFill>
                <a:schemeClr val="dk1"/>
              </a:solidFill>
              <a:latin typeface="Calibri"/>
              <a:ea typeface="Calibri"/>
              <a:cs typeface="Calibri"/>
              <a:sym typeface="Calibri"/>
            </a:endParaRPr>
          </a:p>
        </p:txBody>
      </p:sp>
      <p:sp>
        <p:nvSpPr>
          <p:cNvPr id="968" name="Shape 968"/>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9" name="Shape 96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graphicFrame>
        <p:nvGraphicFramePr>
          <p:cNvPr id="970" name="Shape 970"/>
          <p:cNvGraphicFramePr/>
          <p:nvPr/>
        </p:nvGraphicFramePr>
        <p:xfrm>
          <a:off x="218700" y="1276725"/>
          <a:ext cx="3000000" cy="3000000"/>
        </p:xfrm>
        <a:graphic>
          <a:graphicData uri="http://schemas.openxmlformats.org/drawingml/2006/table">
            <a:tbl>
              <a:tblPr>
                <a:noFill/>
                <a:tableStyleId>{A7164337-DD23-4631-A4C2-1D8B30EBC79C}</a:tableStyleId>
              </a:tblPr>
              <a:tblGrid>
                <a:gridCol w="1233500"/>
                <a:gridCol w="976300"/>
              </a:tblGrid>
              <a:tr h="190500">
                <a:tc>
                  <a:txBody>
                    <a:bodyPr>
                      <a:noAutofit/>
                    </a:bodyPr>
                    <a:lstStyle/>
                    <a:p>
                      <a:pPr indent="0" lvl="0" marL="0" rtl="0" algn="ctr">
                        <a:lnSpc>
                          <a:spcPct val="115000"/>
                        </a:lnSpc>
                        <a:spcBef>
                          <a:spcPts val="0"/>
                        </a:spcBef>
                        <a:spcAft>
                          <a:spcPts val="0"/>
                        </a:spcAft>
                        <a:buNone/>
                      </a:pPr>
                      <a:r>
                        <a:rPr lang="en-US" sz="1100">
                          <a:solidFill>
                            <a:srgbClr val="FFFFFF"/>
                          </a:solidFill>
                          <a:latin typeface="Calibri"/>
                          <a:ea typeface="Calibri"/>
                          <a:cs typeface="Calibri"/>
                          <a:sym typeface="Calibri"/>
                        </a:rPr>
                        <a:t>ESPECIFICACIONES</a:t>
                      </a:r>
                      <a:endParaRPr sz="1100">
                        <a:solidFill>
                          <a:srgbClr val="FFFF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noAutofit/>
                    </a:bodyPr>
                    <a:lstStyle/>
                    <a:p>
                      <a:pPr indent="0" lvl="0" marL="0" rtl="0" algn="ctr">
                        <a:spcBef>
                          <a:spcPts val="0"/>
                        </a:spcBef>
                        <a:spcAft>
                          <a:spcPts val="0"/>
                        </a:spcAft>
                        <a:buNone/>
                      </a:pPr>
                      <a:r>
                        <a:t/>
                      </a:r>
                      <a:endParaRPr/>
                    </a:p>
                  </a:txBody>
                  <a:tcPr marT="91425" marB="91425" marR="28575" marL="28575" anchor="b">
                    <a:lnL cap="flat" cmpd="sng" w="9525">
                      <a:solidFill>
                        <a:srgbClr val="000000">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sz="1100">
                          <a:latin typeface="Calibri"/>
                          <a:ea typeface="Calibri"/>
                          <a:cs typeface="Calibri"/>
                          <a:sym typeface="Calibri"/>
                        </a:rPr>
                        <a:t>THREADS/BLOCK</a:t>
                      </a:r>
                      <a:endParaRPr sz="1100">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100">
                          <a:latin typeface="Calibri"/>
                          <a:ea typeface="Calibri"/>
                          <a:cs typeface="Calibri"/>
                          <a:sym typeface="Calibri"/>
                        </a:rPr>
                        <a:t>512</a:t>
                      </a:r>
                      <a:endParaRPr sz="1100">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71" name="Shape 971"/>
          <p:cNvGraphicFramePr/>
          <p:nvPr/>
        </p:nvGraphicFramePr>
        <p:xfrm>
          <a:off x="218700" y="2556500"/>
          <a:ext cx="3000000" cy="3000000"/>
        </p:xfrm>
        <a:graphic>
          <a:graphicData uri="http://schemas.openxmlformats.org/drawingml/2006/table">
            <a:tbl>
              <a:tblPr>
                <a:noFill/>
                <a:tableStyleId>{A7164337-DD23-4631-A4C2-1D8B30EBC79C}</a:tableStyleId>
              </a:tblPr>
              <a:tblGrid>
                <a:gridCol w="1242725"/>
                <a:gridCol w="1242725"/>
                <a:gridCol w="1242725"/>
                <a:gridCol w="1242725"/>
                <a:gridCol w="1242725"/>
                <a:gridCol w="1242725"/>
                <a:gridCol w="1242725"/>
              </a:tblGrid>
              <a:tr h="342900">
                <a:tc>
                  <a:txBody>
                    <a:bodyPr>
                      <a:noAutofit/>
                    </a:bodyPr>
                    <a:lstStyle/>
                    <a:p>
                      <a:pPr indent="0" lvl="0" marL="0" rtl="0" algn="ctr">
                        <a:lnSpc>
                          <a:spcPct val="115000"/>
                        </a:lnSpc>
                        <a:spcBef>
                          <a:spcPts val="0"/>
                        </a:spcBef>
                        <a:spcAft>
                          <a:spcPts val="0"/>
                        </a:spcAft>
                        <a:buNone/>
                      </a:pPr>
                      <a:r>
                        <a:rPr lang="en-US" sz="1100">
                          <a:solidFill>
                            <a:srgbClr val="FFFFFF"/>
                          </a:solidFill>
                          <a:latin typeface="Calibri"/>
                          <a:ea typeface="Calibri"/>
                          <a:cs typeface="Calibri"/>
                          <a:sym typeface="Calibri"/>
                        </a:rPr>
                        <a:t>DATOS</a:t>
                      </a:r>
                      <a:endParaRPr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lang="en-US" sz="1100">
                          <a:solidFill>
                            <a:srgbClr val="FFFFFF"/>
                          </a:solidFill>
                          <a:latin typeface="Calibri"/>
                          <a:ea typeface="Calibri"/>
                          <a:cs typeface="Calibri"/>
                          <a:sym typeface="Calibri"/>
                        </a:rPr>
                        <a:t>PARALELO</a:t>
                      </a:r>
                      <a:endParaRPr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lang="en-US" sz="1100">
                          <a:solidFill>
                            <a:srgbClr val="FFFFFF"/>
                          </a:solidFill>
                          <a:latin typeface="Calibri"/>
                          <a:ea typeface="Calibri"/>
                          <a:cs typeface="Calibri"/>
                          <a:sym typeface="Calibri"/>
                        </a:rPr>
                        <a:t>SECUENCIAL</a:t>
                      </a:r>
                      <a:endParaRPr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lang="en-US" sz="1100">
                          <a:solidFill>
                            <a:srgbClr val="FFFFFF"/>
                          </a:solidFill>
                          <a:latin typeface="Calibri"/>
                          <a:ea typeface="Calibri"/>
                          <a:cs typeface="Calibri"/>
                          <a:sym typeface="Calibri"/>
                        </a:rPr>
                        <a:t>PORCENTAJE**</a:t>
                      </a:r>
                      <a:endParaRPr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lang="en-US" sz="1100">
                          <a:solidFill>
                            <a:srgbClr val="FFFFFF"/>
                          </a:solidFill>
                          <a:latin typeface="Calibri"/>
                          <a:ea typeface="Calibri"/>
                          <a:cs typeface="Calibri"/>
                          <a:sym typeface="Calibri"/>
                        </a:rPr>
                        <a:t># ACTIVIDADES</a:t>
                      </a:r>
                      <a:endParaRPr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rPr lang="en-US" sz="1100">
                          <a:solidFill>
                            <a:srgbClr val="FFFFFF"/>
                          </a:solidFill>
                          <a:latin typeface="Calibri"/>
                          <a:ea typeface="Calibri"/>
                          <a:cs typeface="Calibri"/>
                          <a:sym typeface="Calibri"/>
                        </a:rPr>
                        <a:t># ESTACIONES</a:t>
                      </a:r>
                      <a:endParaRPr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c>
                  <a:txBody>
                    <a:bodyPr>
                      <a:noAutofit/>
                    </a:bodyPr>
                    <a:lstStyle/>
                    <a:p>
                      <a:pPr indent="0" lvl="0" marL="0" rtl="0" algn="ctr">
                        <a:lnSpc>
                          <a:spcPct val="115000"/>
                        </a:lnSpc>
                        <a:spcBef>
                          <a:spcPts val="0"/>
                        </a:spcBef>
                        <a:spcAft>
                          <a:spcPts val="0"/>
                        </a:spcAft>
                        <a:buNone/>
                      </a:pPr>
                      <a:r>
                        <a:t/>
                      </a:r>
                      <a:endParaRPr sz="1100">
                        <a:solidFill>
                          <a:srgbClr val="FFFF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124D"/>
                    </a:solidFill>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JAESCHKE_6S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0.159216</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0.06795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42.68%</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9</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JAESCHKE_5S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0.445979</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0.107958</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24.21%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9</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JACKSON_4S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1.152241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0.136154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11.82%</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JACKSON_5S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1.619297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0.304499</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18.80%</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MITCHELL_3S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2.574784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0.522421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20.29%</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63</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MITCHELL_5S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13.467268</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7.174288</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53.27%</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105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ROSENBERG_4S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136.067299</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81.670094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60.02%</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100</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ROSENBERG_5S</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573.274482</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278.504721</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48.58%</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25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a:latin typeface="Calibri"/>
                          <a:ea typeface="Calibri"/>
                          <a:cs typeface="Calibri"/>
                          <a:sym typeface="Calibri"/>
                        </a:rPr>
                        <a:t>125</a:t>
                      </a:r>
                      <a:endParaRPr>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Shape 977"/>
          <p:cNvSpPr txBox="1"/>
          <p:nvPr/>
        </p:nvSpPr>
        <p:spPr>
          <a:xfrm>
            <a:off x="381000" y="399575"/>
            <a:ext cx="5352600" cy="13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800"/>
              <a:t>SAWYER 30</a:t>
            </a:r>
            <a:endParaRPr b="1" sz="1800"/>
          </a:p>
          <a:p>
            <a:pPr indent="0" lvl="0" marL="0" rtl="0">
              <a:spcBef>
                <a:spcPts val="0"/>
              </a:spcBef>
              <a:spcAft>
                <a:spcPts val="0"/>
              </a:spcAft>
              <a:buNone/>
            </a:pPr>
            <a:r>
              <a:rPr lang="en-US"/>
              <a:t>30</a:t>
            </a:r>
            <a:r>
              <a:rPr lang="en-US"/>
              <a:t> Actividades</a:t>
            </a:r>
            <a:endParaRPr/>
          </a:p>
          <a:p>
            <a:pPr indent="0" lvl="0" marL="0" rtl="0">
              <a:spcBef>
                <a:spcPts val="0"/>
              </a:spcBef>
              <a:spcAft>
                <a:spcPts val="0"/>
              </a:spcAft>
              <a:buNone/>
            </a:pPr>
            <a:r>
              <a:rPr lang="en-US"/>
              <a:t>7 Estaciones</a:t>
            </a:r>
            <a:endParaRPr/>
          </a:p>
          <a:p>
            <a:pPr indent="0" lvl="0" marL="0" rtl="0">
              <a:spcBef>
                <a:spcPts val="0"/>
              </a:spcBef>
              <a:spcAft>
                <a:spcPts val="0"/>
              </a:spcAft>
              <a:buNone/>
            </a:pPr>
            <a:r>
              <a:t/>
            </a:r>
            <a:endParaRPr b="1"/>
          </a:p>
          <a:p>
            <a:pPr indent="0" lvl="0" marL="0" rtl="0">
              <a:spcBef>
                <a:spcPts val="0"/>
              </a:spcBef>
              <a:spcAft>
                <a:spcPts val="0"/>
              </a:spcAft>
              <a:buNone/>
            </a:pPr>
            <a:r>
              <a:t/>
            </a:r>
            <a:endParaRPr/>
          </a:p>
        </p:txBody>
      </p:sp>
      <p:pic>
        <p:nvPicPr>
          <p:cNvPr id="978" name="Shape 978" title="Secuencial vs. Paralelo"/>
          <p:cNvPicPr preferRelativeResize="0"/>
          <p:nvPr/>
        </p:nvPicPr>
        <p:blipFill>
          <a:blip r:embed="rId3">
            <a:alphaModFix/>
          </a:blip>
          <a:stretch>
            <a:fillRect/>
          </a:stretch>
        </p:blipFill>
        <p:spPr>
          <a:xfrm>
            <a:off x="152400" y="1459075"/>
            <a:ext cx="8839199" cy="483109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Shape 984"/>
          <p:cNvSpPr txBox="1"/>
          <p:nvPr/>
        </p:nvSpPr>
        <p:spPr>
          <a:xfrm>
            <a:off x="381000" y="399575"/>
            <a:ext cx="5352600" cy="13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800"/>
              <a:t>SAWYER 30</a:t>
            </a:r>
            <a:endParaRPr b="1" sz="1800"/>
          </a:p>
          <a:p>
            <a:pPr indent="0" lvl="0" marL="0" rtl="0">
              <a:spcBef>
                <a:spcPts val="0"/>
              </a:spcBef>
              <a:spcAft>
                <a:spcPts val="0"/>
              </a:spcAft>
              <a:buNone/>
            </a:pPr>
            <a:r>
              <a:rPr lang="en-US"/>
              <a:t>30 Actividades</a:t>
            </a:r>
            <a:endParaRPr/>
          </a:p>
          <a:p>
            <a:pPr indent="0" lvl="0" marL="0" rtl="0">
              <a:spcBef>
                <a:spcPts val="0"/>
              </a:spcBef>
              <a:spcAft>
                <a:spcPts val="0"/>
              </a:spcAft>
              <a:buNone/>
            </a:pPr>
            <a:r>
              <a:rPr lang="en-US"/>
              <a:t>7 Estaciones</a:t>
            </a:r>
            <a:endParaRPr/>
          </a:p>
          <a:p>
            <a:pPr indent="0" lvl="0" marL="0" rtl="0">
              <a:spcBef>
                <a:spcPts val="0"/>
              </a:spcBef>
              <a:spcAft>
                <a:spcPts val="0"/>
              </a:spcAft>
              <a:buNone/>
            </a:pPr>
            <a:r>
              <a:t/>
            </a:r>
            <a:endParaRPr b="1"/>
          </a:p>
          <a:p>
            <a:pPr indent="0" lvl="0" marL="0" rtl="0">
              <a:spcBef>
                <a:spcPts val="0"/>
              </a:spcBef>
              <a:spcAft>
                <a:spcPts val="0"/>
              </a:spcAft>
              <a:buNone/>
            </a:pPr>
            <a:r>
              <a:t/>
            </a:r>
            <a:endParaRPr/>
          </a:p>
        </p:txBody>
      </p:sp>
      <p:pic>
        <p:nvPicPr>
          <p:cNvPr id="985" name="Shape 985" title="Secuencial vs. Paralelo"/>
          <p:cNvPicPr preferRelativeResize="0"/>
          <p:nvPr/>
        </p:nvPicPr>
        <p:blipFill>
          <a:blip r:embed="rId3">
            <a:alphaModFix/>
          </a:blip>
          <a:stretch>
            <a:fillRect/>
          </a:stretch>
        </p:blipFill>
        <p:spPr>
          <a:xfrm>
            <a:off x="198850" y="1409075"/>
            <a:ext cx="8839200" cy="5012151"/>
          </a:xfrm>
          <a:prstGeom prst="rect">
            <a:avLst/>
          </a:prstGeom>
          <a:noFill/>
          <a:ln>
            <a:noFill/>
          </a:ln>
        </p:spPr>
      </p:pic>
      <p:cxnSp>
        <p:nvCxnSpPr>
          <p:cNvPr id="986" name="Shape 986"/>
          <p:cNvCxnSpPr/>
          <p:nvPr/>
        </p:nvCxnSpPr>
        <p:spPr>
          <a:xfrm rot="10800000">
            <a:off x="3584625" y="3885250"/>
            <a:ext cx="0" cy="1695600"/>
          </a:xfrm>
          <a:prstGeom prst="straightConnector1">
            <a:avLst/>
          </a:prstGeom>
          <a:noFill/>
          <a:ln cap="flat" cmpd="sng" w="9525">
            <a:solidFill>
              <a:schemeClr val="dk2"/>
            </a:solidFill>
            <a:prstDash val="dash"/>
            <a:round/>
            <a:headEnd len="med" w="med" type="none"/>
            <a:tailEnd len="med" w="med" type="none"/>
          </a:ln>
        </p:spPr>
      </p:cxnSp>
      <p:sp>
        <p:nvSpPr>
          <p:cNvPr id="987" name="Shape 987"/>
          <p:cNvSpPr txBox="1"/>
          <p:nvPr/>
        </p:nvSpPr>
        <p:spPr>
          <a:xfrm>
            <a:off x="3198225" y="3545050"/>
            <a:ext cx="772800" cy="34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200"/>
              <a:t>150,000</a:t>
            </a: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2" name="Shape 992"/>
        <p:cNvGrpSpPr/>
        <p:nvPr/>
      </p:nvGrpSpPr>
      <p:grpSpPr>
        <a:xfrm>
          <a:off x="0" y="0"/>
          <a:ext cx="0" cy="0"/>
          <a:chOff x="0" y="0"/>
          <a:chExt cx="0" cy="0"/>
        </a:xfrm>
      </p:grpSpPr>
      <p:pic>
        <p:nvPicPr>
          <p:cNvPr id="993" name="Shape 993" title="Número de Tablas en cada Iteración"/>
          <p:cNvPicPr preferRelativeResize="0"/>
          <p:nvPr/>
        </p:nvPicPr>
        <p:blipFill>
          <a:blip r:embed="rId3">
            <a:alphaModFix/>
          </a:blip>
          <a:stretch>
            <a:fillRect/>
          </a:stretch>
        </p:blipFill>
        <p:spPr>
          <a:xfrm>
            <a:off x="152400" y="1713925"/>
            <a:ext cx="8839199" cy="5084253"/>
          </a:xfrm>
          <a:prstGeom prst="rect">
            <a:avLst/>
          </a:prstGeom>
          <a:noFill/>
          <a:ln>
            <a:noFill/>
          </a:ln>
        </p:spPr>
      </p:pic>
      <p:sp>
        <p:nvSpPr>
          <p:cNvPr id="994" name="Shape 994"/>
          <p:cNvSpPr txBox="1"/>
          <p:nvPr/>
        </p:nvSpPr>
        <p:spPr>
          <a:xfrm>
            <a:off x="381000" y="399575"/>
            <a:ext cx="5352600" cy="13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1800"/>
              <a:t>Mitchell</a:t>
            </a:r>
            <a:endParaRPr b="1" sz="1800"/>
          </a:p>
          <a:p>
            <a:pPr indent="0" lvl="0" marL="0">
              <a:spcBef>
                <a:spcPts val="0"/>
              </a:spcBef>
              <a:spcAft>
                <a:spcPts val="0"/>
              </a:spcAft>
              <a:buNone/>
            </a:pPr>
            <a:r>
              <a:rPr lang="en-US"/>
              <a:t>21 Actividades</a:t>
            </a:r>
            <a:endParaRPr/>
          </a:p>
          <a:p>
            <a:pPr indent="0" lvl="0" marL="0">
              <a:spcBef>
                <a:spcPts val="0"/>
              </a:spcBef>
              <a:spcAft>
                <a:spcPts val="0"/>
              </a:spcAft>
              <a:buNone/>
            </a:pPr>
            <a:r>
              <a:rPr lang="en-US"/>
              <a:t>5 Estaciones</a:t>
            </a:r>
            <a:endParaRPr/>
          </a:p>
          <a:p>
            <a:pPr indent="0" lvl="0" marL="0">
              <a:spcBef>
                <a:spcPts val="0"/>
              </a:spcBef>
              <a:spcAft>
                <a:spcPts val="0"/>
              </a:spcAft>
              <a:buNone/>
            </a:pPr>
            <a:r>
              <a:t/>
            </a:r>
            <a:endParaRPr b="1"/>
          </a:p>
          <a:p>
            <a:pPr indent="0" lvl="0" marL="0">
              <a:spcBef>
                <a:spcPts val="0"/>
              </a:spcBef>
              <a:spcAft>
                <a:spcPts val="0"/>
              </a:spcAft>
              <a:buNone/>
            </a:pPr>
            <a:r>
              <a:rPr b="1" lang="en-US"/>
              <a:t>Soluciones: </a:t>
            </a:r>
            <a:r>
              <a:rPr lang="en-US"/>
              <a:t>8</a:t>
            </a:r>
            <a:r>
              <a:rPr b="1" lang="en-US"/>
              <a:t>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pic>
        <p:nvPicPr>
          <p:cNvPr id="1000" name="Shape 1000" title="Numero de Tablas vs. Iteracion"/>
          <p:cNvPicPr preferRelativeResize="0"/>
          <p:nvPr/>
        </p:nvPicPr>
        <p:blipFill>
          <a:blip r:embed="rId3">
            <a:alphaModFix/>
          </a:blip>
          <a:stretch>
            <a:fillRect/>
          </a:stretch>
        </p:blipFill>
        <p:spPr>
          <a:xfrm>
            <a:off x="285750" y="1540669"/>
            <a:ext cx="8572500" cy="5300663"/>
          </a:xfrm>
          <a:prstGeom prst="rect">
            <a:avLst/>
          </a:prstGeom>
          <a:noFill/>
          <a:ln>
            <a:noFill/>
          </a:ln>
        </p:spPr>
      </p:pic>
      <p:sp>
        <p:nvSpPr>
          <p:cNvPr id="1001" name="Shape 1001"/>
          <p:cNvSpPr txBox="1"/>
          <p:nvPr/>
        </p:nvSpPr>
        <p:spPr>
          <a:xfrm>
            <a:off x="381000" y="399575"/>
            <a:ext cx="5352600" cy="13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800"/>
              <a:t>Rosenberg and Ziegler</a:t>
            </a:r>
            <a:endParaRPr b="1" sz="1800"/>
          </a:p>
          <a:p>
            <a:pPr indent="0" lvl="0" marL="0" rtl="0">
              <a:spcBef>
                <a:spcPts val="0"/>
              </a:spcBef>
              <a:spcAft>
                <a:spcPts val="0"/>
              </a:spcAft>
              <a:buNone/>
            </a:pPr>
            <a:r>
              <a:rPr lang="en-US"/>
              <a:t>25 Actividades</a:t>
            </a:r>
            <a:endParaRPr/>
          </a:p>
          <a:p>
            <a:pPr indent="0" lvl="0" marL="0" rtl="0">
              <a:spcBef>
                <a:spcPts val="0"/>
              </a:spcBef>
              <a:spcAft>
                <a:spcPts val="0"/>
              </a:spcAft>
              <a:buNone/>
            </a:pPr>
            <a:r>
              <a:rPr lang="en-US"/>
              <a:t>5 Estaciones</a:t>
            </a:r>
            <a:endParaRPr/>
          </a:p>
          <a:p>
            <a:pPr indent="0" lvl="0" marL="0" rtl="0">
              <a:spcBef>
                <a:spcPts val="0"/>
              </a:spcBef>
              <a:spcAft>
                <a:spcPts val="0"/>
              </a:spcAft>
              <a:buNone/>
            </a:pPr>
            <a:r>
              <a:t/>
            </a:r>
            <a:endParaRPr b="1"/>
          </a:p>
          <a:p>
            <a:pPr indent="0" lvl="0" marL="0" rtl="0">
              <a:spcBef>
                <a:spcPts val="0"/>
              </a:spcBef>
              <a:spcAft>
                <a:spcPts val="0"/>
              </a:spcAft>
              <a:buNone/>
            </a:pPr>
            <a:r>
              <a:rPr b="1" lang="en-US"/>
              <a:t>Soluciones:</a:t>
            </a:r>
            <a:r>
              <a:rPr lang="en-US"/>
              <a:t> 1</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nvSpPr>
        <p:spPr>
          <a:xfrm>
            <a:off x="533400" y="381000"/>
            <a:ext cx="63246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Formulación Programación Lineal Mixta</a:t>
            </a:r>
            <a:endParaRPr b="1" sz="2400">
              <a:solidFill>
                <a:schemeClr val="dk1"/>
              </a:solidFill>
              <a:latin typeface="Calibri"/>
              <a:ea typeface="Calibri"/>
              <a:cs typeface="Calibri"/>
              <a:sym typeface="Calibri"/>
            </a:endParaRPr>
          </a:p>
        </p:txBody>
      </p:sp>
      <p:sp>
        <p:nvSpPr>
          <p:cNvPr id="120" name="Shape 120"/>
          <p:cNvSpPr/>
          <p:nvPr/>
        </p:nvSpPr>
        <p:spPr>
          <a:xfrm>
            <a:off x="0" y="838200"/>
            <a:ext cx="9144000" cy="76200"/>
          </a:xfrm>
          <a:prstGeom prst="rect">
            <a:avLst/>
          </a:prstGeom>
          <a:gradFill>
            <a:gsLst>
              <a:gs pos="0">
                <a:srgbClr val="1F3291"/>
              </a:gs>
              <a:gs pos="400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Shape 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122" name="Shape 122"/>
          <p:cNvSpPr/>
          <p:nvPr/>
        </p:nvSpPr>
        <p:spPr>
          <a:xfrm>
            <a:off x="4754125" y="2807688"/>
            <a:ext cx="4038600" cy="203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Variables:</a:t>
            </a:r>
            <a:endParaRPr sz="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n: número de actividades con i = 1, …, n</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m: número de estaciones con k = 1, …, m</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x</a:t>
            </a:r>
            <a:r>
              <a:rPr baseline="-25000" lang="en-US" sz="1600">
                <a:solidFill>
                  <a:schemeClr val="dk1"/>
                </a:solidFill>
                <a:latin typeface="Calibri"/>
                <a:ea typeface="Calibri"/>
                <a:cs typeface="Calibri"/>
                <a:sym typeface="Calibri"/>
              </a:rPr>
              <a:t>i,k </a:t>
            </a:r>
            <a:r>
              <a:rPr lang="en-US" sz="1600">
                <a:solidFill>
                  <a:schemeClr val="dk1"/>
                </a:solidFill>
                <a:latin typeface="Calibri"/>
                <a:ea typeface="Calibri"/>
                <a:cs typeface="Calibri"/>
                <a:sym typeface="Calibri"/>
              </a:rPr>
              <a:t>= 1 si la actividad i se asigna a la estación k</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0 en otro caso</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a:t>
            </a:r>
            <a:r>
              <a:rPr baseline="-25000" lang="en-US" sz="1600">
                <a:solidFill>
                  <a:schemeClr val="dk1"/>
                </a:solidFill>
                <a:latin typeface="Calibri"/>
                <a:ea typeface="Calibri"/>
                <a:cs typeface="Calibri"/>
                <a:sym typeface="Calibri"/>
              </a:rPr>
              <a:t>i </a:t>
            </a:r>
            <a:r>
              <a:rPr lang="en-US" sz="1600">
                <a:solidFill>
                  <a:schemeClr val="dk1"/>
                </a:solidFill>
                <a:latin typeface="Calibri"/>
                <a:ea typeface="Calibri"/>
                <a:cs typeface="Calibri"/>
                <a:sym typeface="Calibri"/>
              </a:rPr>
              <a:t>: duración de la actividad i</a:t>
            </a:r>
            <a:endParaRPr/>
          </a:p>
          <a:p>
            <a:pPr indent="0" lvl="0" marL="0" marR="0" rtl="0" algn="l">
              <a:spcBef>
                <a:spcPts val="0"/>
              </a:spcBef>
              <a:spcAft>
                <a:spcPts val="0"/>
              </a:spcAft>
              <a:buNone/>
            </a:pPr>
            <a:r>
              <a:rPr i="1" lang="en-US" sz="1600">
                <a:solidFill>
                  <a:schemeClr val="dk1"/>
                </a:solidFill>
                <a:latin typeface="Calibri"/>
                <a:ea typeface="Calibri"/>
                <a:cs typeface="Calibri"/>
                <a:sym typeface="Calibri"/>
              </a:rPr>
              <a:t>w</a:t>
            </a:r>
            <a:r>
              <a:rPr lang="en-US" sz="1600">
                <a:solidFill>
                  <a:schemeClr val="dk1"/>
                </a:solidFill>
                <a:latin typeface="Calibri"/>
                <a:ea typeface="Calibri"/>
                <a:cs typeface="Calibri"/>
                <a:sym typeface="Calibri"/>
              </a:rPr>
              <a:t>: tiempo de ciclo</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
        <p:nvSpPr>
          <p:cNvPr id="123" name="Shape 123"/>
          <p:cNvSpPr/>
          <p:nvPr/>
        </p:nvSpPr>
        <p:spPr>
          <a:xfrm>
            <a:off x="385875" y="1024750"/>
            <a:ext cx="4038600" cy="533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La formulación tradicional es la siguiente:</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Min </a:t>
            </a:r>
            <a:r>
              <a:rPr i="1" lang="en-US" sz="1600">
                <a:solidFill>
                  <a:schemeClr val="dk1"/>
                </a:solidFill>
                <a:latin typeface="Calibri"/>
                <a:ea typeface="Calibri"/>
                <a:cs typeface="Calibri"/>
                <a:sym typeface="Calibri"/>
              </a:rPr>
              <a:t>w</a:t>
            </a:r>
            <a:r>
              <a:rPr lang="en-US" sz="1600">
                <a:solidFill>
                  <a:schemeClr val="dk1"/>
                </a:solidFill>
                <a:latin typeface="Calibri"/>
                <a:ea typeface="Calibri"/>
                <a:cs typeface="Calibri"/>
                <a:sym typeface="Calibri"/>
              </a:rPr>
              <a:t> - Función objetivo</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s.a. - Restricciones: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rgbClr val="7F7F7F"/>
                </a:solidFill>
                <a:latin typeface="Calibri"/>
                <a:ea typeface="Calibri"/>
                <a:cs typeface="Calibri"/>
                <a:sym typeface="Calibri"/>
              </a:rPr>
              <a:t>Restricciones de duración:</a:t>
            </a:r>
            <a:endParaRPr sz="1600">
              <a:solidFill>
                <a:srgbClr val="7F7F7F"/>
              </a:solidFill>
              <a:latin typeface="Calibri"/>
              <a:ea typeface="Calibri"/>
              <a:cs typeface="Calibri"/>
              <a:sym typeface="Calibri"/>
            </a:endParaRPr>
          </a:p>
          <a:p>
            <a:pPr indent="0" lvl="0" marL="0" marR="0" rtl="0" algn="l">
              <a:lnSpc>
                <a:spcPct val="115000"/>
              </a:lnSpc>
              <a:spcBef>
                <a:spcPts val="0"/>
              </a:spcBef>
              <a:spcAft>
                <a:spcPts val="0"/>
              </a:spcAft>
              <a:buNone/>
            </a:pPr>
            <a:r>
              <a:rPr i="1" lang="en-US" sz="1600">
                <a:solidFill>
                  <a:schemeClr val="dk1"/>
                </a:solidFill>
                <a:latin typeface="Calibri"/>
                <a:ea typeface="Calibri"/>
                <a:cs typeface="Calibri"/>
                <a:sym typeface="Calibri"/>
              </a:rPr>
              <a:t>t</a:t>
            </a:r>
            <a:r>
              <a:rPr baseline="-25000" i="1" lang="en-US" sz="1600">
                <a:solidFill>
                  <a:schemeClr val="dk1"/>
                </a:solidFill>
                <a:latin typeface="Calibri"/>
                <a:ea typeface="Calibri"/>
                <a:cs typeface="Calibri"/>
                <a:sym typeface="Calibri"/>
              </a:rPr>
              <a:t>1</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1,1</a:t>
            </a:r>
            <a:r>
              <a:rPr i="1" lang="en-US" sz="1600">
                <a:solidFill>
                  <a:schemeClr val="dk1"/>
                </a:solidFill>
                <a:latin typeface="Calibri"/>
                <a:ea typeface="Calibri"/>
                <a:cs typeface="Calibri"/>
                <a:sym typeface="Calibri"/>
              </a:rPr>
              <a:t>+t</a:t>
            </a:r>
            <a:r>
              <a:rPr baseline="-25000" i="1" lang="en-US" sz="1600">
                <a:solidFill>
                  <a:schemeClr val="dk1"/>
                </a:solidFill>
                <a:latin typeface="Calibri"/>
                <a:ea typeface="Calibri"/>
                <a:cs typeface="Calibri"/>
                <a:sym typeface="Calibri"/>
              </a:rPr>
              <a:t>2</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2,1</a:t>
            </a:r>
            <a:r>
              <a:rPr i="1" lang="en-US" sz="1600">
                <a:solidFill>
                  <a:schemeClr val="dk1"/>
                </a:solidFill>
                <a:latin typeface="Calibri"/>
                <a:ea typeface="Calibri"/>
                <a:cs typeface="Calibri"/>
                <a:sym typeface="Calibri"/>
              </a:rPr>
              <a:t>+ … + t</a:t>
            </a:r>
            <a:r>
              <a:rPr baseline="-25000" i="1" lang="en-US" sz="1600">
                <a:solidFill>
                  <a:schemeClr val="dk1"/>
                </a:solidFill>
                <a:latin typeface="Calibri"/>
                <a:ea typeface="Calibri"/>
                <a:cs typeface="Calibri"/>
                <a:sym typeface="Calibri"/>
              </a:rPr>
              <a:t>n</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n,1 </a:t>
            </a:r>
            <a:r>
              <a:rPr i="1" lang="en-US" sz="1600">
                <a:solidFill>
                  <a:schemeClr val="dk1"/>
                </a:solidFill>
                <a:latin typeface="Calibri"/>
                <a:ea typeface="Calibri"/>
                <a:cs typeface="Calibri"/>
                <a:sym typeface="Calibri"/>
              </a:rPr>
              <a:t>≤ w</a:t>
            </a:r>
            <a:endParaRPr i="1" sz="16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i="1" lang="en-US" sz="1600">
                <a:solidFill>
                  <a:schemeClr val="dk1"/>
                </a:solidFill>
                <a:latin typeface="Calibri"/>
                <a:ea typeface="Calibri"/>
                <a:cs typeface="Calibri"/>
                <a:sym typeface="Calibri"/>
              </a:rPr>
              <a:t>t</a:t>
            </a:r>
            <a:r>
              <a:rPr baseline="-25000" i="1" lang="en-US" sz="1600">
                <a:solidFill>
                  <a:schemeClr val="dk1"/>
                </a:solidFill>
                <a:latin typeface="Calibri"/>
                <a:ea typeface="Calibri"/>
                <a:cs typeface="Calibri"/>
                <a:sym typeface="Calibri"/>
              </a:rPr>
              <a:t>1</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1,2</a:t>
            </a:r>
            <a:r>
              <a:rPr i="1" lang="en-US" sz="1600">
                <a:solidFill>
                  <a:schemeClr val="dk1"/>
                </a:solidFill>
                <a:latin typeface="Calibri"/>
                <a:ea typeface="Calibri"/>
                <a:cs typeface="Calibri"/>
                <a:sym typeface="Calibri"/>
              </a:rPr>
              <a:t>+t</a:t>
            </a:r>
            <a:r>
              <a:rPr baseline="-25000" i="1" lang="en-US" sz="1600">
                <a:solidFill>
                  <a:schemeClr val="dk1"/>
                </a:solidFill>
                <a:latin typeface="Calibri"/>
                <a:ea typeface="Calibri"/>
                <a:cs typeface="Calibri"/>
                <a:sym typeface="Calibri"/>
              </a:rPr>
              <a:t>2</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2,2</a:t>
            </a:r>
            <a:r>
              <a:rPr i="1" lang="en-US" sz="1600">
                <a:solidFill>
                  <a:schemeClr val="dk1"/>
                </a:solidFill>
                <a:latin typeface="Calibri"/>
                <a:ea typeface="Calibri"/>
                <a:cs typeface="Calibri"/>
                <a:sym typeface="Calibri"/>
              </a:rPr>
              <a:t>+ … + t</a:t>
            </a:r>
            <a:r>
              <a:rPr baseline="-25000" i="1" lang="en-US" sz="1600">
                <a:solidFill>
                  <a:schemeClr val="dk1"/>
                </a:solidFill>
                <a:latin typeface="Calibri"/>
                <a:ea typeface="Calibri"/>
                <a:cs typeface="Calibri"/>
                <a:sym typeface="Calibri"/>
              </a:rPr>
              <a:t>n</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n,2 </a:t>
            </a:r>
            <a:r>
              <a:rPr i="1" lang="en-US" sz="1600">
                <a:solidFill>
                  <a:schemeClr val="dk1"/>
                </a:solidFill>
                <a:latin typeface="Calibri"/>
                <a:ea typeface="Calibri"/>
                <a:cs typeface="Calibri"/>
                <a:sym typeface="Calibri"/>
              </a:rPr>
              <a:t>≤ w</a:t>
            </a:r>
            <a:endParaRPr i="1" sz="16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i="1" lang="en-US" sz="1600">
                <a:solidFill>
                  <a:schemeClr val="dk1"/>
                </a:solidFill>
                <a:latin typeface="Calibri"/>
                <a:ea typeface="Calibri"/>
                <a:cs typeface="Calibri"/>
                <a:sym typeface="Calibri"/>
              </a:rPr>
              <a:t>…</a:t>
            </a:r>
            <a:endParaRPr i="1" sz="16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i="1" lang="en-US" sz="1600">
                <a:solidFill>
                  <a:schemeClr val="dk1"/>
                </a:solidFill>
                <a:latin typeface="Calibri"/>
                <a:ea typeface="Calibri"/>
                <a:cs typeface="Calibri"/>
                <a:sym typeface="Calibri"/>
              </a:rPr>
              <a:t>t</a:t>
            </a:r>
            <a:r>
              <a:rPr baseline="-25000" i="1" lang="en-US" sz="1600">
                <a:solidFill>
                  <a:schemeClr val="dk1"/>
                </a:solidFill>
                <a:latin typeface="Calibri"/>
                <a:ea typeface="Calibri"/>
                <a:cs typeface="Calibri"/>
                <a:sym typeface="Calibri"/>
              </a:rPr>
              <a:t>1</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1,m</a:t>
            </a:r>
            <a:r>
              <a:rPr i="1" lang="en-US" sz="1600">
                <a:solidFill>
                  <a:schemeClr val="dk1"/>
                </a:solidFill>
                <a:latin typeface="Calibri"/>
                <a:ea typeface="Calibri"/>
                <a:cs typeface="Calibri"/>
                <a:sym typeface="Calibri"/>
              </a:rPr>
              <a:t>+t</a:t>
            </a:r>
            <a:r>
              <a:rPr baseline="-25000" i="1" lang="en-US" sz="1600">
                <a:solidFill>
                  <a:schemeClr val="dk1"/>
                </a:solidFill>
                <a:latin typeface="Calibri"/>
                <a:ea typeface="Calibri"/>
                <a:cs typeface="Calibri"/>
                <a:sym typeface="Calibri"/>
              </a:rPr>
              <a:t>2</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2,m</a:t>
            </a:r>
            <a:r>
              <a:rPr i="1" lang="en-US" sz="1600">
                <a:solidFill>
                  <a:schemeClr val="dk1"/>
                </a:solidFill>
                <a:latin typeface="Calibri"/>
                <a:ea typeface="Calibri"/>
                <a:cs typeface="Calibri"/>
                <a:sym typeface="Calibri"/>
              </a:rPr>
              <a:t>+ … + t</a:t>
            </a:r>
            <a:r>
              <a:rPr baseline="-25000" i="1" lang="en-US" sz="1600">
                <a:solidFill>
                  <a:schemeClr val="dk1"/>
                </a:solidFill>
                <a:latin typeface="Calibri"/>
                <a:ea typeface="Calibri"/>
                <a:cs typeface="Calibri"/>
                <a:sym typeface="Calibri"/>
              </a:rPr>
              <a:t>n</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n,m</a:t>
            </a:r>
            <a:r>
              <a:rPr i="1" lang="en-US" sz="1600">
                <a:solidFill>
                  <a:schemeClr val="dk1"/>
                </a:solidFill>
                <a:latin typeface="Calibri"/>
                <a:ea typeface="Calibri"/>
                <a:cs typeface="Calibri"/>
                <a:sym typeface="Calibri"/>
              </a:rPr>
              <a:t>≤ w</a:t>
            </a:r>
            <a:endParaRPr i="1" sz="1600">
              <a:solidFill>
                <a:schemeClr val="dk1"/>
              </a:solidFill>
              <a:latin typeface="Calibri"/>
              <a:ea typeface="Calibri"/>
              <a:cs typeface="Calibri"/>
              <a:sym typeface="Calibri"/>
            </a:endParaRPr>
          </a:p>
          <a:p>
            <a:pPr indent="0" lvl="0" marL="0" rtl="0">
              <a:spcBef>
                <a:spcPts val="0"/>
              </a:spcBef>
              <a:spcAft>
                <a:spcPts val="0"/>
              </a:spcAft>
              <a:buNone/>
            </a:pPr>
            <a:r>
              <a:t/>
            </a:r>
            <a:endParaRPr sz="1600">
              <a:solidFill>
                <a:schemeClr val="dk1"/>
              </a:solidFill>
              <a:latin typeface="Calibri"/>
              <a:ea typeface="Calibri"/>
              <a:cs typeface="Calibri"/>
              <a:sym typeface="Calibri"/>
            </a:endParaRPr>
          </a:p>
          <a:p>
            <a:pPr indent="0" lvl="0" marL="0" rtl="0">
              <a:spcBef>
                <a:spcPts val="0"/>
              </a:spcBef>
              <a:spcAft>
                <a:spcPts val="0"/>
              </a:spcAft>
              <a:buNone/>
            </a:pPr>
            <a:r>
              <a:rPr lang="en-US" sz="1600">
                <a:solidFill>
                  <a:srgbClr val="7F7F7F"/>
                </a:solidFill>
                <a:latin typeface="Calibri"/>
                <a:ea typeface="Calibri"/>
                <a:cs typeface="Calibri"/>
                <a:sym typeface="Calibri"/>
              </a:rPr>
              <a:t>Restricciones de unicidad:</a:t>
            </a:r>
            <a:endParaRPr sz="1600">
              <a:solidFill>
                <a:srgbClr val="7F7F7F"/>
              </a:solidFill>
              <a:latin typeface="Calibri"/>
              <a:ea typeface="Calibri"/>
              <a:cs typeface="Calibri"/>
              <a:sym typeface="Calibri"/>
            </a:endParaRPr>
          </a:p>
          <a:p>
            <a:pPr indent="0" lvl="0" marL="0" rtl="0">
              <a:lnSpc>
                <a:spcPct val="115000"/>
              </a:lnSpc>
              <a:spcBef>
                <a:spcPts val="0"/>
              </a:spcBef>
              <a:spcAft>
                <a:spcPts val="0"/>
              </a:spcAft>
              <a:buNone/>
            </a:pP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1,1</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2,1</a:t>
            </a:r>
            <a:r>
              <a:rPr i="1" lang="en-US" sz="1600">
                <a:solidFill>
                  <a:schemeClr val="dk1"/>
                </a:solidFill>
                <a:latin typeface="Calibri"/>
                <a:ea typeface="Calibri"/>
                <a:cs typeface="Calibri"/>
                <a:sym typeface="Calibri"/>
              </a:rPr>
              <a:t>+ … + x</a:t>
            </a:r>
            <a:r>
              <a:rPr baseline="-25000" i="1" lang="en-US" sz="1600">
                <a:solidFill>
                  <a:schemeClr val="dk1"/>
                </a:solidFill>
                <a:latin typeface="Calibri"/>
                <a:ea typeface="Calibri"/>
                <a:cs typeface="Calibri"/>
                <a:sym typeface="Calibri"/>
              </a:rPr>
              <a:t>n,1</a:t>
            </a:r>
            <a:r>
              <a:rPr i="1" lang="en-US" sz="1600">
                <a:solidFill>
                  <a:schemeClr val="dk1"/>
                </a:solidFill>
                <a:latin typeface="Calibri"/>
                <a:ea typeface="Calibri"/>
                <a:cs typeface="Calibri"/>
                <a:sym typeface="Calibri"/>
              </a:rPr>
              <a:t>= 1</a:t>
            </a:r>
            <a:endParaRPr i="1" sz="16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1,2</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2,2</a:t>
            </a:r>
            <a:r>
              <a:rPr i="1" lang="en-US" sz="1600">
                <a:solidFill>
                  <a:schemeClr val="dk1"/>
                </a:solidFill>
                <a:latin typeface="Calibri"/>
                <a:ea typeface="Calibri"/>
                <a:cs typeface="Calibri"/>
                <a:sym typeface="Calibri"/>
              </a:rPr>
              <a:t>+ … + x</a:t>
            </a:r>
            <a:r>
              <a:rPr baseline="-25000" i="1" lang="en-US" sz="1600">
                <a:solidFill>
                  <a:schemeClr val="dk1"/>
                </a:solidFill>
                <a:latin typeface="Calibri"/>
                <a:ea typeface="Calibri"/>
                <a:cs typeface="Calibri"/>
                <a:sym typeface="Calibri"/>
              </a:rPr>
              <a:t>n,2</a:t>
            </a:r>
            <a:r>
              <a:rPr i="1" lang="en-US" sz="1600">
                <a:solidFill>
                  <a:schemeClr val="dk1"/>
                </a:solidFill>
                <a:latin typeface="Calibri"/>
                <a:ea typeface="Calibri"/>
                <a:cs typeface="Calibri"/>
                <a:sym typeface="Calibri"/>
              </a:rPr>
              <a:t>= 1</a:t>
            </a:r>
            <a:endParaRPr i="1" sz="16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i="1" lang="en-US" sz="1600">
                <a:solidFill>
                  <a:schemeClr val="dk1"/>
                </a:solidFill>
                <a:latin typeface="Calibri"/>
                <a:ea typeface="Calibri"/>
                <a:cs typeface="Calibri"/>
                <a:sym typeface="Calibri"/>
              </a:rPr>
              <a:t>…</a:t>
            </a:r>
            <a:endParaRPr i="1" sz="1600">
              <a:solidFill>
                <a:schemeClr val="dk1"/>
              </a:solidFill>
              <a:latin typeface="Calibri"/>
              <a:ea typeface="Calibri"/>
              <a:cs typeface="Calibri"/>
              <a:sym typeface="Calibri"/>
            </a:endParaRPr>
          </a:p>
          <a:p>
            <a:pPr indent="0" lvl="0" marL="0" rtl="0">
              <a:lnSpc>
                <a:spcPct val="115000"/>
              </a:lnSpc>
              <a:spcBef>
                <a:spcPts val="0"/>
              </a:spcBef>
              <a:spcAft>
                <a:spcPts val="0"/>
              </a:spcAft>
              <a:buNone/>
            </a:pP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1,m</a:t>
            </a:r>
            <a:r>
              <a:rPr i="1" lang="en-US" sz="1600">
                <a:solidFill>
                  <a:schemeClr val="dk1"/>
                </a:solidFill>
                <a:latin typeface="Calibri"/>
                <a:ea typeface="Calibri"/>
                <a:cs typeface="Calibri"/>
                <a:sym typeface="Calibri"/>
              </a:rPr>
              <a:t>+x</a:t>
            </a:r>
            <a:r>
              <a:rPr baseline="-25000" i="1" lang="en-US" sz="1600">
                <a:solidFill>
                  <a:schemeClr val="dk1"/>
                </a:solidFill>
                <a:latin typeface="Calibri"/>
                <a:ea typeface="Calibri"/>
                <a:cs typeface="Calibri"/>
                <a:sym typeface="Calibri"/>
              </a:rPr>
              <a:t>2,m</a:t>
            </a:r>
            <a:r>
              <a:rPr i="1" lang="en-US" sz="1600">
                <a:solidFill>
                  <a:schemeClr val="dk1"/>
                </a:solidFill>
                <a:latin typeface="Calibri"/>
                <a:ea typeface="Calibri"/>
                <a:cs typeface="Calibri"/>
                <a:sym typeface="Calibri"/>
              </a:rPr>
              <a:t>+ … + x</a:t>
            </a:r>
            <a:r>
              <a:rPr baseline="-25000" i="1" lang="en-US" sz="1600">
                <a:solidFill>
                  <a:schemeClr val="dk1"/>
                </a:solidFill>
                <a:latin typeface="Calibri"/>
                <a:ea typeface="Calibri"/>
                <a:cs typeface="Calibri"/>
                <a:sym typeface="Calibri"/>
              </a:rPr>
              <a:t>n,m</a:t>
            </a:r>
            <a:r>
              <a:rPr i="1" lang="en-US" sz="1600">
                <a:solidFill>
                  <a:schemeClr val="dk1"/>
                </a:solidFill>
                <a:latin typeface="Calibri"/>
                <a:ea typeface="Calibri"/>
                <a:cs typeface="Calibri"/>
                <a:sym typeface="Calibri"/>
              </a:rPr>
              <a:t>= 1</a:t>
            </a:r>
            <a:endParaRPr i="1" sz="1600">
              <a:solidFill>
                <a:schemeClr val="dk1"/>
              </a:solidFill>
              <a:latin typeface="Calibri"/>
              <a:ea typeface="Calibri"/>
              <a:cs typeface="Calibri"/>
              <a:sym typeface="Calibri"/>
            </a:endParaRPr>
          </a:p>
          <a:p>
            <a:pPr indent="0" lvl="0" marL="0" rtl="0">
              <a:spcBef>
                <a:spcPts val="0"/>
              </a:spcBef>
              <a:spcAft>
                <a:spcPts val="0"/>
              </a:spcAft>
              <a:buNone/>
            </a:pPr>
            <a:r>
              <a:t/>
            </a:r>
            <a:endParaRPr sz="1600">
              <a:solidFill>
                <a:schemeClr val="dk1"/>
              </a:solidFill>
              <a:latin typeface="Calibri"/>
              <a:ea typeface="Calibri"/>
              <a:cs typeface="Calibri"/>
              <a:sym typeface="Calibri"/>
            </a:endParaRPr>
          </a:p>
          <a:p>
            <a:pPr indent="0" lvl="0" marL="0" rtl="0">
              <a:spcBef>
                <a:spcPts val="0"/>
              </a:spcBef>
              <a:spcAft>
                <a:spcPts val="0"/>
              </a:spcAft>
              <a:buNone/>
            </a:pPr>
            <a:r>
              <a:rPr lang="en-US" sz="1600">
                <a:solidFill>
                  <a:srgbClr val="7F7F7F"/>
                </a:solidFill>
                <a:latin typeface="Calibri"/>
                <a:ea typeface="Calibri"/>
                <a:cs typeface="Calibri"/>
                <a:sym typeface="Calibri"/>
              </a:rPr>
              <a:t>Restricciones de precedencia:</a:t>
            </a:r>
            <a:endParaRPr sz="1600">
              <a:solidFill>
                <a:srgbClr val="7F7F7F"/>
              </a:solidFill>
              <a:latin typeface="Calibri"/>
              <a:ea typeface="Calibri"/>
              <a:cs typeface="Calibri"/>
              <a:sym typeface="Calibri"/>
            </a:endParaRPr>
          </a:p>
          <a:p>
            <a:pPr indent="0" lvl="0" marL="0" rtl="0">
              <a:spcBef>
                <a:spcPts val="0"/>
              </a:spcBef>
              <a:spcAft>
                <a:spcPts val="0"/>
              </a:spcAft>
              <a:buNone/>
            </a:pPr>
            <a:r>
              <a:rPr lang="en-US" sz="1600">
                <a:solidFill>
                  <a:schemeClr val="dk1"/>
                </a:solidFill>
                <a:latin typeface="Calibri"/>
                <a:ea typeface="Calibri"/>
                <a:cs typeface="Calibri"/>
                <a:sym typeface="Calibri"/>
              </a:rPr>
              <a:t>Para i = 1, … , n</a:t>
            </a:r>
            <a:endParaRPr sz="1600">
              <a:solidFill>
                <a:schemeClr val="dk1"/>
              </a:solidFill>
              <a:latin typeface="Calibri"/>
              <a:ea typeface="Calibri"/>
              <a:cs typeface="Calibri"/>
              <a:sym typeface="Calibri"/>
            </a:endParaRPr>
          </a:p>
          <a:p>
            <a:pPr indent="0" lvl="0" marL="0" rtl="0">
              <a:spcBef>
                <a:spcPts val="0"/>
              </a:spcBef>
              <a:spcAft>
                <a:spcPts val="0"/>
              </a:spcAft>
              <a:buNone/>
            </a:pPr>
            <a:r>
              <a:rPr lang="en-US" sz="1600">
                <a:solidFill>
                  <a:schemeClr val="dk1"/>
                </a:solidFill>
                <a:latin typeface="Calibri"/>
                <a:ea typeface="Calibri"/>
                <a:cs typeface="Calibri"/>
                <a:sym typeface="Calibri"/>
              </a:rPr>
              <a:t>	Para j = 1, … , m</a:t>
            </a:r>
            <a:endParaRPr sz="1600">
              <a:solidFill>
                <a:schemeClr val="dk1"/>
              </a:solidFill>
              <a:latin typeface="Calibri"/>
              <a:ea typeface="Calibri"/>
              <a:cs typeface="Calibri"/>
              <a:sym typeface="Calibri"/>
            </a:endParaRPr>
          </a:p>
          <a:p>
            <a:pPr indent="0" lvl="0" marL="0" rtl="0">
              <a:spcBef>
                <a:spcPts val="0"/>
              </a:spcBef>
              <a:spcAft>
                <a:spcPts val="0"/>
              </a:spcAft>
              <a:buNone/>
            </a:pPr>
            <a:r>
              <a:rPr lang="en-US" sz="1600">
                <a:solidFill>
                  <a:schemeClr val="dk1"/>
                </a:solidFill>
                <a:latin typeface="Calibri"/>
                <a:ea typeface="Calibri"/>
                <a:cs typeface="Calibri"/>
                <a:sym typeface="Calibri"/>
              </a:rPr>
              <a:t>		Si i precede a j</a:t>
            </a:r>
            <a:endParaRPr sz="1600">
              <a:solidFill>
                <a:schemeClr val="dk1"/>
              </a:solidFill>
              <a:latin typeface="Calibri"/>
              <a:ea typeface="Calibri"/>
              <a:cs typeface="Calibri"/>
              <a:sym typeface="Calibri"/>
            </a:endParaRPr>
          </a:p>
          <a:p>
            <a:pPr indent="0" lvl="0" marL="0" rtl="0">
              <a:spcBef>
                <a:spcPts val="0"/>
              </a:spcBef>
              <a:spcAft>
                <a:spcPts val="0"/>
              </a:spcAft>
              <a:buNone/>
            </a:pPr>
            <a:r>
              <a:rPr lang="en-US" sz="1600">
                <a:solidFill>
                  <a:schemeClr val="dk1"/>
                </a:solidFill>
                <a:latin typeface="Calibri"/>
                <a:ea typeface="Calibri"/>
                <a:cs typeface="Calibri"/>
                <a:sym typeface="Calibri"/>
              </a:rPr>
              <a:t>			</a:t>
            </a:r>
            <a:r>
              <a:rPr i="1" lang="en-US" sz="1600">
                <a:solidFill>
                  <a:schemeClr val="dk1"/>
                </a:solidFill>
                <a:latin typeface="Calibri"/>
                <a:ea typeface="Calibri"/>
                <a:cs typeface="Calibri"/>
                <a:sym typeface="Calibri"/>
              </a:rPr>
              <a:t>∑ k * x</a:t>
            </a:r>
            <a:r>
              <a:rPr baseline="-25000" i="1" lang="en-US" sz="1600">
                <a:solidFill>
                  <a:schemeClr val="dk1"/>
                </a:solidFill>
                <a:latin typeface="Calibri"/>
                <a:ea typeface="Calibri"/>
                <a:cs typeface="Calibri"/>
                <a:sym typeface="Calibri"/>
              </a:rPr>
              <a:t>j,k </a:t>
            </a:r>
            <a:r>
              <a:rPr i="1" lang="en-US" sz="1600">
                <a:solidFill>
                  <a:schemeClr val="dk1"/>
                </a:solidFill>
                <a:latin typeface="Calibri"/>
                <a:ea typeface="Calibri"/>
                <a:cs typeface="Calibri"/>
                <a:sym typeface="Calibri"/>
              </a:rPr>
              <a:t>- ∑k * x</a:t>
            </a:r>
            <a:r>
              <a:rPr baseline="-25000" i="1" lang="en-US" sz="1600">
                <a:solidFill>
                  <a:schemeClr val="dk1"/>
                </a:solidFill>
                <a:latin typeface="Calibri"/>
                <a:ea typeface="Calibri"/>
                <a:cs typeface="Calibri"/>
                <a:sym typeface="Calibri"/>
              </a:rPr>
              <a:t>i,k </a:t>
            </a:r>
            <a:r>
              <a:rPr i="1" lang="en-US" sz="1600">
                <a:solidFill>
                  <a:schemeClr val="dk1"/>
                </a:solidFill>
                <a:latin typeface="Calibri"/>
                <a:ea typeface="Calibri"/>
                <a:cs typeface="Calibri"/>
                <a:sym typeface="Calibri"/>
              </a:rPr>
              <a:t>≥ 0</a:t>
            </a:r>
            <a:endParaRPr i="1" sz="1600">
              <a:solidFill>
                <a:schemeClr val="dk1"/>
              </a:solidFill>
              <a:latin typeface="Calibri"/>
              <a:ea typeface="Calibri"/>
              <a:cs typeface="Calibri"/>
              <a:sym typeface="Calibri"/>
            </a:endParaRPr>
          </a:p>
          <a:p>
            <a:pPr indent="457200" lvl="0" marL="914400" rtl="0">
              <a:spcBef>
                <a:spcPts val="0"/>
              </a:spcBef>
              <a:spcAft>
                <a:spcPts val="0"/>
              </a:spcAft>
              <a:buClr>
                <a:schemeClr val="dk1"/>
              </a:buClr>
              <a:buFont typeface="Arial"/>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Shape 1006"/>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Trabajo Futuro</a:t>
            </a:r>
            <a:endParaRPr b="1" sz="2400">
              <a:solidFill>
                <a:schemeClr val="dk1"/>
              </a:solidFill>
              <a:latin typeface="Calibri"/>
              <a:ea typeface="Calibri"/>
              <a:cs typeface="Calibri"/>
              <a:sym typeface="Calibri"/>
            </a:endParaRPr>
          </a:p>
        </p:txBody>
      </p:sp>
      <p:sp>
        <p:nvSpPr>
          <p:cNvPr id="1007" name="Shape 1007"/>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8" name="Shape 100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1009" name="Shape 1009"/>
          <p:cNvSpPr txBox="1"/>
          <p:nvPr/>
        </p:nvSpPr>
        <p:spPr>
          <a:xfrm>
            <a:off x="315950" y="1068650"/>
            <a:ext cx="8447100" cy="5464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US"/>
              <a:t>Aumentar capacidad física (Memoria RAM) del sistema para poder resolver problemas más grandes. Este trabajo se </a:t>
            </a:r>
            <a:r>
              <a:rPr lang="en-US"/>
              <a:t>realizó</a:t>
            </a:r>
            <a:r>
              <a:rPr lang="en-US"/>
              <a:t> con un GPU de 8 GB de </a:t>
            </a:r>
            <a:r>
              <a:rPr lang="en-US"/>
              <a:t>memoria</a:t>
            </a:r>
            <a:r>
              <a:rPr lang="en-US"/>
              <a:t> RAM en el que se aprovechó la </a:t>
            </a:r>
            <a:r>
              <a:rPr lang="en-US"/>
              <a:t>memoria</a:t>
            </a:r>
            <a:r>
              <a:rPr lang="en-US"/>
              <a:t> virtual para llegar hasta 16 GB.</a:t>
            </a:r>
            <a:endParaRPr/>
          </a:p>
          <a:p>
            <a:pPr indent="0" lvl="0" marL="0" rtl="0">
              <a:spcBef>
                <a:spcPts val="0"/>
              </a:spcBef>
              <a:spcAft>
                <a:spcPts val="0"/>
              </a:spcAft>
              <a:buNone/>
            </a:pPr>
            <a:r>
              <a:t/>
            </a:r>
            <a:endParaRPr/>
          </a:p>
          <a:p>
            <a:pPr indent="-317500" lvl="0" marL="457200" rtl="0">
              <a:spcBef>
                <a:spcPts val="0"/>
              </a:spcBef>
              <a:spcAft>
                <a:spcPts val="0"/>
              </a:spcAft>
              <a:buSzPts val="1400"/>
              <a:buAutoNum type="arabicPeriod"/>
            </a:pPr>
            <a:r>
              <a:rPr lang="en-US"/>
              <a:t>Implementar un sistema de manejo de arreglos con archivos. Manejar arreglos de miles de millones de enteros </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Shape 1014"/>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Apéndice</a:t>
            </a:r>
            <a:endParaRPr b="1" sz="2400">
              <a:solidFill>
                <a:schemeClr val="dk1"/>
              </a:solidFill>
              <a:latin typeface="Calibri"/>
              <a:ea typeface="Calibri"/>
              <a:cs typeface="Calibri"/>
              <a:sym typeface="Calibri"/>
            </a:endParaRPr>
          </a:p>
        </p:txBody>
      </p:sp>
      <p:sp>
        <p:nvSpPr>
          <p:cNvPr id="1015" name="Shape 1015"/>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6" name="Shape 10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sp>
        <p:nvSpPr>
          <p:cNvPr id="1021" name="Shape 1021"/>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Especificaciones de Sistema: Secuencial</a:t>
            </a:r>
            <a:endParaRPr b="1" sz="2400">
              <a:solidFill>
                <a:schemeClr val="dk1"/>
              </a:solidFill>
              <a:latin typeface="Calibri"/>
              <a:ea typeface="Calibri"/>
              <a:cs typeface="Calibri"/>
              <a:sym typeface="Calibri"/>
            </a:endParaRPr>
          </a:p>
        </p:txBody>
      </p:sp>
      <p:sp>
        <p:nvSpPr>
          <p:cNvPr id="1022" name="Shape 1022"/>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3" name="Shape 10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1024" name="Shape 1024"/>
          <p:cNvSpPr txBox="1"/>
          <p:nvPr/>
        </p:nvSpPr>
        <p:spPr>
          <a:xfrm>
            <a:off x="315950" y="1068650"/>
            <a:ext cx="8447100" cy="546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CUDA Device Query (Runtime API) version (CUDART static linking)</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Device 0: "GeForce GTX 1070"</a:t>
            </a:r>
            <a:endParaRPr/>
          </a:p>
          <a:p>
            <a:pPr indent="0" lvl="0" marL="0">
              <a:spcBef>
                <a:spcPts val="0"/>
              </a:spcBef>
              <a:spcAft>
                <a:spcPts val="0"/>
              </a:spcAft>
              <a:buClr>
                <a:schemeClr val="dk1"/>
              </a:buClr>
              <a:buSzPts val="1100"/>
              <a:buFont typeface="Arial"/>
              <a:buNone/>
            </a:pPr>
            <a:r>
              <a:rPr lang="en-US"/>
              <a:t>  CUDA Driver Version / Runtime Version      	9.1 / 9.1</a:t>
            </a:r>
            <a:endParaRPr/>
          </a:p>
          <a:p>
            <a:pPr indent="0" lvl="0" marL="0">
              <a:spcBef>
                <a:spcPts val="0"/>
              </a:spcBef>
              <a:spcAft>
                <a:spcPts val="0"/>
              </a:spcAft>
              <a:buClr>
                <a:schemeClr val="dk1"/>
              </a:buClr>
              <a:buSzPts val="1100"/>
              <a:buFont typeface="Arial"/>
              <a:buNone/>
            </a:pPr>
            <a:r>
              <a:rPr lang="en-US"/>
              <a:t>  CUDA Capability Major/Minor version number:	6.1</a:t>
            </a:r>
            <a:endParaRPr/>
          </a:p>
          <a:p>
            <a:pPr indent="0" lvl="0" marL="0">
              <a:spcBef>
                <a:spcPts val="0"/>
              </a:spcBef>
              <a:spcAft>
                <a:spcPts val="0"/>
              </a:spcAft>
              <a:buClr>
                <a:schemeClr val="dk1"/>
              </a:buClr>
              <a:buSzPts val="1100"/>
              <a:buFont typeface="Arial"/>
              <a:buNone/>
            </a:pPr>
            <a:r>
              <a:rPr lang="en-US"/>
              <a:t>  </a:t>
            </a:r>
            <a:r>
              <a:rPr b="1" lang="en-US"/>
              <a:t>Total amount of global memory: </a:t>
            </a:r>
            <a:r>
              <a:rPr lang="en-US"/>
              <a:t>            	8192 MBytes (8589934592 bytes)</a:t>
            </a:r>
            <a:endParaRPr/>
          </a:p>
          <a:p>
            <a:pPr indent="0" lvl="0" marL="0">
              <a:spcBef>
                <a:spcPts val="0"/>
              </a:spcBef>
              <a:spcAft>
                <a:spcPts val="0"/>
              </a:spcAft>
              <a:buClr>
                <a:schemeClr val="dk1"/>
              </a:buClr>
              <a:buSzPts val="1100"/>
              <a:buFont typeface="Arial"/>
              <a:buNone/>
            </a:pPr>
            <a:r>
              <a:rPr lang="en-US"/>
              <a:t>  </a:t>
            </a:r>
            <a:r>
              <a:rPr b="1" lang="en-US"/>
              <a:t>(15) Multiprocessors, (128) CUDA Cores/MP: </a:t>
            </a:r>
            <a:r>
              <a:rPr lang="en-US"/>
              <a:t>	1920 CUDA Cores</a:t>
            </a:r>
            <a:endParaRPr/>
          </a:p>
          <a:p>
            <a:pPr indent="0" lvl="0" marL="0">
              <a:spcBef>
                <a:spcPts val="0"/>
              </a:spcBef>
              <a:spcAft>
                <a:spcPts val="0"/>
              </a:spcAft>
              <a:buClr>
                <a:schemeClr val="dk1"/>
              </a:buClr>
              <a:buSzPts val="1100"/>
              <a:buFont typeface="Arial"/>
              <a:buNone/>
            </a:pPr>
            <a:r>
              <a:rPr lang="en-US"/>
              <a:t>  GPU Max Clock rate:                        	1683 MHz (1.68 GHz)</a:t>
            </a:r>
            <a:endParaRPr/>
          </a:p>
          <a:p>
            <a:pPr indent="0" lvl="0" marL="0">
              <a:spcBef>
                <a:spcPts val="0"/>
              </a:spcBef>
              <a:spcAft>
                <a:spcPts val="0"/>
              </a:spcAft>
              <a:buClr>
                <a:schemeClr val="dk1"/>
              </a:buClr>
              <a:buSzPts val="1100"/>
              <a:buFont typeface="Arial"/>
              <a:buNone/>
            </a:pPr>
            <a:r>
              <a:rPr lang="en-US"/>
              <a:t>  Memory Clock rate:                         	4004 Mhz</a:t>
            </a:r>
            <a:endParaRPr/>
          </a:p>
          <a:p>
            <a:pPr indent="0" lvl="0" marL="0">
              <a:spcBef>
                <a:spcPts val="0"/>
              </a:spcBef>
              <a:spcAft>
                <a:spcPts val="0"/>
              </a:spcAft>
              <a:buClr>
                <a:schemeClr val="dk1"/>
              </a:buClr>
              <a:buSzPts val="1100"/>
              <a:buFont typeface="Arial"/>
              <a:buNone/>
            </a:pPr>
            <a:r>
              <a:rPr lang="en-US"/>
              <a:t>  Memory Bus Width:                          	256-bit</a:t>
            </a:r>
            <a:endParaRPr/>
          </a:p>
          <a:p>
            <a:pPr indent="0" lvl="0" marL="0">
              <a:spcBef>
                <a:spcPts val="0"/>
              </a:spcBef>
              <a:spcAft>
                <a:spcPts val="0"/>
              </a:spcAft>
              <a:buClr>
                <a:schemeClr val="dk1"/>
              </a:buClr>
              <a:buSzPts val="1100"/>
              <a:buFont typeface="Arial"/>
              <a:buNone/>
            </a:pPr>
            <a:r>
              <a:rPr lang="en-US"/>
              <a:t>  L2 Cache Size:                             	2097152 bytes</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US"/>
              <a:t>  </a:t>
            </a:r>
            <a:r>
              <a:rPr b="1" lang="en-US"/>
              <a:t>Maximum number of threads per multiprocessor:</a:t>
            </a:r>
            <a:r>
              <a:rPr lang="en-US"/>
              <a:t>  2048</a:t>
            </a:r>
            <a:endParaRPr/>
          </a:p>
          <a:p>
            <a:pPr indent="0" lvl="0" marL="0">
              <a:spcBef>
                <a:spcPts val="0"/>
              </a:spcBef>
              <a:spcAft>
                <a:spcPts val="0"/>
              </a:spcAft>
              <a:buClr>
                <a:schemeClr val="dk1"/>
              </a:buClr>
              <a:buSzPts val="1100"/>
              <a:buFont typeface="Arial"/>
              <a:buNone/>
            </a:pPr>
            <a:r>
              <a:rPr lang="en-US"/>
              <a:t>  Maximum number of threads per block:       	1024</a:t>
            </a:r>
            <a:endParaRPr/>
          </a:p>
          <a:p>
            <a:pPr indent="0" lvl="0" marL="0">
              <a:spcBef>
                <a:spcPts val="0"/>
              </a:spcBef>
              <a:spcAft>
                <a:spcPts val="0"/>
              </a:spcAft>
              <a:buClr>
                <a:schemeClr val="dk1"/>
              </a:buClr>
              <a:buSzPts val="1100"/>
              <a:buFont typeface="Arial"/>
              <a:buNone/>
            </a:pPr>
            <a:r>
              <a:rPr lang="en-US"/>
              <a:t>  Max dimension size of a thread block (x,y,z): (1024, 1024, 64)</a:t>
            </a:r>
            <a:endParaRPr/>
          </a:p>
          <a:p>
            <a:pPr indent="0" lvl="0" marL="0">
              <a:spcBef>
                <a:spcPts val="0"/>
              </a:spcBef>
              <a:spcAft>
                <a:spcPts val="0"/>
              </a:spcAft>
              <a:buClr>
                <a:schemeClr val="dk1"/>
              </a:buClr>
              <a:buSzPts val="1100"/>
              <a:buFont typeface="Arial"/>
              <a:buNone/>
            </a:pPr>
            <a:r>
              <a:rPr lang="en-US"/>
              <a:t>  Max dimension size of a grid size	(x,y,z): (2147483647, 65535, 65535)</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Shape 1029"/>
          <p:cNvSpPr txBox="1"/>
          <p:nvPr/>
        </p:nvSpPr>
        <p:spPr>
          <a:xfrm>
            <a:off x="381000" y="304800"/>
            <a:ext cx="8153400" cy="461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Especificaciones de Sistema: Paralelo</a:t>
            </a:r>
            <a:endParaRPr b="1" sz="2400">
              <a:solidFill>
                <a:schemeClr val="dk1"/>
              </a:solidFill>
              <a:latin typeface="Calibri"/>
              <a:ea typeface="Calibri"/>
              <a:cs typeface="Calibri"/>
              <a:sym typeface="Calibri"/>
            </a:endParaRPr>
          </a:p>
        </p:txBody>
      </p:sp>
      <p:sp>
        <p:nvSpPr>
          <p:cNvPr id="1030" name="Shape 1030"/>
          <p:cNvSpPr/>
          <p:nvPr/>
        </p:nvSpPr>
        <p:spPr>
          <a:xfrm>
            <a:off x="0" y="762000"/>
            <a:ext cx="9144000" cy="76200"/>
          </a:xfrm>
          <a:prstGeom prst="rect">
            <a:avLst/>
          </a:prstGeom>
          <a:gradFill>
            <a:gsLst>
              <a:gs pos="0">
                <a:srgbClr val="1F3291"/>
              </a:gs>
              <a:gs pos="54000">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1" name="Shape 10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
        <p:nvSpPr>
          <p:cNvPr id="1032" name="Shape 1032"/>
          <p:cNvSpPr txBox="1"/>
          <p:nvPr/>
        </p:nvSpPr>
        <p:spPr>
          <a:xfrm>
            <a:off x="315950" y="1068650"/>
            <a:ext cx="8447100" cy="546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a:t>CUDA Device Query (Runtime API) version (CUDART static linking)</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n-US"/>
              <a:t>Device 0: "GeForce GTX 1070"</a:t>
            </a:r>
            <a:endParaRPr/>
          </a:p>
          <a:p>
            <a:pPr indent="0" lvl="0" marL="0" rtl="0">
              <a:spcBef>
                <a:spcPts val="0"/>
              </a:spcBef>
              <a:spcAft>
                <a:spcPts val="0"/>
              </a:spcAft>
              <a:buClr>
                <a:schemeClr val="dk1"/>
              </a:buClr>
              <a:buSzPts val="1100"/>
              <a:buFont typeface="Arial"/>
              <a:buNone/>
            </a:pPr>
            <a:r>
              <a:rPr lang="en-US"/>
              <a:t>  CUDA Driver Version / Runtime Version      	9.1 / 9.1</a:t>
            </a:r>
            <a:endParaRPr/>
          </a:p>
          <a:p>
            <a:pPr indent="0" lvl="0" marL="0" rtl="0">
              <a:spcBef>
                <a:spcPts val="0"/>
              </a:spcBef>
              <a:spcAft>
                <a:spcPts val="0"/>
              </a:spcAft>
              <a:buClr>
                <a:schemeClr val="dk1"/>
              </a:buClr>
              <a:buSzPts val="1100"/>
              <a:buFont typeface="Arial"/>
              <a:buNone/>
            </a:pPr>
            <a:r>
              <a:rPr lang="en-US"/>
              <a:t>  CUDA Capability Major/Minor version number:	6.1</a:t>
            </a:r>
            <a:endParaRPr/>
          </a:p>
          <a:p>
            <a:pPr indent="0" lvl="0" marL="0" rtl="0">
              <a:spcBef>
                <a:spcPts val="0"/>
              </a:spcBef>
              <a:spcAft>
                <a:spcPts val="0"/>
              </a:spcAft>
              <a:buClr>
                <a:schemeClr val="dk1"/>
              </a:buClr>
              <a:buSzPts val="1100"/>
              <a:buFont typeface="Arial"/>
              <a:buNone/>
            </a:pPr>
            <a:r>
              <a:rPr lang="en-US"/>
              <a:t>  </a:t>
            </a:r>
            <a:r>
              <a:rPr b="1" lang="en-US"/>
              <a:t>Total amount of global memory: </a:t>
            </a:r>
            <a:r>
              <a:rPr lang="en-US"/>
              <a:t>            	8192 MBytes (8589934592 bytes)</a:t>
            </a:r>
            <a:endParaRPr/>
          </a:p>
          <a:p>
            <a:pPr indent="0" lvl="0" marL="0" rtl="0">
              <a:spcBef>
                <a:spcPts val="0"/>
              </a:spcBef>
              <a:spcAft>
                <a:spcPts val="0"/>
              </a:spcAft>
              <a:buClr>
                <a:schemeClr val="dk1"/>
              </a:buClr>
              <a:buSzPts val="1100"/>
              <a:buFont typeface="Arial"/>
              <a:buNone/>
            </a:pPr>
            <a:r>
              <a:rPr lang="en-US"/>
              <a:t>  </a:t>
            </a:r>
            <a:r>
              <a:rPr b="1" lang="en-US"/>
              <a:t>(15) Multiprocessors, (128) CUDA Cores/MP: </a:t>
            </a:r>
            <a:r>
              <a:rPr lang="en-US"/>
              <a:t>	1920 CUDA Cores</a:t>
            </a:r>
            <a:endParaRPr/>
          </a:p>
          <a:p>
            <a:pPr indent="0" lvl="0" marL="0" rtl="0">
              <a:spcBef>
                <a:spcPts val="0"/>
              </a:spcBef>
              <a:spcAft>
                <a:spcPts val="0"/>
              </a:spcAft>
              <a:buClr>
                <a:schemeClr val="dk1"/>
              </a:buClr>
              <a:buSzPts val="1100"/>
              <a:buFont typeface="Arial"/>
              <a:buNone/>
            </a:pPr>
            <a:r>
              <a:rPr lang="en-US"/>
              <a:t>  GPU Max Clock rate:                        	1683 MHz (1.68 GHz)</a:t>
            </a:r>
            <a:endParaRPr/>
          </a:p>
          <a:p>
            <a:pPr indent="0" lvl="0" marL="0" rtl="0">
              <a:spcBef>
                <a:spcPts val="0"/>
              </a:spcBef>
              <a:spcAft>
                <a:spcPts val="0"/>
              </a:spcAft>
              <a:buClr>
                <a:schemeClr val="dk1"/>
              </a:buClr>
              <a:buSzPts val="1100"/>
              <a:buFont typeface="Arial"/>
              <a:buNone/>
            </a:pPr>
            <a:r>
              <a:rPr lang="en-US"/>
              <a:t>  Memory Clock rate:                         	4004 Mhz</a:t>
            </a:r>
            <a:endParaRPr/>
          </a:p>
          <a:p>
            <a:pPr indent="0" lvl="0" marL="0" rtl="0">
              <a:spcBef>
                <a:spcPts val="0"/>
              </a:spcBef>
              <a:spcAft>
                <a:spcPts val="0"/>
              </a:spcAft>
              <a:buClr>
                <a:schemeClr val="dk1"/>
              </a:buClr>
              <a:buSzPts val="1100"/>
              <a:buFont typeface="Arial"/>
              <a:buNone/>
            </a:pPr>
            <a:r>
              <a:rPr lang="en-US"/>
              <a:t>  Memory Bus Width:                          	256-bit</a:t>
            </a:r>
            <a:endParaRPr/>
          </a:p>
          <a:p>
            <a:pPr indent="0" lvl="0" marL="0" rtl="0">
              <a:spcBef>
                <a:spcPts val="0"/>
              </a:spcBef>
              <a:spcAft>
                <a:spcPts val="0"/>
              </a:spcAft>
              <a:buClr>
                <a:schemeClr val="dk1"/>
              </a:buClr>
              <a:buSzPts val="1100"/>
              <a:buFont typeface="Arial"/>
              <a:buNone/>
            </a:pPr>
            <a:r>
              <a:rPr lang="en-US"/>
              <a:t>  L2 Cache Size:                             	2097152 bytes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rPr lang="en-US"/>
              <a:t>  </a:t>
            </a:r>
            <a:r>
              <a:rPr b="1" lang="en-US"/>
              <a:t>Maximum number of threads per multiprocessor:</a:t>
            </a:r>
            <a:r>
              <a:rPr lang="en-US"/>
              <a:t>  2048</a:t>
            </a:r>
            <a:endParaRPr/>
          </a:p>
          <a:p>
            <a:pPr indent="0" lvl="0" marL="0" rtl="0">
              <a:spcBef>
                <a:spcPts val="0"/>
              </a:spcBef>
              <a:spcAft>
                <a:spcPts val="0"/>
              </a:spcAft>
              <a:buClr>
                <a:schemeClr val="dk1"/>
              </a:buClr>
              <a:buSzPts val="1100"/>
              <a:buFont typeface="Arial"/>
              <a:buNone/>
            </a:pPr>
            <a:r>
              <a:rPr lang="en-US"/>
              <a:t>  Maximum number of threads per block:       	1024</a:t>
            </a:r>
            <a:endParaRPr/>
          </a:p>
          <a:p>
            <a:pPr indent="0" lvl="0" marL="0" rtl="0">
              <a:spcBef>
                <a:spcPts val="0"/>
              </a:spcBef>
              <a:spcAft>
                <a:spcPts val="0"/>
              </a:spcAft>
              <a:buClr>
                <a:schemeClr val="dk1"/>
              </a:buClr>
              <a:buSzPts val="1100"/>
              <a:buFont typeface="Arial"/>
              <a:buNone/>
            </a:pPr>
            <a:r>
              <a:rPr lang="en-US"/>
              <a:t>  Max dimension size of a thread block (x,y,z): (1024, 1024, 64)</a:t>
            </a:r>
            <a:endParaRPr/>
          </a:p>
          <a:p>
            <a:pPr indent="0" lvl="0" marL="0" rtl="0">
              <a:spcBef>
                <a:spcPts val="0"/>
              </a:spcBef>
              <a:spcAft>
                <a:spcPts val="0"/>
              </a:spcAft>
              <a:buClr>
                <a:schemeClr val="dk1"/>
              </a:buClr>
              <a:buSzPts val="1100"/>
              <a:buFont typeface="Arial"/>
              <a:buNone/>
            </a:pPr>
            <a:r>
              <a:rPr lang="en-US"/>
              <a:t>  Max dimension size of a grid size	(x,y,z): (2147483647, 65535, 65535)</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nvSpPr>
        <p:spPr>
          <a:xfrm>
            <a:off x="381000" y="381000"/>
            <a:ext cx="2895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Problema de Ejemplo</a:t>
            </a:r>
            <a:endParaRPr/>
          </a:p>
        </p:txBody>
      </p:sp>
      <p:sp>
        <p:nvSpPr>
          <p:cNvPr id="129" name="Shape 129"/>
          <p:cNvSpPr/>
          <p:nvPr/>
        </p:nvSpPr>
        <p:spPr>
          <a:xfrm>
            <a:off x="381000" y="3850276"/>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A</a:t>
            </a:r>
            <a:endParaRPr b="1" sz="1600">
              <a:solidFill>
                <a:srgbClr val="000000"/>
              </a:solidFill>
              <a:latin typeface="Calibri"/>
              <a:ea typeface="Calibri"/>
              <a:cs typeface="Calibri"/>
              <a:sym typeface="Calibri"/>
            </a:endParaRPr>
          </a:p>
        </p:txBody>
      </p:sp>
      <p:sp>
        <p:nvSpPr>
          <p:cNvPr id="130" name="Shape 130"/>
          <p:cNvSpPr/>
          <p:nvPr/>
        </p:nvSpPr>
        <p:spPr>
          <a:xfrm>
            <a:off x="1905000" y="24786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B</a:t>
            </a:r>
            <a:endParaRPr b="1" sz="1600">
              <a:solidFill>
                <a:srgbClr val="000000"/>
              </a:solidFill>
              <a:latin typeface="Calibri"/>
              <a:ea typeface="Calibri"/>
              <a:cs typeface="Calibri"/>
              <a:sym typeface="Calibri"/>
            </a:endParaRPr>
          </a:p>
        </p:txBody>
      </p:sp>
      <p:sp>
        <p:nvSpPr>
          <p:cNvPr id="131" name="Shape 131"/>
          <p:cNvSpPr/>
          <p:nvPr/>
        </p:nvSpPr>
        <p:spPr>
          <a:xfrm>
            <a:off x="1922417" y="38502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C</a:t>
            </a:r>
            <a:endParaRPr b="1" sz="1600">
              <a:solidFill>
                <a:srgbClr val="000000"/>
              </a:solidFill>
              <a:latin typeface="Calibri"/>
              <a:ea typeface="Calibri"/>
              <a:cs typeface="Calibri"/>
              <a:sym typeface="Calibri"/>
            </a:endParaRPr>
          </a:p>
        </p:txBody>
      </p:sp>
      <p:sp>
        <p:nvSpPr>
          <p:cNvPr id="132" name="Shape 132"/>
          <p:cNvSpPr/>
          <p:nvPr/>
        </p:nvSpPr>
        <p:spPr>
          <a:xfrm>
            <a:off x="3429000" y="24786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D</a:t>
            </a:r>
            <a:endParaRPr b="1" sz="1600">
              <a:solidFill>
                <a:srgbClr val="000000"/>
              </a:solidFill>
              <a:latin typeface="Calibri"/>
              <a:ea typeface="Calibri"/>
              <a:cs typeface="Calibri"/>
              <a:sym typeface="Calibri"/>
            </a:endParaRPr>
          </a:p>
        </p:txBody>
      </p:sp>
      <p:sp>
        <p:nvSpPr>
          <p:cNvPr id="133" name="Shape 133"/>
          <p:cNvSpPr/>
          <p:nvPr/>
        </p:nvSpPr>
        <p:spPr>
          <a:xfrm>
            <a:off x="3446417" y="38502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E</a:t>
            </a:r>
            <a:endParaRPr b="1" sz="1600">
              <a:solidFill>
                <a:srgbClr val="000000"/>
              </a:solidFill>
              <a:latin typeface="Calibri"/>
              <a:ea typeface="Calibri"/>
              <a:cs typeface="Calibri"/>
              <a:sym typeface="Calibri"/>
            </a:endParaRPr>
          </a:p>
        </p:txBody>
      </p:sp>
      <p:sp>
        <p:nvSpPr>
          <p:cNvPr id="134" name="Shape 134"/>
          <p:cNvSpPr/>
          <p:nvPr/>
        </p:nvSpPr>
        <p:spPr>
          <a:xfrm>
            <a:off x="4953000" y="2478677"/>
            <a:ext cx="6438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F</a:t>
            </a:r>
            <a:endParaRPr b="1" sz="1600">
              <a:solidFill>
                <a:srgbClr val="000000"/>
              </a:solidFill>
              <a:latin typeface="Calibri"/>
              <a:ea typeface="Calibri"/>
              <a:cs typeface="Calibri"/>
              <a:sym typeface="Calibri"/>
            </a:endParaRPr>
          </a:p>
        </p:txBody>
      </p:sp>
      <p:sp>
        <p:nvSpPr>
          <p:cNvPr id="135" name="Shape 135"/>
          <p:cNvSpPr/>
          <p:nvPr/>
        </p:nvSpPr>
        <p:spPr>
          <a:xfrm>
            <a:off x="4970417" y="3850277"/>
            <a:ext cx="6438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G</a:t>
            </a:r>
            <a:endParaRPr b="1" sz="1600">
              <a:solidFill>
                <a:srgbClr val="000000"/>
              </a:solidFill>
              <a:latin typeface="Calibri"/>
              <a:ea typeface="Calibri"/>
              <a:cs typeface="Calibri"/>
              <a:sym typeface="Calibri"/>
            </a:endParaRPr>
          </a:p>
        </p:txBody>
      </p:sp>
      <p:sp>
        <p:nvSpPr>
          <p:cNvPr id="136" name="Shape 136"/>
          <p:cNvSpPr/>
          <p:nvPr/>
        </p:nvSpPr>
        <p:spPr>
          <a:xfrm>
            <a:off x="6553200" y="24786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H</a:t>
            </a:r>
            <a:endParaRPr b="1" sz="1600">
              <a:solidFill>
                <a:srgbClr val="000000"/>
              </a:solidFill>
              <a:latin typeface="Calibri"/>
              <a:ea typeface="Calibri"/>
              <a:cs typeface="Calibri"/>
              <a:sym typeface="Calibri"/>
            </a:endParaRPr>
          </a:p>
        </p:txBody>
      </p:sp>
      <p:sp>
        <p:nvSpPr>
          <p:cNvPr id="137" name="Shape 137"/>
          <p:cNvSpPr/>
          <p:nvPr/>
        </p:nvSpPr>
        <p:spPr>
          <a:xfrm>
            <a:off x="6570617" y="3850277"/>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I</a:t>
            </a:r>
            <a:endParaRPr b="1" sz="1600">
              <a:solidFill>
                <a:srgbClr val="000000"/>
              </a:solidFill>
              <a:latin typeface="Calibri"/>
              <a:ea typeface="Calibri"/>
              <a:cs typeface="Calibri"/>
              <a:sym typeface="Calibri"/>
            </a:endParaRPr>
          </a:p>
        </p:txBody>
      </p:sp>
      <p:sp>
        <p:nvSpPr>
          <p:cNvPr id="138" name="Shape 138"/>
          <p:cNvSpPr/>
          <p:nvPr/>
        </p:nvSpPr>
        <p:spPr>
          <a:xfrm>
            <a:off x="8066094" y="2483031"/>
            <a:ext cx="585300" cy="5853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0000"/>
                </a:solidFill>
                <a:latin typeface="Calibri"/>
                <a:ea typeface="Calibri"/>
                <a:cs typeface="Calibri"/>
                <a:sym typeface="Calibri"/>
              </a:rPr>
              <a:t>J</a:t>
            </a:r>
            <a:endParaRPr b="1" sz="1600">
              <a:solidFill>
                <a:srgbClr val="000000"/>
              </a:solidFill>
              <a:latin typeface="Calibri"/>
              <a:ea typeface="Calibri"/>
              <a:cs typeface="Calibri"/>
              <a:sym typeface="Calibri"/>
            </a:endParaRPr>
          </a:p>
        </p:txBody>
      </p:sp>
      <p:cxnSp>
        <p:nvCxnSpPr>
          <p:cNvPr id="139" name="Shape 139"/>
          <p:cNvCxnSpPr>
            <a:endCxn id="131" idx="2"/>
          </p:cNvCxnSpPr>
          <p:nvPr/>
        </p:nvCxnSpPr>
        <p:spPr>
          <a:xfrm>
            <a:off x="966317" y="4142927"/>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140" name="Shape 140"/>
          <p:cNvCxnSpPr>
            <a:stCxn id="131" idx="7"/>
            <a:endCxn id="132" idx="3"/>
          </p:cNvCxnSpPr>
          <p:nvPr/>
        </p:nvCxnSpPr>
        <p:spPr>
          <a:xfrm flipH="1" rot="10800000">
            <a:off x="2422002" y="2978392"/>
            <a:ext cx="1092600" cy="957600"/>
          </a:xfrm>
          <a:prstGeom prst="straightConnector1">
            <a:avLst/>
          </a:prstGeom>
          <a:noFill/>
          <a:ln cap="flat" cmpd="sng" w="38100">
            <a:solidFill>
              <a:schemeClr val="dk1"/>
            </a:solidFill>
            <a:prstDash val="solid"/>
            <a:round/>
            <a:headEnd len="sm" w="sm" type="none"/>
            <a:tailEnd len="med" w="med" type="stealth"/>
          </a:ln>
        </p:spPr>
      </p:cxnSp>
      <p:sp>
        <p:nvSpPr>
          <p:cNvPr id="141" name="Shape 141"/>
          <p:cNvSpPr txBox="1"/>
          <p:nvPr/>
        </p:nvSpPr>
        <p:spPr>
          <a:xfrm>
            <a:off x="457470" y="4436733"/>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40</a:t>
            </a:r>
            <a:endParaRPr b="1" sz="1600">
              <a:solidFill>
                <a:schemeClr val="dk1"/>
              </a:solidFill>
              <a:latin typeface="Calibri"/>
              <a:ea typeface="Calibri"/>
              <a:cs typeface="Calibri"/>
              <a:sym typeface="Calibri"/>
            </a:endParaRPr>
          </a:p>
        </p:txBody>
      </p:sp>
      <p:sp>
        <p:nvSpPr>
          <p:cNvPr id="142" name="Shape 142"/>
          <p:cNvSpPr txBox="1"/>
          <p:nvPr/>
        </p:nvSpPr>
        <p:spPr>
          <a:xfrm>
            <a:off x="1949609" y="3088594"/>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20</a:t>
            </a:r>
            <a:endParaRPr b="1" sz="1600">
              <a:solidFill>
                <a:schemeClr val="dk1"/>
              </a:solidFill>
              <a:latin typeface="Calibri"/>
              <a:ea typeface="Calibri"/>
              <a:cs typeface="Calibri"/>
              <a:sym typeface="Calibri"/>
            </a:endParaRPr>
          </a:p>
        </p:txBody>
      </p:sp>
      <p:sp>
        <p:nvSpPr>
          <p:cNvPr id="143" name="Shape 143"/>
          <p:cNvSpPr txBox="1"/>
          <p:nvPr/>
        </p:nvSpPr>
        <p:spPr>
          <a:xfrm>
            <a:off x="1949609" y="4435644"/>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30</a:t>
            </a:r>
            <a:endParaRPr b="1" sz="1600">
              <a:solidFill>
                <a:schemeClr val="dk1"/>
              </a:solidFill>
              <a:latin typeface="Calibri"/>
              <a:ea typeface="Calibri"/>
              <a:cs typeface="Calibri"/>
              <a:sym typeface="Calibri"/>
            </a:endParaRPr>
          </a:p>
        </p:txBody>
      </p:sp>
      <p:sp>
        <p:nvSpPr>
          <p:cNvPr id="144" name="Shape 144"/>
          <p:cNvSpPr txBox="1"/>
          <p:nvPr/>
        </p:nvSpPr>
        <p:spPr>
          <a:xfrm>
            <a:off x="3466958" y="4473258"/>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35</a:t>
            </a:r>
            <a:endParaRPr b="1" sz="1600">
              <a:solidFill>
                <a:schemeClr val="dk1"/>
              </a:solidFill>
              <a:latin typeface="Calibri"/>
              <a:ea typeface="Calibri"/>
              <a:cs typeface="Calibri"/>
              <a:sym typeface="Calibri"/>
            </a:endParaRPr>
          </a:p>
        </p:txBody>
      </p:sp>
      <p:sp>
        <p:nvSpPr>
          <p:cNvPr id="145" name="Shape 145"/>
          <p:cNvSpPr txBox="1"/>
          <p:nvPr/>
        </p:nvSpPr>
        <p:spPr>
          <a:xfrm>
            <a:off x="5051097" y="4448055"/>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60</a:t>
            </a:r>
            <a:endParaRPr b="1" sz="1600">
              <a:solidFill>
                <a:schemeClr val="dk1"/>
              </a:solidFill>
              <a:latin typeface="Calibri"/>
              <a:ea typeface="Calibri"/>
              <a:cs typeface="Calibri"/>
              <a:sym typeface="Calibri"/>
            </a:endParaRPr>
          </a:p>
        </p:txBody>
      </p:sp>
      <p:sp>
        <p:nvSpPr>
          <p:cNvPr id="146" name="Shape 146"/>
          <p:cNvSpPr txBox="1"/>
          <p:nvPr/>
        </p:nvSpPr>
        <p:spPr>
          <a:xfrm>
            <a:off x="6619382" y="4460195"/>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15</a:t>
            </a:r>
            <a:endParaRPr b="1" sz="1600">
              <a:solidFill>
                <a:schemeClr val="dk1"/>
              </a:solidFill>
              <a:latin typeface="Calibri"/>
              <a:ea typeface="Calibri"/>
              <a:cs typeface="Calibri"/>
              <a:sym typeface="Calibri"/>
            </a:endParaRPr>
          </a:p>
        </p:txBody>
      </p:sp>
      <p:sp>
        <p:nvSpPr>
          <p:cNvPr id="147" name="Shape 147"/>
          <p:cNvSpPr txBox="1"/>
          <p:nvPr/>
        </p:nvSpPr>
        <p:spPr>
          <a:xfrm>
            <a:off x="8145933" y="3080999"/>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60</a:t>
            </a:r>
            <a:endParaRPr b="1" sz="1600">
              <a:solidFill>
                <a:schemeClr val="dk1"/>
              </a:solidFill>
              <a:latin typeface="Calibri"/>
              <a:ea typeface="Calibri"/>
              <a:cs typeface="Calibri"/>
              <a:sym typeface="Calibri"/>
            </a:endParaRPr>
          </a:p>
        </p:txBody>
      </p:sp>
      <p:sp>
        <p:nvSpPr>
          <p:cNvPr id="148" name="Shape 148"/>
          <p:cNvSpPr txBox="1"/>
          <p:nvPr/>
        </p:nvSpPr>
        <p:spPr>
          <a:xfrm>
            <a:off x="6619382" y="3088594"/>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25</a:t>
            </a:r>
            <a:endParaRPr b="1" sz="1600">
              <a:solidFill>
                <a:schemeClr val="dk1"/>
              </a:solidFill>
              <a:latin typeface="Calibri"/>
              <a:ea typeface="Calibri"/>
              <a:cs typeface="Calibri"/>
              <a:sym typeface="Calibri"/>
            </a:endParaRPr>
          </a:p>
        </p:txBody>
      </p:sp>
      <p:sp>
        <p:nvSpPr>
          <p:cNvPr id="149" name="Shape 149"/>
          <p:cNvSpPr txBox="1"/>
          <p:nvPr/>
        </p:nvSpPr>
        <p:spPr>
          <a:xfrm>
            <a:off x="4970417" y="3073958"/>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25</a:t>
            </a:r>
            <a:endParaRPr b="1" sz="1600">
              <a:solidFill>
                <a:schemeClr val="dk1"/>
              </a:solidFill>
              <a:latin typeface="Calibri"/>
              <a:ea typeface="Calibri"/>
              <a:cs typeface="Calibri"/>
              <a:sym typeface="Calibri"/>
            </a:endParaRPr>
          </a:p>
        </p:txBody>
      </p:sp>
      <p:sp>
        <p:nvSpPr>
          <p:cNvPr id="150" name="Shape 150"/>
          <p:cNvSpPr txBox="1"/>
          <p:nvPr/>
        </p:nvSpPr>
        <p:spPr>
          <a:xfrm>
            <a:off x="3466958" y="3073958"/>
            <a:ext cx="4443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50</a:t>
            </a:r>
            <a:endParaRPr b="1" sz="1600">
              <a:solidFill>
                <a:schemeClr val="dk1"/>
              </a:solidFill>
              <a:latin typeface="Calibri"/>
              <a:ea typeface="Calibri"/>
              <a:cs typeface="Calibri"/>
              <a:sym typeface="Calibri"/>
            </a:endParaRPr>
          </a:p>
        </p:txBody>
      </p:sp>
      <p:sp>
        <p:nvSpPr>
          <p:cNvPr id="151" name="Shape 151"/>
          <p:cNvSpPr txBox="1"/>
          <p:nvPr/>
        </p:nvSpPr>
        <p:spPr>
          <a:xfrm>
            <a:off x="3031994" y="4650550"/>
            <a:ext cx="2886000" cy="1938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4 estaciones</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Tiempo total: </a:t>
            </a:r>
            <a:r>
              <a:rPr lang="en-US" sz="2000">
                <a:solidFill>
                  <a:schemeClr val="dk1"/>
                </a:solidFill>
                <a:latin typeface="Calibri"/>
                <a:ea typeface="Calibri"/>
                <a:cs typeface="Calibri"/>
                <a:sym typeface="Calibri"/>
              </a:rPr>
              <a:t>360</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Ciclo ideal: </a:t>
            </a:r>
            <a:r>
              <a:rPr lang="en-US" sz="2000">
                <a:solidFill>
                  <a:schemeClr val="dk1"/>
                </a:solidFill>
                <a:latin typeface="Calibri"/>
                <a:ea typeface="Calibri"/>
                <a:cs typeface="Calibri"/>
                <a:sym typeface="Calibri"/>
              </a:rPr>
              <a:t>360 / 4 = 90</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Máximo común divisor: </a:t>
            </a:r>
            <a:r>
              <a:rPr lang="en-US" sz="2000">
                <a:solidFill>
                  <a:schemeClr val="dk1"/>
                </a:solidFill>
                <a:latin typeface="Calibri"/>
                <a:ea typeface="Calibri"/>
                <a:cs typeface="Calibri"/>
                <a:sym typeface="Calibri"/>
              </a:rPr>
              <a:t>5</a:t>
            </a:r>
            <a:endParaRPr sz="2000">
              <a:solidFill>
                <a:schemeClr val="dk1"/>
              </a:solidFill>
              <a:latin typeface="Calibri"/>
              <a:ea typeface="Calibri"/>
              <a:cs typeface="Calibri"/>
              <a:sym typeface="Calibri"/>
            </a:endParaRPr>
          </a:p>
          <a:p>
            <a:pPr indent="0" lvl="0" marL="0" marR="0" rtl="0" algn="r">
              <a:spcBef>
                <a:spcPts val="0"/>
              </a:spcBef>
              <a:spcAft>
                <a:spcPts val="0"/>
              </a:spcAft>
              <a:buNone/>
            </a:pPr>
            <a:r>
              <a:rPr b="1" lang="en-US" sz="2000">
                <a:solidFill>
                  <a:schemeClr val="dk1"/>
                </a:solidFill>
                <a:latin typeface="Calibri"/>
                <a:ea typeface="Calibri"/>
                <a:cs typeface="Calibri"/>
                <a:sym typeface="Calibri"/>
              </a:rPr>
              <a:t>	</a:t>
            </a:r>
            <a:endParaRPr b="1" sz="1600">
              <a:solidFill>
                <a:schemeClr val="dk1"/>
              </a:solidFill>
              <a:latin typeface="Calibri"/>
              <a:ea typeface="Calibri"/>
              <a:cs typeface="Calibri"/>
              <a:sym typeface="Calibri"/>
            </a:endParaRPr>
          </a:p>
        </p:txBody>
      </p:sp>
      <p:cxnSp>
        <p:nvCxnSpPr>
          <p:cNvPr id="152" name="Shape 152"/>
          <p:cNvCxnSpPr/>
          <p:nvPr/>
        </p:nvCxnSpPr>
        <p:spPr>
          <a:xfrm flipH="1" rot="10800000">
            <a:off x="907408" y="2963766"/>
            <a:ext cx="1092600" cy="957600"/>
          </a:xfrm>
          <a:prstGeom prst="straightConnector1">
            <a:avLst/>
          </a:prstGeom>
          <a:noFill/>
          <a:ln cap="flat" cmpd="sng" w="38100">
            <a:solidFill>
              <a:schemeClr val="dk1"/>
            </a:solidFill>
            <a:prstDash val="solid"/>
            <a:round/>
            <a:headEnd len="sm" w="sm" type="none"/>
            <a:tailEnd len="med" w="med" type="stealth"/>
          </a:ln>
        </p:spPr>
      </p:cxnSp>
      <p:cxnSp>
        <p:nvCxnSpPr>
          <p:cNvPr id="153" name="Shape 153"/>
          <p:cNvCxnSpPr/>
          <p:nvPr/>
        </p:nvCxnSpPr>
        <p:spPr>
          <a:xfrm flipH="1" rot="10800000">
            <a:off x="3958431" y="2963765"/>
            <a:ext cx="1092600" cy="957600"/>
          </a:xfrm>
          <a:prstGeom prst="straightConnector1">
            <a:avLst/>
          </a:prstGeom>
          <a:noFill/>
          <a:ln cap="flat" cmpd="sng" w="38100">
            <a:solidFill>
              <a:schemeClr val="dk1"/>
            </a:solidFill>
            <a:prstDash val="solid"/>
            <a:round/>
            <a:headEnd len="sm" w="sm" type="none"/>
            <a:tailEnd len="med" w="med" type="stealth"/>
          </a:ln>
        </p:spPr>
      </p:cxnSp>
      <p:cxnSp>
        <p:nvCxnSpPr>
          <p:cNvPr id="154" name="Shape 154"/>
          <p:cNvCxnSpPr/>
          <p:nvPr/>
        </p:nvCxnSpPr>
        <p:spPr>
          <a:xfrm flipH="1" rot="10800000">
            <a:off x="5526716" y="2963764"/>
            <a:ext cx="1092600" cy="957600"/>
          </a:xfrm>
          <a:prstGeom prst="straightConnector1">
            <a:avLst/>
          </a:prstGeom>
          <a:noFill/>
          <a:ln cap="flat" cmpd="sng" w="38100">
            <a:solidFill>
              <a:schemeClr val="dk1"/>
            </a:solidFill>
            <a:prstDash val="solid"/>
            <a:round/>
            <a:headEnd len="sm" w="sm" type="none"/>
            <a:tailEnd len="med" w="med" type="stealth"/>
          </a:ln>
        </p:spPr>
      </p:cxnSp>
      <p:cxnSp>
        <p:nvCxnSpPr>
          <p:cNvPr id="155" name="Shape 155"/>
          <p:cNvCxnSpPr/>
          <p:nvPr/>
        </p:nvCxnSpPr>
        <p:spPr>
          <a:xfrm flipH="1" rot="10800000">
            <a:off x="7085924" y="3002351"/>
            <a:ext cx="1092600" cy="957600"/>
          </a:xfrm>
          <a:prstGeom prst="straightConnector1">
            <a:avLst/>
          </a:prstGeom>
          <a:noFill/>
          <a:ln cap="flat" cmpd="sng" w="38100">
            <a:solidFill>
              <a:schemeClr val="dk1"/>
            </a:solidFill>
            <a:prstDash val="solid"/>
            <a:round/>
            <a:headEnd len="sm" w="sm" type="none"/>
            <a:tailEnd len="med" w="med" type="stealth"/>
          </a:ln>
        </p:spPr>
      </p:cxnSp>
      <p:cxnSp>
        <p:nvCxnSpPr>
          <p:cNvPr id="156" name="Shape 156"/>
          <p:cNvCxnSpPr/>
          <p:nvPr/>
        </p:nvCxnSpPr>
        <p:spPr>
          <a:xfrm>
            <a:off x="2510908" y="4142958"/>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157" name="Shape 157"/>
          <p:cNvCxnSpPr/>
          <p:nvPr/>
        </p:nvCxnSpPr>
        <p:spPr>
          <a:xfrm>
            <a:off x="4015456" y="4153707"/>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158" name="Shape 158"/>
          <p:cNvCxnSpPr/>
          <p:nvPr/>
        </p:nvCxnSpPr>
        <p:spPr>
          <a:xfrm>
            <a:off x="5614567" y="4153706"/>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159" name="Shape 159"/>
          <p:cNvCxnSpPr/>
          <p:nvPr/>
        </p:nvCxnSpPr>
        <p:spPr>
          <a:xfrm>
            <a:off x="7110044" y="2771360"/>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160" name="Shape 160"/>
          <p:cNvCxnSpPr/>
          <p:nvPr/>
        </p:nvCxnSpPr>
        <p:spPr>
          <a:xfrm>
            <a:off x="5591509" y="2769040"/>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161" name="Shape 161"/>
          <p:cNvCxnSpPr/>
          <p:nvPr/>
        </p:nvCxnSpPr>
        <p:spPr>
          <a:xfrm>
            <a:off x="3996950" y="2751337"/>
            <a:ext cx="956100" cy="0"/>
          </a:xfrm>
          <a:prstGeom prst="straightConnector1">
            <a:avLst/>
          </a:prstGeom>
          <a:noFill/>
          <a:ln cap="flat" cmpd="sng" w="38100">
            <a:solidFill>
              <a:schemeClr val="dk1"/>
            </a:solidFill>
            <a:prstDash val="solid"/>
            <a:round/>
            <a:headEnd len="sm" w="sm" type="none"/>
            <a:tailEnd len="med" w="med" type="stealth"/>
          </a:ln>
        </p:spPr>
      </p:cxnSp>
      <p:cxnSp>
        <p:nvCxnSpPr>
          <p:cNvPr id="162" name="Shape 162"/>
          <p:cNvCxnSpPr/>
          <p:nvPr/>
        </p:nvCxnSpPr>
        <p:spPr>
          <a:xfrm>
            <a:off x="2470773" y="2751336"/>
            <a:ext cx="956100" cy="0"/>
          </a:xfrm>
          <a:prstGeom prst="straightConnector1">
            <a:avLst/>
          </a:prstGeom>
          <a:noFill/>
          <a:ln cap="flat" cmpd="sng" w="38100">
            <a:solidFill>
              <a:schemeClr val="dk1"/>
            </a:solidFill>
            <a:prstDash val="solid"/>
            <a:round/>
            <a:headEnd len="sm" w="sm" type="none"/>
            <a:tailEnd len="med" w="med" type="stealth"/>
          </a:ln>
        </p:spPr>
      </p:cxnSp>
      <p:sp>
        <p:nvSpPr>
          <p:cNvPr id="163" name="Shape 163"/>
          <p:cNvSpPr/>
          <p:nvPr/>
        </p:nvSpPr>
        <p:spPr>
          <a:xfrm>
            <a:off x="0" y="876300"/>
            <a:ext cx="9144000" cy="76200"/>
          </a:xfrm>
          <a:prstGeom prst="rect">
            <a:avLst/>
          </a:prstGeom>
          <a:gradFill>
            <a:gsLst>
              <a:gs pos="0">
                <a:srgbClr val="1F3291"/>
              </a:gs>
              <a:gs pos="400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p:nvPr/>
        </p:nvSpPr>
        <p:spPr>
          <a:xfrm>
            <a:off x="533400" y="735479"/>
            <a:ext cx="5334000" cy="597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Min </a:t>
            </a:r>
            <a:r>
              <a:rPr i="1" lang="en-US" sz="1600">
                <a:solidFill>
                  <a:schemeClr val="dk1"/>
                </a:solidFill>
                <a:latin typeface="Calibri"/>
                <a:ea typeface="Calibri"/>
                <a:cs typeface="Calibri"/>
                <a:sym typeface="Calibri"/>
              </a:rPr>
              <a:t>w</a:t>
            </a:r>
            <a:r>
              <a:rPr lang="en-US" sz="1400">
                <a:solidFill>
                  <a:schemeClr val="dk1"/>
                </a:solidFill>
                <a:latin typeface="Calibri"/>
                <a:ea typeface="Calibri"/>
                <a:cs typeface="Calibri"/>
                <a:sym typeface="Calibri"/>
              </a:rPr>
              <a:t>  </a:t>
            </a:r>
            <a:r>
              <a:rPr i="1" lang="en-US" sz="1400">
                <a:solidFill>
                  <a:srgbClr val="7F7F7F"/>
                </a:solidFill>
                <a:latin typeface="Calibri"/>
                <a:ea typeface="Calibri"/>
                <a:cs typeface="Calibri"/>
                <a:sym typeface="Calibri"/>
              </a:rPr>
              <a:t>– Función objetivo</a:t>
            </a:r>
            <a:endParaRPr/>
          </a:p>
          <a:p>
            <a:pPr indent="0" lvl="0" marL="0" marR="0" rtl="0" algn="l">
              <a:spcBef>
                <a:spcPts val="0"/>
              </a:spcBef>
              <a:spcAft>
                <a:spcPts val="0"/>
              </a:spcAft>
              <a:buNone/>
            </a:pPr>
            <a:r>
              <a:t/>
            </a:r>
            <a:endParaRPr sz="700">
              <a:solidFill>
                <a:srgbClr val="7F7F7F"/>
              </a:solidFill>
              <a:latin typeface="Calibri"/>
              <a:ea typeface="Calibri"/>
              <a:cs typeface="Calibri"/>
              <a:sym typeface="Calibri"/>
            </a:endParaRPr>
          </a:p>
          <a:p>
            <a:pPr indent="0" lvl="0" marL="0" marR="0" rtl="0" algn="l">
              <a:spcBef>
                <a:spcPts val="0"/>
              </a:spcBef>
              <a:spcAft>
                <a:spcPts val="0"/>
              </a:spcAft>
              <a:buNone/>
            </a:pPr>
            <a:r>
              <a:rPr lang="en-US" sz="8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s.a</a:t>
            </a:r>
            <a:r>
              <a:rPr lang="en-US" sz="1400">
                <a:solidFill>
                  <a:schemeClr val="dk1"/>
                </a:solidFill>
                <a:latin typeface="Calibri"/>
                <a:ea typeface="Calibri"/>
                <a:cs typeface="Calibri"/>
                <a:sym typeface="Calibri"/>
              </a:rPr>
              <a:t>. </a:t>
            </a:r>
            <a:r>
              <a:rPr i="1" lang="en-US" sz="1400">
                <a:solidFill>
                  <a:srgbClr val="7F7F7F"/>
                </a:solidFill>
                <a:latin typeface="Calibri"/>
                <a:ea typeface="Calibri"/>
                <a:cs typeface="Calibri"/>
                <a:sym typeface="Calibri"/>
              </a:rPr>
              <a:t>– Restricciones:</a:t>
            </a:r>
            <a:r>
              <a:rPr lang="en-US" sz="1400">
                <a:solidFill>
                  <a:srgbClr val="7F7F7F"/>
                </a:solidFill>
                <a:latin typeface="Calibri"/>
                <a:ea typeface="Calibri"/>
                <a:cs typeface="Calibri"/>
                <a:sym typeface="Calibri"/>
              </a:rPr>
              <a:t> </a:t>
            </a:r>
            <a:endParaRPr sz="700">
              <a:solidFill>
                <a:srgbClr val="7F7F7F"/>
              </a:solidFill>
              <a:latin typeface="Calibri"/>
              <a:ea typeface="Calibri"/>
              <a:cs typeface="Calibri"/>
              <a:sym typeface="Calibri"/>
            </a:endParaRPr>
          </a:p>
          <a:p>
            <a:pPr indent="0" lvl="0" marL="0" marR="0" rtl="0" algn="l">
              <a:spcBef>
                <a:spcPts val="0"/>
              </a:spcBef>
              <a:spcAft>
                <a:spcPts val="0"/>
              </a:spcAft>
              <a:buNone/>
            </a:pPr>
            <a:r>
              <a:rPr lang="en-US" sz="100">
                <a:solidFill>
                  <a:schemeClr val="dk1"/>
                </a:solidFill>
                <a:latin typeface="Calibri"/>
                <a:ea typeface="Calibri"/>
                <a:cs typeface="Calibri"/>
                <a:sym typeface="Calibri"/>
              </a:rPr>
              <a:t> </a:t>
            </a:r>
            <a:endParaRPr sz="1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400">
                <a:solidFill>
                  <a:srgbClr val="7F7F7F"/>
                </a:solidFill>
                <a:latin typeface="Calibri"/>
                <a:ea typeface="Calibri"/>
                <a:cs typeface="Calibri"/>
                <a:sym typeface="Calibri"/>
              </a:rPr>
              <a:t>Restricciones de tiempo:</a:t>
            </a:r>
            <a:r>
              <a:rPr i="1"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40a</a:t>
            </a:r>
            <a:r>
              <a:rPr baseline="-25000"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+ 20b</a:t>
            </a:r>
            <a:r>
              <a:rPr baseline="-25000"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+ 30c</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+ 50d</a:t>
            </a:r>
            <a:r>
              <a:rPr baseline="-25000"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+ 35e</a:t>
            </a:r>
            <a:r>
              <a:rPr baseline="-25000"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+ 25f</a:t>
            </a:r>
            <a:r>
              <a:rPr baseline="-25000"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+ 60g</a:t>
            </a:r>
            <a:r>
              <a:rPr baseline="-25000"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+ 25h</a:t>
            </a:r>
            <a:r>
              <a:rPr baseline="-25000"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+ 15i</a:t>
            </a:r>
            <a:r>
              <a:rPr baseline="-25000"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+ 60j</a:t>
            </a:r>
            <a:r>
              <a:rPr baseline="-25000" lang="en-US" sz="1300">
                <a:solidFill>
                  <a:schemeClr val="dk1"/>
                </a:solidFill>
                <a:latin typeface="Calibri"/>
                <a:ea typeface="Calibri"/>
                <a:cs typeface="Calibri"/>
                <a:sym typeface="Calibri"/>
              </a:rPr>
              <a:t>1 </a:t>
            </a:r>
            <a:r>
              <a:rPr lang="en-US" sz="1300">
                <a:solidFill>
                  <a:schemeClr val="dk1"/>
                </a:solidFill>
                <a:latin typeface="Calibri"/>
                <a:ea typeface="Calibri"/>
                <a:cs typeface="Calibri"/>
                <a:sym typeface="Calibri"/>
              </a:rPr>
              <a:t>≤ w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40a</a:t>
            </a:r>
            <a:r>
              <a:rPr baseline="-25000" lang="en-US" sz="1300">
                <a:solidFill>
                  <a:schemeClr val="dk1"/>
                </a:solidFill>
                <a:latin typeface="Calibri"/>
                <a:ea typeface="Calibri"/>
                <a:cs typeface="Calibri"/>
                <a:sym typeface="Calibri"/>
              </a:rPr>
              <a:t>2</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+ 20b</a:t>
            </a:r>
            <a:r>
              <a:rPr baseline="-25000" lang="en-US" sz="1300">
                <a:solidFill>
                  <a:schemeClr val="dk1"/>
                </a:solidFill>
                <a:latin typeface="Calibri"/>
                <a:ea typeface="Calibri"/>
                <a:cs typeface="Calibri"/>
                <a:sym typeface="Calibri"/>
              </a:rPr>
              <a:t>2</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+ 30c</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+ 50d</a:t>
            </a:r>
            <a:r>
              <a:rPr baseline="-25000" lang="en-US" sz="1300">
                <a:solidFill>
                  <a:schemeClr val="dk1"/>
                </a:solidFill>
                <a:latin typeface="Calibri"/>
                <a:ea typeface="Calibri"/>
                <a:cs typeface="Calibri"/>
                <a:sym typeface="Calibri"/>
              </a:rPr>
              <a:t>2</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+ 35e</a:t>
            </a:r>
            <a:r>
              <a:rPr baseline="-25000" lang="en-US" sz="1300">
                <a:solidFill>
                  <a:schemeClr val="dk1"/>
                </a:solidFill>
                <a:latin typeface="Calibri"/>
                <a:ea typeface="Calibri"/>
                <a:cs typeface="Calibri"/>
                <a:sym typeface="Calibri"/>
              </a:rPr>
              <a:t>2</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+ 25f</a:t>
            </a:r>
            <a:r>
              <a:rPr baseline="-25000" lang="en-US" sz="1300">
                <a:solidFill>
                  <a:schemeClr val="dk1"/>
                </a:solidFill>
                <a:latin typeface="Calibri"/>
                <a:ea typeface="Calibri"/>
                <a:cs typeface="Calibri"/>
                <a:sym typeface="Calibri"/>
              </a:rPr>
              <a:t>2</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+ 60g</a:t>
            </a:r>
            <a:r>
              <a:rPr baseline="-25000" lang="en-US" sz="1300">
                <a:solidFill>
                  <a:schemeClr val="dk1"/>
                </a:solidFill>
                <a:latin typeface="Calibri"/>
                <a:ea typeface="Calibri"/>
                <a:cs typeface="Calibri"/>
                <a:sym typeface="Calibri"/>
              </a:rPr>
              <a:t>2</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+ 25h</a:t>
            </a:r>
            <a:r>
              <a:rPr baseline="-25000" lang="en-US" sz="1300">
                <a:solidFill>
                  <a:schemeClr val="dk1"/>
                </a:solidFill>
                <a:latin typeface="Calibri"/>
                <a:ea typeface="Calibri"/>
                <a:cs typeface="Calibri"/>
                <a:sym typeface="Calibri"/>
              </a:rPr>
              <a:t>2</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+ 15i</a:t>
            </a:r>
            <a:r>
              <a:rPr baseline="-25000" lang="en-US" sz="1300">
                <a:solidFill>
                  <a:schemeClr val="dk1"/>
                </a:solidFill>
                <a:latin typeface="Calibri"/>
                <a:ea typeface="Calibri"/>
                <a:cs typeface="Calibri"/>
                <a:sym typeface="Calibri"/>
              </a:rPr>
              <a:t>2</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+ 60j</a:t>
            </a:r>
            <a:r>
              <a:rPr baseline="-25000" lang="en-US" sz="1300">
                <a:solidFill>
                  <a:schemeClr val="dk1"/>
                </a:solidFill>
                <a:latin typeface="Calibri"/>
                <a:ea typeface="Calibri"/>
                <a:cs typeface="Calibri"/>
                <a:sym typeface="Calibri"/>
              </a:rPr>
              <a:t>2</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w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40a</a:t>
            </a:r>
            <a:r>
              <a:rPr baseline="-25000" lang="en-US" sz="1300">
                <a:solidFill>
                  <a:schemeClr val="dk1"/>
                </a:solidFill>
                <a:latin typeface="Calibri"/>
                <a:ea typeface="Calibri"/>
                <a:cs typeface="Calibri"/>
                <a:sym typeface="Calibri"/>
              </a:rPr>
              <a:t>3</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+ 20b</a:t>
            </a:r>
            <a:r>
              <a:rPr baseline="-25000" lang="en-US" sz="1300">
                <a:solidFill>
                  <a:schemeClr val="dk1"/>
                </a:solidFill>
                <a:latin typeface="Calibri"/>
                <a:ea typeface="Calibri"/>
                <a:cs typeface="Calibri"/>
                <a:sym typeface="Calibri"/>
              </a:rPr>
              <a:t>3</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+ 30c</a:t>
            </a:r>
            <a:r>
              <a:rPr baseline="-25000" lang="en-US" sz="1300">
                <a:solidFill>
                  <a:schemeClr val="dk1"/>
                </a:solidFill>
                <a:latin typeface="Calibri"/>
                <a:ea typeface="Calibri"/>
                <a:cs typeface="Calibri"/>
                <a:sym typeface="Calibri"/>
              </a:rPr>
              <a:t>3</a:t>
            </a:r>
            <a:r>
              <a:rPr lang="en-US" sz="1300">
                <a:solidFill>
                  <a:schemeClr val="dk1"/>
                </a:solidFill>
                <a:latin typeface="Calibri"/>
                <a:ea typeface="Calibri"/>
                <a:cs typeface="Calibri"/>
                <a:sym typeface="Calibri"/>
              </a:rPr>
              <a:t> + 50d</a:t>
            </a:r>
            <a:r>
              <a:rPr baseline="-25000" lang="en-US" sz="1300">
                <a:solidFill>
                  <a:schemeClr val="dk1"/>
                </a:solidFill>
                <a:latin typeface="Calibri"/>
                <a:ea typeface="Calibri"/>
                <a:cs typeface="Calibri"/>
                <a:sym typeface="Calibri"/>
              </a:rPr>
              <a:t>3</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+ 35e</a:t>
            </a:r>
            <a:r>
              <a:rPr baseline="-25000" lang="en-US" sz="1300">
                <a:solidFill>
                  <a:schemeClr val="dk1"/>
                </a:solidFill>
                <a:latin typeface="Calibri"/>
                <a:ea typeface="Calibri"/>
                <a:cs typeface="Calibri"/>
                <a:sym typeface="Calibri"/>
              </a:rPr>
              <a:t>3</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+ 25f</a:t>
            </a:r>
            <a:r>
              <a:rPr baseline="-25000" lang="en-US" sz="1300">
                <a:solidFill>
                  <a:schemeClr val="dk1"/>
                </a:solidFill>
                <a:latin typeface="Calibri"/>
                <a:ea typeface="Calibri"/>
                <a:cs typeface="Calibri"/>
                <a:sym typeface="Calibri"/>
              </a:rPr>
              <a:t>3</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+ 60g</a:t>
            </a:r>
            <a:r>
              <a:rPr baseline="-25000" lang="en-US" sz="1300">
                <a:solidFill>
                  <a:schemeClr val="dk1"/>
                </a:solidFill>
                <a:latin typeface="Calibri"/>
                <a:ea typeface="Calibri"/>
                <a:cs typeface="Calibri"/>
                <a:sym typeface="Calibri"/>
              </a:rPr>
              <a:t>3</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+ 25h</a:t>
            </a:r>
            <a:r>
              <a:rPr baseline="-25000" lang="en-US" sz="1300">
                <a:solidFill>
                  <a:schemeClr val="dk1"/>
                </a:solidFill>
                <a:latin typeface="Calibri"/>
                <a:ea typeface="Calibri"/>
                <a:cs typeface="Calibri"/>
                <a:sym typeface="Calibri"/>
              </a:rPr>
              <a:t>3</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+ 15i</a:t>
            </a:r>
            <a:r>
              <a:rPr baseline="-25000" lang="en-US" sz="1300">
                <a:solidFill>
                  <a:schemeClr val="dk1"/>
                </a:solidFill>
                <a:latin typeface="Calibri"/>
                <a:ea typeface="Calibri"/>
                <a:cs typeface="Calibri"/>
                <a:sym typeface="Calibri"/>
              </a:rPr>
              <a:t>3</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+ 60j</a:t>
            </a:r>
            <a:r>
              <a:rPr baseline="-25000" lang="en-US" sz="1300">
                <a:solidFill>
                  <a:schemeClr val="dk1"/>
                </a:solidFill>
                <a:latin typeface="Calibri"/>
                <a:ea typeface="Calibri"/>
                <a:cs typeface="Calibri"/>
                <a:sym typeface="Calibri"/>
              </a:rPr>
              <a:t>3</a:t>
            </a:r>
            <a:r>
              <a:rPr baseline="-25000" lang="en-US" sz="13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 w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40a</a:t>
            </a:r>
            <a:r>
              <a:rPr baseline="-25000"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+ 20b</a:t>
            </a:r>
            <a:r>
              <a:rPr baseline="-25000"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+ 30c</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+ 50d</a:t>
            </a:r>
            <a:r>
              <a:rPr baseline="-25000"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+ 35e</a:t>
            </a:r>
            <a:r>
              <a:rPr baseline="-25000"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+ 25f</a:t>
            </a:r>
            <a:r>
              <a:rPr baseline="-25000"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+ 60g</a:t>
            </a:r>
            <a:r>
              <a:rPr baseline="-25000"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+ 25h</a:t>
            </a:r>
            <a:r>
              <a:rPr baseline="-25000"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+ 15i</a:t>
            </a:r>
            <a:r>
              <a:rPr baseline="-25000"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+ 60j</a:t>
            </a:r>
            <a:r>
              <a:rPr baseline="-25000" lang="en-US" sz="1300">
                <a:solidFill>
                  <a:schemeClr val="dk1"/>
                </a:solidFill>
                <a:latin typeface="Calibri"/>
                <a:ea typeface="Calibri"/>
                <a:cs typeface="Calibri"/>
                <a:sym typeface="Calibri"/>
              </a:rPr>
              <a:t>4 </a:t>
            </a:r>
            <a:r>
              <a:rPr lang="en-US" sz="1300">
                <a:solidFill>
                  <a:schemeClr val="dk1"/>
                </a:solidFill>
                <a:latin typeface="Calibri"/>
                <a:ea typeface="Calibri"/>
                <a:cs typeface="Calibri"/>
                <a:sym typeface="Calibri"/>
              </a:rPr>
              <a:t>≤ w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700">
                <a:solidFill>
                  <a:schemeClr val="dk1"/>
                </a:solidFill>
                <a:latin typeface="Calibri"/>
                <a:ea typeface="Calibri"/>
                <a:cs typeface="Calibri"/>
                <a:sym typeface="Calibri"/>
              </a:rPr>
              <a:t> </a:t>
            </a:r>
            <a:endParaRPr/>
          </a:p>
          <a:p>
            <a:pPr indent="0" lvl="0" marL="0" marR="0" rtl="0" algn="l">
              <a:spcBef>
                <a:spcPts val="0"/>
              </a:spcBef>
              <a:spcAft>
                <a:spcPts val="0"/>
              </a:spcAft>
              <a:buNone/>
            </a:pPr>
            <a:r>
              <a:rPr i="1" lang="en-US" sz="1400">
                <a:solidFill>
                  <a:srgbClr val="7F7F7F"/>
                </a:solidFill>
                <a:latin typeface="Calibri"/>
                <a:ea typeface="Calibri"/>
                <a:cs typeface="Calibri"/>
                <a:sym typeface="Calibri"/>
              </a:rPr>
              <a:t>Restricciones de unicidad:</a:t>
            </a:r>
            <a:endParaRPr sz="1400">
              <a:solidFill>
                <a:srgbClr val="7F7F7F"/>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a</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a</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a</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a</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b</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b</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b</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b</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c</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c</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c</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c</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d</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d</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d</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d</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e</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e</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e</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e</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a:p>
          <a:p>
            <a:pPr indent="0" lvl="0" marL="0" marR="0" rtl="0" algn="l">
              <a:spcBef>
                <a:spcPts val="0"/>
              </a:spcBef>
              <a:spcAft>
                <a:spcPts val="0"/>
              </a:spcAft>
              <a:buNone/>
            </a:pPr>
            <a:r>
              <a:t/>
            </a:r>
            <a:endParaRPr sz="7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400">
                <a:solidFill>
                  <a:srgbClr val="7F7F7F"/>
                </a:solidFill>
                <a:latin typeface="Calibri"/>
                <a:ea typeface="Calibri"/>
                <a:cs typeface="Calibri"/>
                <a:sym typeface="Calibri"/>
              </a:rPr>
              <a:t>Restricciones de precedencia:</a:t>
            </a:r>
            <a:endParaRPr i="1" sz="1400">
              <a:solidFill>
                <a:srgbClr val="7F7F7F"/>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b</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+ 2b</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+ 3b</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+ 4b</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(a</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+ 2a</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+ 3a</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+ 4a</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c</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+ 2c</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+ 3c</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+ 4c</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(a</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+ 2a</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+ 3a</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+ 4a</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d</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+ 2d</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+ 3d</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+ 4d</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(b</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+ 2b</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+ 3b</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+ 4b</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d</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+ 2d</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+ 3d</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+ 4d</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(c</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+ 2c</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+ 3c</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+ 4c</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 0</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e</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+ 2e</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+ 3e</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+ 4e</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(c</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+ 2c</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+ 3c</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+ 4c</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 0</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f</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+ 2f</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+ 3f</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+ 4f</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(d</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+ 2d</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+ 3d</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+ 4d</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f</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+ 2f</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+ 3f</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+ 4f</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(e</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+ 2e</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+ 3e</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+ 4e</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g</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+ 2g</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+ 3g</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+ 4g</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(e</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+ 2e</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+ 3e</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+ 4e</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h</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+ 2h</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+ 3h</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+ 4h</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(f</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+ 2f</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+ 3f</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+ 4f</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h</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+ 2h</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+ 3h</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+ 4h</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(g</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+ 2g</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+ 3g</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+ 4g</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i</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+ 2i</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+ 3i</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+ 4i</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(g</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+ 2g</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+ 3g</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+ 4g</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j</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+ 2j</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+ 3j</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+ 4j</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(h</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+ 2h</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+ 3h</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+ 4h</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j</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+ 2j</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+ 3j</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+ 4j</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(i</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+ 2i</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+ 3i</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+ 4i</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0</a:t>
            </a:r>
            <a:endParaRPr sz="1300">
              <a:solidFill>
                <a:schemeClr val="dk1"/>
              </a:solidFill>
              <a:latin typeface="Calibri"/>
              <a:ea typeface="Calibri"/>
              <a:cs typeface="Calibri"/>
              <a:sym typeface="Calibri"/>
            </a:endParaRPr>
          </a:p>
        </p:txBody>
      </p:sp>
      <p:sp>
        <p:nvSpPr>
          <p:cNvPr id="169" name="Shape 169"/>
          <p:cNvSpPr txBox="1"/>
          <p:nvPr/>
        </p:nvSpPr>
        <p:spPr>
          <a:xfrm>
            <a:off x="457200" y="152401"/>
            <a:ext cx="66294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Formulación simplificada del problema</a:t>
            </a:r>
            <a:endParaRPr sz="1800">
              <a:solidFill>
                <a:schemeClr val="dk1"/>
              </a:solidFill>
              <a:latin typeface="Calibri"/>
              <a:ea typeface="Calibri"/>
              <a:cs typeface="Calibri"/>
              <a:sym typeface="Calibri"/>
            </a:endParaRPr>
          </a:p>
        </p:txBody>
      </p:sp>
      <p:sp>
        <p:nvSpPr>
          <p:cNvPr id="170" name="Shape 170"/>
          <p:cNvSpPr/>
          <p:nvPr/>
        </p:nvSpPr>
        <p:spPr>
          <a:xfrm>
            <a:off x="2819400" y="2514600"/>
            <a:ext cx="1752600" cy="13080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f</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f</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f</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f</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g</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g</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g</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g</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h</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h</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h</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h</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i</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i</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i</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i</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a:p>
          <a:p>
            <a:pPr indent="0" lvl="0" marL="0" marR="0" rtl="0" algn="l">
              <a:spcBef>
                <a:spcPts val="0"/>
              </a:spcBef>
              <a:spcAft>
                <a:spcPts val="0"/>
              </a:spcAft>
              <a:buNone/>
            </a:pPr>
            <a:r>
              <a:rPr lang="en-US" sz="1300">
                <a:solidFill>
                  <a:schemeClr val="dk1"/>
                </a:solidFill>
                <a:latin typeface="Calibri"/>
                <a:ea typeface="Calibri"/>
                <a:cs typeface="Calibri"/>
                <a:sym typeface="Calibri"/>
              </a:rPr>
              <a:t>j</a:t>
            </a:r>
            <a:r>
              <a:rPr baseline="-25000" lang="en-US" sz="1300">
                <a:solidFill>
                  <a:schemeClr val="dk1"/>
                </a:solidFill>
                <a:latin typeface="Calibri"/>
                <a:ea typeface="Calibri"/>
                <a:cs typeface="Calibri"/>
                <a:sym typeface="Calibri"/>
              </a:rPr>
              <a:t>1</a:t>
            </a:r>
            <a:r>
              <a:rPr lang="en-US" sz="1300">
                <a:solidFill>
                  <a:schemeClr val="dk1"/>
                </a:solidFill>
                <a:latin typeface="Calibri"/>
                <a:ea typeface="Calibri"/>
                <a:cs typeface="Calibri"/>
                <a:sym typeface="Calibri"/>
              </a:rPr>
              <a:t> + j</a:t>
            </a:r>
            <a:r>
              <a:rPr baseline="-25000" lang="en-US" sz="1300">
                <a:solidFill>
                  <a:schemeClr val="dk1"/>
                </a:solidFill>
                <a:latin typeface="Calibri"/>
                <a:ea typeface="Calibri"/>
                <a:cs typeface="Calibri"/>
                <a:sym typeface="Calibri"/>
              </a:rPr>
              <a:t>2</a:t>
            </a:r>
            <a:r>
              <a:rPr lang="en-US" sz="1300">
                <a:solidFill>
                  <a:schemeClr val="dk1"/>
                </a:solidFill>
                <a:latin typeface="Calibri"/>
                <a:ea typeface="Calibri"/>
                <a:cs typeface="Calibri"/>
                <a:sym typeface="Calibri"/>
              </a:rPr>
              <a:t> + j</a:t>
            </a:r>
            <a:r>
              <a:rPr baseline="-25000" lang="en-US" sz="1300">
                <a:solidFill>
                  <a:schemeClr val="dk1"/>
                </a:solidFill>
                <a:latin typeface="Calibri"/>
                <a:ea typeface="Calibri"/>
                <a:cs typeface="Calibri"/>
                <a:sym typeface="Calibri"/>
              </a:rPr>
              <a:t>3 </a:t>
            </a:r>
            <a:r>
              <a:rPr lang="en-US" sz="1300">
                <a:solidFill>
                  <a:schemeClr val="dk1"/>
                </a:solidFill>
                <a:latin typeface="Calibri"/>
                <a:ea typeface="Calibri"/>
                <a:cs typeface="Calibri"/>
                <a:sym typeface="Calibri"/>
              </a:rPr>
              <a:t>+ j</a:t>
            </a:r>
            <a:r>
              <a:rPr baseline="-25000" lang="en-US" sz="1300">
                <a:solidFill>
                  <a:schemeClr val="dk1"/>
                </a:solidFill>
                <a:latin typeface="Calibri"/>
                <a:ea typeface="Calibri"/>
                <a:cs typeface="Calibri"/>
                <a:sym typeface="Calibri"/>
              </a:rPr>
              <a:t>4</a:t>
            </a:r>
            <a:r>
              <a:rPr lang="en-US" sz="1300">
                <a:solidFill>
                  <a:schemeClr val="dk1"/>
                </a:solidFill>
                <a:latin typeface="Calibri"/>
                <a:ea typeface="Calibri"/>
                <a:cs typeface="Calibri"/>
                <a:sym typeface="Calibri"/>
              </a:rPr>
              <a:t> = 1</a:t>
            </a:r>
            <a:endParaRPr/>
          </a:p>
          <a:p>
            <a:pPr indent="0" lvl="0" marL="0" marR="0" rtl="0" algn="l">
              <a:spcBef>
                <a:spcPts val="0"/>
              </a:spcBef>
              <a:spcAft>
                <a:spcPts val="0"/>
              </a:spcAft>
              <a:buNone/>
            </a:pPr>
            <a:r>
              <a:t/>
            </a:r>
            <a:endParaRPr sz="700">
              <a:solidFill>
                <a:schemeClr val="dk1"/>
              </a:solidFill>
              <a:latin typeface="Calibri"/>
              <a:ea typeface="Calibri"/>
              <a:cs typeface="Calibri"/>
              <a:sym typeface="Calibri"/>
            </a:endParaRPr>
          </a:p>
        </p:txBody>
      </p:sp>
      <p:sp>
        <p:nvSpPr>
          <p:cNvPr id="171" name="Shape 171"/>
          <p:cNvSpPr/>
          <p:nvPr/>
        </p:nvSpPr>
        <p:spPr>
          <a:xfrm>
            <a:off x="0" y="609600"/>
            <a:ext cx="9144000" cy="76200"/>
          </a:xfrm>
          <a:prstGeom prst="rect">
            <a:avLst/>
          </a:prstGeom>
          <a:gradFill>
            <a:gsLst>
              <a:gs pos="0">
                <a:srgbClr val="1F3291"/>
              </a:gs>
              <a:gs pos="4000">
                <a:srgbClr val="1F3291"/>
              </a:gs>
              <a:gs pos="58999">
                <a:srgbClr val="2D48CA"/>
              </a:gs>
              <a:gs pos="100000">
                <a:srgbClr val="3756F2"/>
              </a:gs>
            </a:gsLst>
            <a:lin ang="0" scaled="0"/>
          </a:gradFill>
          <a:ln cap="flat" cmpd="sng" w="25400">
            <a:solidFill>
              <a:srgbClr val="445FE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Shape 1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nvSpPr>
        <p:spPr>
          <a:xfrm>
            <a:off x="685800" y="609600"/>
            <a:ext cx="7391400" cy="59170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a:t>
            </a:r>
            <a:r>
              <a:rPr b="1" lang="en-US" sz="3200">
                <a:solidFill>
                  <a:schemeClr val="dk1"/>
                </a:solidFill>
                <a:latin typeface="Calibri"/>
                <a:ea typeface="Calibri"/>
                <a:cs typeface="Calibri"/>
                <a:sym typeface="Calibri"/>
              </a:rPr>
              <a:t>ontenido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Problema de Balanceo de Línea Simple tipo II </a:t>
            </a:r>
            <a:r>
              <a:rPr lang="en-US" sz="2400">
                <a:solidFill>
                  <a:schemeClr val="lt1"/>
                </a:solidFill>
                <a:latin typeface="Calibri"/>
                <a:ea typeface="Calibri"/>
                <a:cs typeface="Calibri"/>
                <a:sym typeface="Calibri"/>
              </a:rPr>
              <a:t>2</a:t>
            </a:r>
            <a:endParaRPr/>
          </a:p>
          <a:p>
            <a:pPr indent="-279400" lvl="0" marL="342900" marR="0" rtl="0" algn="l">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Formulación LP mixta</a:t>
            </a:r>
            <a:endParaRPr/>
          </a:p>
          <a:p>
            <a:pPr indent="-276225" lvl="0" marL="342900" marR="0" rtl="0" algn="l">
              <a:spcBef>
                <a:spcPts val="0"/>
              </a:spcBef>
              <a:spcAft>
                <a:spcPts val="0"/>
              </a:spcAft>
              <a:buClr>
                <a:schemeClr val="dk1"/>
              </a:buClr>
              <a:buSzPts val="1050"/>
              <a:buFont typeface="Calibri"/>
              <a:buNone/>
            </a:pPr>
            <a:r>
              <a:t/>
            </a:r>
            <a:endParaRPr sz="1050">
              <a:solidFill>
                <a:schemeClr val="dk1"/>
              </a:solidFill>
              <a:latin typeface="Calibri"/>
              <a:ea typeface="Calibri"/>
              <a:cs typeface="Calibri"/>
              <a:sym typeface="Calibri"/>
            </a:endParaRPr>
          </a:p>
          <a:p>
            <a:pPr indent="-342900" lvl="0" marL="342900" marR="0" rtl="0" algn="l">
              <a:spcBef>
                <a:spcPts val="0"/>
              </a:spcBef>
              <a:spcAft>
                <a:spcPts val="0"/>
              </a:spcAft>
              <a:buClr>
                <a:srgbClr val="1D3DDD"/>
              </a:buClr>
              <a:buSzPts val="2400"/>
              <a:buFont typeface="Calibri"/>
              <a:buAutoNum type="arabicPeriod"/>
            </a:pPr>
            <a:r>
              <a:rPr lang="en-US" sz="2400">
                <a:solidFill>
                  <a:srgbClr val="1D3DDD"/>
                </a:solidFill>
                <a:latin typeface="Calibri"/>
                <a:ea typeface="Calibri"/>
                <a:cs typeface="Calibri"/>
                <a:sym typeface="Calibri"/>
              </a:rPr>
              <a:t>Formulación Booleana</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3.1 Algoritmo</a:t>
            </a:r>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rPr lang="en-US" sz="2400">
                <a:solidFill>
                  <a:schemeClr val="dk1"/>
                </a:solidFill>
                <a:latin typeface="Calibri"/>
                <a:ea typeface="Calibri"/>
                <a:cs typeface="Calibri"/>
                <a:sym typeface="Calibri"/>
              </a:rPr>
              <a:t>3.2 Implantación Algoritmo Secuencial</a:t>
            </a:r>
            <a:endParaRPr sz="2400">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t/>
            </a:r>
            <a:endParaRPr sz="2400">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rPr lang="en-US" sz="2400">
                <a:solidFill>
                  <a:schemeClr val="dk1"/>
                </a:solidFill>
                <a:latin typeface="Calibri"/>
                <a:ea typeface="Calibri"/>
                <a:cs typeface="Calibri"/>
                <a:sym typeface="Calibri"/>
              </a:rPr>
              <a:t>3.3 Implantación Algoritmo en Paralelo</a:t>
            </a:r>
            <a:endParaRPr sz="24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Resultados</a:t>
            </a:r>
            <a:endParaRPr sz="2400">
              <a:solidFill>
                <a:schemeClr val="dk1"/>
              </a:solidFill>
              <a:latin typeface="Calibri"/>
              <a:ea typeface="Calibri"/>
              <a:cs typeface="Calibri"/>
              <a:sym typeface="Calibri"/>
            </a:endParaRPr>
          </a:p>
        </p:txBody>
      </p:sp>
      <p:sp>
        <p:nvSpPr>
          <p:cNvPr id="178" name="Shape 178"/>
          <p:cNvSpPr/>
          <p:nvPr/>
        </p:nvSpPr>
        <p:spPr>
          <a:xfrm rot="5400000">
            <a:off x="5293217" y="2931017"/>
            <a:ext cx="6863366" cy="990600"/>
          </a:xfrm>
          <a:prstGeom prst="rect">
            <a:avLst/>
          </a:prstGeom>
          <a:gradFill>
            <a:gsLst>
              <a:gs pos="0">
                <a:srgbClr val="1F3291"/>
              </a:gs>
              <a:gs pos="14000">
                <a:srgbClr val="1F3291"/>
              </a:gs>
              <a:gs pos="58999">
                <a:srgbClr val="2D48CA"/>
              </a:gs>
              <a:gs pos="100000">
                <a:srgbClr val="3756F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Shape 1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nvSpPr>
        <p:spPr>
          <a:xfrm>
            <a:off x="685800" y="609600"/>
            <a:ext cx="7239000" cy="53630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a:t>
            </a:r>
            <a:r>
              <a:rPr b="1" lang="en-US" sz="3200">
                <a:solidFill>
                  <a:schemeClr val="dk1"/>
                </a:solidFill>
                <a:latin typeface="Calibri"/>
                <a:ea typeface="Calibri"/>
                <a:cs typeface="Calibri"/>
                <a:sym typeface="Calibri"/>
              </a:rPr>
              <a:t>ontenido</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Problema de Balanceo de Línea Simple tipo II </a:t>
            </a:r>
            <a:r>
              <a:rPr lang="en-US" sz="2400">
                <a:solidFill>
                  <a:schemeClr val="lt1"/>
                </a:solidFill>
                <a:latin typeface="Calibri"/>
                <a:ea typeface="Calibri"/>
                <a:cs typeface="Calibri"/>
                <a:sym typeface="Calibri"/>
              </a:rPr>
              <a:t>2</a:t>
            </a:r>
            <a:endParaRPr/>
          </a:p>
          <a:p>
            <a:pPr indent="-279400" lvl="0" marL="342900" marR="0" rtl="0" algn="l">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Formulación LP mixta</a:t>
            </a:r>
            <a:endParaRPr/>
          </a:p>
          <a:p>
            <a:pPr indent="-276225" lvl="0" marL="342900" marR="0" rtl="0" algn="l">
              <a:spcBef>
                <a:spcPts val="0"/>
              </a:spcBef>
              <a:spcAft>
                <a:spcPts val="0"/>
              </a:spcAft>
              <a:buClr>
                <a:schemeClr val="dk1"/>
              </a:buClr>
              <a:buSzPts val="1050"/>
              <a:buFont typeface="Calibri"/>
              <a:buNone/>
            </a:pPr>
            <a:r>
              <a:t/>
            </a:r>
            <a:endParaRPr sz="105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Formulación Booleana</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400" u="none" cap="none" strike="noStrike">
                <a:solidFill>
                  <a:srgbClr val="1D3DDD"/>
                </a:solidFill>
                <a:latin typeface="Calibri"/>
                <a:ea typeface="Calibri"/>
                <a:cs typeface="Calibri"/>
                <a:sym typeface="Calibri"/>
              </a:rPr>
              <a:t>3.1 Algoritmo</a:t>
            </a:r>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rPr lang="en-US" sz="2400">
                <a:solidFill>
                  <a:schemeClr val="dk1"/>
                </a:solidFill>
                <a:latin typeface="Calibri"/>
                <a:ea typeface="Calibri"/>
                <a:cs typeface="Calibri"/>
                <a:sym typeface="Calibri"/>
              </a:rPr>
              <a:t>3.2 Implantación Algoritmo Secuencial</a:t>
            </a:r>
            <a:endParaRPr sz="2400">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t/>
            </a:r>
            <a:endParaRPr sz="2400">
              <a:solidFill>
                <a:schemeClr val="dk1"/>
              </a:solidFill>
              <a:latin typeface="Calibri"/>
              <a:ea typeface="Calibri"/>
              <a:cs typeface="Calibri"/>
              <a:sym typeface="Calibri"/>
            </a:endParaRPr>
          </a:p>
          <a:p>
            <a:pPr indent="0" lvl="1" marL="457200" rtl="0">
              <a:spcBef>
                <a:spcPts val="0"/>
              </a:spcBef>
              <a:spcAft>
                <a:spcPts val="0"/>
              </a:spcAft>
              <a:buClr>
                <a:schemeClr val="dk1"/>
              </a:buClr>
              <a:buFont typeface="Arial"/>
              <a:buNone/>
            </a:pPr>
            <a:r>
              <a:rPr lang="en-US" sz="2400">
                <a:solidFill>
                  <a:schemeClr val="dk1"/>
                </a:solidFill>
                <a:latin typeface="Calibri"/>
                <a:ea typeface="Calibri"/>
                <a:cs typeface="Calibri"/>
                <a:sym typeface="Calibri"/>
              </a:rPr>
              <a:t>3.3 Implantación Algoritmo en Paralelo</a:t>
            </a:r>
            <a:endParaRPr sz="24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Resultados</a:t>
            </a:r>
            <a:endParaRPr sz="2400">
              <a:solidFill>
                <a:schemeClr val="dk1"/>
              </a:solidFill>
              <a:latin typeface="Calibri"/>
              <a:ea typeface="Calibri"/>
              <a:cs typeface="Calibri"/>
              <a:sym typeface="Calibri"/>
            </a:endParaRPr>
          </a:p>
        </p:txBody>
      </p:sp>
      <p:sp>
        <p:nvSpPr>
          <p:cNvPr id="185" name="Shape 185"/>
          <p:cNvSpPr/>
          <p:nvPr/>
        </p:nvSpPr>
        <p:spPr>
          <a:xfrm rot="5400000">
            <a:off x="5293217" y="2931017"/>
            <a:ext cx="6863366" cy="990600"/>
          </a:xfrm>
          <a:prstGeom prst="rect">
            <a:avLst/>
          </a:prstGeom>
          <a:gradFill>
            <a:gsLst>
              <a:gs pos="0">
                <a:srgbClr val="1F3291"/>
              </a:gs>
              <a:gs pos="14000">
                <a:srgbClr val="1F3291"/>
              </a:gs>
              <a:gs pos="58999">
                <a:srgbClr val="2D48CA"/>
              </a:gs>
              <a:gs pos="100000">
                <a:srgbClr val="3756F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Shape 1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Classified - Internal use</a:t>
            </a:r>
            <a:endParaRPr sz="12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