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8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485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8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b0d9c57b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b0d9c57b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1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0d9c57b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0d9c57b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8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b0d9c57b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b0d9c57b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19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0d9c57b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0d9c57b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51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0d9c57b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0d9c57b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1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b0d9c57b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b0d9c57b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43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d9c57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d9c57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20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d9c57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d9c57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45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0d9c57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0d9c57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4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0d9c57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0d9c57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9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0d9c57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0d9c57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84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0d9c57b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0d9c57b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3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0d9c57b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0d9c57b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0d9c57b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0d9c57b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2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7593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молекулярных констант межатомного взаимодействия на примере изучения спектров поглощения паров йода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9568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Нехаев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654 группа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74375" y="10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энергии колебательного уровня от </a:t>
            </a:r>
            <a:r>
              <a:rPr lang="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A03135-5C36-4F50-8E30-EB367E83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44" y="862751"/>
            <a:ext cx="5765712" cy="38755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2822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 Морзе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77" y="1715863"/>
            <a:ext cx="5674533" cy="29813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F85B31-33A3-4839-827D-169591125981}"/>
                  </a:ext>
                </a:extLst>
              </p:cNvPr>
              <p:cNvSpPr txBox="1"/>
              <p:nvPr/>
            </p:nvSpPr>
            <p:spPr>
              <a:xfrm>
                <a:off x="2361552" y="1088782"/>
                <a:ext cx="4347985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F85B31-33A3-4839-827D-16959112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52" y="1088782"/>
                <a:ext cx="4347985" cy="317844"/>
              </a:xfrm>
              <a:prstGeom prst="rect">
                <a:avLst/>
              </a:prstGeom>
              <a:blipFill>
                <a:blip r:embed="rId4"/>
                <a:stretch>
                  <a:fillRect l="-560" t="-1923" r="-420" b="-1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Экстраполируем зависимость параболой: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2237AD-E1D5-4A16-B685-BA579D5FE5A2}"/>
                  </a:ext>
                </a:extLst>
              </p:cNvPr>
              <p:cNvSpPr txBox="1"/>
              <p:nvPr/>
            </p:nvSpPr>
            <p:spPr>
              <a:xfrm>
                <a:off x="450190" y="1272626"/>
                <a:ext cx="399955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2237AD-E1D5-4A16-B685-BA579D5F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0" y="1272626"/>
                <a:ext cx="3999556" cy="63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88F1E3-C06C-4E4E-BCB2-CF45908C9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90" y="2025598"/>
            <a:ext cx="3858574" cy="2590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D07794-E711-47B0-AB09-3FE2BD9FFF0B}"/>
                  </a:ext>
                </a:extLst>
              </p:cNvPr>
              <p:cNvSpPr txBox="1"/>
              <p:nvPr/>
            </p:nvSpPr>
            <p:spPr>
              <a:xfrm>
                <a:off x="4731327" y="1508981"/>
                <a:ext cx="2380588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1.92+0.016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−8.06⋅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D07794-E711-47B0-AB09-3FE2BD9F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27" y="1508981"/>
                <a:ext cx="2380588" cy="217817"/>
              </a:xfrm>
              <a:prstGeom prst="rect">
                <a:avLst/>
              </a:prstGeom>
              <a:blipFill>
                <a:blip r:embed="rId5"/>
                <a:stretch>
                  <a:fillRect l="-1023" b="-1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D29037D-985E-4947-8BE5-AB779B5EA919}"/>
              </a:ext>
            </a:extLst>
          </p:cNvPr>
          <p:cNvGrpSpPr/>
          <p:nvPr/>
        </p:nvGrpSpPr>
        <p:grpSpPr>
          <a:xfrm>
            <a:off x="4731327" y="2381600"/>
            <a:ext cx="1271758" cy="1066448"/>
            <a:chOff x="4793140" y="2288082"/>
            <a:chExt cx="1271758" cy="10664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8EB1C4-4A4E-461A-9AF6-F77DAA60D38B}"/>
                    </a:ext>
                  </a:extLst>
                </p:cNvPr>
                <p:cNvSpPr txBox="1"/>
                <p:nvPr/>
              </p:nvSpPr>
              <p:spPr>
                <a:xfrm>
                  <a:off x="4793140" y="2288082"/>
                  <a:ext cx="12161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=4.69⋅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8EB1C4-4A4E-461A-9AF6-F77DAA60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140" y="2288082"/>
                  <a:ext cx="121610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00" b="-857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FB9E88C-3BE7-48B9-B74B-50E5386AEFF6}"/>
                </a:ext>
              </a:extLst>
            </p:cNvPr>
            <p:cNvGrpSpPr/>
            <p:nvPr/>
          </p:nvGrpSpPr>
          <p:grpSpPr>
            <a:xfrm>
              <a:off x="4793140" y="2571750"/>
              <a:ext cx="1271758" cy="782780"/>
              <a:chOff x="6660739" y="2880749"/>
              <a:chExt cx="1271758" cy="7827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E174877-2924-4263-AB08-85C552D231B8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2880749"/>
                    <a:ext cx="96103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=2.76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E174877-2924-4263-AB08-85C552D231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2880749"/>
                    <a:ext cx="961032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29" t="-25000" r="-7595" b="-472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23006E1-5F57-4DFF-94EE-460A504F8116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=1.92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23006E1-5F57-4DFF-94EE-460A504F8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85" t="-25714" r="-6699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B9461E7-ADE6-4EB3-B3C5-3727913C03A6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=0.84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B9461E7-ADE6-4EB3-B3C5-3727913C03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579" t="-25000" r="-9868" b="-472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66750" y="445025"/>
            <a:ext cx="81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 возбужденного состояния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CF0AA6-BA1B-48FB-92CF-4F98A9AE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18" y="1092034"/>
            <a:ext cx="5452963" cy="3441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Относительное положение термов основного и возбужденного состояний: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F6B7F5-57E5-476B-A415-2C96EB8B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80" y="1430482"/>
            <a:ext cx="5151240" cy="33458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4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экспериментально получены значения разностей энергий между первым и вторым, а также вторым и третьим колебательными уровнями, значения оказались близки к теоретическом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найдены параметры межатомного взаимодействия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84CFC15-A5A1-4672-A9C9-B7E5CEFCFFF8}"/>
              </a:ext>
            </a:extLst>
          </p:cNvPr>
          <p:cNvGrpSpPr/>
          <p:nvPr/>
        </p:nvGrpSpPr>
        <p:grpSpPr>
          <a:xfrm>
            <a:off x="886691" y="2866509"/>
            <a:ext cx="1271758" cy="1066448"/>
            <a:chOff x="4793140" y="2288082"/>
            <a:chExt cx="1271758" cy="10664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ADCA69-84BE-4B12-8B2C-16A5153FABEC}"/>
                    </a:ext>
                  </a:extLst>
                </p:cNvPr>
                <p:cNvSpPr txBox="1"/>
                <p:nvPr/>
              </p:nvSpPr>
              <p:spPr>
                <a:xfrm>
                  <a:off x="4793140" y="2288082"/>
                  <a:ext cx="12161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=4.69⋅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ADCA69-84BE-4B12-8B2C-16A5153FA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140" y="2288082"/>
                  <a:ext cx="121610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000" b="-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8C3ACC2-98A8-4F34-9C09-BF65C82CC4EB}"/>
                </a:ext>
              </a:extLst>
            </p:cNvPr>
            <p:cNvGrpSpPr/>
            <p:nvPr/>
          </p:nvGrpSpPr>
          <p:grpSpPr>
            <a:xfrm>
              <a:off x="4793140" y="2571750"/>
              <a:ext cx="1271758" cy="782780"/>
              <a:chOff x="6660739" y="2880749"/>
              <a:chExt cx="1271758" cy="7827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D1925DA-9585-4630-8A9F-FE744A561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2880749"/>
                    <a:ext cx="96103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=2.76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D1925DA-9585-4630-8A9F-FE744A561A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2880749"/>
                    <a:ext cx="96103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329" t="-25714" r="-7595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EB1A72F-BF3B-447D-8509-6A041321DB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=1.92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EB1A72F-BF3B-447D-8509-6A041321DB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85" t="-25000" r="-6699" b="-472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B426F44-C6D4-4DDF-92F1-5EEA06D6D45B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=0.84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B426F44-C6D4-4DDF-92F1-5EEA06D6D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36" t="-25714" r="-915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234938"/>
            <a:ext cx="85206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работы: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035845"/>
            <a:ext cx="8520600" cy="15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Пронаблюдать спектры поглощения паров йода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расстояние между колебательными уровнями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параметры потенциала межъядерного взаимодействия в двухатомных молекулах йода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5750" y="316884"/>
            <a:ext cx="5380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15100" y="1334073"/>
            <a:ext cx="8713800" cy="264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скамья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инза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онохроматор ИСП-51 оборудованный системой цифровой регистрации изображения спектра (зеркальный цифровой фотоаппарат, присоединенный компьютеру)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работы с данными raw-файлов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Газоразрядные ртутная и неоновая лампы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Лампа накаливания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Герметичные кюветы с парами йода (и брома).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0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953300" y="194425"/>
            <a:ext cx="52374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установки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52675" y="1867950"/>
            <a:ext cx="4138034" cy="213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лампа накаливания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собирающая линза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6 - ртутная лампа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кювейта с йодом, подогреваемая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7 - спектрограф ИСП-51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 цифровая фотокамера Nikon D5300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3CDD04-ACD0-42E9-A5C7-382E3FB0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64" y="1382506"/>
            <a:ext cx="3538062" cy="2378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914400" y="274925"/>
            <a:ext cx="73152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Спектрограф</a:t>
            </a:r>
            <a:r>
              <a:rPr lang="ru" sz="4800" dirty="0"/>
              <a:t> </a:t>
            </a: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ИСП-51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1" y="1413594"/>
            <a:ext cx="4107959" cy="265783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572000" y="1587407"/>
            <a:ext cx="4301836" cy="231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Входная щель коллиматора (ширина раскрытия до 0.4 мм по 0.001 мм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оллиматор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Диспергирующая система прибора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 фотокамеры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 изображения спектра (матрица фотокамеры)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работы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установки по ртутной лампе и атласу линий ртути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спектра поглощения паров йода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первых трех серий колебательных переходов  в результате поглощения в спектре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зависимостей энергий переходов 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для серий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расстояния между колебательными уровнями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зависимости 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" dirty="0"/>
              <a:t>)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энергетического спектра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констант межмолекулярного взаимодействия из экстраполяции полученной зависимости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8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поглощения паров йода и серии переходов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202600" y="2286457"/>
            <a:ext cx="3629700" cy="1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Серии выделены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красным, зеленым и синим цветами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956ADD-5B45-4B5A-BA0C-EA08EB3D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9188" y="1185950"/>
            <a:ext cx="4473390" cy="2868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B6B318-F5C8-499E-86A8-FE5CEEB5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472803"/>
            <a:ext cx="4830878" cy="3075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Энергии переходов в сериях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B16BD0-D564-405A-AE8A-63CF151F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97" y="1158959"/>
            <a:ext cx="2272839" cy="33495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C59EB-C6A6-41B3-A53A-A1C01051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73" y="1438756"/>
            <a:ext cx="4278482" cy="2789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Франка-Кондона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переходы происходят так быстро, что межатомное расстояние не успевает измениться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вероятность поглощательного перехода между состояниями определяется интегралом перекрытия волновых функций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88"/>
          <a:stretch/>
        </p:blipFill>
        <p:spPr>
          <a:xfrm>
            <a:off x="5578209" y="1017725"/>
            <a:ext cx="29594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367</Words>
  <Application>Microsoft Office PowerPoint</Application>
  <PresentationFormat>Экран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Simple Light</vt:lpstr>
      <vt:lpstr>Определение молекулярных констант межатомного взаимодействия на примере изучения спектров поглощения паров йода</vt:lpstr>
      <vt:lpstr>Цели работы:</vt:lpstr>
      <vt:lpstr>Презентация PowerPoint</vt:lpstr>
      <vt:lpstr>Схема установки</vt:lpstr>
      <vt:lpstr>Спектрограф ИСП-51</vt:lpstr>
      <vt:lpstr>План работы</vt:lpstr>
      <vt:lpstr>Спектр поглощения паров йода и серии переходов</vt:lpstr>
      <vt:lpstr>Энергии переходов в сериях</vt:lpstr>
      <vt:lpstr>Принцип Франка-Кондона</vt:lpstr>
      <vt:lpstr>Зависимость энергии колебательного уровня от n</vt:lpstr>
      <vt:lpstr>Потенциал Морзе</vt:lpstr>
      <vt:lpstr>Экстраполируем зависимость параболой: </vt:lpstr>
      <vt:lpstr>Терм возбужденного состояния</vt:lpstr>
      <vt:lpstr>Относительное положение термов основного и возбужденного состояний: 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молекулярных констант межатомного взаимодействия на примере изучения спектров поглощения паров йода</dc:title>
  <cp:lastModifiedBy>Александр Нехаев</cp:lastModifiedBy>
  <cp:revision>10</cp:revision>
  <dcterms:modified xsi:type="dcterms:W3CDTF">2019-01-24T23:02:43Z</dcterms:modified>
</cp:coreProperties>
</file>