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BA44D-D97C-47BE-BF8D-5F1E0E2A7A6D}" v="2" dt="2023-11-01T15:04:42.5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xfrm>
            <a:off x="1638794" y="1811130"/>
            <a:ext cx="8914412" cy="2387601"/>
          </a:xfrm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rPr dirty="0"/>
              <a:t>Presentation of design solution</a:t>
            </a:r>
            <a:br>
              <a:rPr dirty="0"/>
            </a:br>
            <a:r>
              <a:rPr dirty="0"/>
              <a:t>Project Mapper</a:t>
            </a:r>
          </a:p>
          <a:p>
            <a:pPr defTabSz="704087">
              <a:defRPr sz="4158"/>
            </a:pPr>
            <a:r>
              <a:rPr dirty="0"/>
              <a:t>Team name</a:t>
            </a:r>
          </a:p>
          <a:p>
            <a:pPr defTabSz="704087">
              <a:defRPr sz="4158"/>
            </a:pPr>
            <a:r>
              <a:rPr lang="fr-FR" dirty="0"/>
              <a:t>27</a:t>
            </a:r>
            <a:r>
              <a:rPr dirty="0"/>
              <a:t>/1</a:t>
            </a:r>
            <a:r>
              <a:rPr lang="fr-FR" dirty="0"/>
              <a:t>1</a:t>
            </a:r>
            <a:r>
              <a:rPr dirty="0"/>
              <a:t>/202</a:t>
            </a:r>
            <a:r>
              <a:rPr lang="fr-FR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ilver :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Silver : …</a:t>
            </a:r>
          </a:p>
        </p:txBody>
      </p:sp>
      <p:sp>
        <p:nvSpPr>
          <p:cNvPr id="169" name="Explain what will change on the hardware / software / tes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what will change on the hardware / software / tests</a:t>
            </a:r>
          </a:p>
          <a:p>
            <a:r>
              <a:t>Add all necessary tests.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72" name="Wrap up your presentation with a nice conclusio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 your presentation with a nice conclusion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97" name="General facts about your project,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 facts about your project,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</a:t>
            </a:r>
          </a:p>
        </p:txBody>
      </p:sp>
      <p:sp>
        <p:nvSpPr>
          <p:cNvPr id="100" name="Present your team and tell your client why this is the best team for this projec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 your team and tell your client why this is the best team for this project.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specifications/Requirements</a:t>
            </a:r>
          </a:p>
        </p:txBody>
      </p:sp>
      <p:sp>
        <p:nvSpPr>
          <p:cNvPr id="103" name="ZoneTexte 2"/>
          <p:cNvSpPr txBox="1"/>
          <p:nvPr/>
        </p:nvSpPr>
        <p:spPr>
          <a:xfrm>
            <a:off x="477198" y="2174640"/>
            <a:ext cx="9582982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rPr dirty="0"/>
              <a:t>Contract :  </a:t>
            </a:r>
            <a:r>
              <a:rPr b="0" u="none" dirty="0"/>
              <a:t>Autonomously create a map of a given area with a robot</a:t>
            </a:r>
          </a:p>
          <a:p>
            <a:pPr>
              <a:defRPr b="1"/>
            </a:pPr>
            <a:endParaRPr b="0" u="none" dirty="0"/>
          </a:p>
          <a:p>
            <a:r>
              <a:rPr dirty="0"/>
              <a:t>Bronze : </a:t>
            </a:r>
          </a:p>
          <a:p>
            <a:r>
              <a:rPr dirty="0"/>
              <a:t>	Create an autonomous robot able to move in (</a:t>
            </a:r>
            <a:r>
              <a:rPr dirty="0" err="1"/>
              <a:t>x,y</a:t>
            </a:r>
            <a:r>
              <a:rPr dirty="0"/>
              <a:t>) axis on a flat surface</a:t>
            </a:r>
          </a:p>
          <a:p>
            <a:pPr lvl="2"/>
            <a:r>
              <a:rPr dirty="0"/>
              <a:t>This robot has a way to measure the distance in front of him and report it to a remote system</a:t>
            </a:r>
          </a:p>
          <a:p>
            <a:pPr lvl="2"/>
            <a:r>
              <a:rPr dirty="0"/>
              <a:t>The boundaries of the area are known and stable</a:t>
            </a:r>
          </a:p>
          <a:p>
            <a:r>
              <a:rPr dirty="0"/>
              <a:t>Gold :</a:t>
            </a:r>
          </a:p>
          <a:p>
            <a:r>
              <a:rPr dirty="0"/>
              <a:t>	….</a:t>
            </a:r>
          </a:p>
          <a:p>
            <a:endParaRPr dirty="0"/>
          </a:p>
          <a:p>
            <a:r>
              <a:rPr dirty="0"/>
              <a:t>Silver :</a:t>
            </a:r>
          </a:p>
          <a:p>
            <a:r>
              <a:rPr dirty="0"/>
              <a:t>	….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solution : General architecture</a:t>
            </a:r>
          </a:p>
        </p:txBody>
      </p:sp>
      <p:sp>
        <p:nvSpPr>
          <p:cNvPr id="106" name="ZoneTexte 2"/>
          <p:cNvSpPr txBox="1"/>
          <p:nvPr/>
        </p:nvSpPr>
        <p:spPr>
          <a:xfrm>
            <a:off x="477199" y="2174640"/>
            <a:ext cx="4895431" cy="325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t>Specification/functions :</a:t>
            </a:r>
          </a:p>
          <a:p>
            <a:pPr marL="342900" indent="-342900">
              <a:buSzPct val="100000"/>
              <a:buAutoNum type="arabicPeriod"/>
            </a:pPr>
            <a:r>
              <a:t>The System shall move in straight line</a:t>
            </a:r>
          </a:p>
          <a:p>
            <a:pPr marL="342900" indent="-342900">
              <a:buSzPct val="100000"/>
              <a:buAutoNum type="arabicPeriod"/>
            </a:pPr>
            <a:r>
              <a:t>The System shall detect an object </a:t>
            </a:r>
          </a:p>
          <a:p>
            <a:r>
              <a:t>       located at minimum 5cm in front.</a:t>
            </a:r>
          </a:p>
          <a:p>
            <a:pPr marL="342900" indent="-342900">
              <a:buSzPct val="100000"/>
              <a:buAutoNum type="arabicPeriod"/>
              <a:defRPr b="1"/>
            </a:pPr>
            <a:endParaRPr/>
          </a:p>
          <a:p>
            <a:pPr>
              <a:defRPr b="1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7" name="Flèche : double flèche horizontale 84"/>
          <p:cNvSpPr/>
          <p:nvPr/>
        </p:nvSpPr>
        <p:spPr>
          <a:xfrm rot="5400000">
            <a:off x="1640855" y="3643962"/>
            <a:ext cx="856181" cy="200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BE5D6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Rectangle 8"/>
          <p:cNvSpPr txBox="1"/>
          <p:nvPr/>
        </p:nvSpPr>
        <p:spPr>
          <a:xfrm>
            <a:off x="543129" y="4172389"/>
            <a:ext cx="5749604" cy="266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t>Design :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SSYS 1  : </a:t>
            </a:r>
            <a:r>
              <a:rPr b="0">
                <a:solidFill>
                  <a:srgbClr val="000000"/>
                </a:solidFill>
              </a:rPr>
              <a:t>Locomotion</a:t>
            </a:r>
          </a:p>
          <a:p>
            <a:r>
              <a:t>	3 wheels and 2 motors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SSYS 2 : </a:t>
            </a:r>
            <a:r>
              <a:rPr>
                <a:solidFill>
                  <a:srgbClr val="000000"/>
                </a:solidFill>
              </a:rPr>
              <a:t>Sensor</a:t>
            </a:r>
          </a:p>
          <a:p>
            <a:r>
              <a:t>	1 infrared sensor</a:t>
            </a:r>
          </a:p>
          <a:p>
            <a:pPr>
              <a:defRPr>
                <a:solidFill>
                  <a:srgbClr val="00B050"/>
                </a:solidFill>
              </a:defRPr>
            </a:pPr>
            <a:r>
              <a:t>SSYS 3 : </a:t>
            </a:r>
            <a:r>
              <a:rPr>
                <a:solidFill>
                  <a:srgbClr val="000000"/>
                </a:solidFill>
              </a:rPr>
              <a:t>Calculator</a:t>
            </a:r>
          </a:p>
          <a:p>
            <a:r>
              <a:t>	1 Lego Mindstorm Brick</a:t>
            </a:r>
          </a:p>
          <a:p>
            <a:pPr>
              <a:defRPr>
                <a:solidFill>
                  <a:srgbClr val="C55A11"/>
                </a:solidFill>
              </a:defRPr>
            </a:pPr>
            <a:endParaRPr/>
          </a:p>
          <a:p>
            <a:pPr>
              <a:defRPr>
                <a:solidFill>
                  <a:srgbClr val="C55A11"/>
                </a:solidFill>
              </a:defRPr>
            </a:pPr>
            <a:r>
              <a:t>	</a:t>
            </a:r>
          </a:p>
        </p:txBody>
      </p:sp>
      <p:grpSp>
        <p:nvGrpSpPr>
          <p:cNvPr id="111" name="Rectangle 28"/>
          <p:cNvGrpSpPr/>
          <p:nvPr/>
        </p:nvGrpSpPr>
        <p:grpSpPr>
          <a:xfrm>
            <a:off x="6080833" y="4412142"/>
            <a:ext cx="515240" cy="333088"/>
            <a:chOff x="0" y="0"/>
            <a:chExt cx="515238" cy="333087"/>
          </a:xfrm>
        </p:grpSpPr>
        <p:sp>
          <p:nvSpPr>
            <p:cNvPr id="109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114" name="Rectangle 29"/>
          <p:cNvGrpSpPr/>
          <p:nvPr/>
        </p:nvGrpSpPr>
        <p:grpSpPr>
          <a:xfrm>
            <a:off x="7014663" y="2983974"/>
            <a:ext cx="515240" cy="333089"/>
            <a:chOff x="0" y="0"/>
            <a:chExt cx="515238" cy="333087"/>
          </a:xfrm>
        </p:grpSpPr>
        <p:sp>
          <p:nvSpPr>
            <p:cNvPr id="112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W1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W1</a:t>
              </a:r>
            </a:p>
          </p:txBody>
        </p:sp>
      </p:grpSp>
      <p:grpSp>
        <p:nvGrpSpPr>
          <p:cNvPr id="117" name="Rectangle 30"/>
          <p:cNvGrpSpPr/>
          <p:nvPr/>
        </p:nvGrpSpPr>
        <p:grpSpPr>
          <a:xfrm>
            <a:off x="7031269" y="4005845"/>
            <a:ext cx="515240" cy="333089"/>
            <a:chOff x="0" y="0"/>
            <a:chExt cx="515238" cy="333087"/>
          </a:xfrm>
        </p:grpSpPr>
        <p:sp>
          <p:nvSpPr>
            <p:cNvPr id="115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W2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W2</a:t>
              </a:r>
            </a:p>
          </p:txBody>
        </p:sp>
      </p:grpSp>
      <p:grpSp>
        <p:nvGrpSpPr>
          <p:cNvPr id="120" name="Rectangle 31"/>
          <p:cNvGrpSpPr/>
          <p:nvPr/>
        </p:nvGrpSpPr>
        <p:grpSpPr>
          <a:xfrm>
            <a:off x="7694821" y="3431141"/>
            <a:ext cx="515240" cy="333089"/>
            <a:chOff x="0" y="0"/>
            <a:chExt cx="515238" cy="333087"/>
          </a:xfrm>
        </p:grpSpPr>
        <p:sp>
          <p:nvSpPr>
            <p:cNvPr id="118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W3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W3</a:t>
              </a:r>
            </a:p>
          </p:txBody>
        </p:sp>
      </p:grpSp>
      <p:grpSp>
        <p:nvGrpSpPr>
          <p:cNvPr id="123" name="Rectangle 33"/>
          <p:cNvGrpSpPr/>
          <p:nvPr/>
        </p:nvGrpSpPr>
        <p:grpSpPr>
          <a:xfrm>
            <a:off x="6096000" y="3240020"/>
            <a:ext cx="515239" cy="333089"/>
            <a:chOff x="0" y="0"/>
            <a:chExt cx="515238" cy="333087"/>
          </a:xfrm>
        </p:grpSpPr>
        <p:sp>
          <p:nvSpPr>
            <p:cNvPr id="121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M1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M1</a:t>
              </a:r>
            </a:p>
          </p:txBody>
        </p:sp>
      </p:grpSp>
      <p:grpSp>
        <p:nvGrpSpPr>
          <p:cNvPr id="126" name="Rectangle 34"/>
          <p:cNvGrpSpPr/>
          <p:nvPr/>
        </p:nvGrpSpPr>
        <p:grpSpPr>
          <a:xfrm>
            <a:off x="6096000" y="3752353"/>
            <a:ext cx="515239" cy="333089"/>
            <a:chOff x="0" y="0"/>
            <a:chExt cx="515238" cy="333087"/>
          </a:xfrm>
        </p:grpSpPr>
        <p:sp>
          <p:nvSpPr>
            <p:cNvPr id="124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8FAAD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M2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M2</a:t>
              </a:r>
            </a:p>
          </p:txBody>
        </p:sp>
      </p:grpSp>
      <p:sp>
        <p:nvSpPr>
          <p:cNvPr id="136" name="Connecteur : en angle 38"/>
          <p:cNvSpPr/>
          <p:nvPr/>
        </p:nvSpPr>
        <p:spPr>
          <a:xfrm>
            <a:off x="6616700" y="3149600"/>
            <a:ext cx="391161" cy="256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026" y="21600"/>
                </a:lnTo>
                <a:lnTo>
                  <a:pt x="14026" y="10800"/>
                </a:lnTo>
                <a:lnTo>
                  <a:pt x="7574" y="10800"/>
                </a:lnTo>
                <a:lnTo>
                  <a:pt x="7574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" name="Connecteur : en angle 40"/>
          <p:cNvSpPr/>
          <p:nvPr/>
        </p:nvSpPr>
        <p:spPr>
          <a:xfrm>
            <a:off x="6611239" y="3902878"/>
            <a:ext cx="420030" cy="269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31" name="Rectangle 42"/>
          <p:cNvGrpSpPr/>
          <p:nvPr/>
        </p:nvGrpSpPr>
        <p:grpSpPr>
          <a:xfrm>
            <a:off x="5110922" y="3521892"/>
            <a:ext cx="515240" cy="333089"/>
            <a:chOff x="0" y="0"/>
            <a:chExt cx="515238" cy="333087"/>
          </a:xfrm>
        </p:grpSpPr>
        <p:sp>
          <p:nvSpPr>
            <p:cNvPr id="129" name="Rectangle"/>
            <p:cNvSpPr/>
            <p:nvPr/>
          </p:nvSpPr>
          <p:spPr>
            <a:xfrm>
              <a:off x="0" y="852"/>
              <a:ext cx="515239" cy="331384"/>
            </a:xfrm>
            <a:prstGeom prst="rect">
              <a:avLst/>
            </a:prstGeom>
            <a:solidFill>
              <a:srgbClr val="00B05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C"/>
            <p:cNvSpPr txBox="1"/>
            <p:nvPr/>
          </p:nvSpPr>
          <p:spPr>
            <a:xfrm>
              <a:off x="52069" y="0"/>
              <a:ext cx="4111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137" name="Connecteur : en angle 43"/>
          <p:cNvSpPr/>
          <p:nvPr/>
        </p:nvSpPr>
        <p:spPr>
          <a:xfrm>
            <a:off x="5368290" y="3859530"/>
            <a:ext cx="706120" cy="71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8" name="Connecteur : en angle 45"/>
          <p:cNvSpPr/>
          <p:nvPr/>
        </p:nvSpPr>
        <p:spPr>
          <a:xfrm>
            <a:off x="5631180" y="3406140"/>
            <a:ext cx="458471" cy="281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967" y="21600"/>
                </a:lnTo>
                <a:lnTo>
                  <a:pt x="11967" y="10800"/>
                </a:lnTo>
                <a:lnTo>
                  <a:pt x="9633" y="10800"/>
                </a:lnTo>
                <a:lnTo>
                  <a:pt x="9633" y="0"/>
                </a:lnTo>
                <a:lnTo>
                  <a:pt x="21600" y="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9" name="Connecteur : en angle 47"/>
          <p:cNvSpPr/>
          <p:nvPr/>
        </p:nvSpPr>
        <p:spPr>
          <a:xfrm>
            <a:off x="5631180" y="3688080"/>
            <a:ext cx="458471" cy="229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967" y="0"/>
                </a:lnTo>
                <a:lnTo>
                  <a:pt x="11967" y="10860"/>
                </a:lnTo>
                <a:lnTo>
                  <a:pt x="9633" y="10860"/>
                </a:lnTo>
                <a:lnTo>
                  <a:pt x="9633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" name="Explain the main components/subsystems…"/>
          <p:cNvSpPr txBox="1"/>
          <p:nvPr/>
        </p:nvSpPr>
        <p:spPr>
          <a:xfrm>
            <a:off x="7141452" y="5315661"/>
            <a:ext cx="5113138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Explain the main components/subsystems</a:t>
            </a:r>
          </a:p>
          <a:p>
            <a:r>
              <a:t> of your system, showing motors, sensors, etc.</a:t>
            </a:r>
          </a:p>
          <a:p>
            <a:r>
              <a:t>Explain to your client WHY you chose this architecture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ronze : Hardware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Hardware design</a:t>
            </a:r>
          </a:p>
        </p:txBody>
      </p:sp>
      <p:sp>
        <p:nvSpPr>
          <p:cNvPr id="142" name="Add schematics of your future robo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 schematics of your future robot</a:t>
            </a:r>
          </a:p>
          <a:p>
            <a:endParaRPr/>
          </a:p>
          <a:p>
            <a:r>
              <a:t>Side view                  Top view &gt;</a:t>
            </a:r>
          </a:p>
        </p:txBody>
      </p:sp>
      <p:pic>
        <p:nvPicPr>
          <p:cNvPr id="143" name="IMG_1160.jpeg" descr="IMG_116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19" y="2001957"/>
            <a:ext cx="5000299" cy="399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G_1159.jpeg" descr="IMG_115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3" y="3431170"/>
            <a:ext cx="4985607" cy="274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ronze : Softwar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Bronze : Software solution </a:t>
            </a:r>
          </a:p>
        </p:txBody>
      </p:sp>
      <p:sp>
        <p:nvSpPr>
          <p:cNvPr id="147" name="Create a simple and self explaining algorithm diagram explaining how your code will work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1" indent="-228600"/>
            <a:r>
              <a:t>Create a simple and self explaining algorithm diagram explaining how your code will work.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Bronze : Validation</a:t>
            </a:r>
          </a:p>
        </p:txBody>
      </p:sp>
      <p:sp>
        <p:nvSpPr>
          <p:cNvPr id="150" name="ZoneTexte 79"/>
          <p:cNvSpPr txBox="1"/>
          <p:nvPr/>
        </p:nvSpPr>
        <p:spPr>
          <a:xfrm>
            <a:off x="489753" y="1690688"/>
            <a:ext cx="5251979" cy="529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solidFill>
                  <a:schemeClr val="accent1"/>
                </a:solidFill>
              </a:defRPr>
            </a:pPr>
            <a:r>
              <a:t>Test 1 </a:t>
            </a:r>
            <a:r>
              <a:rPr u="none">
                <a:solidFill>
                  <a:srgbClr val="000000"/>
                </a:solidFill>
              </a:rPr>
              <a:t>: Test the straight line movement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Condition of tests :</a:t>
            </a:r>
          </a:p>
          <a:p>
            <a:pPr marL="285750" indent="-285750">
              <a:buSzPct val="100000"/>
              <a:buChar char="-"/>
            </a:pPr>
            <a:r>
              <a:t>Straight black line diagonally on a white paper square (1m x 1m)</a:t>
            </a:r>
          </a:p>
          <a:p>
            <a:pPr marL="285750" indent="-285750">
              <a:buSzPct val="100000"/>
              <a:buChar char="-"/>
            </a:pPr>
            <a:r>
              <a:t>Flat Surface, on the class ISEP hall</a:t>
            </a:r>
          </a:p>
          <a:p>
            <a:pPr>
              <a:defRPr b="1">
                <a:solidFill>
                  <a:schemeClr val="accent1"/>
                </a:solidFill>
              </a:defRPr>
            </a:pPr>
            <a:r>
              <a:t>Initialization :</a:t>
            </a:r>
          </a:p>
          <a:p>
            <a:r>
              <a:t>The robot is off at the corner of the square. 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Action : </a:t>
            </a:r>
          </a:p>
          <a:p>
            <a:r>
              <a:t>Start the robot and execute the test 10 times</a:t>
            </a:r>
          </a:p>
          <a:p>
            <a:endParaRPr/>
          </a:p>
          <a:p>
            <a:pPr>
              <a:defRPr b="1">
                <a:solidFill>
                  <a:schemeClr val="accent1"/>
                </a:solidFill>
              </a:defRPr>
            </a:pPr>
            <a:r>
              <a:t>Verification</a:t>
            </a:r>
            <a:r>
              <a:rPr b="0"/>
              <a:t> :</a:t>
            </a:r>
          </a:p>
          <a:p>
            <a:r>
              <a:t>the robot could be at the opposite corner, with 3cm of error maximum. 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51" name="ZoneTexte 8"/>
          <p:cNvSpPr txBox="1"/>
          <p:nvPr/>
        </p:nvSpPr>
        <p:spPr>
          <a:xfrm>
            <a:off x="8023921" y="4726509"/>
            <a:ext cx="17476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/>
            </a:lvl1pPr>
          </a:lstStyle>
          <a:p>
            <a:r>
              <a:t>30cm minimum</a:t>
            </a:r>
          </a:p>
        </p:txBody>
      </p:sp>
      <p:sp>
        <p:nvSpPr>
          <p:cNvPr id="152" name="Rectangle 2"/>
          <p:cNvSpPr/>
          <p:nvPr/>
        </p:nvSpPr>
        <p:spPr>
          <a:xfrm>
            <a:off x="6924822" y="2488958"/>
            <a:ext cx="3357857" cy="2831352"/>
          </a:xfrm>
          <a:prstGeom prst="rect">
            <a:avLst/>
          </a:prstGeom>
          <a:solidFill>
            <a:srgbClr val="FFFFFF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Connecteur droit 7"/>
          <p:cNvSpPr/>
          <p:nvPr/>
        </p:nvSpPr>
        <p:spPr>
          <a:xfrm>
            <a:off x="6924822" y="2483938"/>
            <a:ext cx="3378971" cy="2815374"/>
          </a:xfrm>
          <a:prstGeom prst="line">
            <a:avLst/>
          </a:prstGeom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Croix 51"/>
          <p:cNvSpPr/>
          <p:nvPr/>
        </p:nvSpPr>
        <p:spPr>
          <a:xfrm rot="2718186">
            <a:off x="6792137" y="2336893"/>
            <a:ext cx="350547" cy="365193"/>
          </a:xfrm>
          <a:prstGeom prst="plus">
            <a:avLst>
              <a:gd name="adj" fmla="val 43471"/>
            </a:avLst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Connecteur droit avec flèche 58"/>
          <p:cNvSpPr/>
          <p:nvPr/>
        </p:nvSpPr>
        <p:spPr>
          <a:xfrm>
            <a:off x="6967410" y="2519489"/>
            <a:ext cx="3311774" cy="2903596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Connecteur droit avec flèche 62"/>
          <p:cNvSpPr/>
          <p:nvPr/>
        </p:nvSpPr>
        <p:spPr>
          <a:xfrm>
            <a:off x="6967410" y="2539866"/>
            <a:ext cx="3459506" cy="2702857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necteur droit avec flèche 63"/>
          <p:cNvSpPr/>
          <p:nvPr/>
        </p:nvSpPr>
        <p:spPr>
          <a:xfrm>
            <a:off x="6967410" y="2519489"/>
            <a:ext cx="3378972" cy="2789227"/>
          </a:xfrm>
          <a:prstGeom prst="line">
            <a:avLst/>
          </a:prstGeom>
          <a:ln w="6350">
            <a:solidFill>
              <a:srgbClr val="000000"/>
            </a:solidFill>
            <a:prstDash val="lg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0CCA4F-6B36-D37F-08EF-43394F67AC24}"/>
              </a:ext>
            </a:extLst>
          </p:cNvPr>
          <p:cNvSpPr txBox="1"/>
          <p:nvPr/>
        </p:nvSpPr>
        <p:spPr>
          <a:xfrm>
            <a:off x="5930989" y="1129008"/>
            <a:ext cx="593349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Taken</a:t>
            </a:r>
            <a:r>
              <a:rPr kumimoji="0" lang="fr-FR" sz="2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and </a:t>
            </a:r>
            <a:r>
              <a:rPr kumimoji="0" lang="fr-FR" sz="2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adapted</a:t>
            </a:r>
            <a:r>
              <a:rPr lang="fr-FR" sz="2800" b="1" i="1" dirty="0">
                <a:solidFill>
                  <a:srgbClr val="FF0000"/>
                </a:solidFill>
              </a:rPr>
              <a:t> </a:t>
            </a:r>
            <a:r>
              <a:rPr lang="fr-FR" sz="2800" b="1" i="1" dirty="0" err="1">
                <a:solidFill>
                  <a:srgbClr val="FF0000"/>
                </a:solidFill>
              </a:rPr>
              <a:t>from</a:t>
            </a:r>
            <a:r>
              <a:rPr lang="fr-FR" sz="2800" b="1" i="1" dirty="0">
                <a:solidFill>
                  <a:srgbClr val="FF0000"/>
                </a:solidFill>
              </a:rPr>
              <a:t> the test </a:t>
            </a:r>
            <a:r>
              <a:rPr lang="fr-FR" sz="2800" b="1" i="1" dirty="0" err="1">
                <a:solidFill>
                  <a:srgbClr val="FF0000"/>
                </a:solidFill>
              </a:rPr>
              <a:t>sheet</a:t>
            </a:r>
            <a:endParaRPr kumimoji="0" lang="fr-FR" sz="28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ilver solu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Silver solution</a:t>
            </a:r>
          </a:p>
        </p:txBody>
      </p:sp>
      <p:sp>
        <p:nvSpPr>
          <p:cNvPr id="166" name="Double-tap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Presentation of design solution Project Mapper Team name 27/11/2023</vt:lpstr>
      <vt:lpstr>Introduction</vt:lpstr>
      <vt:lpstr>Team</vt:lpstr>
      <vt:lpstr>Design specifications/Requirements</vt:lpstr>
      <vt:lpstr>Bronze solution : General architecture</vt:lpstr>
      <vt:lpstr>Bronze : Hardware design</vt:lpstr>
      <vt:lpstr>Bronze : Software solution </vt:lpstr>
      <vt:lpstr>Bronze : Validation</vt:lpstr>
      <vt:lpstr>Silver solution</vt:lpstr>
      <vt:lpstr>Silver : 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design solution Project Mapper Team name 06/10/2020</dc:title>
  <dc:creator>LETOURNEUR Aurore</dc:creator>
  <cp:lastModifiedBy>LETOURNEUR Aurore</cp:lastModifiedBy>
  <cp:revision>2</cp:revision>
  <dcterms:modified xsi:type="dcterms:W3CDTF">2023-11-01T15:06:10Z</dcterms:modified>
</cp:coreProperties>
</file>