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6858000" cy="9144000"/>
  <p:embeddedFontLst>
    <p:embeddedFont>
      <p:font typeface="League Spartan" pitchFamily="2" charset="77"/>
      <p:regular r:id="rId14"/>
      <p:bold r:id="rId15"/>
    </p:embeddedFont>
    <p:embeddedFont>
      <p:font typeface="Muli" pitchFamily="2" charset="77"/>
      <p:regular r:id="rId16"/>
    </p:embeddedFont>
    <p:embeddedFont>
      <p:font typeface="Muli Bold" pitchFamily="2" charset="77"/>
      <p:regular r:id="rId17"/>
      <p:bold r:id="rId18"/>
    </p:embeddedFont>
    <p:embeddedFont>
      <p:font typeface="Muli Light" pitchFamily="2" charset="77"/>
      <p:regular r:id="rId19"/>
    </p:embeddedFont>
    <p:embeddedFont>
      <p:font typeface="Muli Ultra-Bold" pitchFamily="2" charset="77"/>
      <p:regular r:id="rId20"/>
      <p:bold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648" autoAdjust="0"/>
  </p:normalViewPr>
  <p:slideViewPr>
    <p:cSldViewPr>
      <p:cViewPr varScale="1">
        <p:scale>
          <a:sx n="62" d="100"/>
          <a:sy n="62" d="100"/>
        </p:scale>
        <p:origin x="1320" y="4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9/4/25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5.sv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4.svg"/><Relationship Id="rId5" Type="http://schemas.openxmlformats.org/officeDocument/2006/relationships/image" Target="../media/image8.sv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sv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7.xml"/><Relationship Id="rId4" Type="http://schemas.openxmlformats.org/officeDocument/2006/relationships/image" Target="../media/image17.sv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506841" y="-144637"/>
            <a:ext cx="10786223" cy="10576274"/>
            <a:chOff x="0" y="0"/>
            <a:chExt cx="14381630" cy="14101698"/>
          </a:xfrm>
        </p:grpSpPr>
        <p:sp>
          <p:nvSpPr>
            <p:cNvPr id="3" name="Freeform 3"/>
            <p:cNvSpPr/>
            <p:nvPr/>
          </p:nvSpPr>
          <p:spPr>
            <a:xfrm>
              <a:off x="0" y="7042815"/>
              <a:ext cx="12363028" cy="7058883"/>
            </a:xfrm>
            <a:custGeom>
              <a:avLst/>
              <a:gdLst/>
              <a:ahLst/>
              <a:cxnLst/>
              <a:rect l="l" t="t" r="r" b="b"/>
              <a:pathLst>
                <a:path w="12363028" h="7058883">
                  <a:moveTo>
                    <a:pt x="0" y="0"/>
                  </a:moveTo>
                  <a:lnTo>
                    <a:pt x="12363028" y="0"/>
                  </a:lnTo>
                  <a:lnTo>
                    <a:pt x="12363028" y="7058883"/>
                  </a:lnTo>
                  <a:lnTo>
                    <a:pt x="0" y="7058883"/>
                  </a:lnTo>
                  <a:lnTo>
                    <a:pt x="0" y="0"/>
                  </a:lnTo>
                  <a:close/>
                </a:path>
              </a:pathLst>
            </a:custGeom>
            <a:blipFill>
              <a:blip r:embed="rId2">
                <a:extLst>
                  <a:ext uri="{96DAC541-7B7A-43D3-8B79-37D633B846F1}">
                    <asvg:svgBlip xmlns:asvg="http://schemas.microsoft.com/office/drawing/2016/SVG/main" r:embed="rId3"/>
                  </a:ext>
                </a:extLst>
              </a:blip>
              <a:stretch>
                <a:fillRect t="-51576"/>
              </a:stretch>
            </a:blipFill>
          </p:spPr>
          <p:txBody>
            <a:bodyPr/>
            <a:lstStyle/>
            <a:p>
              <a:endParaRPr lang="en-VN"/>
            </a:p>
          </p:txBody>
        </p:sp>
        <p:sp>
          <p:nvSpPr>
            <p:cNvPr id="4" name="Freeform 4"/>
            <p:cNvSpPr/>
            <p:nvPr/>
          </p:nvSpPr>
          <p:spPr>
            <a:xfrm>
              <a:off x="2018602" y="0"/>
              <a:ext cx="12363028" cy="7058883"/>
            </a:xfrm>
            <a:custGeom>
              <a:avLst/>
              <a:gdLst/>
              <a:ahLst/>
              <a:cxnLst/>
              <a:rect l="l" t="t" r="r" b="b"/>
              <a:pathLst>
                <a:path w="12363028" h="7058883">
                  <a:moveTo>
                    <a:pt x="0" y="0"/>
                  </a:moveTo>
                  <a:lnTo>
                    <a:pt x="12363028" y="0"/>
                  </a:lnTo>
                  <a:lnTo>
                    <a:pt x="12363028" y="7058883"/>
                  </a:lnTo>
                  <a:lnTo>
                    <a:pt x="0" y="7058883"/>
                  </a:lnTo>
                  <a:lnTo>
                    <a:pt x="0" y="0"/>
                  </a:lnTo>
                  <a:close/>
                </a:path>
              </a:pathLst>
            </a:custGeom>
            <a:blipFill>
              <a:blip r:embed="rId2">
                <a:extLst>
                  <a:ext uri="{96DAC541-7B7A-43D3-8B79-37D633B846F1}">
                    <asvg:svgBlip xmlns:asvg="http://schemas.microsoft.com/office/drawing/2016/SVG/main" r:embed="rId3"/>
                  </a:ext>
                </a:extLst>
              </a:blip>
              <a:stretch>
                <a:fillRect t="-51576"/>
              </a:stretch>
            </a:blipFill>
          </p:spPr>
          <p:txBody>
            <a:bodyPr/>
            <a:lstStyle/>
            <a:p>
              <a:endParaRPr lang="en-VN"/>
            </a:p>
          </p:txBody>
        </p:sp>
      </p:grpSp>
      <p:sp>
        <p:nvSpPr>
          <p:cNvPr id="5" name="AutoShape 5"/>
          <p:cNvSpPr/>
          <p:nvPr/>
        </p:nvSpPr>
        <p:spPr>
          <a:xfrm rot="-10800000">
            <a:off x="1028700" y="5284343"/>
            <a:ext cx="10211441" cy="0"/>
          </a:xfrm>
          <a:prstGeom prst="line">
            <a:avLst/>
          </a:prstGeom>
          <a:ln w="28575" cap="rnd">
            <a:solidFill>
              <a:srgbClr val="86C7ED"/>
            </a:solidFill>
            <a:prstDash val="solid"/>
            <a:headEnd type="none" w="sm" len="sm"/>
            <a:tailEnd type="none" w="sm" len="sm"/>
          </a:ln>
        </p:spPr>
        <p:txBody>
          <a:bodyPr/>
          <a:lstStyle/>
          <a:p>
            <a:endParaRPr lang="en-VN"/>
          </a:p>
        </p:txBody>
      </p:sp>
      <p:grpSp>
        <p:nvGrpSpPr>
          <p:cNvPr id="6" name="Group 6"/>
          <p:cNvGrpSpPr/>
          <p:nvPr/>
        </p:nvGrpSpPr>
        <p:grpSpPr>
          <a:xfrm>
            <a:off x="-9401127" y="8681862"/>
            <a:ext cx="15741700" cy="3210276"/>
            <a:chOff x="0" y="0"/>
            <a:chExt cx="26342280" cy="5372100"/>
          </a:xfrm>
        </p:grpSpPr>
        <p:sp>
          <p:nvSpPr>
            <p:cNvPr id="7" name="Freeform 7"/>
            <p:cNvSpPr/>
            <p:nvPr/>
          </p:nvSpPr>
          <p:spPr>
            <a:xfrm>
              <a:off x="0" y="0"/>
              <a:ext cx="26342280" cy="5372100"/>
            </a:xfrm>
            <a:custGeom>
              <a:avLst/>
              <a:gdLst/>
              <a:ahLst/>
              <a:cxnLst/>
              <a:rect l="l" t="t" r="r" b="b"/>
              <a:pathLst>
                <a:path w="26342280" h="5372100">
                  <a:moveTo>
                    <a:pt x="24791611" y="0"/>
                  </a:moveTo>
                  <a:lnTo>
                    <a:pt x="1550670" y="0"/>
                  </a:lnTo>
                  <a:lnTo>
                    <a:pt x="0" y="2686050"/>
                  </a:lnTo>
                  <a:lnTo>
                    <a:pt x="1550670" y="5372100"/>
                  </a:lnTo>
                  <a:lnTo>
                    <a:pt x="24791611" y="5372100"/>
                  </a:lnTo>
                  <a:lnTo>
                    <a:pt x="26342280" y="2686050"/>
                  </a:lnTo>
                  <a:lnTo>
                    <a:pt x="24791611" y="0"/>
                  </a:lnTo>
                  <a:close/>
                </a:path>
              </a:pathLst>
            </a:custGeom>
            <a:solidFill>
              <a:srgbClr val="A066CB"/>
            </a:solidFill>
          </p:spPr>
          <p:txBody>
            <a:bodyPr/>
            <a:lstStyle/>
            <a:p>
              <a:endParaRPr lang="en-VN"/>
            </a:p>
          </p:txBody>
        </p:sp>
      </p:grpSp>
      <p:sp>
        <p:nvSpPr>
          <p:cNvPr id="8" name="Freeform 8"/>
          <p:cNvSpPr/>
          <p:nvPr/>
        </p:nvSpPr>
        <p:spPr>
          <a:xfrm>
            <a:off x="1028700" y="9198718"/>
            <a:ext cx="1000805" cy="571427"/>
          </a:xfrm>
          <a:custGeom>
            <a:avLst/>
            <a:gdLst/>
            <a:ahLst/>
            <a:cxnLst/>
            <a:rect l="l" t="t" r="r" b="b"/>
            <a:pathLst>
              <a:path w="1000805" h="571427">
                <a:moveTo>
                  <a:pt x="0" y="0"/>
                </a:moveTo>
                <a:lnTo>
                  <a:pt x="1000805" y="0"/>
                </a:lnTo>
                <a:lnTo>
                  <a:pt x="1000805" y="571427"/>
                </a:lnTo>
                <a:lnTo>
                  <a:pt x="0" y="571427"/>
                </a:lnTo>
                <a:lnTo>
                  <a:pt x="0" y="0"/>
                </a:lnTo>
                <a:close/>
              </a:path>
            </a:pathLst>
          </a:custGeom>
          <a:blipFill>
            <a:blip r:embed="rId4">
              <a:extLst>
                <a:ext uri="{96DAC541-7B7A-43D3-8B79-37D633B846F1}">
                  <asvg:svgBlip xmlns:asvg="http://schemas.microsoft.com/office/drawing/2016/SVG/main" r:embed="rId5"/>
                </a:ext>
              </a:extLst>
            </a:blip>
            <a:stretch>
              <a:fillRect t="-51576"/>
            </a:stretch>
          </a:blipFill>
        </p:spPr>
        <p:txBody>
          <a:bodyPr/>
          <a:lstStyle/>
          <a:p>
            <a:endParaRPr lang="en-VN"/>
          </a:p>
        </p:txBody>
      </p:sp>
      <p:sp>
        <p:nvSpPr>
          <p:cNvPr id="9" name="TextBox 9"/>
          <p:cNvSpPr txBox="1"/>
          <p:nvPr/>
        </p:nvSpPr>
        <p:spPr>
          <a:xfrm>
            <a:off x="2331144" y="9253601"/>
            <a:ext cx="2088456" cy="407331"/>
          </a:xfrm>
          <a:prstGeom prst="rect">
            <a:avLst/>
          </a:prstGeom>
        </p:spPr>
        <p:txBody>
          <a:bodyPr wrap="square" lIns="0" tIns="0" rIns="0" bIns="0" rtlCol="0" anchor="t">
            <a:spAutoFit/>
          </a:bodyPr>
          <a:lstStyle/>
          <a:p>
            <a:pPr algn="l">
              <a:lnSpc>
                <a:spcPts val="3429"/>
              </a:lnSpc>
              <a:spcBef>
                <a:spcPct val="0"/>
              </a:spcBef>
            </a:pPr>
            <a:r>
              <a:rPr lang="en-US" sz="2449" b="1" dirty="0">
                <a:solidFill>
                  <a:srgbClr val="FFFFFF"/>
                </a:solidFill>
                <a:latin typeface="Muli Ultra-Bold"/>
                <a:ea typeface="Muli Ultra-Bold"/>
                <a:cs typeface="Muli Ultra-Bold"/>
                <a:sym typeface="Muli Ultra-Bold"/>
              </a:rPr>
              <a:t>Project</a:t>
            </a:r>
          </a:p>
        </p:txBody>
      </p:sp>
      <p:sp>
        <p:nvSpPr>
          <p:cNvPr id="10" name="TextBox 10"/>
          <p:cNvSpPr txBox="1"/>
          <p:nvPr/>
        </p:nvSpPr>
        <p:spPr>
          <a:xfrm>
            <a:off x="1028700" y="893880"/>
            <a:ext cx="12676166" cy="2261425"/>
          </a:xfrm>
          <a:prstGeom prst="rect">
            <a:avLst/>
          </a:prstGeom>
        </p:spPr>
        <p:txBody>
          <a:bodyPr lIns="0" tIns="0" rIns="0" bIns="0" rtlCol="0" anchor="t">
            <a:spAutoFit/>
          </a:bodyPr>
          <a:lstStyle/>
          <a:p>
            <a:pPr algn="l">
              <a:lnSpc>
                <a:spcPts val="10667"/>
              </a:lnSpc>
            </a:pPr>
            <a:r>
              <a:rPr lang="en-US" sz="8399" b="1" spc="251">
                <a:solidFill>
                  <a:srgbClr val="1836B2"/>
                </a:solidFill>
                <a:latin typeface="Muli Bold"/>
                <a:ea typeface="Muli Bold"/>
                <a:cs typeface="Muli Bold"/>
                <a:sym typeface="Muli Bold"/>
              </a:rPr>
              <a:t>FINAL PROJECT</a:t>
            </a:r>
          </a:p>
          <a:p>
            <a:pPr algn="l">
              <a:lnSpc>
                <a:spcPts val="7239"/>
              </a:lnSpc>
            </a:pPr>
            <a:r>
              <a:rPr lang="en-US" sz="5700" b="1" spc="171">
                <a:solidFill>
                  <a:srgbClr val="1836B2"/>
                </a:solidFill>
                <a:latin typeface="Muli Bold"/>
                <a:ea typeface="Muli Bold"/>
                <a:cs typeface="Muli Bold"/>
                <a:sym typeface="Muli Bold"/>
              </a:rPr>
              <a:t>AMAZON SALES PERFORMANCE </a:t>
            </a:r>
          </a:p>
        </p:txBody>
      </p:sp>
      <p:sp>
        <p:nvSpPr>
          <p:cNvPr id="11" name="TextBox 11"/>
          <p:cNvSpPr txBox="1"/>
          <p:nvPr/>
        </p:nvSpPr>
        <p:spPr>
          <a:xfrm>
            <a:off x="1028700" y="3771873"/>
            <a:ext cx="12219339" cy="533400"/>
          </a:xfrm>
          <a:prstGeom prst="rect">
            <a:avLst/>
          </a:prstGeom>
        </p:spPr>
        <p:txBody>
          <a:bodyPr lIns="0" tIns="0" rIns="0" bIns="0" rtlCol="0" anchor="t">
            <a:spAutoFit/>
          </a:bodyPr>
          <a:lstStyle/>
          <a:p>
            <a:pPr algn="l">
              <a:lnSpc>
                <a:spcPts val="4200"/>
              </a:lnSpc>
            </a:pPr>
            <a:r>
              <a:rPr lang="en-US" sz="3500" b="1" spc="105">
                <a:solidFill>
                  <a:srgbClr val="A066CB"/>
                </a:solidFill>
                <a:latin typeface="Muli Ultra-Bold"/>
                <a:ea typeface="Muli Ultra-Bold"/>
                <a:cs typeface="Muli Ultra-Bold"/>
                <a:sym typeface="Muli Ultra-Bold"/>
              </a:rPr>
              <a:t>Nguyễn Ngọc Điệp</a:t>
            </a:r>
          </a:p>
        </p:txBody>
      </p:sp>
      <p:sp>
        <p:nvSpPr>
          <p:cNvPr id="12" name="TextBox 12"/>
          <p:cNvSpPr txBox="1"/>
          <p:nvPr/>
        </p:nvSpPr>
        <p:spPr>
          <a:xfrm>
            <a:off x="1028700" y="4437990"/>
            <a:ext cx="12219339" cy="514350"/>
          </a:xfrm>
          <a:prstGeom prst="rect">
            <a:avLst/>
          </a:prstGeom>
        </p:spPr>
        <p:txBody>
          <a:bodyPr lIns="0" tIns="0" rIns="0" bIns="0" rtlCol="0" anchor="t">
            <a:spAutoFit/>
          </a:bodyPr>
          <a:lstStyle/>
          <a:p>
            <a:pPr algn="l">
              <a:lnSpc>
                <a:spcPts val="4200"/>
              </a:lnSpc>
            </a:pPr>
            <a:r>
              <a:rPr lang="en-US" sz="3000" spc="15">
                <a:solidFill>
                  <a:srgbClr val="000000"/>
                </a:solidFill>
                <a:latin typeface="Muli Light"/>
                <a:ea typeface="Muli Light"/>
                <a:cs typeface="Muli Light"/>
                <a:sym typeface="Muli Light"/>
              </a:rPr>
              <a:t>học viên</a:t>
            </a:r>
          </a:p>
        </p:txBody>
      </p:sp>
      <p:grpSp>
        <p:nvGrpSpPr>
          <p:cNvPr id="13" name="Group 13"/>
          <p:cNvGrpSpPr/>
          <p:nvPr/>
        </p:nvGrpSpPr>
        <p:grpSpPr>
          <a:xfrm>
            <a:off x="1028700" y="6064627"/>
            <a:ext cx="10211441" cy="1741810"/>
            <a:chOff x="0" y="0"/>
            <a:chExt cx="13615255" cy="2322413"/>
          </a:xfrm>
        </p:grpSpPr>
        <p:sp>
          <p:nvSpPr>
            <p:cNvPr id="14" name="TextBox 14"/>
            <p:cNvSpPr txBox="1"/>
            <p:nvPr/>
          </p:nvSpPr>
          <p:spPr>
            <a:xfrm>
              <a:off x="0" y="-38100"/>
              <a:ext cx="13615255" cy="537633"/>
            </a:xfrm>
            <a:prstGeom prst="rect">
              <a:avLst/>
            </a:prstGeom>
          </p:spPr>
          <p:txBody>
            <a:bodyPr lIns="0" tIns="0" rIns="0" bIns="0" rtlCol="0" anchor="t">
              <a:spAutoFit/>
            </a:bodyPr>
            <a:lstStyle/>
            <a:p>
              <a:pPr algn="l">
                <a:lnSpc>
                  <a:spcPts val="3499"/>
                </a:lnSpc>
              </a:pPr>
              <a:r>
                <a:rPr lang="en-US" sz="2499" spc="12">
                  <a:solidFill>
                    <a:srgbClr val="000000"/>
                  </a:solidFill>
                  <a:latin typeface="Muli Light"/>
                  <a:ea typeface="Muli Light"/>
                  <a:cs typeface="Muli Light"/>
                  <a:sym typeface="Muli Light"/>
                </a:rPr>
                <a:t>TP HCM</a:t>
              </a:r>
            </a:p>
          </p:txBody>
        </p:sp>
        <p:sp>
          <p:nvSpPr>
            <p:cNvPr id="15" name="TextBox 15"/>
            <p:cNvSpPr txBox="1"/>
            <p:nvPr/>
          </p:nvSpPr>
          <p:spPr>
            <a:xfrm>
              <a:off x="0" y="873340"/>
              <a:ext cx="13615255" cy="537633"/>
            </a:xfrm>
            <a:prstGeom prst="rect">
              <a:avLst/>
            </a:prstGeom>
          </p:spPr>
          <p:txBody>
            <a:bodyPr lIns="0" tIns="0" rIns="0" bIns="0" rtlCol="0" anchor="t">
              <a:spAutoFit/>
            </a:bodyPr>
            <a:lstStyle/>
            <a:p>
              <a:pPr algn="l">
                <a:lnSpc>
                  <a:spcPts val="3499"/>
                </a:lnSpc>
              </a:pPr>
              <a:r>
                <a:rPr lang="en-US" sz="2499" spc="12">
                  <a:solidFill>
                    <a:srgbClr val="000000"/>
                  </a:solidFill>
                  <a:latin typeface="Muli Light"/>
                  <a:ea typeface="Muli Light"/>
                  <a:cs typeface="Muli Light"/>
                  <a:sym typeface="Muli Light"/>
                </a:rPr>
                <a:t>josynguyen92@gmail.com</a:t>
              </a:r>
            </a:p>
          </p:txBody>
        </p:sp>
        <p:sp>
          <p:nvSpPr>
            <p:cNvPr id="16" name="TextBox 16"/>
            <p:cNvSpPr txBox="1"/>
            <p:nvPr/>
          </p:nvSpPr>
          <p:spPr>
            <a:xfrm>
              <a:off x="0" y="1784780"/>
              <a:ext cx="13615255" cy="537633"/>
            </a:xfrm>
            <a:prstGeom prst="rect">
              <a:avLst/>
            </a:prstGeom>
          </p:spPr>
          <p:txBody>
            <a:bodyPr lIns="0" tIns="0" rIns="0" bIns="0" rtlCol="0" anchor="t">
              <a:spAutoFit/>
            </a:bodyPr>
            <a:lstStyle/>
            <a:p>
              <a:pPr algn="l">
                <a:lnSpc>
                  <a:spcPts val="3499"/>
                </a:lnSpc>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836B2"/>
        </a:solidFill>
        <a:effectLst/>
      </p:bgPr>
    </p:bg>
    <p:spTree>
      <p:nvGrpSpPr>
        <p:cNvPr id="1" name=""/>
        <p:cNvGrpSpPr/>
        <p:nvPr/>
      </p:nvGrpSpPr>
      <p:grpSpPr>
        <a:xfrm>
          <a:off x="0" y="0"/>
          <a:ext cx="0" cy="0"/>
          <a:chOff x="0" y="0"/>
          <a:chExt cx="0" cy="0"/>
        </a:xfrm>
      </p:grpSpPr>
      <p:grpSp>
        <p:nvGrpSpPr>
          <p:cNvPr id="2" name="Group 2"/>
          <p:cNvGrpSpPr/>
          <p:nvPr/>
        </p:nvGrpSpPr>
        <p:grpSpPr>
          <a:xfrm>
            <a:off x="11359306" y="1028700"/>
            <a:ext cx="9737102" cy="9547574"/>
            <a:chOff x="0" y="0"/>
            <a:chExt cx="12982803" cy="12730098"/>
          </a:xfrm>
        </p:grpSpPr>
        <p:sp>
          <p:nvSpPr>
            <p:cNvPr id="3" name="Freeform 3"/>
            <p:cNvSpPr/>
            <p:nvPr/>
          </p:nvSpPr>
          <p:spPr>
            <a:xfrm>
              <a:off x="0" y="6357796"/>
              <a:ext cx="11160540" cy="6372302"/>
            </a:xfrm>
            <a:custGeom>
              <a:avLst/>
              <a:gdLst/>
              <a:ahLst/>
              <a:cxnLst/>
              <a:rect l="l" t="t" r="r" b="b"/>
              <a:pathLst>
                <a:path w="11160540" h="6372302">
                  <a:moveTo>
                    <a:pt x="0" y="0"/>
                  </a:moveTo>
                  <a:lnTo>
                    <a:pt x="11160540" y="0"/>
                  </a:lnTo>
                  <a:lnTo>
                    <a:pt x="11160540" y="6372302"/>
                  </a:lnTo>
                  <a:lnTo>
                    <a:pt x="0" y="6372302"/>
                  </a:lnTo>
                  <a:lnTo>
                    <a:pt x="0" y="0"/>
                  </a:lnTo>
                  <a:close/>
                </a:path>
              </a:pathLst>
            </a:custGeom>
            <a:blipFill>
              <a:blip r:embed="rId2">
                <a:extLst>
                  <a:ext uri="{96DAC541-7B7A-43D3-8B79-37D633B846F1}">
                    <asvg:svgBlip xmlns:asvg="http://schemas.microsoft.com/office/drawing/2016/SVG/main" r:embed="rId3"/>
                  </a:ext>
                </a:extLst>
              </a:blip>
              <a:stretch>
                <a:fillRect t="-51576"/>
              </a:stretch>
            </a:blipFill>
          </p:spPr>
          <p:txBody>
            <a:bodyPr/>
            <a:lstStyle/>
            <a:p>
              <a:endParaRPr lang="en-VN"/>
            </a:p>
          </p:txBody>
        </p:sp>
        <p:sp>
          <p:nvSpPr>
            <p:cNvPr id="4" name="Freeform 4"/>
            <p:cNvSpPr/>
            <p:nvPr/>
          </p:nvSpPr>
          <p:spPr>
            <a:xfrm>
              <a:off x="1822263" y="0"/>
              <a:ext cx="11160540" cy="6372302"/>
            </a:xfrm>
            <a:custGeom>
              <a:avLst/>
              <a:gdLst/>
              <a:ahLst/>
              <a:cxnLst/>
              <a:rect l="l" t="t" r="r" b="b"/>
              <a:pathLst>
                <a:path w="11160540" h="6372302">
                  <a:moveTo>
                    <a:pt x="0" y="0"/>
                  </a:moveTo>
                  <a:lnTo>
                    <a:pt x="11160540" y="0"/>
                  </a:lnTo>
                  <a:lnTo>
                    <a:pt x="11160540" y="6372302"/>
                  </a:lnTo>
                  <a:lnTo>
                    <a:pt x="0" y="6372302"/>
                  </a:lnTo>
                  <a:lnTo>
                    <a:pt x="0" y="0"/>
                  </a:lnTo>
                  <a:close/>
                </a:path>
              </a:pathLst>
            </a:custGeom>
            <a:blipFill>
              <a:blip r:embed="rId2">
                <a:extLst>
                  <a:ext uri="{96DAC541-7B7A-43D3-8B79-37D633B846F1}">
                    <asvg:svgBlip xmlns:asvg="http://schemas.microsoft.com/office/drawing/2016/SVG/main" r:embed="rId3"/>
                  </a:ext>
                </a:extLst>
              </a:blip>
              <a:stretch>
                <a:fillRect t="-51576"/>
              </a:stretch>
            </a:blipFill>
          </p:spPr>
          <p:txBody>
            <a:bodyPr/>
            <a:lstStyle/>
            <a:p>
              <a:endParaRPr lang="en-VN"/>
            </a:p>
          </p:txBody>
        </p:sp>
      </p:grpSp>
      <p:sp>
        <p:nvSpPr>
          <p:cNvPr id="5" name="TextBox 5"/>
          <p:cNvSpPr txBox="1"/>
          <p:nvPr/>
        </p:nvSpPr>
        <p:spPr>
          <a:xfrm>
            <a:off x="1295786" y="2654126"/>
            <a:ext cx="10687837" cy="2910840"/>
          </a:xfrm>
          <a:prstGeom prst="rect">
            <a:avLst/>
          </a:prstGeom>
        </p:spPr>
        <p:txBody>
          <a:bodyPr lIns="0" tIns="0" rIns="0" bIns="0" rtlCol="0" anchor="t">
            <a:spAutoFit/>
          </a:bodyPr>
          <a:lstStyle/>
          <a:p>
            <a:pPr algn="l">
              <a:lnSpc>
                <a:spcPts val="11760"/>
              </a:lnSpc>
            </a:pPr>
            <a:r>
              <a:rPr lang="en-US" sz="8400" b="1">
                <a:solidFill>
                  <a:srgbClr val="FFFFFF"/>
                </a:solidFill>
                <a:latin typeface="Muli Ultra-Bold"/>
                <a:ea typeface="Muli Ultra-Bold"/>
                <a:cs typeface="Muli Ultra-Bold"/>
                <a:sym typeface="Muli Ultra-Bold"/>
              </a:rPr>
              <a:t>Data Storytelling &amp; Visualization </a:t>
            </a:r>
          </a:p>
        </p:txBody>
      </p:sp>
      <p:sp>
        <p:nvSpPr>
          <p:cNvPr id="6" name="AutoShape 6"/>
          <p:cNvSpPr/>
          <p:nvPr/>
        </p:nvSpPr>
        <p:spPr>
          <a:xfrm>
            <a:off x="1295786" y="6170893"/>
            <a:ext cx="7242768" cy="0"/>
          </a:xfrm>
          <a:prstGeom prst="line">
            <a:avLst/>
          </a:prstGeom>
          <a:ln w="28575" cap="rnd">
            <a:solidFill>
              <a:srgbClr val="86C7ED"/>
            </a:solidFill>
            <a:prstDash val="solid"/>
            <a:headEnd type="none" w="sm" len="sm"/>
            <a:tailEnd type="none" w="sm" len="sm"/>
          </a:ln>
        </p:spPr>
        <p:txBody>
          <a:bodyPr/>
          <a:lstStyle/>
          <a:p>
            <a:endParaRPr lang="en-VN"/>
          </a:p>
        </p:txBody>
      </p:sp>
      <p:sp>
        <p:nvSpPr>
          <p:cNvPr id="7" name="Freeform 7"/>
          <p:cNvSpPr/>
          <p:nvPr/>
        </p:nvSpPr>
        <p:spPr>
          <a:xfrm>
            <a:off x="1295786" y="1258908"/>
            <a:ext cx="1098500" cy="627207"/>
          </a:xfrm>
          <a:custGeom>
            <a:avLst/>
            <a:gdLst/>
            <a:ahLst/>
            <a:cxnLst/>
            <a:rect l="l" t="t" r="r" b="b"/>
            <a:pathLst>
              <a:path w="1098500" h="627207">
                <a:moveTo>
                  <a:pt x="0" y="0"/>
                </a:moveTo>
                <a:lnTo>
                  <a:pt x="1098500" y="0"/>
                </a:lnTo>
                <a:lnTo>
                  <a:pt x="1098500" y="627207"/>
                </a:lnTo>
                <a:lnTo>
                  <a:pt x="0" y="627207"/>
                </a:lnTo>
                <a:lnTo>
                  <a:pt x="0" y="0"/>
                </a:lnTo>
                <a:close/>
              </a:path>
            </a:pathLst>
          </a:custGeom>
          <a:blipFill>
            <a:blip r:embed="rId4">
              <a:extLst>
                <a:ext uri="{96DAC541-7B7A-43D3-8B79-37D633B846F1}">
                  <asvg:svgBlip xmlns:asvg="http://schemas.microsoft.com/office/drawing/2016/SVG/main" r:embed="rId5"/>
                </a:ext>
              </a:extLst>
            </a:blip>
            <a:stretch>
              <a:fillRect t="-51576"/>
            </a:stretch>
          </a:blipFill>
        </p:spPr>
        <p:txBody>
          <a:bodyPr/>
          <a:lstStyle/>
          <a:p>
            <a:endParaRPr lang="en-V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359596" y="1208553"/>
            <a:ext cx="9043975" cy="1350645"/>
          </a:xfrm>
          <a:prstGeom prst="rect">
            <a:avLst/>
          </a:prstGeom>
        </p:spPr>
        <p:txBody>
          <a:bodyPr lIns="0" tIns="0" rIns="0" bIns="0" rtlCol="0" anchor="t">
            <a:spAutoFit/>
          </a:bodyPr>
          <a:lstStyle/>
          <a:p>
            <a:pPr algn="l">
              <a:lnSpc>
                <a:spcPts val="10920"/>
              </a:lnSpc>
            </a:pPr>
            <a:r>
              <a:rPr lang="en-US" sz="8400" b="1">
                <a:solidFill>
                  <a:srgbClr val="1836B2"/>
                </a:solidFill>
                <a:latin typeface="Muli Bold"/>
                <a:ea typeface="Muli Bold"/>
                <a:cs typeface="Muli Bold"/>
                <a:sym typeface="Muli Bold"/>
              </a:rPr>
              <a:t>Result &amp; insights </a:t>
            </a:r>
          </a:p>
        </p:txBody>
      </p:sp>
      <p:sp>
        <p:nvSpPr>
          <p:cNvPr id="3" name="TextBox 3"/>
          <p:cNvSpPr txBox="1"/>
          <p:nvPr/>
        </p:nvSpPr>
        <p:spPr>
          <a:xfrm>
            <a:off x="1183102" y="4415790"/>
            <a:ext cx="5734253" cy="4265295"/>
          </a:xfrm>
          <a:prstGeom prst="rect">
            <a:avLst/>
          </a:prstGeom>
        </p:spPr>
        <p:txBody>
          <a:bodyPr lIns="0" tIns="0" rIns="0" bIns="0" rtlCol="0" anchor="t">
            <a:spAutoFit/>
          </a:bodyPr>
          <a:lstStyle/>
          <a:p>
            <a:pPr algn="l">
              <a:lnSpc>
                <a:spcPts val="3779"/>
              </a:lnSpc>
            </a:pPr>
            <a:r>
              <a:rPr lang="en-US" sz="2700" spc="13">
                <a:solidFill>
                  <a:srgbClr val="000000"/>
                </a:solidFill>
                <a:latin typeface="Muli Light"/>
                <a:ea typeface="Muli Light"/>
                <a:cs typeface="Muli Light"/>
                <a:sym typeface="Muli Light"/>
              </a:rPr>
              <a:t>1/ report show total sales amount reached $78.59Million </a:t>
            </a:r>
          </a:p>
          <a:p>
            <a:pPr algn="l">
              <a:lnSpc>
                <a:spcPts val="3779"/>
              </a:lnSpc>
            </a:pPr>
            <a:r>
              <a:rPr lang="en-US" sz="2700" spc="13">
                <a:solidFill>
                  <a:srgbClr val="000000"/>
                </a:solidFill>
                <a:latin typeface="Muli Light"/>
                <a:ea typeface="Muli Light"/>
                <a:cs typeface="Muli Light"/>
                <a:sym typeface="Muli Light"/>
              </a:rPr>
              <a:t>2/ the best ship-city have best sales amount is Bengaluru</a:t>
            </a:r>
          </a:p>
          <a:p>
            <a:pPr algn="l">
              <a:lnSpc>
                <a:spcPts val="3779"/>
              </a:lnSpc>
            </a:pPr>
            <a:r>
              <a:rPr lang="en-US" sz="2700" spc="13">
                <a:solidFill>
                  <a:srgbClr val="000000"/>
                </a:solidFill>
                <a:latin typeface="Muli Light"/>
                <a:ea typeface="Muli Light"/>
                <a:cs typeface="Muli Light"/>
                <a:sym typeface="Muli Light"/>
              </a:rPr>
              <a:t>3/April 2022 have the most sales formance during year of 2022</a:t>
            </a:r>
          </a:p>
          <a:p>
            <a:pPr algn="l">
              <a:lnSpc>
                <a:spcPts val="3779"/>
              </a:lnSpc>
            </a:pPr>
            <a:r>
              <a:rPr lang="en-US" sz="2700" spc="13">
                <a:solidFill>
                  <a:srgbClr val="000000"/>
                </a:solidFill>
                <a:latin typeface="Muli Light"/>
                <a:ea typeface="Muli Light"/>
                <a:cs typeface="Muli Light"/>
                <a:sym typeface="Muli Light"/>
              </a:rPr>
              <a:t>4/Category set and top are famous items on summer season </a:t>
            </a:r>
          </a:p>
          <a:p>
            <a:pPr algn="l">
              <a:lnSpc>
                <a:spcPts val="3779"/>
              </a:lnSpc>
            </a:pPr>
            <a:endParaRPr lang="en-US" sz="2700" spc="13">
              <a:solidFill>
                <a:srgbClr val="000000"/>
              </a:solidFill>
              <a:latin typeface="Muli Light"/>
              <a:ea typeface="Muli Light"/>
              <a:cs typeface="Muli Light"/>
              <a:sym typeface="Muli Light"/>
            </a:endParaRPr>
          </a:p>
        </p:txBody>
      </p:sp>
      <p:sp>
        <p:nvSpPr>
          <p:cNvPr id="4" name="TextBox 4"/>
          <p:cNvSpPr txBox="1"/>
          <p:nvPr/>
        </p:nvSpPr>
        <p:spPr>
          <a:xfrm>
            <a:off x="1536090" y="3802857"/>
            <a:ext cx="5734253" cy="533400"/>
          </a:xfrm>
          <a:prstGeom prst="rect">
            <a:avLst/>
          </a:prstGeom>
        </p:spPr>
        <p:txBody>
          <a:bodyPr lIns="0" tIns="0" rIns="0" bIns="0" rtlCol="0" anchor="t">
            <a:spAutoFit/>
          </a:bodyPr>
          <a:lstStyle/>
          <a:p>
            <a:pPr algn="l">
              <a:lnSpc>
                <a:spcPts val="4200"/>
              </a:lnSpc>
            </a:pPr>
            <a:r>
              <a:rPr lang="en-US" sz="3500" b="1" spc="105">
                <a:solidFill>
                  <a:srgbClr val="1836B2"/>
                </a:solidFill>
                <a:latin typeface="Muli Ultra-Bold"/>
                <a:ea typeface="Muli Ultra-Bold"/>
                <a:cs typeface="Muli Ultra-Bold"/>
                <a:sym typeface="Muli Ultra-Bold"/>
              </a:rPr>
              <a:t>Result</a:t>
            </a:r>
          </a:p>
        </p:txBody>
      </p:sp>
      <p:sp>
        <p:nvSpPr>
          <p:cNvPr id="5" name="TextBox 5"/>
          <p:cNvSpPr txBox="1"/>
          <p:nvPr/>
        </p:nvSpPr>
        <p:spPr>
          <a:xfrm>
            <a:off x="9954741" y="4568238"/>
            <a:ext cx="5734253" cy="4741545"/>
          </a:xfrm>
          <a:prstGeom prst="rect">
            <a:avLst/>
          </a:prstGeom>
        </p:spPr>
        <p:txBody>
          <a:bodyPr lIns="0" tIns="0" rIns="0" bIns="0" rtlCol="0" anchor="t">
            <a:spAutoFit/>
          </a:bodyPr>
          <a:lstStyle/>
          <a:p>
            <a:pPr algn="l">
              <a:lnSpc>
                <a:spcPts val="3779"/>
              </a:lnSpc>
            </a:pPr>
            <a:r>
              <a:rPr lang="en-US" sz="2700" spc="13">
                <a:solidFill>
                  <a:srgbClr val="000000"/>
                </a:solidFill>
                <a:latin typeface="Muli Light"/>
                <a:ea typeface="Muli Light"/>
                <a:cs typeface="Muli Light"/>
                <a:sym typeface="Muli Light"/>
              </a:rPr>
              <a:t>order with quantity 0-1000units are majority use and there less order over 2000 units, so AMZ should concentrate on orders quantity less 1000 units with set and top category </a:t>
            </a:r>
          </a:p>
          <a:p>
            <a:pPr algn="l">
              <a:lnSpc>
                <a:spcPts val="3779"/>
              </a:lnSpc>
            </a:pPr>
            <a:r>
              <a:rPr lang="en-US" sz="2700" spc="13">
                <a:solidFill>
                  <a:srgbClr val="000000"/>
                </a:solidFill>
                <a:latin typeface="Muli Light"/>
                <a:ea typeface="Muli Light"/>
                <a:cs typeface="Muli Light"/>
                <a:sym typeface="Muli Light"/>
              </a:rPr>
              <a:t>promote more summer items to improve sales performence of march </a:t>
            </a:r>
          </a:p>
          <a:p>
            <a:pPr algn="l">
              <a:lnSpc>
                <a:spcPts val="3779"/>
              </a:lnSpc>
            </a:pPr>
            <a:endParaRPr lang="en-US" sz="2700" spc="13">
              <a:solidFill>
                <a:srgbClr val="000000"/>
              </a:solidFill>
              <a:latin typeface="Muli Light"/>
              <a:ea typeface="Muli Light"/>
              <a:cs typeface="Muli Light"/>
              <a:sym typeface="Muli Light"/>
            </a:endParaRPr>
          </a:p>
          <a:p>
            <a:pPr algn="l">
              <a:lnSpc>
                <a:spcPts val="3779"/>
              </a:lnSpc>
            </a:pPr>
            <a:endParaRPr lang="en-US" sz="2700" spc="13">
              <a:solidFill>
                <a:srgbClr val="000000"/>
              </a:solidFill>
              <a:latin typeface="Muli Light"/>
              <a:ea typeface="Muli Light"/>
              <a:cs typeface="Muli Light"/>
              <a:sym typeface="Muli Light"/>
            </a:endParaRPr>
          </a:p>
        </p:txBody>
      </p:sp>
      <p:sp>
        <p:nvSpPr>
          <p:cNvPr id="6" name="TextBox 6"/>
          <p:cNvSpPr txBox="1"/>
          <p:nvPr/>
        </p:nvSpPr>
        <p:spPr>
          <a:xfrm>
            <a:off x="10403571" y="3802857"/>
            <a:ext cx="5734253" cy="533400"/>
          </a:xfrm>
          <a:prstGeom prst="rect">
            <a:avLst/>
          </a:prstGeom>
        </p:spPr>
        <p:txBody>
          <a:bodyPr lIns="0" tIns="0" rIns="0" bIns="0" rtlCol="0" anchor="t">
            <a:spAutoFit/>
          </a:bodyPr>
          <a:lstStyle/>
          <a:p>
            <a:pPr algn="l">
              <a:lnSpc>
                <a:spcPts val="4200"/>
              </a:lnSpc>
            </a:pPr>
            <a:r>
              <a:rPr lang="en-US" sz="3500" b="1" spc="105">
                <a:solidFill>
                  <a:srgbClr val="1836B2"/>
                </a:solidFill>
                <a:latin typeface="Muli Ultra-Bold"/>
                <a:ea typeface="Muli Ultra-Bold"/>
                <a:cs typeface="Muli Ultra-Bold"/>
                <a:sym typeface="Muli Ultra-Bold"/>
              </a:rPr>
              <a:t>Insights</a:t>
            </a:r>
          </a:p>
        </p:txBody>
      </p:sp>
      <p:sp>
        <p:nvSpPr>
          <p:cNvPr id="7" name="Freeform 7"/>
          <p:cNvSpPr/>
          <p:nvPr/>
        </p:nvSpPr>
        <p:spPr>
          <a:xfrm>
            <a:off x="12038446" y="-2389613"/>
            <a:ext cx="8370405" cy="4779226"/>
          </a:xfrm>
          <a:custGeom>
            <a:avLst/>
            <a:gdLst/>
            <a:ahLst/>
            <a:cxnLst/>
            <a:rect l="l" t="t" r="r" b="b"/>
            <a:pathLst>
              <a:path w="8370405" h="4779226">
                <a:moveTo>
                  <a:pt x="0" y="0"/>
                </a:moveTo>
                <a:lnTo>
                  <a:pt x="8370405" y="0"/>
                </a:lnTo>
                <a:lnTo>
                  <a:pt x="8370405" y="4779226"/>
                </a:lnTo>
                <a:lnTo>
                  <a:pt x="0" y="4779226"/>
                </a:lnTo>
                <a:lnTo>
                  <a:pt x="0" y="0"/>
                </a:lnTo>
                <a:close/>
              </a:path>
            </a:pathLst>
          </a:custGeom>
          <a:blipFill>
            <a:blip r:embed="rId2">
              <a:extLst>
                <a:ext uri="{96DAC541-7B7A-43D3-8B79-37D633B846F1}">
                  <asvg:svgBlip xmlns:asvg="http://schemas.microsoft.com/office/drawing/2016/SVG/main" r:embed="rId3"/>
                </a:ext>
              </a:extLst>
            </a:blip>
            <a:stretch>
              <a:fillRect t="-51576"/>
            </a:stretch>
          </a:blipFill>
        </p:spPr>
        <p:txBody>
          <a:bodyPr/>
          <a:lstStyle/>
          <a:p>
            <a:endParaRPr lang="en-VN"/>
          </a:p>
        </p:txBody>
      </p:sp>
      <p:grpSp>
        <p:nvGrpSpPr>
          <p:cNvPr id="8" name="Group 8"/>
          <p:cNvGrpSpPr/>
          <p:nvPr/>
        </p:nvGrpSpPr>
        <p:grpSpPr>
          <a:xfrm>
            <a:off x="680652" y="9515874"/>
            <a:ext cx="16926697" cy="1542251"/>
            <a:chOff x="0" y="0"/>
            <a:chExt cx="58960502" cy="5372100"/>
          </a:xfrm>
        </p:grpSpPr>
        <p:sp>
          <p:nvSpPr>
            <p:cNvPr id="9" name="Freeform 9"/>
            <p:cNvSpPr/>
            <p:nvPr/>
          </p:nvSpPr>
          <p:spPr>
            <a:xfrm>
              <a:off x="0" y="0"/>
              <a:ext cx="58960500" cy="5372100"/>
            </a:xfrm>
            <a:custGeom>
              <a:avLst/>
              <a:gdLst/>
              <a:ahLst/>
              <a:cxnLst/>
              <a:rect l="l" t="t" r="r" b="b"/>
              <a:pathLst>
                <a:path w="58960500" h="5372100">
                  <a:moveTo>
                    <a:pt x="57409829" y="0"/>
                  </a:moveTo>
                  <a:lnTo>
                    <a:pt x="1550670" y="0"/>
                  </a:lnTo>
                  <a:lnTo>
                    <a:pt x="0" y="2686050"/>
                  </a:lnTo>
                  <a:lnTo>
                    <a:pt x="1550670" y="5372100"/>
                  </a:lnTo>
                  <a:lnTo>
                    <a:pt x="57409829" y="5372100"/>
                  </a:lnTo>
                  <a:lnTo>
                    <a:pt x="58960500" y="2686050"/>
                  </a:lnTo>
                  <a:lnTo>
                    <a:pt x="57409829" y="0"/>
                  </a:lnTo>
                  <a:close/>
                </a:path>
              </a:pathLst>
            </a:custGeom>
            <a:solidFill>
              <a:srgbClr val="A066CB"/>
            </a:solidFill>
          </p:spPr>
          <p:txBody>
            <a:bodyPr/>
            <a:lstStyle/>
            <a:p>
              <a:endParaRPr lang="en-VN"/>
            </a:p>
          </p:txBody>
        </p:sp>
      </p:grpSp>
      <p:sp>
        <p:nvSpPr>
          <p:cNvPr id="10" name="AutoShape 10"/>
          <p:cNvSpPr/>
          <p:nvPr/>
        </p:nvSpPr>
        <p:spPr>
          <a:xfrm rot="-5400000">
            <a:off x="7472964" y="6840788"/>
            <a:ext cx="2758210" cy="0"/>
          </a:xfrm>
          <a:prstGeom prst="line">
            <a:avLst/>
          </a:prstGeom>
          <a:ln w="76200" cap="rnd">
            <a:solidFill>
              <a:srgbClr val="86C7ED"/>
            </a:solidFill>
            <a:prstDash val="sysDot"/>
            <a:headEnd type="none" w="sm" len="sm"/>
            <a:tailEnd type="none" w="sm" len="sm"/>
          </a:ln>
        </p:spPr>
        <p:txBody>
          <a:bodyPr/>
          <a:lstStyle/>
          <a:p>
            <a:endParaRPr lang="en-V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2286" y="0"/>
            <a:ext cx="18283428" cy="10287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026" name="Picture 2" descr="Thank you text on lavender background with sparkle detail | Premium  AI-generated image">
            <a:extLst>
              <a:ext uri="{FF2B5EF4-FFF2-40B4-BE49-F238E27FC236}">
                <a16:creationId xmlns:a16="http://schemas.microsoft.com/office/drawing/2014/main" id="{E3FC711E-CE7E-C42C-C239-EF86CD74F2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6429" b="9000"/>
          <a:stretch>
            <a:fillRect/>
          </a:stretch>
        </p:blipFill>
        <p:spPr bwMode="auto">
          <a:xfrm>
            <a:off x="20" y="1923"/>
            <a:ext cx="18287980" cy="10285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9298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613216" y="5143500"/>
            <a:ext cx="780651" cy="780651"/>
          </a:xfrm>
          <a:custGeom>
            <a:avLst/>
            <a:gdLst/>
            <a:ahLst/>
            <a:cxnLst/>
            <a:rect l="l" t="t" r="r" b="b"/>
            <a:pathLst>
              <a:path w="780651" h="780651">
                <a:moveTo>
                  <a:pt x="0" y="0"/>
                </a:moveTo>
                <a:lnTo>
                  <a:pt x="780651" y="0"/>
                </a:lnTo>
                <a:lnTo>
                  <a:pt x="780651" y="780651"/>
                </a:lnTo>
                <a:lnTo>
                  <a:pt x="0" y="78065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VN"/>
          </a:p>
        </p:txBody>
      </p:sp>
      <p:sp>
        <p:nvSpPr>
          <p:cNvPr id="3" name="Freeform 3"/>
          <p:cNvSpPr/>
          <p:nvPr/>
        </p:nvSpPr>
        <p:spPr>
          <a:xfrm>
            <a:off x="1392073" y="5058033"/>
            <a:ext cx="689811" cy="780651"/>
          </a:xfrm>
          <a:custGeom>
            <a:avLst/>
            <a:gdLst/>
            <a:ahLst/>
            <a:cxnLst/>
            <a:rect l="l" t="t" r="r" b="b"/>
            <a:pathLst>
              <a:path w="689811" h="780651">
                <a:moveTo>
                  <a:pt x="0" y="0"/>
                </a:moveTo>
                <a:lnTo>
                  <a:pt x="689811" y="0"/>
                </a:lnTo>
                <a:lnTo>
                  <a:pt x="689811" y="780651"/>
                </a:lnTo>
                <a:lnTo>
                  <a:pt x="0" y="78065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VN"/>
          </a:p>
        </p:txBody>
      </p:sp>
      <p:sp>
        <p:nvSpPr>
          <p:cNvPr id="4" name="Freeform 4"/>
          <p:cNvSpPr/>
          <p:nvPr/>
        </p:nvSpPr>
        <p:spPr>
          <a:xfrm>
            <a:off x="10397669" y="5143500"/>
            <a:ext cx="596133" cy="780651"/>
          </a:xfrm>
          <a:custGeom>
            <a:avLst/>
            <a:gdLst/>
            <a:ahLst/>
            <a:cxnLst/>
            <a:rect l="l" t="t" r="r" b="b"/>
            <a:pathLst>
              <a:path w="596133" h="780651">
                <a:moveTo>
                  <a:pt x="0" y="0"/>
                </a:moveTo>
                <a:lnTo>
                  <a:pt x="596133" y="0"/>
                </a:lnTo>
                <a:lnTo>
                  <a:pt x="596133" y="780651"/>
                </a:lnTo>
                <a:lnTo>
                  <a:pt x="0" y="78065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VN"/>
          </a:p>
        </p:txBody>
      </p:sp>
      <p:sp>
        <p:nvSpPr>
          <p:cNvPr id="5" name="Freeform 5"/>
          <p:cNvSpPr/>
          <p:nvPr/>
        </p:nvSpPr>
        <p:spPr>
          <a:xfrm>
            <a:off x="16160800" y="1188635"/>
            <a:ext cx="1098500" cy="627207"/>
          </a:xfrm>
          <a:custGeom>
            <a:avLst/>
            <a:gdLst/>
            <a:ahLst/>
            <a:cxnLst/>
            <a:rect l="l" t="t" r="r" b="b"/>
            <a:pathLst>
              <a:path w="1098500" h="627207">
                <a:moveTo>
                  <a:pt x="0" y="0"/>
                </a:moveTo>
                <a:lnTo>
                  <a:pt x="1098500" y="0"/>
                </a:lnTo>
                <a:lnTo>
                  <a:pt x="1098500" y="627208"/>
                </a:lnTo>
                <a:lnTo>
                  <a:pt x="0" y="627208"/>
                </a:lnTo>
                <a:lnTo>
                  <a:pt x="0" y="0"/>
                </a:lnTo>
                <a:close/>
              </a:path>
            </a:pathLst>
          </a:custGeom>
          <a:blipFill>
            <a:blip r:embed="rId8">
              <a:extLst>
                <a:ext uri="{96DAC541-7B7A-43D3-8B79-37D633B846F1}">
                  <asvg:svgBlip xmlns:asvg="http://schemas.microsoft.com/office/drawing/2016/SVG/main" r:embed="rId9"/>
                </a:ext>
              </a:extLst>
            </a:blip>
            <a:stretch>
              <a:fillRect t="-51576"/>
            </a:stretch>
          </a:blipFill>
        </p:spPr>
        <p:txBody>
          <a:bodyPr/>
          <a:lstStyle/>
          <a:p>
            <a:endParaRPr lang="en-VN"/>
          </a:p>
        </p:txBody>
      </p:sp>
      <p:sp>
        <p:nvSpPr>
          <p:cNvPr id="6" name="Freeform 6"/>
          <p:cNvSpPr/>
          <p:nvPr/>
        </p:nvSpPr>
        <p:spPr>
          <a:xfrm>
            <a:off x="15349716" y="5058033"/>
            <a:ext cx="1042450" cy="1042450"/>
          </a:xfrm>
          <a:custGeom>
            <a:avLst/>
            <a:gdLst/>
            <a:ahLst/>
            <a:cxnLst/>
            <a:rect l="l" t="t" r="r" b="b"/>
            <a:pathLst>
              <a:path w="1042450" h="1042450">
                <a:moveTo>
                  <a:pt x="0" y="0"/>
                </a:moveTo>
                <a:lnTo>
                  <a:pt x="1042450" y="0"/>
                </a:lnTo>
                <a:lnTo>
                  <a:pt x="1042450" y="1042450"/>
                </a:lnTo>
                <a:lnTo>
                  <a:pt x="0" y="104245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VN"/>
          </a:p>
        </p:txBody>
      </p:sp>
      <p:sp>
        <p:nvSpPr>
          <p:cNvPr id="7" name="TextBox 7"/>
          <p:cNvSpPr txBox="1"/>
          <p:nvPr/>
        </p:nvSpPr>
        <p:spPr>
          <a:xfrm>
            <a:off x="1392073" y="6993286"/>
            <a:ext cx="3629457" cy="895985"/>
          </a:xfrm>
          <a:prstGeom prst="rect">
            <a:avLst/>
          </a:prstGeom>
        </p:spPr>
        <p:txBody>
          <a:bodyPr lIns="0" tIns="0" rIns="0" bIns="0" rtlCol="0" anchor="t">
            <a:spAutoFit/>
          </a:bodyPr>
          <a:lstStyle/>
          <a:p>
            <a:pPr marL="0" lvl="0" indent="0" algn="l">
              <a:lnSpc>
                <a:spcPts val="3640"/>
              </a:lnSpc>
              <a:spcBef>
                <a:spcPct val="0"/>
              </a:spcBef>
            </a:pPr>
            <a:r>
              <a:rPr lang="en-US" sz="2600" spc="13">
                <a:solidFill>
                  <a:srgbClr val="000000"/>
                </a:solidFill>
                <a:latin typeface="Muli Light"/>
                <a:ea typeface="Muli Light"/>
                <a:cs typeface="Muli Light"/>
                <a:sym typeface="Muli Light"/>
              </a:rPr>
              <a:t>overview about project, data </a:t>
            </a:r>
          </a:p>
        </p:txBody>
      </p:sp>
      <p:sp>
        <p:nvSpPr>
          <p:cNvPr id="8" name="TextBox 8"/>
          <p:cNvSpPr txBox="1"/>
          <p:nvPr/>
        </p:nvSpPr>
        <p:spPr>
          <a:xfrm>
            <a:off x="1392073" y="6221815"/>
            <a:ext cx="3629457" cy="533400"/>
          </a:xfrm>
          <a:prstGeom prst="rect">
            <a:avLst/>
          </a:prstGeom>
        </p:spPr>
        <p:txBody>
          <a:bodyPr lIns="0" tIns="0" rIns="0" bIns="0" rtlCol="0" anchor="t">
            <a:spAutoFit/>
          </a:bodyPr>
          <a:lstStyle/>
          <a:p>
            <a:pPr algn="l">
              <a:lnSpc>
                <a:spcPts val="4200"/>
              </a:lnSpc>
            </a:pPr>
            <a:r>
              <a:rPr lang="en-US" sz="3500" b="1" spc="105">
                <a:solidFill>
                  <a:srgbClr val="1836B2"/>
                </a:solidFill>
                <a:latin typeface="Muli Ultra-Bold"/>
                <a:ea typeface="Muli Ultra-Bold"/>
                <a:cs typeface="Muli Ultra-Bold"/>
                <a:sym typeface="Muli Ultra-Bold"/>
              </a:rPr>
              <a:t>Introduction</a:t>
            </a:r>
          </a:p>
        </p:txBody>
      </p:sp>
      <p:sp>
        <p:nvSpPr>
          <p:cNvPr id="9" name="TextBox 9"/>
          <p:cNvSpPr txBox="1"/>
          <p:nvPr/>
        </p:nvSpPr>
        <p:spPr>
          <a:xfrm>
            <a:off x="5613216" y="6993340"/>
            <a:ext cx="3629457" cy="1810385"/>
          </a:xfrm>
          <a:prstGeom prst="rect">
            <a:avLst/>
          </a:prstGeom>
        </p:spPr>
        <p:txBody>
          <a:bodyPr lIns="0" tIns="0" rIns="0" bIns="0" rtlCol="0" anchor="t">
            <a:spAutoFit/>
          </a:bodyPr>
          <a:lstStyle/>
          <a:p>
            <a:pPr algn="l">
              <a:lnSpc>
                <a:spcPts val="3640"/>
              </a:lnSpc>
            </a:pPr>
            <a:r>
              <a:rPr lang="en-US" sz="2600" spc="13">
                <a:solidFill>
                  <a:srgbClr val="000000"/>
                </a:solidFill>
                <a:latin typeface="Muli Light"/>
                <a:ea typeface="Muli Light"/>
                <a:cs typeface="Muli Light"/>
                <a:sym typeface="Muli Light"/>
              </a:rPr>
              <a:t>1.Data cleaning</a:t>
            </a:r>
          </a:p>
          <a:p>
            <a:pPr algn="l">
              <a:lnSpc>
                <a:spcPts val="3640"/>
              </a:lnSpc>
            </a:pPr>
            <a:r>
              <a:rPr lang="en-US" sz="2600" spc="13">
                <a:solidFill>
                  <a:srgbClr val="000000"/>
                </a:solidFill>
                <a:latin typeface="Muli Light"/>
                <a:ea typeface="Muli Light"/>
                <a:cs typeface="Muli Light"/>
                <a:sym typeface="Muli Light"/>
              </a:rPr>
              <a:t>2.EDA</a:t>
            </a:r>
          </a:p>
          <a:p>
            <a:pPr algn="l">
              <a:lnSpc>
                <a:spcPts val="3640"/>
              </a:lnSpc>
            </a:pPr>
            <a:r>
              <a:rPr lang="en-US" sz="2600" spc="13">
                <a:solidFill>
                  <a:srgbClr val="000000"/>
                </a:solidFill>
                <a:latin typeface="Muli Light"/>
                <a:ea typeface="Muli Light"/>
                <a:cs typeface="Muli Light"/>
                <a:sym typeface="Muli Light"/>
              </a:rPr>
              <a:t>3. Deeper Analysis </a:t>
            </a:r>
          </a:p>
          <a:p>
            <a:pPr marL="0" lvl="0" indent="0" algn="l">
              <a:lnSpc>
                <a:spcPts val="3640"/>
              </a:lnSpc>
              <a:spcBef>
                <a:spcPct val="0"/>
              </a:spcBef>
            </a:pPr>
            <a:endParaRPr lang="en-US" sz="2600" spc="13">
              <a:solidFill>
                <a:srgbClr val="000000"/>
              </a:solidFill>
              <a:latin typeface="Muli Light"/>
              <a:ea typeface="Muli Light"/>
              <a:cs typeface="Muli Light"/>
              <a:sym typeface="Muli Light"/>
            </a:endParaRPr>
          </a:p>
        </p:txBody>
      </p:sp>
      <p:sp>
        <p:nvSpPr>
          <p:cNvPr id="10" name="TextBox 10"/>
          <p:cNvSpPr txBox="1"/>
          <p:nvPr/>
        </p:nvSpPr>
        <p:spPr>
          <a:xfrm>
            <a:off x="5613216" y="6221815"/>
            <a:ext cx="5380586" cy="781050"/>
          </a:xfrm>
          <a:prstGeom prst="rect">
            <a:avLst/>
          </a:prstGeom>
        </p:spPr>
        <p:txBody>
          <a:bodyPr lIns="0" tIns="0" rIns="0" bIns="0" rtlCol="0" anchor="t">
            <a:spAutoFit/>
          </a:bodyPr>
          <a:lstStyle/>
          <a:p>
            <a:pPr algn="l">
              <a:lnSpc>
                <a:spcPts val="3120"/>
              </a:lnSpc>
            </a:pPr>
            <a:r>
              <a:rPr lang="en-US" sz="2600" b="1" spc="78">
                <a:solidFill>
                  <a:srgbClr val="1836B2"/>
                </a:solidFill>
                <a:latin typeface="Muli Ultra-Bold"/>
                <a:ea typeface="Muli Ultra-Bold"/>
                <a:cs typeface="Muli Ultra-Bold"/>
                <a:sym typeface="Muli Ultra-Bold"/>
              </a:rPr>
              <a:t>Initial Analysis Plan</a:t>
            </a:r>
          </a:p>
          <a:p>
            <a:pPr algn="l">
              <a:lnSpc>
                <a:spcPts val="3120"/>
              </a:lnSpc>
            </a:pPr>
            <a:endParaRPr lang="en-US" sz="2600" b="1" spc="78">
              <a:solidFill>
                <a:srgbClr val="1836B2"/>
              </a:solidFill>
              <a:latin typeface="Muli Ultra-Bold"/>
              <a:ea typeface="Muli Ultra-Bold"/>
              <a:cs typeface="Muli Ultra-Bold"/>
              <a:sym typeface="Muli Ultra-Bold"/>
            </a:endParaRPr>
          </a:p>
        </p:txBody>
      </p:sp>
      <p:sp>
        <p:nvSpPr>
          <p:cNvPr id="11" name="TextBox 11"/>
          <p:cNvSpPr txBox="1"/>
          <p:nvPr/>
        </p:nvSpPr>
        <p:spPr>
          <a:xfrm>
            <a:off x="10397669" y="6072983"/>
            <a:ext cx="3629457" cy="819150"/>
          </a:xfrm>
          <a:prstGeom prst="rect">
            <a:avLst/>
          </a:prstGeom>
        </p:spPr>
        <p:txBody>
          <a:bodyPr lIns="0" tIns="0" rIns="0" bIns="0" rtlCol="0" anchor="t">
            <a:spAutoFit/>
          </a:bodyPr>
          <a:lstStyle/>
          <a:p>
            <a:pPr algn="l">
              <a:lnSpc>
                <a:spcPts val="3240"/>
              </a:lnSpc>
            </a:pPr>
            <a:r>
              <a:rPr lang="en-US" sz="2700" b="1" spc="81">
                <a:solidFill>
                  <a:srgbClr val="1836B2"/>
                </a:solidFill>
                <a:latin typeface="Muli Ultra-Bold"/>
                <a:ea typeface="Muli Ultra-Bold"/>
                <a:cs typeface="Muli Ultra-Bold"/>
                <a:sym typeface="Muli Ultra-Bold"/>
              </a:rPr>
              <a:t>Data Storytelling &amp; Visualization </a:t>
            </a:r>
          </a:p>
        </p:txBody>
      </p:sp>
      <p:sp>
        <p:nvSpPr>
          <p:cNvPr id="12" name="TextBox 12"/>
          <p:cNvSpPr txBox="1"/>
          <p:nvPr/>
        </p:nvSpPr>
        <p:spPr>
          <a:xfrm>
            <a:off x="1382548" y="1367598"/>
            <a:ext cx="11132246" cy="1192530"/>
          </a:xfrm>
          <a:prstGeom prst="rect">
            <a:avLst/>
          </a:prstGeom>
        </p:spPr>
        <p:txBody>
          <a:bodyPr lIns="0" tIns="0" rIns="0" bIns="0" rtlCol="0" anchor="t">
            <a:spAutoFit/>
          </a:bodyPr>
          <a:lstStyle/>
          <a:p>
            <a:pPr algn="l">
              <a:lnSpc>
                <a:spcPts val="9240"/>
              </a:lnSpc>
            </a:pPr>
            <a:r>
              <a:rPr lang="en-US" sz="8400" b="1">
                <a:solidFill>
                  <a:srgbClr val="1836B2"/>
                </a:solidFill>
                <a:latin typeface="Muli Bold"/>
                <a:ea typeface="Muli Bold"/>
                <a:cs typeface="Muli Bold"/>
                <a:sym typeface="Muli Bold"/>
              </a:rPr>
              <a:t>Content</a:t>
            </a:r>
          </a:p>
        </p:txBody>
      </p:sp>
      <p:sp>
        <p:nvSpPr>
          <p:cNvPr id="13" name="TextBox 13"/>
          <p:cNvSpPr txBox="1"/>
          <p:nvPr/>
        </p:nvSpPr>
        <p:spPr>
          <a:xfrm>
            <a:off x="10397669" y="6844508"/>
            <a:ext cx="3629457" cy="1810385"/>
          </a:xfrm>
          <a:prstGeom prst="rect">
            <a:avLst/>
          </a:prstGeom>
        </p:spPr>
        <p:txBody>
          <a:bodyPr lIns="0" tIns="0" rIns="0" bIns="0" rtlCol="0" anchor="t">
            <a:spAutoFit/>
          </a:bodyPr>
          <a:lstStyle/>
          <a:p>
            <a:pPr algn="l">
              <a:lnSpc>
                <a:spcPts val="3640"/>
              </a:lnSpc>
            </a:pPr>
            <a:r>
              <a:rPr lang="en-US" sz="2600" spc="13">
                <a:solidFill>
                  <a:srgbClr val="000000"/>
                </a:solidFill>
                <a:latin typeface="Muli Light"/>
                <a:ea typeface="Muli Light"/>
                <a:cs typeface="Muli Light"/>
                <a:sym typeface="Muli Light"/>
              </a:rPr>
              <a:t>1.Dashboard</a:t>
            </a:r>
          </a:p>
          <a:p>
            <a:pPr algn="l">
              <a:lnSpc>
                <a:spcPts val="3640"/>
              </a:lnSpc>
            </a:pPr>
            <a:r>
              <a:rPr lang="en-US" sz="2600" spc="13">
                <a:solidFill>
                  <a:srgbClr val="000000"/>
                </a:solidFill>
                <a:latin typeface="Muli Light"/>
                <a:ea typeface="Muli Light"/>
                <a:cs typeface="Muli Light"/>
                <a:sym typeface="Muli Light"/>
              </a:rPr>
              <a:t>2.sales trends.</a:t>
            </a:r>
          </a:p>
          <a:p>
            <a:pPr algn="l">
              <a:lnSpc>
                <a:spcPts val="3640"/>
              </a:lnSpc>
            </a:pPr>
            <a:r>
              <a:rPr lang="en-US" sz="2600" spc="13">
                <a:solidFill>
                  <a:srgbClr val="000000"/>
                </a:solidFill>
                <a:latin typeface="Muli Light"/>
                <a:ea typeface="Muli Light"/>
                <a:cs typeface="Muli Light"/>
                <a:sym typeface="Muli Light"/>
              </a:rPr>
              <a:t>3. Analysis</a:t>
            </a:r>
          </a:p>
          <a:p>
            <a:pPr marL="0" lvl="0" indent="0" algn="l">
              <a:lnSpc>
                <a:spcPts val="3640"/>
              </a:lnSpc>
              <a:spcBef>
                <a:spcPct val="0"/>
              </a:spcBef>
            </a:pPr>
            <a:endParaRPr lang="en-US" sz="2600" spc="13">
              <a:solidFill>
                <a:srgbClr val="000000"/>
              </a:solidFill>
              <a:latin typeface="Muli Light"/>
              <a:ea typeface="Muli Light"/>
              <a:cs typeface="Muli Light"/>
              <a:sym typeface="Muli Light"/>
            </a:endParaRPr>
          </a:p>
        </p:txBody>
      </p:sp>
      <p:sp>
        <p:nvSpPr>
          <p:cNvPr id="14" name="TextBox 14"/>
          <p:cNvSpPr txBox="1"/>
          <p:nvPr/>
        </p:nvSpPr>
        <p:spPr>
          <a:xfrm>
            <a:off x="14346071" y="6221815"/>
            <a:ext cx="3629457" cy="819150"/>
          </a:xfrm>
          <a:prstGeom prst="rect">
            <a:avLst/>
          </a:prstGeom>
        </p:spPr>
        <p:txBody>
          <a:bodyPr lIns="0" tIns="0" rIns="0" bIns="0" rtlCol="0" anchor="t">
            <a:spAutoFit/>
          </a:bodyPr>
          <a:lstStyle/>
          <a:p>
            <a:pPr algn="l">
              <a:lnSpc>
                <a:spcPts val="3240"/>
              </a:lnSpc>
            </a:pPr>
            <a:r>
              <a:rPr lang="en-US" sz="2700" b="1" spc="81">
                <a:solidFill>
                  <a:srgbClr val="1836B2"/>
                </a:solidFill>
                <a:latin typeface="Muli Bold"/>
                <a:ea typeface="Muli Bold"/>
                <a:cs typeface="Muli Bold"/>
                <a:sym typeface="Muli Bold"/>
              </a:rPr>
              <a:t>Conclustion and insight </a:t>
            </a:r>
          </a:p>
        </p:txBody>
      </p:sp>
      <p:sp>
        <p:nvSpPr>
          <p:cNvPr id="15" name="TextBox 15"/>
          <p:cNvSpPr txBox="1"/>
          <p:nvPr/>
        </p:nvSpPr>
        <p:spPr>
          <a:xfrm>
            <a:off x="14346071" y="7117165"/>
            <a:ext cx="3629457" cy="1353185"/>
          </a:xfrm>
          <a:prstGeom prst="rect">
            <a:avLst/>
          </a:prstGeom>
        </p:spPr>
        <p:txBody>
          <a:bodyPr lIns="0" tIns="0" rIns="0" bIns="0" rtlCol="0" anchor="t">
            <a:spAutoFit/>
          </a:bodyPr>
          <a:lstStyle/>
          <a:p>
            <a:pPr algn="l">
              <a:lnSpc>
                <a:spcPts val="3640"/>
              </a:lnSpc>
            </a:pPr>
            <a:r>
              <a:rPr lang="en-US" sz="2600" spc="13" dirty="0">
                <a:solidFill>
                  <a:srgbClr val="000000"/>
                </a:solidFill>
                <a:latin typeface="Muli"/>
                <a:ea typeface="Muli"/>
                <a:cs typeface="Muli"/>
                <a:sym typeface="Muli"/>
              </a:rPr>
              <a:t>1.Conclusion</a:t>
            </a:r>
          </a:p>
          <a:p>
            <a:pPr algn="l">
              <a:lnSpc>
                <a:spcPts val="3640"/>
              </a:lnSpc>
            </a:pPr>
            <a:r>
              <a:rPr lang="en-US" sz="2600" spc="13" dirty="0">
                <a:solidFill>
                  <a:srgbClr val="000000"/>
                </a:solidFill>
                <a:latin typeface="Muli"/>
                <a:ea typeface="Muli"/>
                <a:cs typeface="Muli"/>
                <a:sym typeface="Muli"/>
              </a:rPr>
              <a:t>2. insights </a:t>
            </a:r>
          </a:p>
          <a:p>
            <a:pPr marL="0" lvl="0" indent="0" algn="l">
              <a:lnSpc>
                <a:spcPts val="3640"/>
              </a:lnSpc>
              <a:spcBef>
                <a:spcPct val="0"/>
              </a:spcBef>
            </a:pPr>
            <a:endParaRPr lang="en-US" sz="2600" spc="13" dirty="0">
              <a:solidFill>
                <a:srgbClr val="000000"/>
              </a:solidFill>
              <a:latin typeface="Muli"/>
              <a:ea typeface="Muli"/>
              <a:cs typeface="Muli"/>
              <a:sym typeface="Mul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183963" y="124474"/>
            <a:ext cx="6749555" cy="1350645"/>
          </a:xfrm>
          <a:prstGeom prst="rect">
            <a:avLst/>
          </a:prstGeom>
        </p:spPr>
        <p:txBody>
          <a:bodyPr lIns="0" tIns="0" rIns="0" bIns="0" rtlCol="0" anchor="t">
            <a:spAutoFit/>
          </a:bodyPr>
          <a:lstStyle/>
          <a:p>
            <a:pPr algn="l">
              <a:lnSpc>
                <a:spcPts val="10920"/>
              </a:lnSpc>
            </a:pPr>
            <a:r>
              <a:rPr lang="en-US" sz="8400" b="1">
                <a:solidFill>
                  <a:srgbClr val="1836B2"/>
                </a:solidFill>
                <a:latin typeface="Muli Bold"/>
                <a:ea typeface="Muli Bold"/>
                <a:cs typeface="Muli Bold"/>
                <a:sym typeface="Muli Bold"/>
              </a:rPr>
              <a:t>Introduction</a:t>
            </a:r>
          </a:p>
        </p:txBody>
      </p:sp>
      <p:sp>
        <p:nvSpPr>
          <p:cNvPr id="3" name="TextBox 3"/>
          <p:cNvSpPr txBox="1"/>
          <p:nvPr/>
        </p:nvSpPr>
        <p:spPr>
          <a:xfrm>
            <a:off x="1183963" y="3564255"/>
            <a:ext cx="5734253" cy="5694045"/>
          </a:xfrm>
          <a:prstGeom prst="rect">
            <a:avLst/>
          </a:prstGeom>
        </p:spPr>
        <p:txBody>
          <a:bodyPr lIns="0" tIns="0" rIns="0" bIns="0" rtlCol="0" anchor="t">
            <a:spAutoFit/>
          </a:bodyPr>
          <a:lstStyle/>
          <a:p>
            <a:pPr algn="l">
              <a:lnSpc>
                <a:spcPts val="3779"/>
              </a:lnSpc>
            </a:pPr>
            <a:r>
              <a:rPr lang="en-US" sz="2700" spc="13">
                <a:solidFill>
                  <a:srgbClr val="000000"/>
                </a:solidFill>
                <a:latin typeface="Muli Light"/>
                <a:ea typeface="Muli Light"/>
                <a:cs typeface="Muli Light"/>
                <a:sym typeface="Muli Light"/>
              </a:rPr>
              <a:t>From the accessible sales dataset, which contains information on product categories, sizes, fulfillment strategies, quantities sold, pricing, and customer types (B2B/B2C), the project's objective is to extract actionable insights. Optimizing operations, marketing, and sales strategies will be made easier with an understanding of trends in buyer behavior, fulfillment efficiency, and product performance.</a:t>
            </a:r>
          </a:p>
        </p:txBody>
      </p:sp>
      <p:sp>
        <p:nvSpPr>
          <p:cNvPr id="4" name="TextBox 4"/>
          <p:cNvSpPr txBox="1"/>
          <p:nvPr/>
        </p:nvSpPr>
        <p:spPr>
          <a:xfrm>
            <a:off x="1183963" y="2609336"/>
            <a:ext cx="5734253" cy="533400"/>
          </a:xfrm>
          <a:prstGeom prst="rect">
            <a:avLst/>
          </a:prstGeom>
        </p:spPr>
        <p:txBody>
          <a:bodyPr lIns="0" tIns="0" rIns="0" bIns="0" rtlCol="0" anchor="t">
            <a:spAutoFit/>
          </a:bodyPr>
          <a:lstStyle/>
          <a:p>
            <a:pPr algn="l">
              <a:lnSpc>
                <a:spcPts val="4200"/>
              </a:lnSpc>
            </a:pPr>
            <a:r>
              <a:rPr lang="en-US" sz="3500" b="1" spc="105">
                <a:solidFill>
                  <a:srgbClr val="1836B2"/>
                </a:solidFill>
                <a:latin typeface="Muli Ultra-Bold"/>
                <a:ea typeface="Muli Ultra-Bold"/>
                <a:cs typeface="Muli Ultra-Bold"/>
                <a:sym typeface="Muli Ultra-Bold"/>
              </a:rPr>
              <a:t>overview </a:t>
            </a:r>
          </a:p>
        </p:txBody>
      </p:sp>
      <p:sp>
        <p:nvSpPr>
          <p:cNvPr id="5" name="TextBox 5"/>
          <p:cNvSpPr txBox="1"/>
          <p:nvPr/>
        </p:nvSpPr>
        <p:spPr>
          <a:xfrm>
            <a:off x="10284113" y="2609391"/>
            <a:ext cx="5734253" cy="533400"/>
          </a:xfrm>
          <a:prstGeom prst="rect">
            <a:avLst/>
          </a:prstGeom>
        </p:spPr>
        <p:txBody>
          <a:bodyPr lIns="0" tIns="0" rIns="0" bIns="0" rtlCol="0" anchor="t">
            <a:spAutoFit/>
          </a:bodyPr>
          <a:lstStyle/>
          <a:p>
            <a:pPr algn="l">
              <a:lnSpc>
                <a:spcPts val="4200"/>
              </a:lnSpc>
            </a:pPr>
            <a:r>
              <a:rPr lang="en-US" sz="3500" b="1" spc="105">
                <a:solidFill>
                  <a:srgbClr val="1836B2"/>
                </a:solidFill>
                <a:latin typeface="Muli Ultra-Bold"/>
                <a:ea typeface="Muli Ultra-Bold"/>
                <a:cs typeface="Muli Ultra-Bold"/>
                <a:sym typeface="Muli Ultra-Bold"/>
              </a:rPr>
              <a:t>Data source</a:t>
            </a:r>
          </a:p>
        </p:txBody>
      </p:sp>
      <p:sp>
        <p:nvSpPr>
          <p:cNvPr id="6" name="Freeform 6"/>
          <p:cNvSpPr/>
          <p:nvPr/>
        </p:nvSpPr>
        <p:spPr>
          <a:xfrm>
            <a:off x="12038446" y="-2389613"/>
            <a:ext cx="8370405" cy="4779226"/>
          </a:xfrm>
          <a:custGeom>
            <a:avLst/>
            <a:gdLst/>
            <a:ahLst/>
            <a:cxnLst/>
            <a:rect l="l" t="t" r="r" b="b"/>
            <a:pathLst>
              <a:path w="8370405" h="4779226">
                <a:moveTo>
                  <a:pt x="0" y="0"/>
                </a:moveTo>
                <a:lnTo>
                  <a:pt x="8370405" y="0"/>
                </a:lnTo>
                <a:lnTo>
                  <a:pt x="8370405" y="4779226"/>
                </a:lnTo>
                <a:lnTo>
                  <a:pt x="0" y="4779226"/>
                </a:lnTo>
                <a:lnTo>
                  <a:pt x="0" y="0"/>
                </a:lnTo>
                <a:close/>
              </a:path>
            </a:pathLst>
          </a:custGeom>
          <a:blipFill>
            <a:blip r:embed="rId2">
              <a:extLst>
                <a:ext uri="{96DAC541-7B7A-43D3-8B79-37D633B846F1}">
                  <asvg:svgBlip xmlns:asvg="http://schemas.microsoft.com/office/drawing/2016/SVG/main" r:embed="rId3"/>
                </a:ext>
              </a:extLst>
            </a:blip>
            <a:stretch>
              <a:fillRect t="-51576"/>
            </a:stretch>
          </a:blipFill>
        </p:spPr>
        <p:txBody>
          <a:bodyPr/>
          <a:lstStyle/>
          <a:p>
            <a:endParaRPr lang="en-VN"/>
          </a:p>
        </p:txBody>
      </p:sp>
      <p:grpSp>
        <p:nvGrpSpPr>
          <p:cNvPr id="7" name="Group 7"/>
          <p:cNvGrpSpPr/>
          <p:nvPr/>
        </p:nvGrpSpPr>
        <p:grpSpPr>
          <a:xfrm>
            <a:off x="680652" y="9515874"/>
            <a:ext cx="16926697" cy="1542251"/>
            <a:chOff x="0" y="0"/>
            <a:chExt cx="58960502" cy="5372100"/>
          </a:xfrm>
        </p:grpSpPr>
        <p:sp>
          <p:nvSpPr>
            <p:cNvPr id="8" name="Freeform 8"/>
            <p:cNvSpPr/>
            <p:nvPr/>
          </p:nvSpPr>
          <p:spPr>
            <a:xfrm>
              <a:off x="0" y="0"/>
              <a:ext cx="58960500" cy="5372100"/>
            </a:xfrm>
            <a:custGeom>
              <a:avLst/>
              <a:gdLst/>
              <a:ahLst/>
              <a:cxnLst/>
              <a:rect l="l" t="t" r="r" b="b"/>
              <a:pathLst>
                <a:path w="58960500" h="5372100">
                  <a:moveTo>
                    <a:pt x="57409829" y="0"/>
                  </a:moveTo>
                  <a:lnTo>
                    <a:pt x="1550670" y="0"/>
                  </a:lnTo>
                  <a:lnTo>
                    <a:pt x="0" y="2686050"/>
                  </a:lnTo>
                  <a:lnTo>
                    <a:pt x="1550670" y="5372100"/>
                  </a:lnTo>
                  <a:lnTo>
                    <a:pt x="57409829" y="5372100"/>
                  </a:lnTo>
                  <a:lnTo>
                    <a:pt x="58960500" y="2686050"/>
                  </a:lnTo>
                  <a:lnTo>
                    <a:pt x="57409829" y="0"/>
                  </a:lnTo>
                  <a:close/>
                </a:path>
              </a:pathLst>
            </a:custGeom>
            <a:solidFill>
              <a:srgbClr val="A066CB"/>
            </a:solidFill>
          </p:spPr>
          <p:txBody>
            <a:bodyPr/>
            <a:lstStyle/>
            <a:p>
              <a:endParaRPr lang="en-VN"/>
            </a:p>
          </p:txBody>
        </p:sp>
      </p:grpSp>
      <p:sp>
        <p:nvSpPr>
          <p:cNvPr id="9" name="AutoShape 9"/>
          <p:cNvSpPr/>
          <p:nvPr/>
        </p:nvSpPr>
        <p:spPr>
          <a:xfrm rot="-5400000">
            <a:off x="7472964" y="6840788"/>
            <a:ext cx="2758210" cy="0"/>
          </a:xfrm>
          <a:prstGeom prst="line">
            <a:avLst/>
          </a:prstGeom>
          <a:ln w="76200" cap="rnd">
            <a:solidFill>
              <a:srgbClr val="86C7ED"/>
            </a:solidFill>
            <a:prstDash val="sysDot"/>
            <a:headEnd type="none" w="sm" len="sm"/>
            <a:tailEnd type="none" w="sm" len="sm"/>
          </a:ln>
        </p:spPr>
        <p:txBody>
          <a:bodyPr/>
          <a:lstStyle/>
          <a:p>
            <a:endParaRPr lang="en-VN"/>
          </a:p>
        </p:txBody>
      </p:sp>
      <p:sp>
        <p:nvSpPr>
          <p:cNvPr id="10" name="TextBox 10"/>
          <p:cNvSpPr txBox="1"/>
          <p:nvPr/>
        </p:nvSpPr>
        <p:spPr>
          <a:xfrm>
            <a:off x="9144000" y="3554730"/>
            <a:ext cx="8678156" cy="1967301"/>
          </a:xfrm>
          <a:prstGeom prst="rect">
            <a:avLst/>
          </a:prstGeom>
        </p:spPr>
        <p:txBody>
          <a:bodyPr lIns="0" tIns="0" rIns="0" bIns="0" rtlCol="0" anchor="t">
            <a:spAutoFit/>
          </a:bodyPr>
          <a:lstStyle/>
          <a:p>
            <a:pPr algn="l">
              <a:lnSpc>
                <a:spcPts val="3916"/>
              </a:lnSpc>
              <a:spcBef>
                <a:spcPct val="0"/>
              </a:spcBef>
            </a:pPr>
            <a:r>
              <a:rPr lang="en-US" sz="2797" spc="13">
                <a:solidFill>
                  <a:srgbClr val="000000"/>
                </a:solidFill>
                <a:latin typeface="Muli Light"/>
                <a:ea typeface="Muli Light"/>
                <a:cs typeface="Muli Light"/>
                <a:sym typeface="Muli Light"/>
              </a:rPr>
              <a:t>Data sources use: https://www.kaggle.com/datasets/thedevastator/unlock-profits-with-e-commerce-sales-data/data Data descriptions: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285582" y="986655"/>
            <a:ext cx="6059248" cy="1266825"/>
          </a:xfrm>
          <a:prstGeom prst="rect">
            <a:avLst/>
          </a:prstGeom>
        </p:spPr>
        <p:txBody>
          <a:bodyPr lIns="0" tIns="0" rIns="0" bIns="0" rtlCol="0" anchor="t">
            <a:spAutoFit/>
          </a:bodyPr>
          <a:lstStyle/>
          <a:p>
            <a:pPr algn="l">
              <a:lnSpc>
                <a:spcPts val="10080"/>
              </a:lnSpc>
            </a:pPr>
            <a:r>
              <a:rPr lang="en-US" sz="8400" b="1">
                <a:solidFill>
                  <a:srgbClr val="1836B2"/>
                </a:solidFill>
                <a:latin typeface="Muli Bold"/>
                <a:ea typeface="Muli Bold"/>
                <a:cs typeface="Muli Bold"/>
                <a:sym typeface="Muli Bold"/>
              </a:rPr>
              <a:t>Data detail</a:t>
            </a:r>
          </a:p>
        </p:txBody>
      </p:sp>
      <p:sp>
        <p:nvSpPr>
          <p:cNvPr id="3" name="TextBox 3"/>
          <p:cNvSpPr txBox="1"/>
          <p:nvPr/>
        </p:nvSpPr>
        <p:spPr>
          <a:xfrm>
            <a:off x="1028700" y="2760461"/>
            <a:ext cx="6800745" cy="3118485"/>
          </a:xfrm>
          <a:prstGeom prst="rect">
            <a:avLst/>
          </a:prstGeom>
        </p:spPr>
        <p:txBody>
          <a:bodyPr lIns="0" tIns="0" rIns="0" bIns="0" rtlCol="0" anchor="t">
            <a:spAutoFit/>
          </a:bodyPr>
          <a:lstStyle/>
          <a:p>
            <a:pPr algn="l">
              <a:lnSpc>
                <a:spcPts val="4170"/>
              </a:lnSpc>
            </a:pPr>
            <a:r>
              <a:rPr lang="en-US" sz="3000" spc="15">
                <a:solidFill>
                  <a:srgbClr val="000000"/>
                </a:solidFill>
                <a:latin typeface="Muli Light"/>
                <a:ea typeface="Muli Light"/>
                <a:cs typeface="Muli Light"/>
                <a:sym typeface="Muli Light"/>
              </a:rPr>
              <a:t>This dataset provides detailed insights into Amazon sales data, including SKU Code, Design Number, Stock, Category, Size and Color, to help optimize product profitability</a:t>
            </a:r>
          </a:p>
          <a:p>
            <a:pPr algn="l">
              <a:lnSpc>
                <a:spcPts val="4170"/>
              </a:lnSpc>
            </a:pPr>
            <a:endParaRPr lang="en-US" sz="3000" spc="15">
              <a:solidFill>
                <a:srgbClr val="000000"/>
              </a:solidFill>
              <a:latin typeface="Muli Light"/>
              <a:ea typeface="Muli Light"/>
              <a:cs typeface="Muli Light"/>
              <a:sym typeface="Muli Light"/>
            </a:endParaRPr>
          </a:p>
        </p:txBody>
      </p:sp>
      <p:sp>
        <p:nvSpPr>
          <p:cNvPr id="4" name="AutoShape 4"/>
          <p:cNvSpPr/>
          <p:nvPr/>
        </p:nvSpPr>
        <p:spPr>
          <a:xfrm rot="-10800000">
            <a:off x="10369499" y="3552949"/>
            <a:ext cx="6402407" cy="0"/>
          </a:xfrm>
          <a:prstGeom prst="line">
            <a:avLst/>
          </a:prstGeom>
          <a:ln w="28575" cap="rnd">
            <a:solidFill>
              <a:srgbClr val="1836B2"/>
            </a:solidFill>
            <a:prstDash val="solid"/>
            <a:headEnd type="none" w="sm" len="sm"/>
            <a:tailEnd type="none" w="sm" len="sm"/>
          </a:ln>
        </p:spPr>
        <p:txBody>
          <a:bodyPr/>
          <a:lstStyle/>
          <a:p>
            <a:endParaRPr lang="en-VN"/>
          </a:p>
        </p:txBody>
      </p:sp>
      <p:sp>
        <p:nvSpPr>
          <p:cNvPr id="5" name="TextBox 5"/>
          <p:cNvSpPr txBox="1"/>
          <p:nvPr/>
        </p:nvSpPr>
        <p:spPr>
          <a:xfrm>
            <a:off x="10193866" y="178189"/>
            <a:ext cx="6402407" cy="9980295"/>
          </a:xfrm>
          <a:prstGeom prst="rect">
            <a:avLst/>
          </a:prstGeom>
        </p:spPr>
        <p:txBody>
          <a:bodyPr lIns="0" tIns="0" rIns="0" bIns="0" rtlCol="0" anchor="t">
            <a:spAutoFit/>
          </a:bodyPr>
          <a:lstStyle/>
          <a:p>
            <a:pPr marL="0" lvl="0" indent="0" algn="l">
              <a:lnSpc>
                <a:spcPts val="3780"/>
              </a:lnSpc>
              <a:spcBef>
                <a:spcPct val="0"/>
              </a:spcBef>
            </a:pPr>
            <a:endParaRPr/>
          </a:p>
          <a:p>
            <a:pPr marL="0" lvl="0" indent="0" algn="l">
              <a:lnSpc>
                <a:spcPts val="3780"/>
              </a:lnSpc>
              <a:spcBef>
                <a:spcPct val="0"/>
              </a:spcBef>
            </a:pPr>
            <a:r>
              <a:rPr lang="en-US" sz="2700" spc="13">
                <a:solidFill>
                  <a:srgbClr val="000000"/>
                </a:solidFill>
                <a:latin typeface="Muli Light"/>
                <a:ea typeface="Muli Light"/>
                <a:cs typeface="Muli Light"/>
                <a:sym typeface="Muli Light"/>
              </a:rPr>
              <a:t>Category:  </a:t>
            </a:r>
          </a:p>
          <a:p>
            <a:pPr marL="0" lvl="0" indent="0" algn="l">
              <a:lnSpc>
                <a:spcPts val="3780"/>
              </a:lnSpc>
              <a:spcBef>
                <a:spcPct val="0"/>
              </a:spcBef>
            </a:pPr>
            <a:r>
              <a:rPr lang="en-US" sz="2700" spc="13">
                <a:solidFill>
                  <a:srgbClr val="000000"/>
                </a:solidFill>
                <a:latin typeface="Muli Light"/>
                <a:ea typeface="Muli Light"/>
                <a:cs typeface="Muli Light"/>
                <a:sym typeface="Muli Light"/>
              </a:rPr>
              <a:t>Type of product. (String)</a:t>
            </a:r>
          </a:p>
          <a:p>
            <a:pPr marL="0" lvl="0" indent="0" algn="l">
              <a:lnSpc>
                <a:spcPts val="3780"/>
              </a:lnSpc>
              <a:spcBef>
                <a:spcPct val="0"/>
              </a:spcBef>
            </a:pPr>
            <a:r>
              <a:rPr lang="en-US" sz="2700" spc="13">
                <a:solidFill>
                  <a:srgbClr val="000000"/>
                </a:solidFill>
                <a:latin typeface="Muli Light"/>
                <a:ea typeface="Muli Light"/>
                <a:cs typeface="Muli Light"/>
                <a:sym typeface="Muli Light"/>
              </a:rPr>
              <a:t>Size: Size of the product. (String)</a:t>
            </a:r>
          </a:p>
          <a:p>
            <a:pPr marL="0" lvl="0" indent="0" algn="l">
              <a:lnSpc>
                <a:spcPts val="3780"/>
              </a:lnSpc>
              <a:spcBef>
                <a:spcPct val="0"/>
              </a:spcBef>
            </a:pPr>
            <a:r>
              <a:rPr lang="en-US" sz="2700" spc="13">
                <a:solidFill>
                  <a:srgbClr val="000000"/>
                </a:solidFill>
                <a:latin typeface="Muli Light"/>
                <a:ea typeface="Muli Light"/>
                <a:cs typeface="Muli Light"/>
                <a:sym typeface="Muli Light"/>
              </a:rPr>
              <a:t>Date: Date of the sale. (Date)</a:t>
            </a:r>
          </a:p>
          <a:p>
            <a:pPr marL="0" lvl="0" indent="0" algn="l">
              <a:lnSpc>
                <a:spcPts val="3780"/>
              </a:lnSpc>
              <a:spcBef>
                <a:spcPct val="0"/>
              </a:spcBef>
            </a:pPr>
            <a:r>
              <a:rPr lang="en-US" sz="2700" spc="13">
                <a:solidFill>
                  <a:srgbClr val="000000"/>
                </a:solidFill>
                <a:latin typeface="Muli Light"/>
                <a:ea typeface="Muli Light"/>
                <a:cs typeface="Muli Light"/>
                <a:sym typeface="Muli Light"/>
              </a:rPr>
              <a:t>Status: Status of the sale. (String)</a:t>
            </a:r>
          </a:p>
          <a:p>
            <a:pPr marL="0" lvl="0" indent="0" algn="l">
              <a:lnSpc>
                <a:spcPts val="3780"/>
              </a:lnSpc>
              <a:spcBef>
                <a:spcPct val="0"/>
              </a:spcBef>
            </a:pPr>
            <a:r>
              <a:rPr lang="en-US" sz="2700" spc="13">
                <a:solidFill>
                  <a:srgbClr val="000000"/>
                </a:solidFill>
                <a:latin typeface="Muli Light"/>
                <a:ea typeface="Muli Light"/>
                <a:cs typeface="Muli Light"/>
                <a:sym typeface="Muli Light"/>
              </a:rPr>
              <a:t>Fulfilment: Method of fulfilment. (String)</a:t>
            </a:r>
          </a:p>
          <a:p>
            <a:pPr marL="0" lvl="0" indent="0" algn="l">
              <a:lnSpc>
                <a:spcPts val="3780"/>
              </a:lnSpc>
              <a:spcBef>
                <a:spcPct val="0"/>
              </a:spcBef>
            </a:pPr>
            <a:r>
              <a:rPr lang="en-US" sz="2700" spc="13">
                <a:solidFill>
                  <a:srgbClr val="000000"/>
                </a:solidFill>
                <a:latin typeface="Muli Light"/>
                <a:ea typeface="Muli Light"/>
                <a:cs typeface="Muli Light"/>
                <a:sym typeface="Muli Light"/>
              </a:rPr>
              <a:t>Style: Style of the product. (String)</a:t>
            </a:r>
          </a:p>
          <a:p>
            <a:pPr marL="0" lvl="0" indent="0" algn="l">
              <a:lnSpc>
                <a:spcPts val="3780"/>
              </a:lnSpc>
              <a:spcBef>
                <a:spcPct val="0"/>
              </a:spcBef>
            </a:pPr>
            <a:r>
              <a:rPr lang="en-US" sz="2700" spc="13">
                <a:solidFill>
                  <a:srgbClr val="000000"/>
                </a:solidFill>
                <a:latin typeface="Muli Light"/>
                <a:ea typeface="Muli Light"/>
                <a:cs typeface="Muli Light"/>
                <a:sym typeface="Muli Light"/>
              </a:rPr>
              <a:t>SKU: Stock Keeping Unit. (String)</a:t>
            </a:r>
          </a:p>
          <a:p>
            <a:pPr marL="0" lvl="0" indent="0" algn="l">
              <a:lnSpc>
                <a:spcPts val="3780"/>
              </a:lnSpc>
              <a:spcBef>
                <a:spcPct val="0"/>
              </a:spcBef>
            </a:pPr>
            <a:r>
              <a:rPr lang="en-US" sz="2700" spc="13">
                <a:solidFill>
                  <a:srgbClr val="000000"/>
                </a:solidFill>
                <a:latin typeface="Muli Light"/>
                <a:ea typeface="Muli Light"/>
                <a:cs typeface="Muli Light"/>
                <a:sym typeface="Muli Light"/>
              </a:rPr>
              <a:t>ASIN: Amazon Standard Identification Number. (String)</a:t>
            </a:r>
          </a:p>
          <a:p>
            <a:pPr marL="0" lvl="0" indent="0" algn="l">
              <a:lnSpc>
                <a:spcPts val="3780"/>
              </a:lnSpc>
              <a:spcBef>
                <a:spcPct val="0"/>
              </a:spcBef>
            </a:pPr>
            <a:r>
              <a:rPr lang="en-US" sz="2700" spc="13">
                <a:solidFill>
                  <a:srgbClr val="000000"/>
                </a:solidFill>
                <a:latin typeface="Muli Light"/>
                <a:ea typeface="Muli Light"/>
                <a:cs typeface="Muli Light"/>
                <a:sym typeface="Muli Light"/>
              </a:rPr>
              <a:t>Courier Status: Status of the courier. (String)</a:t>
            </a:r>
          </a:p>
          <a:p>
            <a:pPr marL="0" lvl="0" indent="0" algn="l">
              <a:lnSpc>
                <a:spcPts val="3780"/>
              </a:lnSpc>
              <a:spcBef>
                <a:spcPct val="0"/>
              </a:spcBef>
            </a:pPr>
            <a:r>
              <a:rPr lang="en-US" sz="2700" spc="13">
                <a:solidFill>
                  <a:srgbClr val="000000"/>
                </a:solidFill>
                <a:latin typeface="Muli Light"/>
                <a:ea typeface="Muli Light"/>
                <a:cs typeface="Muli Light"/>
                <a:sym typeface="Muli Light"/>
              </a:rPr>
              <a:t>Qty: Quantity of the product. (Integer)</a:t>
            </a:r>
          </a:p>
          <a:p>
            <a:pPr marL="0" lvl="0" indent="0" algn="l">
              <a:lnSpc>
                <a:spcPts val="3780"/>
              </a:lnSpc>
              <a:spcBef>
                <a:spcPct val="0"/>
              </a:spcBef>
            </a:pPr>
            <a:r>
              <a:rPr lang="en-US" sz="2700" spc="13">
                <a:solidFill>
                  <a:srgbClr val="000000"/>
                </a:solidFill>
                <a:latin typeface="Muli Light"/>
                <a:ea typeface="Muli Light"/>
                <a:cs typeface="Muli Light"/>
                <a:sym typeface="Muli Light"/>
              </a:rPr>
              <a:t>Amount: Amount of the sale. (Float)</a:t>
            </a:r>
          </a:p>
          <a:p>
            <a:pPr marL="0" lvl="0" indent="0" algn="l">
              <a:lnSpc>
                <a:spcPts val="3780"/>
              </a:lnSpc>
              <a:spcBef>
                <a:spcPct val="0"/>
              </a:spcBef>
            </a:pPr>
            <a:r>
              <a:rPr lang="en-US" sz="2700" spc="13">
                <a:solidFill>
                  <a:srgbClr val="000000"/>
                </a:solidFill>
                <a:latin typeface="Muli Light"/>
                <a:ea typeface="Muli Light"/>
                <a:cs typeface="Muli Light"/>
                <a:sym typeface="Muli Light"/>
              </a:rPr>
              <a:t>B2B: Business to business sale. (Boolean)</a:t>
            </a:r>
          </a:p>
          <a:p>
            <a:pPr marL="0" lvl="0" indent="0" algn="l">
              <a:lnSpc>
                <a:spcPts val="3780"/>
              </a:lnSpc>
              <a:spcBef>
                <a:spcPct val="0"/>
              </a:spcBef>
            </a:pPr>
            <a:endParaRPr lang="en-US" sz="2700" spc="13">
              <a:solidFill>
                <a:srgbClr val="000000"/>
              </a:solidFill>
              <a:latin typeface="Muli Light"/>
              <a:ea typeface="Muli Light"/>
              <a:cs typeface="Muli Light"/>
              <a:sym typeface="Muli Light"/>
            </a:endParaRPr>
          </a:p>
          <a:p>
            <a:pPr marL="0" lvl="0" indent="0" algn="l">
              <a:lnSpc>
                <a:spcPts val="3780"/>
              </a:lnSpc>
              <a:spcBef>
                <a:spcPct val="0"/>
              </a:spcBef>
            </a:pPr>
            <a:r>
              <a:rPr lang="en-US" sz="2700" spc="13">
                <a:solidFill>
                  <a:srgbClr val="000000"/>
                </a:solidFill>
                <a:latin typeface="Muli Light"/>
                <a:ea typeface="Muli Light"/>
                <a:cs typeface="Muli Light"/>
                <a:sym typeface="Muli Light"/>
              </a:rPr>
              <a:t>Currency: The currency used for the sale. (String)</a:t>
            </a:r>
          </a:p>
          <a:p>
            <a:pPr marL="0" lvl="0" indent="0" algn="l">
              <a:lnSpc>
                <a:spcPts val="3780"/>
              </a:lnSpc>
              <a:spcBef>
                <a:spcPct val="0"/>
              </a:spcBef>
            </a:pPr>
            <a:endParaRPr lang="en-US" sz="2700" spc="13">
              <a:solidFill>
                <a:srgbClr val="000000"/>
              </a:solidFill>
              <a:latin typeface="Muli Light"/>
              <a:ea typeface="Muli Light"/>
              <a:cs typeface="Muli Light"/>
              <a:sym typeface="Muli Light"/>
            </a:endParaRPr>
          </a:p>
        </p:txBody>
      </p:sp>
      <p:sp>
        <p:nvSpPr>
          <p:cNvPr id="6" name="AutoShape 6"/>
          <p:cNvSpPr/>
          <p:nvPr/>
        </p:nvSpPr>
        <p:spPr>
          <a:xfrm rot="-10800000">
            <a:off x="10369499" y="6485894"/>
            <a:ext cx="6402407" cy="0"/>
          </a:xfrm>
          <a:prstGeom prst="line">
            <a:avLst/>
          </a:prstGeom>
          <a:ln w="28575" cap="rnd">
            <a:solidFill>
              <a:srgbClr val="1836B2"/>
            </a:solidFill>
            <a:prstDash val="solid"/>
            <a:headEnd type="none" w="sm" len="sm"/>
            <a:tailEnd type="none" w="sm" len="sm"/>
          </a:ln>
        </p:spPr>
        <p:txBody>
          <a:bodyPr/>
          <a:lstStyle/>
          <a:p>
            <a:endParaRPr lang="en-VN"/>
          </a:p>
        </p:txBody>
      </p:sp>
      <p:sp>
        <p:nvSpPr>
          <p:cNvPr id="7" name="Freeform 7"/>
          <p:cNvSpPr/>
          <p:nvPr/>
        </p:nvSpPr>
        <p:spPr>
          <a:xfrm flipH="1">
            <a:off x="-2528531" y="7510355"/>
            <a:ext cx="8370405" cy="4779226"/>
          </a:xfrm>
          <a:custGeom>
            <a:avLst/>
            <a:gdLst/>
            <a:ahLst/>
            <a:cxnLst/>
            <a:rect l="l" t="t" r="r" b="b"/>
            <a:pathLst>
              <a:path w="8370405" h="4779226">
                <a:moveTo>
                  <a:pt x="8370405" y="0"/>
                </a:moveTo>
                <a:lnTo>
                  <a:pt x="0" y="0"/>
                </a:lnTo>
                <a:lnTo>
                  <a:pt x="0" y="4779227"/>
                </a:lnTo>
                <a:lnTo>
                  <a:pt x="8370405" y="4779227"/>
                </a:lnTo>
                <a:lnTo>
                  <a:pt x="8370405" y="0"/>
                </a:lnTo>
                <a:close/>
              </a:path>
            </a:pathLst>
          </a:custGeom>
          <a:blipFill>
            <a:blip r:embed="rId2">
              <a:extLst>
                <a:ext uri="{96DAC541-7B7A-43D3-8B79-37D633B846F1}">
                  <asvg:svgBlip xmlns:asvg="http://schemas.microsoft.com/office/drawing/2016/SVG/main" r:embed="rId3"/>
                </a:ext>
              </a:extLst>
            </a:blip>
            <a:stretch>
              <a:fillRect t="-51576"/>
            </a:stretch>
          </a:blipFill>
        </p:spPr>
        <p:txBody>
          <a:bodyPr/>
          <a:lstStyle/>
          <a:p>
            <a:endParaRPr lang="en-V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066CB"/>
        </a:solidFill>
        <a:effectLst/>
      </p:bgPr>
    </p:bg>
    <p:spTree>
      <p:nvGrpSpPr>
        <p:cNvPr id="1" name=""/>
        <p:cNvGrpSpPr/>
        <p:nvPr/>
      </p:nvGrpSpPr>
      <p:grpSpPr>
        <a:xfrm>
          <a:off x="0" y="0"/>
          <a:ext cx="0" cy="0"/>
          <a:chOff x="0" y="0"/>
          <a:chExt cx="0" cy="0"/>
        </a:xfrm>
      </p:grpSpPr>
      <p:sp>
        <p:nvSpPr>
          <p:cNvPr id="2" name="TextBox 2"/>
          <p:cNvSpPr txBox="1"/>
          <p:nvPr/>
        </p:nvSpPr>
        <p:spPr>
          <a:xfrm>
            <a:off x="8303806" y="2721363"/>
            <a:ext cx="9984194" cy="3535680"/>
          </a:xfrm>
          <a:prstGeom prst="rect">
            <a:avLst/>
          </a:prstGeom>
        </p:spPr>
        <p:txBody>
          <a:bodyPr lIns="0" tIns="0" rIns="0" bIns="0" rtlCol="0" anchor="t">
            <a:spAutoFit/>
          </a:bodyPr>
          <a:lstStyle/>
          <a:p>
            <a:pPr algn="l">
              <a:lnSpc>
                <a:spcPts val="9240"/>
              </a:lnSpc>
            </a:pPr>
            <a:r>
              <a:rPr lang="en-US" sz="8400" b="1">
                <a:solidFill>
                  <a:srgbClr val="FFFFFF"/>
                </a:solidFill>
                <a:latin typeface="Muli Bold"/>
                <a:ea typeface="Muli Bold"/>
                <a:cs typeface="Muli Bold"/>
                <a:sym typeface="Muli Bold"/>
              </a:rPr>
              <a:t>Initial Analysis Plan</a:t>
            </a:r>
          </a:p>
          <a:p>
            <a:pPr algn="l">
              <a:lnSpc>
                <a:spcPts val="9240"/>
              </a:lnSpc>
            </a:pPr>
            <a:endParaRPr lang="en-US" sz="8400" b="1">
              <a:solidFill>
                <a:srgbClr val="FFFFFF"/>
              </a:solidFill>
              <a:latin typeface="Muli Bold"/>
              <a:ea typeface="Muli Bold"/>
              <a:cs typeface="Muli Bold"/>
              <a:sym typeface="Muli Bold"/>
            </a:endParaRPr>
          </a:p>
        </p:txBody>
      </p:sp>
      <p:grpSp>
        <p:nvGrpSpPr>
          <p:cNvPr id="3" name="Group 3"/>
          <p:cNvGrpSpPr/>
          <p:nvPr/>
        </p:nvGrpSpPr>
        <p:grpSpPr>
          <a:xfrm>
            <a:off x="-4858654" y="-680491"/>
            <a:ext cx="11774707" cy="10196366"/>
            <a:chOff x="0" y="0"/>
            <a:chExt cx="4282440" cy="3708400"/>
          </a:xfrm>
        </p:grpSpPr>
        <p:sp>
          <p:nvSpPr>
            <p:cNvPr id="4" name="Freeform 4"/>
            <p:cNvSpPr/>
            <p:nvPr/>
          </p:nvSpPr>
          <p:spPr>
            <a:xfrm>
              <a:off x="0" y="0"/>
              <a:ext cx="4282440" cy="3708400"/>
            </a:xfrm>
            <a:custGeom>
              <a:avLst/>
              <a:gdLst/>
              <a:ahLst/>
              <a:cxnLst/>
              <a:rect l="l" t="t" r="r" b="b"/>
              <a:pathLst>
                <a:path w="4282440" h="3708400">
                  <a:moveTo>
                    <a:pt x="3211830" y="0"/>
                  </a:moveTo>
                  <a:lnTo>
                    <a:pt x="1070610" y="0"/>
                  </a:lnTo>
                  <a:lnTo>
                    <a:pt x="0" y="1854200"/>
                  </a:lnTo>
                  <a:lnTo>
                    <a:pt x="1070610" y="3708400"/>
                  </a:lnTo>
                  <a:lnTo>
                    <a:pt x="3211830" y="3708400"/>
                  </a:lnTo>
                  <a:lnTo>
                    <a:pt x="4282440" y="1854200"/>
                  </a:lnTo>
                  <a:close/>
                </a:path>
              </a:pathLst>
            </a:custGeom>
            <a:blipFill>
              <a:blip r:embed="rId2"/>
              <a:stretch>
                <a:fillRect l="-503" r="-14956"/>
              </a:stretch>
            </a:blipFill>
          </p:spPr>
          <p:txBody>
            <a:bodyPr/>
            <a:lstStyle/>
            <a:p>
              <a:endParaRPr lang="en-VN"/>
            </a:p>
          </p:txBody>
        </p:sp>
      </p:grpSp>
      <p:grpSp>
        <p:nvGrpSpPr>
          <p:cNvPr id="5" name="Group 5"/>
          <p:cNvGrpSpPr/>
          <p:nvPr/>
        </p:nvGrpSpPr>
        <p:grpSpPr>
          <a:xfrm>
            <a:off x="3524297" y="9515874"/>
            <a:ext cx="15252699" cy="1542251"/>
            <a:chOff x="0" y="0"/>
            <a:chExt cx="53129492" cy="5372100"/>
          </a:xfrm>
        </p:grpSpPr>
        <p:sp>
          <p:nvSpPr>
            <p:cNvPr id="6" name="Freeform 6"/>
            <p:cNvSpPr/>
            <p:nvPr/>
          </p:nvSpPr>
          <p:spPr>
            <a:xfrm>
              <a:off x="0" y="0"/>
              <a:ext cx="53129495" cy="5372100"/>
            </a:xfrm>
            <a:custGeom>
              <a:avLst/>
              <a:gdLst/>
              <a:ahLst/>
              <a:cxnLst/>
              <a:rect l="l" t="t" r="r" b="b"/>
              <a:pathLst>
                <a:path w="53129495" h="5372100">
                  <a:moveTo>
                    <a:pt x="51578821" y="0"/>
                  </a:moveTo>
                  <a:lnTo>
                    <a:pt x="1550670" y="0"/>
                  </a:lnTo>
                  <a:lnTo>
                    <a:pt x="0" y="2686050"/>
                  </a:lnTo>
                  <a:lnTo>
                    <a:pt x="1550670" y="5372100"/>
                  </a:lnTo>
                  <a:lnTo>
                    <a:pt x="51578821" y="5372100"/>
                  </a:lnTo>
                  <a:lnTo>
                    <a:pt x="53129495" y="2686050"/>
                  </a:lnTo>
                  <a:lnTo>
                    <a:pt x="51578821" y="0"/>
                  </a:lnTo>
                  <a:close/>
                </a:path>
              </a:pathLst>
            </a:custGeom>
            <a:solidFill>
              <a:srgbClr val="FFFFFF"/>
            </a:solidFill>
          </p:spPr>
          <p:txBody>
            <a:bodyPr/>
            <a:lstStyle/>
            <a:p>
              <a:endParaRPr lang="en-VN"/>
            </a:p>
          </p:txBody>
        </p:sp>
      </p:grpSp>
      <p:sp>
        <p:nvSpPr>
          <p:cNvPr id="7" name="Freeform 7"/>
          <p:cNvSpPr/>
          <p:nvPr/>
        </p:nvSpPr>
        <p:spPr>
          <a:xfrm>
            <a:off x="16160800" y="1028700"/>
            <a:ext cx="1098500" cy="627207"/>
          </a:xfrm>
          <a:custGeom>
            <a:avLst/>
            <a:gdLst/>
            <a:ahLst/>
            <a:cxnLst/>
            <a:rect l="l" t="t" r="r" b="b"/>
            <a:pathLst>
              <a:path w="1098500" h="627207">
                <a:moveTo>
                  <a:pt x="0" y="0"/>
                </a:moveTo>
                <a:lnTo>
                  <a:pt x="1098500" y="0"/>
                </a:lnTo>
                <a:lnTo>
                  <a:pt x="1098500" y="627207"/>
                </a:lnTo>
                <a:lnTo>
                  <a:pt x="0" y="627207"/>
                </a:lnTo>
                <a:lnTo>
                  <a:pt x="0" y="0"/>
                </a:lnTo>
                <a:close/>
              </a:path>
            </a:pathLst>
          </a:custGeom>
          <a:blipFill>
            <a:blip r:embed="rId3">
              <a:extLst>
                <a:ext uri="{96DAC541-7B7A-43D3-8B79-37D633B846F1}">
                  <asvg:svgBlip xmlns:asvg="http://schemas.microsoft.com/office/drawing/2016/SVG/main" r:embed="rId4"/>
                </a:ext>
              </a:extLst>
            </a:blip>
            <a:stretch>
              <a:fillRect t="-51576"/>
            </a:stretch>
          </a:blipFill>
        </p:spPr>
        <p:txBody>
          <a:bodyPr/>
          <a:lstStyle/>
          <a:p>
            <a:endParaRPr lang="en-V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10800000">
            <a:off x="9262561" y="1695271"/>
            <a:ext cx="341236" cy="295542"/>
            <a:chOff x="0" y="0"/>
            <a:chExt cx="6202680" cy="5372100"/>
          </a:xfrm>
        </p:grpSpPr>
        <p:sp>
          <p:nvSpPr>
            <p:cNvPr id="3" name="Freeform 3"/>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A066CB"/>
            </a:solidFill>
          </p:spPr>
          <p:txBody>
            <a:bodyPr/>
            <a:lstStyle/>
            <a:p>
              <a:endParaRPr lang="en-VN"/>
            </a:p>
          </p:txBody>
        </p:sp>
      </p:grpSp>
      <p:grpSp>
        <p:nvGrpSpPr>
          <p:cNvPr id="4" name="Group 4"/>
          <p:cNvGrpSpPr/>
          <p:nvPr/>
        </p:nvGrpSpPr>
        <p:grpSpPr>
          <a:xfrm rot="-10800000">
            <a:off x="9262561" y="4403777"/>
            <a:ext cx="341236" cy="295542"/>
            <a:chOff x="0" y="0"/>
            <a:chExt cx="6202680" cy="5372100"/>
          </a:xfrm>
        </p:grpSpPr>
        <p:sp>
          <p:nvSpPr>
            <p:cNvPr id="5" name="Freeform 5"/>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A066CB"/>
            </a:solidFill>
          </p:spPr>
          <p:txBody>
            <a:bodyPr/>
            <a:lstStyle/>
            <a:p>
              <a:endParaRPr lang="en-VN"/>
            </a:p>
          </p:txBody>
        </p:sp>
      </p:grpSp>
      <p:grpSp>
        <p:nvGrpSpPr>
          <p:cNvPr id="6" name="Group 6"/>
          <p:cNvGrpSpPr/>
          <p:nvPr/>
        </p:nvGrpSpPr>
        <p:grpSpPr>
          <a:xfrm rot="-10800000">
            <a:off x="9262561" y="7112284"/>
            <a:ext cx="341236" cy="295542"/>
            <a:chOff x="0" y="0"/>
            <a:chExt cx="6202680" cy="5372100"/>
          </a:xfrm>
        </p:grpSpPr>
        <p:sp>
          <p:nvSpPr>
            <p:cNvPr id="7" name="Freeform 7"/>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A066CB"/>
            </a:solidFill>
          </p:spPr>
          <p:txBody>
            <a:bodyPr/>
            <a:lstStyle/>
            <a:p>
              <a:endParaRPr lang="en-VN"/>
            </a:p>
          </p:txBody>
        </p:sp>
      </p:grpSp>
      <p:sp>
        <p:nvSpPr>
          <p:cNvPr id="8" name="TextBox 8"/>
          <p:cNvSpPr txBox="1"/>
          <p:nvPr/>
        </p:nvSpPr>
        <p:spPr>
          <a:xfrm>
            <a:off x="1443663" y="1425343"/>
            <a:ext cx="5701633" cy="1424940"/>
          </a:xfrm>
          <a:prstGeom prst="rect">
            <a:avLst/>
          </a:prstGeom>
        </p:spPr>
        <p:txBody>
          <a:bodyPr lIns="0" tIns="0" rIns="0" bIns="0" rtlCol="0" anchor="t">
            <a:spAutoFit/>
          </a:bodyPr>
          <a:lstStyle/>
          <a:p>
            <a:pPr algn="l">
              <a:lnSpc>
                <a:spcPts val="11760"/>
              </a:lnSpc>
              <a:spcBef>
                <a:spcPct val="0"/>
              </a:spcBef>
            </a:pPr>
            <a:r>
              <a:rPr lang="en-US" sz="8400" b="1" spc="-168">
                <a:solidFill>
                  <a:srgbClr val="1836B2"/>
                </a:solidFill>
                <a:latin typeface="Muli Bold"/>
                <a:ea typeface="Muli Bold"/>
                <a:cs typeface="Muli Bold"/>
                <a:sym typeface="Muli Bold"/>
              </a:rPr>
              <a:t>Steps</a:t>
            </a:r>
          </a:p>
        </p:txBody>
      </p:sp>
      <p:sp>
        <p:nvSpPr>
          <p:cNvPr id="9" name="TextBox 9"/>
          <p:cNvSpPr txBox="1"/>
          <p:nvPr/>
        </p:nvSpPr>
        <p:spPr>
          <a:xfrm>
            <a:off x="9997411" y="1577743"/>
            <a:ext cx="6626279" cy="533400"/>
          </a:xfrm>
          <a:prstGeom prst="rect">
            <a:avLst/>
          </a:prstGeom>
        </p:spPr>
        <p:txBody>
          <a:bodyPr lIns="0" tIns="0" rIns="0" bIns="0" rtlCol="0" anchor="t">
            <a:spAutoFit/>
          </a:bodyPr>
          <a:lstStyle/>
          <a:p>
            <a:pPr algn="l">
              <a:lnSpc>
                <a:spcPts val="4200"/>
              </a:lnSpc>
            </a:pPr>
            <a:r>
              <a:rPr lang="en-US" sz="3500" b="1" spc="105">
                <a:solidFill>
                  <a:srgbClr val="1836B2"/>
                </a:solidFill>
                <a:latin typeface="Muli Ultra-Bold"/>
                <a:ea typeface="Muli Ultra-Bold"/>
                <a:cs typeface="Muli Ultra-Bold"/>
                <a:sym typeface="Muli Ultra-Bold"/>
              </a:rPr>
              <a:t>Handle missing data</a:t>
            </a:r>
          </a:p>
        </p:txBody>
      </p:sp>
      <p:sp>
        <p:nvSpPr>
          <p:cNvPr id="10" name="TextBox 10"/>
          <p:cNvSpPr txBox="1"/>
          <p:nvPr/>
        </p:nvSpPr>
        <p:spPr>
          <a:xfrm>
            <a:off x="9997411" y="4286250"/>
            <a:ext cx="6626279" cy="533400"/>
          </a:xfrm>
          <a:prstGeom prst="rect">
            <a:avLst/>
          </a:prstGeom>
        </p:spPr>
        <p:txBody>
          <a:bodyPr lIns="0" tIns="0" rIns="0" bIns="0" rtlCol="0" anchor="t">
            <a:spAutoFit/>
          </a:bodyPr>
          <a:lstStyle/>
          <a:p>
            <a:pPr algn="l">
              <a:lnSpc>
                <a:spcPts val="4200"/>
              </a:lnSpc>
            </a:pPr>
            <a:r>
              <a:rPr lang="en-US" sz="3500" b="1" spc="105">
                <a:solidFill>
                  <a:srgbClr val="1836B2"/>
                </a:solidFill>
                <a:latin typeface="Muli Ultra-Bold"/>
                <a:ea typeface="Muli Ultra-Bold"/>
                <a:cs typeface="Muli Ultra-Bold"/>
                <a:sym typeface="Muli Ultra-Bold"/>
              </a:rPr>
              <a:t>Standardize data types</a:t>
            </a:r>
          </a:p>
        </p:txBody>
      </p:sp>
      <p:sp>
        <p:nvSpPr>
          <p:cNvPr id="11" name="TextBox 11"/>
          <p:cNvSpPr txBox="1"/>
          <p:nvPr/>
        </p:nvSpPr>
        <p:spPr>
          <a:xfrm>
            <a:off x="9997411" y="6994757"/>
            <a:ext cx="6626279" cy="533400"/>
          </a:xfrm>
          <a:prstGeom prst="rect">
            <a:avLst/>
          </a:prstGeom>
        </p:spPr>
        <p:txBody>
          <a:bodyPr lIns="0" tIns="0" rIns="0" bIns="0" rtlCol="0" anchor="t">
            <a:spAutoFit/>
          </a:bodyPr>
          <a:lstStyle/>
          <a:p>
            <a:pPr algn="l">
              <a:lnSpc>
                <a:spcPts val="4200"/>
              </a:lnSpc>
            </a:pPr>
            <a:r>
              <a:rPr lang="en-US" sz="3500" b="1" spc="105">
                <a:solidFill>
                  <a:srgbClr val="1836B2"/>
                </a:solidFill>
                <a:latin typeface="Muli Ultra-Bold"/>
                <a:ea typeface="Muli Ultra-Bold"/>
                <a:cs typeface="Muli Ultra-Bold"/>
                <a:sym typeface="Muli Ultra-Bold"/>
              </a:rPr>
              <a:t>Remove duplicates </a:t>
            </a:r>
          </a:p>
        </p:txBody>
      </p:sp>
      <p:sp>
        <p:nvSpPr>
          <p:cNvPr id="12" name="Freeform 12"/>
          <p:cNvSpPr/>
          <p:nvPr/>
        </p:nvSpPr>
        <p:spPr>
          <a:xfrm flipH="1">
            <a:off x="-2053973" y="6868687"/>
            <a:ext cx="8370405" cy="4779226"/>
          </a:xfrm>
          <a:custGeom>
            <a:avLst/>
            <a:gdLst/>
            <a:ahLst/>
            <a:cxnLst/>
            <a:rect l="l" t="t" r="r" b="b"/>
            <a:pathLst>
              <a:path w="8370405" h="4779226">
                <a:moveTo>
                  <a:pt x="8370405" y="0"/>
                </a:moveTo>
                <a:lnTo>
                  <a:pt x="0" y="0"/>
                </a:lnTo>
                <a:lnTo>
                  <a:pt x="0" y="4779226"/>
                </a:lnTo>
                <a:lnTo>
                  <a:pt x="8370405" y="4779226"/>
                </a:lnTo>
                <a:lnTo>
                  <a:pt x="8370405" y="0"/>
                </a:lnTo>
                <a:close/>
              </a:path>
            </a:pathLst>
          </a:custGeom>
          <a:blipFill>
            <a:blip r:embed="rId2">
              <a:extLst>
                <a:ext uri="{96DAC541-7B7A-43D3-8B79-37D633B846F1}">
                  <asvg:svgBlip xmlns:asvg="http://schemas.microsoft.com/office/drawing/2016/SVG/main" r:embed="rId3"/>
                </a:ext>
              </a:extLst>
            </a:blip>
            <a:stretch>
              <a:fillRect t="-51576"/>
            </a:stretch>
          </a:blipFill>
        </p:spPr>
        <p:txBody>
          <a:bodyPr/>
          <a:lstStyle/>
          <a:p>
            <a:endParaRPr lang="en-V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10800000">
            <a:off x="1793012" y="2010517"/>
            <a:ext cx="341236" cy="295542"/>
            <a:chOff x="0" y="0"/>
            <a:chExt cx="6202680" cy="5372100"/>
          </a:xfrm>
        </p:grpSpPr>
        <p:sp>
          <p:nvSpPr>
            <p:cNvPr id="3" name="Freeform 3"/>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A066CB"/>
            </a:solidFill>
          </p:spPr>
          <p:txBody>
            <a:bodyPr/>
            <a:lstStyle/>
            <a:p>
              <a:endParaRPr lang="en-VN"/>
            </a:p>
          </p:txBody>
        </p:sp>
      </p:grpSp>
      <p:grpSp>
        <p:nvGrpSpPr>
          <p:cNvPr id="4" name="Group 4"/>
          <p:cNvGrpSpPr/>
          <p:nvPr/>
        </p:nvGrpSpPr>
        <p:grpSpPr>
          <a:xfrm>
            <a:off x="680652" y="9515874"/>
            <a:ext cx="16926697" cy="1542251"/>
            <a:chOff x="0" y="0"/>
            <a:chExt cx="58960502" cy="5372100"/>
          </a:xfrm>
        </p:grpSpPr>
        <p:sp>
          <p:nvSpPr>
            <p:cNvPr id="5" name="Freeform 5"/>
            <p:cNvSpPr/>
            <p:nvPr/>
          </p:nvSpPr>
          <p:spPr>
            <a:xfrm>
              <a:off x="0" y="0"/>
              <a:ext cx="58960500" cy="5372100"/>
            </a:xfrm>
            <a:custGeom>
              <a:avLst/>
              <a:gdLst/>
              <a:ahLst/>
              <a:cxnLst/>
              <a:rect l="l" t="t" r="r" b="b"/>
              <a:pathLst>
                <a:path w="58960500" h="5372100">
                  <a:moveTo>
                    <a:pt x="57409829" y="0"/>
                  </a:moveTo>
                  <a:lnTo>
                    <a:pt x="1550670" y="0"/>
                  </a:lnTo>
                  <a:lnTo>
                    <a:pt x="0" y="2686050"/>
                  </a:lnTo>
                  <a:lnTo>
                    <a:pt x="1550670" y="5372100"/>
                  </a:lnTo>
                  <a:lnTo>
                    <a:pt x="57409829" y="5372100"/>
                  </a:lnTo>
                  <a:lnTo>
                    <a:pt x="58960500" y="2686050"/>
                  </a:lnTo>
                  <a:lnTo>
                    <a:pt x="57409829" y="0"/>
                  </a:lnTo>
                  <a:close/>
                </a:path>
              </a:pathLst>
            </a:custGeom>
            <a:solidFill>
              <a:srgbClr val="A066CB"/>
            </a:solidFill>
          </p:spPr>
          <p:txBody>
            <a:bodyPr/>
            <a:lstStyle/>
            <a:p>
              <a:endParaRPr lang="en-VN"/>
            </a:p>
          </p:txBody>
        </p:sp>
      </p:grpSp>
      <p:grpSp>
        <p:nvGrpSpPr>
          <p:cNvPr id="6" name="Group 6"/>
          <p:cNvGrpSpPr/>
          <p:nvPr/>
        </p:nvGrpSpPr>
        <p:grpSpPr>
          <a:xfrm rot="-10800000">
            <a:off x="10045645" y="2010517"/>
            <a:ext cx="341236" cy="295542"/>
            <a:chOff x="0" y="0"/>
            <a:chExt cx="6202680" cy="5372100"/>
          </a:xfrm>
        </p:grpSpPr>
        <p:sp>
          <p:nvSpPr>
            <p:cNvPr id="7" name="Freeform 7"/>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A066CB"/>
            </a:solidFill>
          </p:spPr>
          <p:txBody>
            <a:bodyPr/>
            <a:lstStyle/>
            <a:p>
              <a:endParaRPr lang="en-VN"/>
            </a:p>
          </p:txBody>
        </p:sp>
      </p:grpSp>
      <p:sp>
        <p:nvSpPr>
          <p:cNvPr id="8" name="Freeform 8"/>
          <p:cNvSpPr/>
          <p:nvPr/>
        </p:nvSpPr>
        <p:spPr>
          <a:xfrm>
            <a:off x="269216" y="3149123"/>
            <a:ext cx="8918506" cy="6109177"/>
          </a:xfrm>
          <a:custGeom>
            <a:avLst/>
            <a:gdLst/>
            <a:ahLst/>
            <a:cxnLst/>
            <a:rect l="l" t="t" r="r" b="b"/>
            <a:pathLst>
              <a:path w="8918506" h="6109177">
                <a:moveTo>
                  <a:pt x="0" y="0"/>
                </a:moveTo>
                <a:lnTo>
                  <a:pt x="8918506" y="0"/>
                </a:lnTo>
                <a:lnTo>
                  <a:pt x="8918506" y="6109177"/>
                </a:lnTo>
                <a:lnTo>
                  <a:pt x="0" y="6109177"/>
                </a:lnTo>
                <a:lnTo>
                  <a:pt x="0" y="0"/>
                </a:lnTo>
                <a:close/>
              </a:path>
            </a:pathLst>
          </a:custGeom>
          <a:blipFill>
            <a:blip r:embed="rId2"/>
            <a:stretch>
              <a:fillRect/>
            </a:stretch>
          </a:blipFill>
        </p:spPr>
        <p:txBody>
          <a:bodyPr/>
          <a:lstStyle/>
          <a:p>
            <a:endParaRPr lang="en-VN"/>
          </a:p>
        </p:txBody>
      </p:sp>
      <p:sp>
        <p:nvSpPr>
          <p:cNvPr id="9" name="Freeform 9"/>
          <p:cNvSpPr/>
          <p:nvPr/>
        </p:nvSpPr>
        <p:spPr>
          <a:xfrm>
            <a:off x="9362705" y="3149123"/>
            <a:ext cx="8244643" cy="6121647"/>
          </a:xfrm>
          <a:custGeom>
            <a:avLst/>
            <a:gdLst/>
            <a:ahLst/>
            <a:cxnLst/>
            <a:rect l="l" t="t" r="r" b="b"/>
            <a:pathLst>
              <a:path w="8244643" h="6121647">
                <a:moveTo>
                  <a:pt x="0" y="0"/>
                </a:moveTo>
                <a:lnTo>
                  <a:pt x="8244643" y="0"/>
                </a:lnTo>
                <a:lnTo>
                  <a:pt x="8244643" y="6121648"/>
                </a:lnTo>
                <a:lnTo>
                  <a:pt x="0" y="6121648"/>
                </a:lnTo>
                <a:lnTo>
                  <a:pt x="0" y="0"/>
                </a:lnTo>
                <a:close/>
              </a:path>
            </a:pathLst>
          </a:custGeom>
          <a:blipFill>
            <a:blip r:embed="rId3"/>
            <a:stretch>
              <a:fillRect/>
            </a:stretch>
          </a:blipFill>
        </p:spPr>
        <p:txBody>
          <a:bodyPr/>
          <a:lstStyle/>
          <a:p>
            <a:endParaRPr lang="en-VN"/>
          </a:p>
        </p:txBody>
      </p:sp>
      <p:sp>
        <p:nvSpPr>
          <p:cNvPr id="10" name="TextBox 10"/>
          <p:cNvSpPr txBox="1"/>
          <p:nvPr/>
        </p:nvSpPr>
        <p:spPr>
          <a:xfrm>
            <a:off x="2527862" y="1892990"/>
            <a:ext cx="5714493" cy="1600200"/>
          </a:xfrm>
          <a:prstGeom prst="rect">
            <a:avLst/>
          </a:prstGeom>
        </p:spPr>
        <p:txBody>
          <a:bodyPr lIns="0" tIns="0" rIns="0" bIns="0" rtlCol="0" anchor="t">
            <a:spAutoFit/>
          </a:bodyPr>
          <a:lstStyle/>
          <a:p>
            <a:pPr algn="l">
              <a:lnSpc>
                <a:spcPts val="4200"/>
              </a:lnSpc>
            </a:pPr>
            <a:r>
              <a:rPr lang="en-US" sz="3500" b="1" spc="105">
                <a:solidFill>
                  <a:srgbClr val="1836B2"/>
                </a:solidFill>
                <a:latin typeface="Muli Ultra-Bold"/>
                <a:ea typeface="Muli Ultra-Bold"/>
                <a:cs typeface="Muli Ultra-Bold"/>
                <a:sym typeface="Muli Ultra-Bold"/>
              </a:rPr>
              <a:t>Histogram</a:t>
            </a:r>
          </a:p>
          <a:p>
            <a:pPr algn="l">
              <a:lnSpc>
                <a:spcPts val="4200"/>
              </a:lnSpc>
            </a:pPr>
            <a:r>
              <a:rPr lang="en-US" sz="3500" b="1" spc="105">
                <a:solidFill>
                  <a:srgbClr val="1836B2"/>
                </a:solidFill>
                <a:latin typeface="Muli Ultra-Bold"/>
                <a:ea typeface="Muli Ultra-Bold"/>
                <a:cs typeface="Muli Ultra-Bold"/>
                <a:sym typeface="Muli Ultra-Bold"/>
              </a:rPr>
              <a:t>monthly sales amount </a:t>
            </a:r>
          </a:p>
          <a:p>
            <a:pPr algn="l">
              <a:lnSpc>
                <a:spcPts val="4200"/>
              </a:lnSpc>
            </a:pPr>
            <a:endParaRPr lang="en-US" sz="3500" b="1" spc="105">
              <a:solidFill>
                <a:srgbClr val="1836B2"/>
              </a:solidFill>
              <a:latin typeface="Muli Ultra-Bold"/>
              <a:ea typeface="Muli Ultra-Bold"/>
              <a:cs typeface="Muli Ultra-Bold"/>
              <a:sym typeface="Muli Ultra-Bold"/>
            </a:endParaRPr>
          </a:p>
        </p:txBody>
      </p:sp>
      <p:sp>
        <p:nvSpPr>
          <p:cNvPr id="11" name="TextBox 11"/>
          <p:cNvSpPr txBox="1"/>
          <p:nvPr/>
        </p:nvSpPr>
        <p:spPr>
          <a:xfrm>
            <a:off x="10780495" y="1892990"/>
            <a:ext cx="5714493" cy="533400"/>
          </a:xfrm>
          <a:prstGeom prst="rect">
            <a:avLst/>
          </a:prstGeom>
        </p:spPr>
        <p:txBody>
          <a:bodyPr lIns="0" tIns="0" rIns="0" bIns="0" rtlCol="0" anchor="t">
            <a:spAutoFit/>
          </a:bodyPr>
          <a:lstStyle/>
          <a:p>
            <a:pPr algn="l">
              <a:lnSpc>
                <a:spcPts val="4200"/>
              </a:lnSpc>
            </a:pPr>
            <a:r>
              <a:rPr lang="en-US" sz="3500" b="1" spc="105">
                <a:solidFill>
                  <a:srgbClr val="1836B2"/>
                </a:solidFill>
                <a:latin typeface="Muli Ultra-Bold"/>
                <a:ea typeface="Muli Ultra-Bold"/>
                <a:cs typeface="Muli Ultra-Bold"/>
                <a:sym typeface="Muli Ultra-Bold"/>
              </a:rPr>
              <a:t>heatmap</a:t>
            </a:r>
          </a:p>
        </p:txBody>
      </p:sp>
      <p:sp>
        <p:nvSpPr>
          <p:cNvPr id="12" name="TextBox 12"/>
          <p:cNvSpPr txBox="1"/>
          <p:nvPr/>
        </p:nvSpPr>
        <p:spPr>
          <a:xfrm>
            <a:off x="5222037" y="318189"/>
            <a:ext cx="8415704" cy="1410643"/>
          </a:xfrm>
          <a:prstGeom prst="rect">
            <a:avLst/>
          </a:prstGeom>
        </p:spPr>
        <p:txBody>
          <a:bodyPr lIns="0" tIns="0" rIns="0" bIns="0" rtlCol="0" anchor="t">
            <a:spAutoFit/>
          </a:bodyPr>
          <a:lstStyle/>
          <a:p>
            <a:pPr algn="ctr">
              <a:lnSpc>
                <a:spcPts val="5599"/>
              </a:lnSpc>
              <a:spcBef>
                <a:spcPct val="0"/>
              </a:spcBef>
            </a:pPr>
            <a:r>
              <a:rPr lang="en-US" sz="3999" spc="19" dirty="0">
                <a:solidFill>
                  <a:srgbClr val="A066CB"/>
                </a:solidFill>
                <a:latin typeface="League Spartan"/>
                <a:ea typeface="League Spartan"/>
                <a:cs typeface="League Spartan"/>
                <a:sym typeface="League Spartan"/>
              </a:rPr>
              <a:t>Exploratory Data Analysis  (EDA)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2038446" y="-2389613"/>
            <a:ext cx="8370405" cy="4779226"/>
          </a:xfrm>
          <a:custGeom>
            <a:avLst/>
            <a:gdLst/>
            <a:ahLst/>
            <a:cxnLst/>
            <a:rect l="l" t="t" r="r" b="b"/>
            <a:pathLst>
              <a:path w="8370405" h="4779226">
                <a:moveTo>
                  <a:pt x="0" y="0"/>
                </a:moveTo>
                <a:lnTo>
                  <a:pt x="8370405" y="0"/>
                </a:lnTo>
                <a:lnTo>
                  <a:pt x="8370405" y="4779226"/>
                </a:lnTo>
                <a:lnTo>
                  <a:pt x="0" y="4779226"/>
                </a:lnTo>
                <a:lnTo>
                  <a:pt x="0" y="0"/>
                </a:lnTo>
                <a:close/>
              </a:path>
            </a:pathLst>
          </a:custGeom>
          <a:blipFill>
            <a:blip r:embed="rId2">
              <a:extLst>
                <a:ext uri="{96DAC541-7B7A-43D3-8B79-37D633B846F1}">
                  <asvg:svgBlip xmlns:asvg="http://schemas.microsoft.com/office/drawing/2016/SVG/main" r:embed="rId3"/>
                </a:ext>
              </a:extLst>
            </a:blip>
            <a:stretch>
              <a:fillRect t="-51576"/>
            </a:stretch>
          </a:blipFill>
        </p:spPr>
        <p:txBody>
          <a:bodyPr/>
          <a:lstStyle/>
          <a:p>
            <a:endParaRPr lang="en-VN"/>
          </a:p>
        </p:txBody>
      </p:sp>
      <p:sp>
        <p:nvSpPr>
          <p:cNvPr id="3" name="AutoShape 3"/>
          <p:cNvSpPr/>
          <p:nvPr/>
        </p:nvSpPr>
        <p:spPr>
          <a:xfrm rot="-5400000">
            <a:off x="4604462" y="7341638"/>
            <a:ext cx="3247059" cy="0"/>
          </a:xfrm>
          <a:prstGeom prst="line">
            <a:avLst/>
          </a:prstGeom>
          <a:ln w="76200" cap="rnd">
            <a:solidFill>
              <a:srgbClr val="86C7ED"/>
            </a:solidFill>
            <a:prstDash val="sysDot"/>
            <a:headEnd type="none" w="sm" len="sm"/>
            <a:tailEnd type="none" w="sm" len="sm"/>
          </a:ln>
        </p:spPr>
        <p:txBody>
          <a:bodyPr/>
          <a:lstStyle/>
          <a:p>
            <a:endParaRPr lang="en-VN"/>
          </a:p>
        </p:txBody>
      </p:sp>
      <p:sp>
        <p:nvSpPr>
          <p:cNvPr id="4" name="AutoShape 4"/>
          <p:cNvSpPr/>
          <p:nvPr/>
        </p:nvSpPr>
        <p:spPr>
          <a:xfrm rot="-5400000">
            <a:off x="10436479" y="7341638"/>
            <a:ext cx="3247059" cy="0"/>
          </a:xfrm>
          <a:prstGeom prst="line">
            <a:avLst/>
          </a:prstGeom>
          <a:ln w="76200" cap="rnd">
            <a:solidFill>
              <a:srgbClr val="86C7ED"/>
            </a:solidFill>
            <a:prstDash val="sysDot"/>
            <a:headEnd type="none" w="sm" len="sm"/>
            <a:tailEnd type="none" w="sm" len="sm"/>
          </a:ln>
        </p:spPr>
        <p:txBody>
          <a:bodyPr/>
          <a:lstStyle/>
          <a:p>
            <a:endParaRPr lang="en-VN"/>
          </a:p>
        </p:txBody>
      </p:sp>
      <p:sp>
        <p:nvSpPr>
          <p:cNvPr id="5" name="Freeform 5"/>
          <p:cNvSpPr/>
          <p:nvPr/>
        </p:nvSpPr>
        <p:spPr>
          <a:xfrm>
            <a:off x="5957622" y="2711064"/>
            <a:ext cx="9718395" cy="7215908"/>
          </a:xfrm>
          <a:custGeom>
            <a:avLst/>
            <a:gdLst/>
            <a:ahLst/>
            <a:cxnLst/>
            <a:rect l="l" t="t" r="r" b="b"/>
            <a:pathLst>
              <a:path w="9718395" h="7215908">
                <a:moveTo>
                  <a:pt x="0" y="0"/>
                </a:moveTo>
                <a:lnTo>
                  <a:pt x="9718395" y="0"/>
                </a:lnTo>
                <a:lnTo>
                  <a:pt x="9718395" y="7215909"/>
                </a:lnTo>
                <a:lnTo>
                  <a:pt x="0" y="7215909"/>
                </a:lnTo>
                <a:lnTo>
                  <a:pt x="0" y="0"/>
                </a:lnTo>
                <a:close/>
              </a:path>
            </a:pathLst>
          </a:custGeom>
          <a:blipFill>
            <a:blip r:embed="rId4"/>
            <a:stretch>
              <a:fillRect/>
            </a:stretch>
          </a:blipFill>
        </p:spPr>
        <p:txBody>
          <a:bodyPr/>
          <a:lstStyle/>
          <a:p>
            <a:endParaRPr lang="en-VN"/>
          </a:p>
        </p:txBody>
      </p:sp>
      <p:sp>
        <p:nvSpPr>
          <p:cNvPr id="6" name="TextBox 6"/>
          <p:cNvSpPr txBox="1"/>
          <p:nvPr/>
        </p:nvSpPr>
        <p:spPr>
          <a:xfrm>
            <a:off x="1424311" y="995279"/>
            <a:ext cx="10187892" cy="1293685"/>
          </a:xfrm>
          <a:prstGeom prst="rect">
            <a:avLst/>
          </a:prstGeom>
        </p:spPr>
        <p:txBody>
          <a:bodyPr lIns="0" tIns="0" rIns="0" bIns="0" rtlCol="0" anchor="t">
            <a:spAutoFit/>
          </a:bodyPr>
          <a:lstStyle/>
          <a:p>
            <a:pPr algn="l">
              <a:lnSpc>
                <a:spcPts val="10594"/>
              </a:lnSpc>
            </a:pPr>
            <a:r>
              <a:rPr lang="en-US" sz="7567" b="1" spc="-151">
                <a:solidFill>
                  <a:srgbClr val="1836B2"/>
                </a:solidFill>
                <a:latin typeface="Muli Bold"/>
                <a:ea typeface="Muli Bold"/>
                <a:cs typeface="Muli Bold"/>
                <a:sym typeface="Muli Bold"/>
              </a:rPr>
              <a:t>EDA</a:t>
            </a:r>
          </a:p>
        </p:txBody>
      </p:sp>
      <p:sp>
        <p:nvSpPr>
          <p:cNvPr id="7" name="TextBox 7"/>
          <p:cNvSpPr txBox="1"/>
          <p:nvPr/>
        </p:nvSpPr>
        <p:spPr>
          <a:xfrm>
            <a:off x="1424311" y="3056363"/>
            <a:ext cx="3775343" cy="931545"/>
          </a:xfrm>
          <a:prstGeom prst="rect">
            <a:avLst/>
          </a:prstGeom>
        </p:spPr>
        <p:txBody>
          <a:bodyPr lIns="0" tIns="0" rIns="0" bIns="0" rtlCol="0" anchor="t">
            <a:spAutoFit/>
          </a:bodyPr>
          <a:lstStyle/>
          <a:p>
            <a:pPr algn="l">
              <a:lnSpc>
                <a:spcPts val="3779"/>
              </a:lnSpc>
            </a:pPr>
            <a:r>
              <a:rPr lang="en-US" sz="2700" spc="13">
                <a:solidFill>
                  <a:srgbClr val="000000"/>
                </a:solidFill>
                <a:latin typeface="Muli"/>
                <a:ea typeface="Muli"/>
                <a:cs typeface="Muli"/>
                <a:sym typeface="Muli"/>
              </a:rPr>
              <a:t>Pie chart :Category &amp; amount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10800000">
            <a:off x="1793012" y="1385542"/>
            <a:ext cx="341236" cy="295542"/>
            <a:chOff x="0" y="0"/>
            <a:chExt cx="6202680" cy="5372100"/>
          </a:xfrm>
        </p:grpSpPr>
        <p:sp>
          <p:nvSpPr>
            <p:cNvPr id="3" name="Freeform 3"/>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A066CB"/>
            </a:solidFill>
          </p:spPr>
          <p:txBody>
            <a:bodyPr/>
            <a:lstStyle/>
            <a:p>
              <a:endParaRPr lang="en-VN"/>
            </a:p>
          </p:txBody>
        </p:sp>
      </p:grpSp>
      <p:grpSp>
        <p:nvGrpSpPr>
          <p:cNvPr id="4" name="Group 4"/>
          <p:cNvGrpSpPr/>
          <p:nvPr/>
        </p:nvGrpSpPr>
        <p:grpSpPr>
          <a:xfrm>
            <a:off x="680652" y="9515874"/>
            <a:ext cx="16926697" cy="1542251"/>
            <a:chOff x="0" y="0"/>
            <a:chExt cx="58960502" cy="5372100"/>
          </a:xfrm>
        </p:grpSpPr>
        <p:sp>
          <p:nvSpPr>
            <p:cNvPr id="5" name="Freeform 5"/>
            <p:cNvSpPr/>
            <p:nvPr/>
          </p:nvSpPr>
          <p:spPr>
            <a:xfrm>
              <a:off x="0" y="0"/>
              <a:ext cx="58960500" cy="5372100"/>
            </a:xfrm>
            <a:custGeom>
              <a:avLst/>
              <a:gdLst/>
              <a:ahLst/>
              <a:cxnLst/>
              <a:rect l="l" t="t" r="r" b="b"/>
              <a:pathLst>
                <a:path w="58960500" h="5372100">
                  <a:moveTo>
                    <a:pt x="57409829" y="0"/>
                  </a:moveTo>
                  <a:lnTo>
                    <a:pt x="1550670" y="0"/>
                  </a:lnTo>
                  <a:lnTo>
                    <a:pt x="0" y="2686050"/>
                  </a:lnTo>
                  <a:lnTo>
                    <a:pt x="1550670" y="5372100"/>
                  </a:lnTo>
                  <a:lnTo>
                    <a:pt x="57409829" y="5372100"/>
                  </a:lnTo>
                  <a:lnTo>
                    <a:pt x="58960500" y="2686050"/>
                  </a:lnTo>
                  <a:lnTo>
                    <a:pt x="57409829" y="0"/>
                  </a:lnTo>
                  <a:close/>
                </a:path>
              </a:pathLst>
            </a:custGeom>
            <a:solidFill>
              <a:srgbClr val="A066CB"/>
            </a:solidFill>
          </p:spPr>
          <p:txBody>
            <a:bodyPr/>
            <a:lstStyle/>
            <a:p>
              <a:endParaRPr lang="en-VN"/>
            </a:p>
          </p:txBody>
        </p:sp>
      </p:grpSp>
      <p:sp>
        <p:nvSpPr>
          <p:cNvPr id="6" name="Freeform 6"/>
          <p:cNvSpPr/>
          <p:nvPr/>
        </p:nvSpPr>
        <p:spPr>
          <a:xfrm>
            <a:off x="2527862" y="2010517"/>
            <a:ext cx="12369988" cy="7505358"/>
          </a:xfrm>
          <a:custGeom>
            <a:avLst/>
            <a:gdLst/>
            <a:ahLst/>
            <a:cxnLst/>
            <a:rect l="l" t="t" r="r" b="b"/>
            <a:pathLst>
              <a:path w="12369988" h="7505358">
                <a:moveTo>
                  <a:pt x="0" y="0"/>
                </a:moveTo>
                <a:lnTo>
                  <a:pt x="12369988" y="0"/>
                </a:lnTo>
                <a:lnTo>
                  <a:pt x="12369988" y="7505357"/>
                </a:lnTo>
                <a:lnTo>
                  <a:pt x="0" y="7505357"/>
                </a:lnTo>
                <a:lnTo>
                  <a:pt x="0" y="0"/>
                </a:lnTo>
                <a:close/>
              </a:path>
            </a:pathLst>
          </a:custGeom>
          <a:blipFill>
            <a:blip r:embed="rId2"/>
            <a:stretch>
              <a:fillRect t="-1298" b="-1298"/>
            </a:stretch>
          </a:blipFill>
        </p:spPr>
        <p:txBody>
          <a:bodyPr/>
          <a:lstStyle/>
          <a:p>
            <a:endParaRPr lang="en-VN"/>
          </a:p>
        </p:txBody>
      </p:sp>
      <p:sp>
        <p:nvSpPr>
          <p:cNvPr id="7" name="TextBox 7"/>
          <p:cNvSpPr txBox="1"/>
          <p:nvPr/>
        </p:nvSpPr>
        <p:spPr>
          <a:xfrm>
            <a:off x="2527862" y="1266613"/>
            <a:ext cx="5714493" cy="533400"/>
          </a:xfrm>
          <a:prstGeom prst="rect">
            <a:avLst/>
          </a:prstGeom>
        </p:spPr>
        <p:txBody>
          <a:bodyPr lIns="0" tIns="0" rIns="0" bIns="0" rtlCol="0" anchor="t">
            <a:spAutoFit/>
          </a:bodyPr>
          <a:lstStyle/>
          <a:p>
            <a:pPr algn="l">
              <a:lnSpc>
                <a:spcPts val="4200"/>
              </a:lnSpc>
            </a:pPr>
            <a:r>
              <a:rPr lang="en-US" sz="3500" b="1" spc="105">
                <a:solidFill>
                  <a:srgbClr val="1836B2"/>
                </a:solidFill>
                <a:latin typeface="Muli Ultra-Bold"/>
                <a:ea typeface="Muli Ultra-Bold"/>
                <a:cs typeface="Muli Ultra-Bold"/>
                <a:sym typeface="Muli Ultra-Bold"/>
              </a:rPr>
              <a:t>Modeling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445</Words>
  <Application>Microsoft Macintosh PowerPoint</Application>
  <PresentationFormat>Custom</PresentationFormat>
  <Paragraphs>66</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Calibri</vt:lpstr>
      <vt:lpstr>Muli Light</vt:lpstr>
      <vt:lpstr>Muli</vt:lpstr>
      <vt:lpstr>League Spartan</vt:lpstr>
      <vt:lpstr>Muli Ultra-Bold</vt:lpstr>
      <vt:lpstr>Arial</vt:lpstr>
      <vt:lpstr>Muli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cp:lastModifiedBy>ngoc diep Nguyen</cp:lastModifiedBy>
  <cp:revision>2</cp:revision>
  <dcterms:created xsi:type="dcterms:W3CDTF">2006-08-16T00:00:00Z</dcterms:created>
  <dcterms:modified xsi:type="dcterms:W3CDTF">2025-09-04T15:07:42Z</dcterms:modified>
  <dc:identifier>DAGyBajUlao</dc:identifier>
</cp:coreProperties>
</file>