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28"/>
  </p:notesMasterIdLst>
  <p:sldIdLst>
    <p:sldId id="256" r:id="rId4"/>
    <p:sldId id="431" r:id="rId5"/>
    <p:sldId id="432" r:id="rId6"/>
    <p:sldId id="433" r:id="rId7"/>
    <p:sldId id="434" r:id="rId8"/>
    <p:sldId id="435" r:id="rId9"/>
    <p:sldId id="436" r:id="rId10"/>
    <p:sldId id="437" r:id="rId11"/>
    <p:sldId id="438" r:id="rId12"/>
    <p:sldId id="439" r:id="rId13"/>
    <p:sldId id="440" r:id="rId14"/>
    <p:sldId id="441" r:id="rId15"/>
    <p:sldId id="442" r:id="rId16"/>
    <p:sldId id="443" r:id="rId17"/>
    <p:sldId id="444" r:id="rId18"/>
    <p:sldId id="445" r:id="rId19"/>
    <p:sldId id="446" r:id="rId20"/>
    <p:sldId id="447" r:id="rId21"/>
    <p:sldId id="448" r:id="rId22"/>
    <p:sldId id="449" r:id="rId23"/>
    <p:sldId id="450" r:id="rId24"/>
    <p:sldId id="451" r:id="rId25"/>
    <p:sldId id="452" r:id="rId26"/>
    <p:sldId id="453" r:id="rId27"/>
  </p:sldIdLst>
  <p:sldSz cx="9144000" cy="6858000" type="screen4x3"/>
  <p:notesSz cx="6858000" cy="9144000"/>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331" autoAdjust="0"/>
  </p:normalViewPr>
  <p:slideViewPr>
    <p:cSldViewPr>
      <p:cViewPr varScale="1">
        <p:scale>
          <a:sx n="72" d="100"/>
          <a:sy n="72" d="100"/>
        </p:scale>
        <p:origin x="-1326"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360" cap="sq">
            <a:noFill/>
            <a:miter lim="800000"/>
            <a:headEnd/>
            <a:tailEnd/>
          </a:ln>
          <a:effectLst/>
        </p:spPr>
        <p:txBody>
          <a:bodyPr wrap="none" anchor="ctr"/>
          <a:lstStyle/>
          <a:p>
            <a:endParaRPr lang="en-US"/>
          </a:p>
        </p:txBody>
      </p:sp>
      <p:sp>
        <p:nvSpPr>
          <p:cNvPr id="4098" name="AutoShape 2"/>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099" name="AutoShape 3"/>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0" name="AutoShape 4"/>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1" name="AutoShape 5"/>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2" name="AutoShape 6"/>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3" name="AutoShape 7"/>
          <p:cNvSpPr>
            <a:spLocks noChangeArrowheads="1"/>
          </p:cNvSpPr>
          <p:nvPr/>
        </p:nvSpPr>
        <p:spPr bwMode="auto">
          <a:xfrm>
            <a:off x="0" y="0"/>
            <a:ext cx="6858000" cy="9144000"/>
          </a:xfrm>
          <a:prstGeom prst="roundRect">
            <a:avLst>
              <a:gd name="adj" fmla="val 23"/>
            </a:avLst>
          </a:prstGeom>
          <a:solidFill>
            <a:srgbClr val="FFFFFF"/>
          </a:solidFill>
          <a:ln w="9525" cap="flat">
            <a:noFill/>
            <a:round/>
            <a:headEnd/>
            <a:tailEnd/>
          </a:ln>
          <a:effectLst/>
        </p:spPr>
        <p:txBody>
          <a:bodyPr wrap="none" anchor="ctr"/>
          <a:lstStyle/>
          <a:p>
            <a:endParaRPr lang="en-US"/>
          </a:p>
        </p:txBody>
      </p:sp>
      <p:sp>
        <p:nvSpPr>
          <p:cNvPr id="4104" name="Rectangle 8"/>
          <p:cNvSpPr>
            <a:spLocks noGrp="1" noRot="1" noChangeAspect="1" noChangeArrowheads="1"/>
          </p:cNvSpPr>
          <p:nvPr>
            <p:ph type="sldImg"/>
          </p:nvPr>
        </p:nvSpPr>
        <p:spPr bwMode="auto">
          <a:xfrm>
            <a:off x="-11798300" y="-11796713"/>
            <a:ext cx="11787187" cy="12480926"/>
          </a:xfrm>
          <a:prstGeom prst="rect">
            <a:avLst/>
          </a:prstGeom>
          <a:noFill/>
          <a:ln w="9525" cap="flat">
            <a:noFill/>
            <a:round/>
            <a:headEnd/>
            <a:tailEnd/>
          </a:ln>
          <a:effectLst/>
        </p:spPr>
      </p:sp>
      <p:sp>
        <p:nvSpPr>
          <p:cNvPr id="4105" name="Rectangle 9"/>
          <p:cNvSpPr>
            <a:spLocks noGrp="1" noChangeArrowheads="1"/>
          </p:cNvSpPr>
          <p:nvPr>
            <p:ph type="body"/>
          </p:nvPr>
        </p:nvSpPr>
        <p:spPr bwMode="auto">
          <a:xfrm>
            <a:off x="685800" y="4343400"/>
            <a:ext cx="5473700" cy="41021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Tree>
    <p:extLst>
      <p:ext uri="{BB962C8B-B14F-4D97-AF65-F5344CB8AC3E}">
        <p14:creationId xmlns:p14="http://schemas.microsoft.com/office/powerpoint/2010/main" val="142203924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2E7E3199-EEE5-4680-A29A-0167DD7DC43E}" type="slidenum">
              <a:rPr lang="en-IN" smtClean="0"/>
              <a:pPr/>
              <a:t>10</a:t>
            </a:fld>
            <a:endParaRPr lang="en-IN" smtClean="0"/>
          </a:p>
        </p:txBody>
      </p:sp>
      <p:sp>
        <p:nvSpPr>
          <p:cNvPr id="30723"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0724"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5ED11FD9-79FD-4857-836B-0E34F26FC97C}" type="slidenum">
              <a:rPr lang="en-IN" smtClean="0"/>
              <a:pPr/>
              <a:t>11</a:t>
            </a:fld>
            <a:endParaRPr lang="en-IN" smtClean="0"/>
          </a:p>
        </p:txBody>
      </p:sp>
      <p:sp>
        <p:nvSpPr>
          <p:cNvPr id="31747"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1748"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0854BC7A-4C34-4683-B96A-D88443562BF9}" type="slidenum">
              <a:rPr lang="en-IN" smtClean="0"/>
              <a:pPr/>
              <a:t>12</a:t>
            </a:fld>
            <a:endParaRPr lang="en-IN" smtClean="0"/>
          </a:p>
        </p:txBody>
      </p:sp>
      <p:sp>
        <p:nvSpPr>
          <p:cNvPr id="32771"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2772"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DFB2A709-7B85-4962-8713-D917B7864C0F}" type="slidenum">
              <a:rPr lang="en-IN" smtClean="0"/>
              <a:pPr/>
              <a:t>13</a:t>
            </a:fld>
            <a:endParaRPr lang="en-IN" smtClean="0"/>
          </a:p>
        </p:txBody>
      </p:sp>
      <p:sp>
        <p:nvSpPr>
          <p:cNvPr id="33795"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3796"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DDD94730-555C-41C8-BB79-8667D9382D12}" type="slidenum">
              <a:rPr lang="en-IN" smtClean="0"/>
              <a:pPr/>
              <a:t>14</a:t>
            </a:fld>
            <a:endParaRPr lang="en-IN" smtClean="0"/>
          </a:p>
        </p:txBody>
      </p:sp>
      <p:sp>
        <p:nvSpPr>
          <p:cNvPr id="34819"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4820" name="Rectangle 2"/>
          <p:cNvSpPr>
            <a:spLocks noGrp="1" noChangeArrowheads="1"/>
          </p:cNvSpPr>
          <p:nvPr>
            <p:ph type="body" idx="1"/>
          </p:nvPr>
        </p:nvSpPr>
        <p:spPr>
          <a:xfrm>
            <a:off x="755650" y="5078413"/>
            <a:ext cx="6046788" cy="4810125"/>
          </a:xfrm>
          <a:noFill/>
        </p:spPr>
        <p:txBody>
          <a:bodyPr wrap="none" anchor="ctr"/>
          <a:lstStyle/>
          <a:p>
            <a:r>
              <a:rPr lang="en-US" dirty="0" smtClean="0"/>
              <a:t>Bottom is covered with liners(several layers of clay) that protects from ground water from pollution due to percolation of </a:t>
            </a:r>
          </a:p>
          <a:p>
            <a:r>
              <a:rPr lang="en-US" dirty="0" smtClean="0"/>
              <a:t>Leachate. Methane gag is produced due</a:t>
            </a:r>
            <a:r>
              <a:rPr lang="en-US" baseline="0" dirty="0" smtClean="0"/>
              <a:t> to anaerobic oxidation that is collected</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D07C53D0-AD6D-47FE-96FF-BA08690A6E42}" type="slidenum">
              <a:rPr lang="en-IN" smtClean="0"/>
              <a:pPr/>
              <a:t>15</a:t>
            </a:fld>
            <a:endParaRPr lang="en-IN" smtClean="0"/>
          </a:p>
        </p:txBody>
      </p:sp>
      <p:sp>
        <p:nvSpPr>
          <p:cNvPr id="35843"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35844"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8FF10BFE-E9EA-41A6-934E-F22148C1078F}" type="slidenum">
              <a:rPr lang="en-IN"/>
              <a:pPr/>
              <a:t>16</a:t>
            </a:fld>
            <a:endParaRPr lang="en-IN"/>
          </a:p>
        </p:txBody>
      </p:sp>
      <p:sp>
        <p:nvSpPr>
          <p:cNvPr id="15363"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15364"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7A4AC131-0CB3-44B7-92D4-8CC0ACC099DE}" type="slidenum">
              <a:rPr lang="en-IN"/>
              <a:pPr/>
              <a:t>17</a:t>
            </a:fld>
            <a:endParaRPr lang="en-IN"/>
          </a:p>
        </p:txBody>
      </p:sp>
      <p:sp>
        <p:nvSpPr>
          <p:cNvPr id="16387"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16388"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5CCEB247-AB25-4CDF-924C-E15C1E11F610}" type="slidenum">
              <a:rPr lang="en-IN"/>
              <a:pPr/>
              <a:t>18</a:t>
            </a:fld>
            <a:endParaRPr lang="en-IN"/>
          </a:p>
        </p:txBody>
      </p:sp>
      <p:sp>
        <p:nvSpPr>
          <p:cNvPr id="17411"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17412"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C9D4F920-5B44-4A79-8C40-94A23825586B}" type="slidenum">
              <a:rPr lang="en-IN"/>
              <a:pPr/>
              <a:t>19</a:t>
            </a:fld>
            <a:endParaRPr lang="en-IN"/>
          </a:p>
        </p:txBody>
      </p:sp>
      <p:sp>
        <p:nvSpPr>
          <p:cNvPr id="18435"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18436"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453FEE20-7125-4DDA-9BB0-BCC000A279CF}" type="slidenum">
              <a:rPr lang="en-IN" smtClean="0"/>
              <a:pPr/>
              <a:t>2</a:t>
            </a:fld>
            <a:endParaRPr lang="en-IN" smtClean="0"/>
          </a:p>
        </p:txBody>
      </p:sp>
      <p:sp>
        <p:nvSpPr>
          <p:cNvPr id="21507"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1508"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932F810A-01C0-423B-B422-A1ECB50309B1}" type="slidenum">
              <a:rPr lang="en-IN"/>
              <a:pPr/>
              <a:t>20</a:t>
            </a:fld>
            <a:endParaRPr lang="en-IN"/>
          </a:p>
        </p:txBody>
      </p:sp>
      <p:sp>
        <p:nvSpPr>
          <p:cNvPr id="19459"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19460"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9CADCD33-A921-4077-BDFF-9A2E27268B28}" type="slidenum">
              <a:rPr lang="en-IN"/>
              <a:pPr/>
              <a:t>21</a:t>
            </a:fld>
            <a:endParaRPr lang="en-IN"/>
          </a:p>
        </p:txBody>
      </p:sp>
      <p:sp>
        <p:nvSpPr>
          <p:cNvPr id="21507"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1508"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409B1C6C-9C44-47F4-A47B-23F2DFC4837F}" type="slidenum">
              <a:rPr lang="en-IN"/>
              <a:pPr/>
              <a:t>22</a:t>
            </a:fld>
            <a:endParaRPr lang="en-IN"/>
          </a:p>
        </p:txBody>
      </p:sp>
      <p:sp>
        <p:nvSpPr>
          <p:cNvPr id="22531"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2532"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3"/>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C4A0C605-6A46-46E4-9C8A-0986BA1E3D3E}" type="slidenum">
              <a:rPr lang="en-IN"/>
              <a:pPr/>
              <a:t>23</a:t>
            </a:fld>
            <a:endParaRPr lang="en-IN"/>
          </a:p>
        </p:txBody>
      </p:sp>
      <p:sp>
        <p:nvSpPr>
          <p:cNvPr id="23555" name="Rectangle 1"/>
          <p:cNvSpPr txBox="1">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3556" name="Rectangle 2"/>
          <p:cNvSpPr txBox="1">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EBD52721-8C11-46F5-A10E-6AE6872E5E8A}" type="slidenum">
              <a:rPr lang="en-IN" smtClean="0"/>
              <a:pPr/>
              <a:t>3</a:t>
            </a:fld>
            <a:endParaRPr lang="en-IN" smtClean="0"/>
          </a:p>
        </p:txBody>
      </p:sp>
      <p:sp>
        <p:nvSpPr>
          <p:cNvPr id="22531"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2532"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66463C84-D92F-4ED8-86E8-D9E937A44FC2}" type="slidenum">
              <a:rPr lang="en-IN" smtClean="0"/>
              <a:pPr/>
              <a:t>4</a:t>
            </a:fld>
            <a:endParaRPr lang="en-IN" smtClean="0"/>
          </a:p>
        </p:txBody>
      </p:sp>
      <p:sp>
        <p:nvSpPr>
          <p:cNvPr id="23555"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3556"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DBEE75E8-F4B8-4D4F-915A-41B12449A358}" type="slidenum">
              <a:rPr lang="en-IN" smtClean="0"/>
              <a:pPr/>
              <a:t>5</a:t>
            </a:fld>
            <a:endParaRPr lang="en-IN" smtClean="0"/>
          </a:p>
        </p:txBody>
      </p:sp>
      <p:sp>
        <p:nvSpPr>
          <p:cNvPr id="24579"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4580"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5967E740-F573-4BC7-88F5-9945B9435A92}" type="slidenum">
              <a:rPr lang="en-IN" smtClean="0"/>
              <a:pPr/>
              <a:t>6</a:t>
            </a:fld>
            <a:endParaRPr lang="en-IN" smtClean="0"/>
          </a:p>
        </p:txBody>
      </p:sp>
      <p:sp>
        <p:nvSpPr>
          <p:cNvPr id="26627"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6628"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66B093A2-CCC4-4AA1-87C6-BA49A4D7355F}" type="slidenum">
              <a:rPr lang="en-IN" smtClean="0"/>
              <a:pPr/>
              <a:t>7</a:t>
            </a:fld>
            <a:endParaRPr lang="en-IN" smtClean="0"/>
          </a:p>
        </p:txBody>
      </p:sp>
      <p:sp>
        <p:nvSpPr>
          <p:cNvPr id="27651"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7652"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7A250A25-2297-4D9D-887C-D49587E9D3EC}" type="slidenum">
              <a:rPr lang="en-IN" smtClean="0"/>
              <a:pPr/>
              <a:t>8</a:t>
            </a:fld>
            <a:endParaRPr lang="en-IN" smtClean="0"/>
          </a:p>
        </p:txBody>
      </p:sp>
      <p:sp>
        <p:nvSpPr>
          <p:cNvPr id="28675"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8676"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4"/>
          <p:cNvSpPr>
            <a:spLocks noGrp="1" noChangeArrowheads="1"/>
          </p:cNvSpPr>
          <p:nvPr>
            <p:ph type="sldNum" sz="quarter"/>
          </p:nvPr>
        </p:nvSpPr>
        <p:spPr>
          <a:xfrm>
            <a:off x="3884613" y="8685213"/>
            <a:ext cx="2971800" cy="457200"/>
          </a:xfrm>
          <a:prstGeom prst="rect">
            <a:avLst/>
          </a:prstGeom>
          <a:noFill/>
          <a:ln>
            <a:round/>
            <a:headEnd/>
            <a:tailEnd/>
          </a:ln>
        </p:spPr>
        <p:txBody>
          <a:bodyPr/>
          <a:lstStyle/>
          <a:p>
            <a:fld id="{2A2FD42B-E1A3-4760-9D67-86F5E11048D1}" type="slidenum">
              <a:rPr lang="en-IN" smtClean="0"/>
              <a:pPr/>
              <a:t>9</a:t>
            </a:fld>
            <a:endParaRPr lang="en-IN" smtClean="0"/>
          </a:p>
        </p:txBody>
      </p:sp>
      <p:sp>
        <p:nvSpPr>
          <p:cNvPr id="29699" name="Rectangle 1"/>
          <p:cNvSpPr>
            <a:spLocks noGrp="1" noRot="1" noChangeAspect="1" noChangeArrowheads="1" noTextEdit="1"/>
          </p:cNvSpPr>
          <p:nvPr>
            <p:ph type="sldImg"/>
          </p:nvPr>
        </p:nvSpPr>
        <p:spPr>
          <a:xfrm>
            <a:off x="1108075" y="812800"/>
            <a:ext cx="5341938" cy="4006850"/>
          </a:xfrm>
          <a:solidFill>
            <a:srgbClr val="FFFFFF"/>
          </a:solidFill>
          <a:ln>
            <a:solidFill>
              <a:srgbClr val="000000"/>
            </a:solidFill>
            <a:miter lim="800000"/>
          </a:ln>
        </p:spPr>
      </p:sp>
      <p:sp>
        <p:nvSpPr>
          <p:cNvPr id="29700" name="Rectangle 2"/>
          <p:cNvSpPr>
            <a:spLocks noGrp="1" noChangeArrowheads="1"/>
          </p:cNvSpPr>
          <p:nvPr>
            <p:ph type="body" idx="1"/>
          </p:nvPr>
        </p:nvSpPr>
        <p:spPr>
          <a:xfrm>
            <a:off x="755650" y="5078413"/>
            <a:ext cx="6046788" cy="4810125"/>
          </a:xfrm>
          <a:noFill/>
        </p:spPr>
        <p:txBody>
          <a:bodyPr wrap="none" anchor="ct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C598D878-5653-490C-A130-E5B260FDAB0C}"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27421EAA-7378-418A-96C4-2FC296A7E31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274638"/>
            <a:ext cx="2054225" cy="583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0275"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B56FF1D4-D8E4-43D3-8CB6-6B3AE862B23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C5F335A9-12A0-4C04-89A2-ED87C8EFBA48}"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274638"/>
            <a:ext cx="2054225" cy="583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0275"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Slide Number Placeholder 4"/>
          <p:cNvSpPr>
            <a:spLocks noGrp="1"/>
          </p:cNvSpPr>
          <p:nvPr>
            <p:ph type="sldNum" idx="11"/>
          </p:nvPr>
        </p:nvSpPr>
        <p:spPr/>
        <p:txBody>
          <a:bodyPr/>
          <a:lstStyle>
            <a:lvl1pPr>
              <a:defRPr/>
            </a:lvl1pPr>
          </a:lstStyle>
          <a:p>
            <a:fld id="{276B4414-124F-4773-8A49-90CDC1A5822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274638"/>
            <a:ext cx="2054225" cy="5838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0275" cy="5838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600200"/>
            <a:ext cx="4032250" cy="4513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FB94B631-A5CD-445F-A520-71518182259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Slide Number Placeholder 7"/>
          <p:cNvSpPr>
            <a:spLocks noGrp="1"/>
          </p:cNvSpPr>
          <p:nvPr>
            <p:ph type="sldNum" idx="11"/>
          </p:nvPr>
        </p:nvSpPr>
        <p:spPr/>
        <p:txBody>
          <a:bodyPr/>
          <a:lstStyle>
            <a:lvl1pPr>
              <a:defRPr/>
            </a:lvl1pPr>
          </a:lstStyle>
          <a:p>
            <a:fld id="{1687D536-CCE3-4B97-8233-30130083D6E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Slide Number Placeholder 3"/>
          <p:cNvSpPr>
            <a:spLocks noGrp="1"/>
          </p:cNvSpPr>
          <p:nvPr>
            <p:ph type="sldNum" idx="11"/>
          </p:nvPr>
        </p:nvSpPr>
        <p:spPr/>
        <p:txBody>
          <a:bodyPr/>
          <a:lstStyle>
            <a:lvl1pPr>
              <a:defRPr/>
            </a:lvl1pPr>
          </a:lstStyle>
          <a:p>
            <a:fld id="{A3EB25C4-31F9-4CC2-A69D-58A64B0F571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Slide Number Placeholder 2"/>
          <p:cNvSpPr>
            <a:spLocks noGrp="1"/>
          </p:cNvSpPr>
          <p:nvPr>
            <p:ph type="sldNum" idx="11"/>
          </p:nvPr>
        </p:nvSpPr>
        <p:spPr/>
        <p:txBody>
          <a:bodyPr/>
          <a:lstStyle>
            <a:lvl1pPr>
              <a:defRPr/>
            </a:lvl1pPr>
          </a:lstStyle>
          <a:p>
            <a:fld id="{A5AD1E76-1345-4BE3-86B3-E5890811B7C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E4947898-CB3A-45FA-8F8C-0245D350607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Slide Number Placeholder 5"/>
          <p:cNvSpPr>
            <a:spLocks noGrp="1"/>
          </p:cNvSpPr>
          <p:nvPr>
            <p:ph type="sldNum" idx="11"/>
          </p:nvPr>
        </p:nvSpPr>
        <p:spPr/>
        <p:txBody>
          <a:bodyPr/>
          <a:lstStyle>
            <a:lvl1pPr>
              <a:defRPr/>
            </a:lvl1pPr>
          </a:lstStyle>
          <a:p>
            <a:fld id="{A2E62E87-53E3-4A8C-B3F1-B730D0D6B85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F1DE"/>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1484313"/>
          </a:xfrm>
          <a:prstGeom prst="rect">
            <a:avLst/>
          </a:prstGeom>
          <a:solidFill>
            <a:srgbClr val="003E07"/>
          </a:solidFill>
          <a:ln w="9525" cap="flat">
            <a:noFill/>
            <a:round/>
            <a:headEnd/>
            <a:tailEnd/>
          </a:ln>
          <a:effectLst/>
        </p:spPr>
        <p:txBody>
          <a:bodyPr wrap="none" anchor="ctr"/>
          <a:lstStyle/>
          <a:p>
            <a:endParaRPr lang="en-US"/>
          </a:p>
        </p:txBody>
      </p:sp>
      <p:sp>
        <p:nvSpPr>
          <p:cNvPr id="1026" name="Rectangle 2"/>
          <p:cNvSpPr>
            <a:spLocks noChangeArrowheads="1"/>
          </p:cNvSpPr>
          <p:nvPr/>
        </p:nvSpPr>
        <p:spPr bwMode="auto">
          <a:xfrm>
            <a:off x="0" y="6237288"/>
            <a:ext cx="9144000" cy="620712"/>
          </a:xfrm>
          <a:prstGeom prst="rect">
            <a:avLst/>
          </a:prstGeom>
          <a:solidFill>
            <a:srgbClr val="003E07"/>
          </a:solidFill>
          <a:ln w="9525" cap="flat">
            <a:noFill/>
            <a:round/>
            <a:headEnd/>
            <a:tailEnd/>
          </a:ln>
          <a:effectLst/>
        </p:spPr>
        <p:txBody>
          <a:bodyPr wrap="none" anchor="ctr"/>
          <a:lstStyle/>
          <a:p>
            <a:endParaRPr lang="en-US"/>
          </a:p>
        </p:txBody>
      </p:sp>
      <p:sp>
        <p:nvSpPr>
          <p:cNvPr id="1027" name="Rectangle 3"/>
          <p:cNvSpPr>
            <a:spLocks noGrp="1" noChangeArrowheads="1"/>
          </p:cNvSpPr>
          <p:nvPr>
            <p:ph type="title"/>
          </p:nvPr>
        </p:nvSpPr>
        <p:spPr bwMode="auto">
          <a:xfrm>
            <a:off x="457200" y="274638"/>
            <a:ext cx="8216900" cy="1130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8" name="Rectangle 4"/>
          <p:cNvSpPr>
            <a:spLocks noGrp="1" noChangeArrowheads="1"/>
          </p:cNvSpPr>
          <p:nvPr>
            <p:ph type="body" idx="1"/>
          </p:nvPr>
        </p:nvSpPr>
        <p:spPr bwMode="auto">
          <a:xfrm>
            <a:off x="457200" y="1600200"/>
            <a:ext cx="8216900" cy="45132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9" name="Rectangle 5"/>
          <p:cNvSpPr>
            <a:spLocks noGrp="1" noChangeArrowheads="1"/>
          </p:cNvSpPr>
          <p:nvPr>
            <p:ph type="dt"/>
          </p:nvPr>
        </p:nvSpPr>
        <p:spPr bwMode="auto">
          <a:xfrm>
            <a:off x="457200" y="6356350"/>
            <a:ext cx="2120900" cy="352425"/>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FontTx/>
              <a:buNone/>
              <a:tabLst>
                <a:tab pos="449263" algn="l"/>
                <a:tab pos="898525" algn="l"/>
                <a:tab pos="1347788" algn="l"/>
                <a:tab pos="1797050" algn="l"/>
              </a:tabLst>
              <a:defRPr sz="1200">
                <a:solidFill>
                  <a:srgbClr val="898989"/>
                </a:solidFill>
                <a:latin typeface="Calibri" pitchFamily="32" charset="0"/>
                <a:cs typeface="Segoe UI" charset="0"/>
              </a:defRPr>
            </a:lvl1pPr>
          </a:lstStyle>
          <a:p>
            <a:endParaRPr lang="en-US"/>
          </a:p>
        </p:txBody>
      </p:sp>
      <p:sp>
        <p:nvSpPr>
          <p:cNvPr id="1030" name="Text Box 6"/>
          <p:cNvSpPr txBox="1">
            <a:spLocks noChangeArrowheads="1"/>
          </p:cNvSpPr>
          <p:nvPr/>
        </p:nvSpPr>
        <p:spPr bwMode="auto">
          <a:xfrm>
            <a:off x="3124200" y="6356350"/>
            <a:ext cx="2895600" cy="365125"/>
          </a:xfrm>
          <a:prstGeom prst="rect">
            <a:avLst/>
          </a:prstGeom>
          <a:noFill/>
          <a:ln w="9525" cap="flat">
            <a:noFill/>
            <a:round/>
            <a:headEnd/>
            <a:tailEnd/>
          </a:ln>
          <a:effectLst/>
        </p:spPr>
        <p:txBody>
          <a:bodyPr wrap="none" anchor="ctr"/>
          <a:lstStyle/>
          <a:p>
            <a:endParaRPr lang="en-US"/>
          </a:p>
        </p:txBody>
      </p:sp>
      <p:sp>
        <p:nvSpPr>
          <p:cNvPr id="1031" name="Rectangle 7"/>
          <p:cNvSpPr>
            <a:spLocks noGrp="1" noChangeArrowheads="1"/>
          </p:cNvSpPr>
          <p:nvPr>
            <p:ph type="sldNum"/>
          </p:nvPr>
        </p:nvSpPr>
        <p:spPr bwMode="auto">
          <a:xfrm>
            <a:off x="6553200" y="6356350"/>
            <a:ext cx="2120900" cy="352425"/>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algn="r" eaLnBrk="1" hangingPunct="1">
              <a:buClrTx/>
              <a:buFontTx/>
              <a:buNone/>
              <a:tabLst>
                <a:tab pos="449263" algn="l"/>
                <a:tab pos="898525" algn="l"/>
                <a:tab pos="1347788" algn="l"/>
                <a:tab pos="1797050" algn="l"/>
              </a:tabLst>
              <a:defRPr sz="1200">
                <a:solidFill>
                  <a:srgbClr val="898989"/>
                </a:solidFill>
                <a:latin typeface="Calibri" pitchFamily="32" charset="0"/>
                <a:cs typeface="Segoe UI" charset="0"/>
              </a:defRPr>
            </a:lvl1pPr>
          </a:lstStyle>
          <a:p>
            <a:fld id="{005FCB62-7B43-4A6A-93E4-C451392F7F6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3E0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4F6228"/>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77933C"/>
          </a:solidFill>
          <a:latin typeface="+mn-lt"/>
          <a:ea typeface="+mn-ea"/>
          <a:cs typeface="Times New Roman" pitchFamily="16"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Times New Roman" pitchFamily="16"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1484313"/>
          </a:xfrm>
          <a:prstGeom prst="rect">
            <a:avLst/>
          </a:prstGeom>
          <a:solidFill>
            <a:srgbClr val="003E07"/>
          </a:solidFill>
          <a:ln w="9525" cap="flat">
            <a:noFill/>
            <a:round/>
            <a:headEnd/>
            <a:tailEnd/>
          </a:ln>
          <a:effectLst/>
        </p:spPr>
        <p:txBody>
          <a:bodyPr wrap="none" anchor="ctr"/>
          <a:lstStyle/>
          <a:p>
            <a:endParaRPr lang="en-US"/>
          </a:p>
        </p:txBody>
      </p:sp>
      <p:sp>
        <p:nvSpPr>
          <p:cNvPr id="2050" name="Rectangle 2"/>
          <p:cNvSpPr>
            <a:spLocks noChangeArrowheads="1"/>
          </p:cNvSpPr>
          <p:nvPr/>
        </p:nvSpPr>
        <p:spPr bwMode="auto">
          <a:xfrm>
            <a:off x="0" y="6237288"/>
            <a:ext cx="9144000" cy="620712"/>
          </a:xfrm>
          <a:prstGeom prst="rect">
            <a:avLst/>
          </a:prstGeom>
          <a:solidFill>
            <a:srgbClr val="003E07"/>
          </a:solidFill>
          <a:ln w="9525" cap="flat">
            <a:noFill/>
            <a:round/>
            <a:headEnd/>
            <a:tailEnd/>
          </a:ln>
          <a:effectLst/>
        </p:spPr>
        <p:txBody>
          <a:bodyPr wrap="none" anchor="ctr"/>
          <a:lstStyle/>
          <a:p>
            <a:endParaRPr lang="en-US"/>
          </a:p>
        </p:txBody>
      </p:sp>
      <p:sp>
        <p:nvSpPr>
          <p:cNvPr id="2051" name="Rectangle 3"/>
          <p:cNvSpPr>
            <a:spLocks noChangeArrowheads="1"/>
          </p:cNvSpPr>
          <p:nvPr/>
        </p:nvSpPr>
        <p:spPr bwMode="auto">
          <a:xfrm>
            <a:off x="0" y="3573463"/>
            <a:ext cx="9144000" cy="2303462"/>
          </a:xfrm>
          <a:prstGeom prst="rect">
            <a:avLst/>
          </a:prstGeom>
          <a:solidFill>
            <a:srgbClr val="000000">
              <a:alpha val="57999"/>
            </a:srgbClr>
          </a:solidFill>
          <a:ln w="9525" cap="flat">
            <a:noFill/>
            <a:round/>
            <a:headEnd/>
            <a:tailEnd/>
          </a:ln>
          <a:effectLst/>
        </p:spPr>
        <p:txBody>
          <a:bodyPr wrap="none" anchor="ctr"/>
          <a:lstStyle/>
          <a:p>
            <a:endParaRPr lang="en-US"/>
          </a:p>
        </p:txBody>
      </p:sp>
      <p:sp>
        <p:nvSpPr>
          <p:cNvPr id="2052" name="Rectangle 4"/>
          <p:cNvSpPr>
            <a:spLocks noGrp="1" noChangeArrowheads="1"/>
          </p:cNvSpPr>
          <p:nvPr>
            <p:ph type="title"/>
          </p:nvPr>
        </p:nvSpPr>
        <p:spPr bwMode="auto">
          <a:xfrm>
            <a:off x="457200" y="274638"/>
            <a:ext cx="8216900" cy="1130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3" name="Rectangle 5"/>
          <p:cNvSpPr>
            <a:spLocks noGrp="1" noChangeArrowheads="1"/>
          </p:cNvSpPr>
          <p:nvPr>
            <p:ph type="body" idx="1"/>
          </p:nvPr>
        </p:nvSpPr>
        <p:spPr bwMode="auto">
          <a:xfrm>
            <a:off x="457200" y="1600200"/>
            <a:ext cx="8216900" cy="45132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3E0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4F6228"/>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77933C"/>
          </a:solidFill>
          <a:latin typeface="+mn-lt"/>
          <a:ea typeface="+mn-ea"/>
          <a:cs typeface="Times New Roman" pitchFamily="16"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Times New Roman" pitchFamily="16"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BF1DE"/>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6237288"/>
            <a:ext cx="9144000" cy="620712"/>
          </a:xfrm>
          <a:prstGeom prst="rect">
            <a:avLst/>
          </a:prstGeom>
          <a:solidFill>
            <a:srgbClr val="003E07"/>
          </a:solidFill>
          <a:ln w="9525" cap="flat">
            <a:noFill/>
            <a:round/>
            <a:headEnd/>
            <a:tailEnd/>
          </a:ln>
          <a:effectLst/>
        </p:spPr>
        <p:txBody>
          <a:bodyPr wrap="none" anchor="ctr"/>
          <a:lstStyle/>
          <a:p>
            <a:endParaRPr lang="en-US"/>
          </a:p>
        </p:txBody>
      </p:sp>
      <p:sp>
        <p:nvSpPr>
          <p:cNvPr id="3074" name="Rectangle 2"/>
          <p:cNvSpPr>
            <a:spLocks noChangeArrowheads="1"/>
          </p:cNvSpPr>
          <p:nvPr/>
        </p:nvSpPr>
        <p:spPr bwMode="auto">
          <a:xfrm>
            <a:off x="0" y="0"/>
            <a:ext cx="9144000" cy="1484313"/>
          </a:xfrm>
          <a:prstGeom prst="rect">
            <a:avLst/>
          </a:prstGeom>
          <a:solidFill>
            <a:srgbClr val="003E07"/>
          </a:solidFill>
          <a:ln w="9525" cap="flat">
            <a:noFill/>
            <a:round/>
            <a:headEnd/>
            <a:tailEnd/>
          </a:ln>
          <a:effectLst/>
        </p:spPr>
        <p:txBody>
          <a:bodyPr wrap="none" anchor="ctr"/>
          <a:lstStyle/>
          <a:p>
            <a:endParaRPr lang="en-US"/>
          </a:p>
        </p:txBody>
      </p:sp>
      <p:sp>
        <p:nvSpPr>
          <p:cNvPr id="3075" name="Rectangle 3"/>
          <p:cNvSpPr>
            <a:spLocks noGrp="1" noChangeArrowheads="1"/>
          </p:cNvSpPr>
          <p:nvPr>
            <p:ph type="title"/>
          </p:nvPr>
        </p:nvSpPr>
        <p:spPr bwMode="auto">
          <a:xfrm>
            <a:off x="457200" y="274638"/>
            <a:ext cx="8216900" cy="113030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3076" name="Rectangle 4"/>
          <p:cNvSpPr>
            <a:spLocks noGrp="1" noChangeArrowheads="1"/>
          </p:cNvSpPr>
          <p:nvPr>
            <p:ph type="body" idx="1"/>
          </p:nvPr>
        </p:nvSpPr>
        <p:spPr bwMode="auto">
          <a:xfrm>
            <a:off x="457200" y="1600200"/>
            <a:ext cx="8216900" cy="451326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3077" name="Text Box 5"/>
          <p:cNvSpPr txBox="1">
            <a:spLocks noChangeArrowheads="1"/>
          </p:cNvSpPr>
          <p:nvPr/>
        </p:nvSpPr>
        <p:spPr bwMode="auto">
          <a:xfrm>
            <a:off x="3124200" y="6356350"/>
            <a:ext cx="2895600" cy="365125"/>
          </a:xfrm>
          <a:prstGeom prst="rect">
            <a:avLst/>
          </a:prstGeom>
          <a:noFill/>
          <a:ln w="9525" cap="flat">
            <a:noFill/>
            <a:round/>
            <a:headEnd/>
            <a:tailEnd/>
          </a:ln>
          <a:effectLst/>
        </p:spPr>
        <p:txBody>
          <a:bodyPr wrap="none" anchor="ctr"/>
          <a:lstStyle/>
          <a:p>
            <a:endParaRPr lang="en-US"/>
          </a:p>
        </p:txBody>
      </p:sp>
      <p:sp>
        <p:nvSpPr>
          <p:cNvPr id="3078" name="Text Box 6"/>
          <p:cNvSpPr txBox="1">
            <a:spLocks noChangeArrowheads="1"/>
          </p:cNvSpPr>
          <p:nvPr/>
        </p:nvSpPr>
        <p:spPr bwMode="auto">
          <a:xfrm>
            <a:off x="71438" y="6335713"/>
            <a:ext cx="5400675" cy="455612"/>
          </a:xfrm>
          <a:prstGeom prst="rect">
            <a:avLst/>
          </a:prstGeom>
          <a:noFill/>
          <a:ln w="9525" cap="flat">
            <a:noFill/>
            <a:round/>
            <a:headEnd/>
            <a:tailEnd/>
          </a:ln>
          <a:effectLst/>
        </p:spPr>
        <p:txBody>
          <a:bodyPr lIns="90000" tIns="45000" rIns="90000" bIns="4500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b="1">
                <a:solidFill>
                  <a:srgbClr val="FFFF00"/>
                </a:solidFill>
              </a:rPr>
              <a:t>This PPT should be used as reference only. Reading books (mentioned in syllabus) is mandatory for the preparation of the examinations.</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2pPr>
      <a:lvl3pPr marL="1143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3pPr>
      <a:lvl4pPr marL="1600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4pPr>
      <a:lvl5pPr marL="20574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C3D69B"/>
          </a:solidFill>
          <a:latin typeface="Bahnschrift Light" pitchFamily="32"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3E07"/>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4F6228"/>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77933C"/>
          </a:solidFill>
          <a:latin typeface="+mn-lt"/>
          <a:ea typeface="+mn-ea"/>
          <a:cs typeface="Times New Roman" pitchFamily="16"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Times New Roman" pitchFamily="16" charset="0"/>
          <a:ea typeface="+mn-ea"/>
          <a:cs typeface="Times New Roman" pitchFamily="16"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i="1">
          <a:solidFill>
            <a:srgbClr val="000000"/>
          </a:solidFill>
          <a:latin typeface="Times New Roman" pitchFamily="16" charset="0"/>
          <a:ea typeface="+mn-ea"/>
          <a:cs typeface="Times New Roman" pitchFamily="16"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9.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179388" y="3573463"/>
            <a:ext cx="8750330" cy="1470025"/>
          </a:xfrm>
          <a:prstGeom prst="rect">
            <a:avLst/>
          </a:prstGeom>
          <a:noFill/>
          <a:ln w="9525" cap="flat">
            <a:noFill/>
            <a:round/>
            <a:headEnd/>
            <a:tailEnd/>
          </a:ln>
          <a:effectLst/>
        </p:spPr>
        <p:txBody>
          <a:bodyPr anchor="ct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000" b="1" dirty="0" smtClean="0">
                <a:solidFill>
                  <a:srgbClr val="EBF1DE"/>
                </a:solidFill>
                <a:latin typeface="Bahnschrift Light" pitchFamily="32" charset="0"/>
                <a:ea typeface="Microsoft YaHei" charset="-122"/>
              </a:rPr>
              <a:t>Environmental Pollution 	</a:t>
            </a:r>
            <a:endParaRPr lang="en-IN" sz="4000" b="1" dirty="0">
              <a:solidFill>
                <a:srgbClr val="EBF1DE"/>
              </a:solidFill>
              <a:latin typeface="Bahnschrift Light" pitchFamily="32" charset="0"/>
              <a:ea typeface="Microsoft YaHei" charset="-122"/>
            </a:endParaRPr>
          </a:p>
        </p:txBody>
      </p:sp>
      <p:sp>
        <p:nvSpPr>
          <p:cNvPr id="5122" name="Text Box 2"/>
          <p:cNvSpPr txBox="1">
            <a:spLocks noChangeArrowheads="1"/>
          </p:cNvSpPr>
          <p:nvPr/>
        </p:nvSpPr>
        <p:spPr bwMode="auto">
          <a:xfrm>
            <a:off x="2743200" y="5157788"/>
            <a:ext cx="6400800" cy="693737"/>
          </a:xfrm>
          <a:prstGeom prst="rect">
            <a:avLst/>
          </a:prstGeom>
          <a:noFill/>
          <a:ln w="9525" cap="flat">
            <a:noFill/>
            <a:round/>
            <a:headEnd/>
            <a:tailEnd/>
          </a:ln>
          <a:effectLst/>
        </p:spPr>
        <p:txBody>
          <a:bodyPr/>
          <a:lstStyle/>
          <a:p>
            <a:pPr algn="ctr" eaLnBrk="1" hangingPunct="1">
              <a:spcBef>
                <a:spcPts val="80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3200" dirty="0">
                <a:solidFill>
                  <a:srgbClr val="C3D69B"/>
                </a:solidFill>
                <a:latin typeface="Bahnschrift" pitchFamily="32" charset="0"/>
                <a:ea typeface="Microsoft YaHei" charset="-122"/>
              </a:rPr>
              <a:t>Dr. </a:t>
            </a:r>
            <a:r>
              <a:rPr lang="en-IN" sz="3200" dirty="0" smtClean="0">
                <a:solidFill>
                  <a:srgbClr val="C3D69B"/>
                </a:solidFill>
                <a:latin typeface="Bahnschrift" pitchFamily="32" charset="0"/>
                <a:ea typeface="Microsoft YaHei" charset="-122"/>
              </a:rPr>
              <a:t>Pooja Sharma</a:t>
            </a:r>
            <a:endParaRPr lang="en-IN" sz="3200" dirty="0">
              <a:solidFill>
                <a:srgbClr val="C3D69B"/>
              </a:solidFill>
              <a:latin typeface="Bahnschrift" pitchFamily="32" charset="0"/>
              <a:ea typeface="Microsoft YaHei" charset="-122"/>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Solid waste management </a:t>
            </a:r>
          </a:p>
        </p:txBody>
      </p:sp>
      <p:sp>
        <p:nvSpPr>
          <p:cNvPr id="1536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marL="730250" indent="-27305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800"/>
              </a:spcBef>
              <a:buClr>
                <a:srgbClr val="77933C"/>
              </a:buClr>
              <a:buFont typeface="Wingdings" charset="2"/>
              <a:buChar char=""/>
              <a:defRPr/>
            </a:pPr>
            <a:r>
              <a:rPr lang="en-US" sz="3200" smtClean="0">
                <a:solidFill>
                  <a:srgbClr val="003E07"/>
                </a:solidFill>
                <a:latin typeface="Bahnschrift" pitchFamily="32" charset="0"/>
              </a:rPr>
              <a:t> Solid waste management (SWM) is a three-step process:</a:t>
            </a:r>
          </a:p>
          <a:p>
            <a:pPr lvl="1">
              <a:spcBef>
                <a:spcPts val="700"/>
              </a:spcBef>
              <a:buClr>
                <a:srgbClr val="77933C"/>
              </a:buClr>
              <a:buFont typeface="Wingdings" charset="2"/>
              <a:buChar char=""/>
              <a:defRPr/>
            </a:pPr>
            <a:r>
              <a:rPr lang="en-US" sz="2800" smtClean="0">
                <a:solidFill>
                  <a:srgbClr val="4F6228"/>
                </a:solidFill>
                <a:latin typeface="Bahnschrift" pitchFamily="32" charset="0"/>
              </a:rPr>
              <a:t>Collection of solid waste </a:t>
            </a:r>
          </a:p>
          <a:p>
            <a:pPr lvl="1">
              <a:spcBef>
                <a:spcPts val="700"/>
              </a:spcBef>
              <a:buClr>
                <a:srgbClr val="77933C"/>
              </a:buClr>
              <a:buFont typeface="Wingdings" charset="2"/>
              <a:buChar char=""/>
              <a:defRPr/>
            </a:pPr>
            <a:r>
              <a:rPr lang="en-US" sz="2800" smtClean="0">
                <a:solidFill>
                  <a:srgbClr val="4F6228"/>
                </a:solidFill>
                <a:latin typeface="Bahnschrift" pitchFamily="32" charset="0"/>
              </a:rPr>
              <a:t>Transportation of solid waste </a:t>
            </a:r>
          </a:p>
          <a:p>
            <a:pPr lvl="1">
              <a:spcBef>
                <a:spcPts val="700"/>
              </a:spcBef>
              <a:buClr>
                <a:srgbClr val="77933C"/>
              </a:buClr>
              <a:buFont typeface="Wingdings" charset="2"/>
              <a:buChar char=""/>
              <a:defRPr/>
            </a:pPr>
            <a:r>
              <a:rPr lang="en-US" sz="2800" smtClean="0">
                <a:solidFill>
                  <a:srgbClr val="4F6228"/>
                </a:solidFill>
                <a:latin typeface="Bahnschrift" pitchFamily="32" charset="0"/>
              </a:rPr>
              <a:t>Disposal of solid waste </a:t>
            </a:r>
          </a:p>
          <a:p>
            <a:pPr marL="341313">
              <a:spcBef>
                <a:spcPts val="800"/>
              </a:spcBef>
              <a:buClrTx/>
              <a:buFontTx/>
              <a:buNone/>
              <a:defRPr/>
            </a:pPr>
            <a:endParaRPr lang="en-US" sz="2800" smtClean="0">
              <a:solidFill>
                <a:srgbClr val="4F6228"/>
              </a:solidFill>
              <a:latin typeface="Bahnschrift" pitchFamily="32" charset="0"/>
            </a:endParaRPr>
          </a:p>
        </p:txBody>
      </p:sp>
      <p:sp>
        <p:nvSpPr>
          <p:cNvPr id="14340"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69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Collection of solid waste</a:t>
            </a:r>
          </a:p>
        </p:txBody>
      </p:sp>
      <p:sp>
        <p:nvSpPr>
          <p:cNvPr id="1638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700"/>
              </a:spcBef>
              <a:buClr>
                <a:srgbClr val="77933C"/>
              </a:buClr>
              <a:buFont typeface="Wingdings" charset="2"/>
              <a:buChar char=""/>
              <a:defRPr/>
            </a:pPr>
            <a:r>
              <a:rPr lang="en-US" sz="2800" b="1" smtClean="0">
                <a:solidFill>
                  <a:srgbClr val="003E07"/>
                </a:solidFill>
                <a:latin typeface="Bahnschrift" pitchFamily="32" charset="0"/>
              </a:rPr>
              <a:t>Large number of dustbins </a:t>
            </a:r>
            <a:r>
              <a:rPr lang="en-US" sz="2800" smtClean="0">
                <a:solidFill>
                  <a:srgbClr val="003E07"/>
                </a:solidFill>
                <a:latin typeface="Bahnschrift" pitchFamily="32" charset="0"/>
              </a:rPr>
              <a:t>must be provided to enable proper collection of solid wastes according to categories.</a:t>
            </a:r>
          </a:p>
          <a:p>
            <a:pPr>
              <a:spcBef>
                <a:spcPts val="700"/>
              </a:spcBef>
              <a:buClr>
                <a:srgbClr val="77933C"/>
              </a:buClr>
              <a:buFont typeface="Wingdings" charset="2"/>
              <a:buChar char=""/>
              <a:defRPr/>
            </a:pPr>
            <a:r>
              <a:rPr lang="en-US" sz="2800" b="1" smtClean="0">
                <a:solidFill>
                  <a:srgbClr val="003E07"/>
                </a:solidFill>
                <a:latin typeface="Bahnschrift" pitchFamily="32" charset="0"/>
              </a:rPr>
              <a:t>Door to door collection </a:t>
            </a:r>
            <a:r>
              <a:rPr lang="en-US" sz="2800" smtClean="0">
                <a:solidFill>
                  <a:srgbClr val="003E07"/>
                </a:solidFill>
                <a:latin typeface="Bahnschrift" pitchFamily="32" charset="0"/>
              </a:rPr>
              <a:t>of domestic garbage, is the most common and popular practice.</a:t>
            </a:r>
          </a:p>
          <a:p>
            <a:pPr>
              <a:spcBef>
                <a:spcPts val="700"/>
              </a:spcBef>
              <a:buClr>
                <a:srgbClr val="77933C"/>
              </a:buClr>
              <a:buFont typeface="Wingdings" charset="2"/>
              <a:buChar char=""/>
              <a:defRPr/>
            </a:pPr>
            <a:r>
              <a:rPr lang="en-US" sz="2800" b="1" smtClean="0">
                <a:solidFill>
                  <a:srgbClr val="003E07"/>
                </a:solidFill>
                <a:latin typeface="Bahnschrift" pitchFamily="32" charset="0"/>
              </a:rPr>
              <a:t>Rag pickers </a:t>
            </a:r>
            <a:r>
              <a:rPr lang="en-US" sz="2800" smtClean="0">
                <a:solidFill>
                  <a:srgbClr val="003E07"/>
                </a:solidFill>
                <a:latin typeface="Bahnschrift" pitchFamily="32" charset="0"/>
              </a:rPr>
              <a:t>contribute to waste management. They segregate recyclable materials from other wastes and hence save the cost and time.</a:t>
            </a:r>
          </a:p>
          <a:p>
            <a:pPr marL="341313">
              <a:spcBef>
                <a:spcPts val="700"/>
              </a:spcBef>
              <a:buClrTx/>
              <a:buFontTx/>
              <a:buNone/>
              <a:defRPr/>
            </a:pPr>
            <a:endParaRPr lang="en-US" sz="2800" smtClean="0">
              <a:solidFill>
                <a:srgbClr val="003E07"/>
              </a:solidFill>
              <a:latin typeface="Bahnschrift" pitchFamily="32" charset="0"/>
            </a:endParaRPr>
          </a:p>
        </p:txBody>
      </p:sp>
      <p:sp>
        <p:nvSpPr>
          <p:cNvPr id="15364"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65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Transportation of solid waste</a:t>
            </a:r>
          </a:p>
        </p:txBody>
      </p:sp>
      <p:sp>
        <p:nvSpPr>
          <p:cNvPr id="17410" name="Text Box 2"/>
          <p:cNvSpPr txBox="1">
            <a:spLocks noChangeArrowheads="1"/>
          </p:cNvSpPr>
          <p:nvPr/>
        </p:nvSpPr>
        <p:spPr bwMode="auto">
          <a:xfrm>
            <a:off x="457200" y="1600200"/>
            <a:ext cx="8229600" cy="463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marL="730250" indent="-27305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800"/>
              </a:spcBef>
              <a:buClr>
                <a:srgbClr val="77933C"/>
              </a:buClr>
              <a:buFont typeface="Wingdings" charset="2"/>
              <a:buChar char=""/>
              <a:defRPr/>
            </a:pPr>
            <a:r>
              <a:rPr lang="en-US" sz="3200" dirty="0" smtClean="0">
                <a:solidFill>
                  <a:srgbClr val="003E07"/>
                </a:solidFill>
                <a:latin typeface="Bahnschrift" pitchFamily="32" charset="0"/>
              </a:rPr>
              <a:t>Transportation of solid wastes from urban areas to the dumping grounds with the help of tractors, trucks etc.</a:t>
            </a:r>
          </a:p>
          <a:p>
            <a:pPr>
              <a:spcBef>
                <a:spcPts val="800"/>
              </a:spcBef>
              <a:buClr>
                <a:srgbClr val="77933C"/>
              </a:buClr>
              <a:buFont typeface="Wingdings" charset="2"/>
              <a:buChar char=""/>
              <a:defRPr/>
            </a:pPr>
            <a:r>
              <a:rPr lang="en-US" sz="3200" dirty="0" smtClean="0">
                <a:solidFill>
                  <a:srgbClr val="003E07"/>
                </a:solidFill>
                <a:latin typeface="Bahnschrift" pitchFamily="32" charset="0"/>
              </a:rPr>
              <a:t>Transfer station</a:t>
            </a:r>
          </a:p>
          <a:p>
            <a:pPr lvl="1">
              <a:spcBef>
                <a:spcPts val="700"/>
              </a:spcBef>
              <a:buClr>
                <a:srgbClr val="77933C"/>
              </a:buClr>
              <a:buFont typeface="Wingdings" charset="2"/>
              <a:buChar char=""/>
              <a:defRPr/>
            </a:pPr>
            <a:r>
              <a:rPr lang="en-US" sz="2800" dirty="0" smtClean="0">
                <a:solidFill>
                  <a:srgbClr val="4F6228"/>
                </a:solidFill>
                <a:latin typeface="Bahnschrift" pitchFamily="32" charset="0"/>
              </a:rPr>
              <a:t>Reduces</a:t>
            </a:r>
          </a:p>
          <a:p>
            <a:pPr lvl="2">
              <a:spcBef>
                <a:spcPts val="700"/>
              </a:spcBef>
              <a:buClr>
                <a:srgbClr val="77933C"/>
              </a:buClr>
              <a:buFont typeface="Wingdings" charset="2"/>
              <a:buChar char=""/>
              <a:defRPr/>
            </a:pPr>
            <a:r>
              <a:rPr lang="en-US" sz="2800" dirty="0" smtClean="0">
                <a:solidFill>
                  <a:srgbClr val="4F6228"/>
                </a:solidFill>
                <a:latin typeface="Bahnschrift" pitchFamily="32" charset="0"/>
              </a:rPr>
              <a:t>transportation cost</a:t>
            </a:r>
          </a:p>
          <a:p>
            <a:pPr lvl="2">
              <a:spcBef>
                <a:spcPts val="700"/>
              </a:spcBef>
              <a:buClr>
                <a:srgbClr val="77933C"/>
              </a:buClr>
              <a:buFont typeface="Wingdings" charset="2"/>
              <a:buChar char=""/>
              <a:defRPr/>
            </a:pPr>
            <a:r>
              <a:rPr lang="en-US" sz="2800" dirty="0" smtClean="0">
                <a:solidFill>
                  <a:srgbClr val="4F6228"/>
                </a:solidFill>
                <a:latin typeface="Bahnschrift" pitchFamily="32" charset="0"/>
              </a:rPr>
              <a:t>vehicular emission</a:t>
            </a:r>
          </a:p>
          <a:p>
            <a:pPr lvl="2">
              <a:spcBef>
                <a:spcPts val="700"/>
              </a:spcBef>
              <a:buClr>
                <a:srgbClr val="77933C"/>
              </a:buClr>
              <a:buFont typeface="Wingdings" charset="2"/>
              <a:buChar char=""/>
              <a:defRPr/>
            </a:pPr>
            <a:r>
              <a:rPr lang="en-US" sz="2800" dirty="0" smtClean="0">
                <a:solidFill>
                  <a:srgbClr val="4F6228"/>
                </a:solidFill>
                <a:latin typeface="Bahnschrift" pitchFamily="32" charset="0"/>
              </a:rPr>
              <a:t>maintenance cost.</a:t>
            </a:r>
          </a:p>
        </p:txBody>
      </p:sp>
      <p:sp>
        <p:nvSpPr>
          <p:cNvPr id="16388"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10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Processing/Recovery of solid waste</a:t>
            </a:r>
          </a:p>
        </p:txBody>
      </p:sp>
      <p:sp>
        <p:nvSpPr>
          <p:cNvPr id="17411" name="Text Box 2"/>
          <p:cNvSpPr txBox="1">
            <a:spLocks noChangeArrowheads="1"/>
          </p:cNvSpPr>
          <p:nvPr/>
        </p:nvSpPr>
        <p:spPr bwMode="auto">
          <a:xfrm>
            <a:off x="457200" y="1711349"/>
            <a:ext cx="8229600" cy="4525963"/>
          </a:xfrm>
          <a:prstGeom prst="rect">
            <a:avLst/>
          </a:prstGeom>
          <a:noFill/>
          <a:ln w="9525">
            <a:noFill/>
            <a:round/>
            <a:headEnd/>
            <a:tailEnd/>
          </a:ln>
          <a:effectLst/>
        </p:spPr>
        <p:txBody>
          <a:bodyPr/>
          <a:lstStyle/>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3200">
                <a:solidFill>
                  <a:srgbClr val="003E07"/>
                </a:solidFill>
                <a:latin typeface="Bahnschrift" pitchFamily="32" charset="0"/>
              </a:rPr>
              <a:t>Reduction of the use of raw materials</a:t>
            </a: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3200">
                <a:solidFill>
                  <a:srgbClr val="003E07"/>
                </a:solidFill>
                <a:latin typeface="Bahnschrift" pitchFamily="32" charset="0"/>
              </a:rPr>
              <a:t>Reuse of waste materials</a:t>
            </a:r>
          </a:p>
          <a:p>
            <a:pPr marL="730250" lvl="1" indent="-273050">
              <a:spcBef>
                <a:spcPts val="7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2800">
                <a:solidFill>
                  <a:srgbClr val="4F6228"/>
                </a:solidFill>
                <a:latin typeface="Bahnschrift" pitchFamily="32" charset="0"/>
              </a:rPr>
              <a:t>Repair</a:t>
            </a: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3200">
                <a:solidFill>
                  <a:srgbClr val="003E07"/>
                </a:solidFill>
                <a:latin typeface="Bahnschrift" pitchFamily="32" charset="0"/>
              </a:rPr>
              <a:t>Recycling of materials</a:t>
            </a:r>
          </a:p>
          <a:p>
            <a:pPr marL="730250" lvl="1" indent="-273050">
              <a:spcBef>
                <a:spcPts val="7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2800">
                <a:solidFill>
                  <a:srgbClr val="4F6228"/>
                </a:solidFill>
                <a:latin typeface="Bahnschrift" pitchFamily="32" charset="0"/>
              </a:rPr>
              <a:t>Reformation of old products</a:t>
            </a:r>
          </a:p>
          <a:p>
            <a:pPr marL="730250" lvl="1" indent="-273050">
              <a:spcBef>
                <a:spcPts val="7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2800">
                <a:solidFill>
                  <a:srgbClr val="4F6228"/>
                </a:solidFill>
                <a:latin typeface="Bahnschrift" pitchFamily="32" charset="0"/>
              </a:rPr>
              <a:t>Formation of new products</a:t>
            </a:r>
          </a:p>
        </p:txBody>
      </p:sp>
      <p:sp>
        <p:nvSpPr>
          <p:cNvPr id="17412"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45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Disposal of solid waste </a:t>
            </a:r>
          </a:p>
        </p:txBody>
      </p:sp>
      <p:sp>
        <p:nvSpPr>
          <p:cNvPr id="18435"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dirty="0">
                <a:solidFill>
                  <a:srgbClr val="003E07"/>
                </a:solidFill>
                <a:latin typeface="Bahnschrift" pitchFamily="32" charset="0"/>
              </a:rPr>
              <a:t>Open dumping </a:t>
            </a: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dirty="0">
                <a:solidFill>
                  <a:srgbClr val="003E07"/>
                </a:solidFill>
                <a:latin typeface="Bahnschrift" pitchFamily="32" charset="0"/>
              </a:rPr>
              <a:t>Land </a:t>
            </a:r>
            <a:r>
              <a:rPr lang="en-US" sz="3200" dirty="0" smtClean="0">
                <a:solidFill>
                  <a:srgbClr val="003E07"/>
                </a:solidFill>
                <a:latin typeface="Bahnschrift" pitchFamily="32" charset="0"/>
              </a:rPr>
              <a:t>fill: </a:t>
            </a:r>
            <a:r>
              <a:rPr lang="en-US" sz="900" dirty="0" smtClean="0">
                <a:solidFill>
                  <a:srgbClr val="003E07"/>
                </a:solidFill>
                <a:latin typeface="Bahnschrift" pitchFamily="32" charset="0"/>
              </a:rPr>
              <a:t>garbage is spread out in thin layers and covered with clay.</a:t>
            </a:r>
            <a:endParaRPr lang="en-US" sz="3200" dirty="0">
              <a:solidFill>
                <a:srgbClr val="003E07"/>
              </a:solidFill>
              <a:latin typeface="Bahnschrift" pitchFamily="32" charset="0"/>
            </a:endParaRP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dirty="0" smtClean="0">
                <a:solidFill>
                  <a:srgbClr val="003E07"/>
                </a:solidFill>
                <a:latin typeface="Bahnschrift" pitchFamily="32" charset="0"/>
              </a:rPr>
              <a:t>Burning </a:t>
            </a:r>
            <a:r>
              <a:rPr lang="en-US" sz="3200" dirty="0">
                <a:solidFill>
                  <a:srgbClr val="003E07"/>
                </a:solidFill>
                <a:latin typeface="Bahnschrift" pitchFamily="32" charset="0"/>
              </a:rPr>
              <a:t>(Incineration</a:t>
            </a:r>
            <a:r>
              <a:rPr lang="en-US" sz="3200" dirty="0" smtClean="0">
                <a:solidFill>
                  <a:srgbClr val="003E07"/>
                </a:solidFill>
                <a:latin typeface="Bahnschrift" pitchFamily="32" charset="0"/>
              </a:rPr>
              <a:t>): </a:t>
            </a:r>
            <a:r>
              <a:rPr lang="en-US" sz="900" dirty="0" smtClean="0">
                <a:solidFill>
                  <a:srgbClr val="003E07"/>
                </a:solidFill>
                <a:latin typeface="Bahnschrift" pitchFamily="32" charset="0"/>
              </a:rPr>
              <a:t>burning plants capable of burning large amount of materials at high temperature</a:t>
            </a:r>
            <a:endParaRPr lang="en-US" sz="3200" dirty="0">
              <a:solidFill>
                <a:srgbClr val="003E07"/>
              </a:solidFill>
              <a:latin typeface="Bahnschrift" pitchFamily="32" charset="0"/>
            </a:endParaRP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dirty="0">
                <a:solidFill>
                  <a:srgbClr val="003E07"/>
                </a:solidFill>
                <a:latin typeface="Bahnschrift" pitchFamily="32" charset="0"/>
              </a:rPr>
              <a:t>Composting </a:t>
            </a:r>
            <a:r>
              <a:rPr lang="en-US" sz="3200" dirty="0" smtClean="0">
                <a:solidFill>
                  <a:srgbClr val="003E07"/>
                </a:solidFill>
                <a:latin typeface="Bahnschrift" pitchFamily="32" charset="0"/>
              </a:rPr>
              <a:t>: </a:t>
            </a:r>
            <a:r>
              <a:rPr lang="en-US" sz="900" dirty="0" smtClean="0">
                <a:solidFill>
                  <a:srgbClr val="003E07"/>
                </a:solidFill>
                <a:latin typeface="Bahnschrift" pitchFamily="32" charset="0"/>
              </a:rPr>
              <a:t>biodegradable waste is allowed </a:t>
            </a:r>
            <a:r>
              <a:rPr lang="en-US" sz="900" dirty="0">
                <a:solidFill>
                  <a:srgbClr val="003E07"/>
                </a:solidFill>
                <a:latin typeface="Bahnschrift" pitchFamily="32" charset="0"/>
              </a:rPr>
              <a:t>t</a:t>
            </a:r>
            <a:r>
              <a:rPr lang="en-US" sz="900" dirty="0" smtClean="0">
                <a:solidFill>
                  <a:srgbClr val="003E07"/>
                </a:solidFill>
                <a:latin typeface="Bahnschrift" pitchFamily="32" charset="0"/>
              </a:rPr>
              <a:t>o degrade in oxygen rich environment. Manure is produced</a:t>
            </a:r>
            <a:endParaRPr lang="en-US" sz="3200" dirty="0">
              <a:solidFill>
                <a:srgbClr val="003E07"/>
              </a:solidFill>
              <a:latin typeface="Bahnschrift" pitchFamily="32" charset="0"/>
            </a:endParaRPr>
          </a:p>
          <a:p>
            <a:pPr marL="330200" indent="-330200">
              <a:spcBef>
                <a:spcPts val="8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3200" dirty="0">
                <a:solidFill>
                  <a:srgbClr val="003E07"/>
                </a:solidFill>
                <a:latin typeface="Bahnschrift" pitchFamily="32" charset="0"/>
              </a:rPr>
              <a:t>Reduction at source</a:t>
            </a:r>
          </a:p>
        </p:txBody>
      </p:sp>
      <p:sp>
        <p:nvSpPr>
          <p:cNvPr id="18436"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103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Disposal of solid waste</a:t>
            </a:r>
          </a:p>
        </p:txBody>
      </p:sp>
      <p:sp>
        <p:nvSpPr>
          <p:cNvPr id="19459" name="Text Box 2"/>
          <p:cNvSpPr txBox="1">
            <a:spLocks noChangeArrowheads="1"/>
          </p:cNvSpPr>
          <p:nvPr/>
        </p:nvSpPr>
        <p:spPr bwMode="auto">
          <a:xfrm>
            <a:off x="457200" y="1484313"/>
            <a:ext cx="8229600" cy="4752975"/>
          </a:xfrm>
          <a:prstGeom prst="rect">
            <a:avLst/>
          </a:prstGeom>
          <a:noFill/>
          <a:ln w="9525">
            <a:noFill/>
            <a:round/>
            <a:headEnd/>
            <a:tailEnd/>
          </a:ln>
          <a:effectLst/>
        </p:spPr>
        <p:txBody>
          <a:bodyPr/>
          <a:lstStyle/>
          <a:p>
            <a:pPr marL="330200" indent="-330200">
              <a:spcBef>
                <a:spcPts val="4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dirty="0">
                <a:solidFill>
                  <a:srgbClr val="003E07"/>
                </a:solidFill>
                <a:latin typeface="Bahnschrift" pitchFamily="32" charset="0"/>
              </a:rPr>
              <a:t>Sanitary landfill</a:t>
            </a:r>
          </a:p>
          <a:p>
            <a:pPr marL="730250" lvl="1" indent="-273050">
              <a:spcBef>
                <a:spcPts val="4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600" dirty="0">
                <a:solidFill>
                  <a:srgbClr val="4F6228"/>
                </a:solidFill>
                <a:latin typeface="Bahnschrift" pitchFamily="32" charset="0"/>
              </a:rPr>
              <a:t>Garbage is spread out in thin layers, compacted and covered with clay/plastic foam</a:t>
            </a:r>
          </a:p>
          <a:p>
            <a:pPr marL="730250" lvl="1" indent="-273050">
              <a:spcBef>
                <a:spcPts val="4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600" dirty="0">
                <a:solidFill>
                  <a:srgbClr val="4F6228"/>
                </a:solidFill>
                <a:latin typeface="Bahnschrift" pitchFamily="32" charset="0"/>
              </a:rPr>
              <a:t>Bottom is covered with impermeable linings to prevent the percolation of </a:t>
            </a:r>
            <a:r>
              <a:rPr lang="en-IN" sz="1600" dirty="0" err="1">
                <a:solidFill>
                  <a:srgbClr val="4F6228"/>
                </a:solidFill>
                <a:latin typeface="Bahnschrift" pitchFamily="32" charset="0"/>
              </a:rPr>
              <a:t>leachates</a:t>
            </a:r>
            <a:r>
              <a:rPr lang="en-IN" sz="1600" dirty="0">
                <a:solidFill>
                  <a:srgbClr val="4F6228"/>
                </a:solidFill>
                <a:latin typeface="Bahnschrift" pitchFamily="32" charset="0"/>
              </a:rPr>
              <a:t>.</a:t>
            </a:r>
          </a:p>
          <a:p>
            <a:pPr marL="730250" lvl="1" indent="-273050">
              <a:spcBef>
                <a:spcPts val="4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600" dirty="0">
                <a:solidFill>
                  <a:srgbClr val="4F6228"/>
                </a:solidFill>
                <a:latin typeface="Bahnschrift" pitchFamily="32" charset="0"/>
              </a:rPr>
              <a:t>When the landfill is full, it is covered with clay, sand and gravels</a:t>
            </a:r>
          </a:p>
          <a:p>
            <a:pPr marL="730250" lvl="1" indent="-273050">
              <a:spcBef>
                <a:spcPts val="4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600" dirty="0">
                <a:solidFill>
                  <a:srgbClr val="4F6228"/>
                </a:solidFill>
                <a:latin typeface="Bahnschrift" pitchFamily="32" charset="0"/>
              </a:rPr>
              <a:t>Monitoring wells are drilled near the landfill area</a:t>
            </a:r>
          </a:p>
          <a:p>
            <a:pPr marL="730250" lvl="1" indent="-273050">
              <a:spcBef>
                <a:spcPts val="4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600" dirty="0">
                <a:solidFill>
                  <a:srgbClr val="4F6228"/>
                </a:solidFill>
                <a:latin typeface="Bahnschrift" pitchFamily="32" charset="0"/>
              </a:rPr>
              <a:t>Landfill gas (Methane) is produced.</a:t>
            </a:r>
          </a:p>
          <a:p>
            <a:pPr marL="330200" indent="-330200">
              <a:spcBef>
                <a:spcPts val="4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dirty="0">
                <a:solidFill>
                  <a:srgbClr val="003E07"/>
                </a:solidFill>
                <a:latin typeface="Bahnschrift" pitchFamily="32" charset="0"/>
              </a:rPr>
              <a:t>Composting</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It is done due to the shortage of landfill area</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Decomposed in oxygen-rich medium</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Nutrient rich manure is produced</a:t>
            </a:r>
          </a:p>
          <a:p>
            <a:pPr marL="330200" indent="-330200">
              <a:spcBef>
                <a:spcPts val="4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dirty="0">
                <a:solidFill>
                  <a:srgbClr val="003E07"/>
                </a:solidFill>
                <a:latin typeface="Bahnschrift" pitchFamily="32" charset="0"/>
              </a:rPr>
              <a:t>Incineration</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Burning of  waste in very high temperature</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Initial cost is very high</a:t>
            </a:r>
          </a:p>
          <a:p>
            <a:pPr marL="730250" lvl="1" indent="-273050">
              <a:spcBef>
                <a:spcPts val="35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1400" dirty="0">
                <a:solidFill>
                  <a:srgbClr val="4F6228"/>
                </a:solidFill>
                <a:latin typeface="Bahnschrift" pitchFamily="32" charset="0"/>
              </a:rPr>
              <a:t>Dioxin, furan, lead, cadmium etc. can be released. So, battery or plastics should be removed before burning</a:t>
            </a:r>
          </a:p>
        </p:txBody>
      </p:sp>
      <p:sp>
        <p:nvSpPr>
          <p:cNvPr id="19460"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Noise Pollution </a:t>
            </a:r>
          </a:p>
        </p:txBody>
      </p:sp>
      <p:sp>
        <p:nvSpPr>
          <p:cNvPr id="614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1788" indent="-331788">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1pPr>
            <a:lvl2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2pPr>
            <a:lvl3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3pPr>
            <a:lvl4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4pPr>
            <a:lvl5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9pPr>
          </a:lstStyle>
          <a:p>
            <a:pPr>
              <a:spcBef>
                <a:spcPts val="500"/>
              </a:spcBef>
              <a:buClr>
                <a:srgbClr val="77933C"/>
              </a:buClr>
              <a:buFont typeface="Wingdings" charset="2"/>
              <a:buChar char=""/>
              <a:defRPr/>
            </a:pPr>
            <a:r>
              <a:rPr lang="en-IN" sz="2000" smtClean="0">
                <a:solidFill>
                  <a:srgbClr val="003E07"/>
                </a:solidFill>
                <a:latin typeface="Bahnschrift" pitchFamily="32" charset="0"/>
              </a:rPr>
              <a:t>Noise: Unpleasant/ unwanted sound</a:t>
            </a:r>
          </a:p>
          <a:p>
            <a:pPr>
              <a:spcBef>
                <a:spcPts val="500"/>
              </a:spcBef>
              <a:buClr>
                <a:srgbClr val="77933C"/>
              </a:buClr>
              <a:buFont typeface="Wingdings" charset="2"/>
              <a:buChar char=""/>
              <a:defRPr/>
            </a:pPr>
            <a:r>
              <a:rPr lang="en-IN" sz="2000" smtClean="0">
                <a:solidFill>
                  <a:srgbClr val="003E07"/>
                </a:solidFill>
                <a:latin typeface="Bahnschrift" pitchFamily="32" charset="0"/>
              </a:rPr>
              <a:t>Noise pollution: </a:t>
            </a:r>
            <a:r>
              <a:rPr lang="en-US" sz="2000" smtClean="0">
                <a:solidFill>
                  <a:srgbClr val="003E07"/>
                </a:solidFill>
                <a:latin typeface="Bahnschrift" pitchFamily="32" charset="0"/>
              </a:rPr>
              <a:t>The noise propagates through the atmosphere that leads to discomfort and health hazards is known as noise pollution. </a:t>
            </a:r>
          </a:p>
          <a:p>
            <a:pPr>
              <a:spcBef>
                <a:spcPts val="500"/>
              </a:spcBef>
              <a:buClr>
                <a:srgbClr val="77933C"/>
              </a:buClr>
              <a:buFont typeface="Wingdings" charset="2"/>
              <a:buChar char=""/>
              <a:defRPr/>
            </a:pPr>
            <a:r>
              <a:rPr lang="en-US" sz="2000" smtClean="0">
                <a:solidFill>
                  <a:srgbClr val="003E07"/>
                </a:solidFill>
                <a:latin typeface="Bahnschrift" pitchFamily="32" charset="0"/>
              </a:rPr>
              <a:t>Noise measurement is expressed as Sound Pressure Level (SPL)</a:t>
            </a:r>
          </a:p>
          <a:p>
            <a:pPr>
              <a:spcBef>
                <a:spcPts val="500"/>
              </a:spcBef>
              <a:buClr>
                <a:srgbClr val="77933C"/>
              </a:buClr>
              <a:buFont typeface="Wingdings" charset="2"/>
              <a:buChar char=""/>
              <a:defRPr/>
            </a:pPr>
            <a:r>
              <a:rPr lang="en-US" sz="2000" smtClean="0">
                <a:solidFill>
                  <a:srgbClr val="003E07"/>
                </a:solidFill>
                <a:latin typeface="Bahnschrift" pitchFamily="32" charset="0"/>
              </a:rPr>
              <a:t>SPL is a logarithmic ration of sound pressure to a reference pressure.</a:t>
            </a:r>
          </a:p>
          <a:p>
            <a:pPr>
              <a:spcBef>
                <a:spcPts val="500"/>
              </a:spcBef>
              <a:buClr>
                <a:srgbClr val="77933C"/>
              </a:buClr>
              <a:buFont typeface="Wingdings" charset="2"/>
              <a:buChar char=""/>
              <a:defRPr/>
            </a:pPr>
            <a:r>
              <a:rPr lang="en-US" sz="2000" smtClean="0">
                <a:solidFill>
                  <a:srgbClr val="003E07"/>
                </a:solidFill>
                <a:latin typeface="Bahnschrift" pitchFamily="32" charset="0"/>
              </a:rPr>
              <a:t>International reference pressure is 2 X 10 </a:t>
            </a:r>
            <a:r>
              <a:rPr lang="en-US" sz="2000" baseline="30000" smtClean="0">
                <a:solidFill>
                  <a:srgbClr val="003E07"/>
                </a:solidFill>
                <a:latin typeface="Bahnschrift" pitchFamily="32" charset="0"/>
              </a:rPr>
              <a:t>-5 </a:t>
            </a:r>
            <a:r>
              <a:rPr lang="en-US" sz="2000" smtClean="0">
                <a:solidFill>
                  <a:srgbClr val="003E07"/>
                </a:solidFill>
                <a:latin typeface="Bahnschrift" pitchFamily="32" charset="0"/>
              </a:rPr>
              <a:t>Pa. (average threshold of hearing)</a:t>
            </a:r>
          </a:p>
          <a:p>
            <a:pPr>
              <a:spcBef>
                <a:spcPts val="500"/>
              </a:spcBef>
              <a:buClr>
                <a:srgbClr val="77933C"/>
              </a:buClr>
              <a:buFont typeface="Wingdings" charset="2"/>
              <a:buChar char=""/>
              <a:defRPr/>
            </a:pPr>
            <a:r>
              <a:rPr lang="en-US" sz="2000" smtClean="0">
                <a:solidFill>
                  <a:srgbClr val="003E07"/>
                </a:solidFill>
                <a:latin typeface="Bahnschrift" pitchFamily="32" charset="0"/>
              </a:rPr>
              <a:t>Unit of SPL is decibel.</a:t>
            </a:r>
          </a:p>
          <a:p>
            <a:pPr>
              <a:spcBef>
                <a:spcPts val="500"/>
              </a:spcBef>
              <a:buClr>
                <a:srgbClr val="77933C"/>
              </a:buClr>
              <a:buFont typeface="Wingdings" charset="2"/>
              <a:buChar char=""/>
              <a:defRPr/>
            </a:pPr>
            <a:r>
              <a:rPr lang="en-US" sz="2000" smtClean="0">
                <a:solidFill>
                  <a:srgbClr val="003E07"/>
                </a:solidFill>
                <a:latin typeface="Bahnschrift" pitchFamily="32" charset="0"/>
              </a:rPr>
              <a:t>Threshold of pain is 130 dB</a:t>
            </a:r>
          </a:p>
          <a:p>
            <a:pPr>
              <a:spcBef>
                <a:spcPts val="500"/>
              </a:spcBef>
              <a:buClr>
                <a:srgbClr val="77933C"/>
              </a:buClr>
              <a:buFont typeface="Wingdings" charset="2"/>
              <a:buChar char=""/>
              <a:defRPr/>
            </a:pPr>
            <a:r>
              <a:rPr lang="en-US" sz="2000" smtClean="0">
                <a:solidFill>
                  <a:srgbClr val="003E07"/>
                </a:solidFill>
                <a:latin typeface="Bahnschrift" pitchFamily="32" charset="0"/>
              </a:rPr>
              <a:t>Types of noise: Continuous, Intermittent, Impact/Impulsive</a:t>
            </a:r>
          </a:p>
          <a:p>
            <a:pPr marL="341313">
              <a:spcBef>
                <a:spcPts val="500"/>
              </a:spcBef>
              <a:buClrTx/>
              <a:buFontTx/>
              <a:buNone/>
              <a:defRPr/>
            </a:pPr>
            <a:endParaRPr lang="en-US" sz="2000" smtClean="0">
              <a:solidFill>
                <a:srgbClr val="003E07"/>
              </a:solidFill>
              <a:latin typeface="Bahnschrift" pitchFamily="32" charset="0"/>
            </a:endParaRPr>
          </a:p>
          <a:p>
            <a:pPr marL="341313">
              <a:spcBef>
                <a:spcPts val="500"/>
              </a:spcBef>
              <a:buClrTx/>
              <a:buFontTx/>
              <a:buNone/>
              <a:defRPr/>
            </a:pPr>
            <a:endParaRPr lang="en-US" sz="2000" smtClean="0">
              <a:solidFill>
                <a:srgbClr val="003E07"/>
              </a:solidFill>
              <a:latin typeface="Bahnschrift" pitchFamily="32" charset="0"/>
            </a:endParaRPr>
          </a:p>
        </p:txBody>
      </p:sp>
      <p:sp>
        <p:nvSpPr>
          <p:cNvPr id="5124"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Sources of Noise Pollution</a:t>
            </a:r>
          </a:p>
        </p:txBody>
      </p:sp>
      <p:sp>
        <p:nvSpPr>
          <p:cNvPr id="6147"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Natural phenomena such as violent volcanic eruptions, thunder, fierce storms, etc. </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Domestic appliances such as mixers, washing machines, telephones, etc.</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 Industries such mills and factories</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 Automobiles –music system n constant honking by </a:t>
            </a:r>
            <a:r>
              <a:rPr lang="en-US" sz="2400" dirty="0" smtClean="0">
                <a:solidFill>
                  <a:srgbClr val="003E07"/>
                </a:solidFill>
                <a:latin typeface="Bahnschrift" pitchFamily="32" charset="0"/>
              </a:rPr>
              <a:t>drivers, Noise </a:t>
            </a:r>
            <a:r>
              <a:rPr lang="en-US" sz="2400" dirty="0">
                <a:solidFill>
                  <a:srgbClr val="003E07"/>
                </a:solidFill>
                <a:latin typeface="Bahnschrift" pitchFamily="32" charset="0"/>
              </a:rPr>
              <a:t>by Trains, ships, and aircrafts</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Bursting of crackers and playing loud music during </a:t>
            </a:r>
            <a:r>
              <a:rPr lang="en-US" sz="2400" dirty="0" smtClean="0">
                <a:solidFill>
                  <a:srgbClr val="003E07"/>
                </a:solidFill>
                <a:latin typeface="Bahnschrift" pitchFamily="32" charset="0"/>
              </a:rPr>
              <a:t>social gatherings </a:t>
            </a:r>
            <a:r>
              <a:rPr lang="en-US" sz="2400" dirty="0">
                <a:solidFill>
                  <a:srgbClr val="003E07"/>
                </a:solidFill>
                <a:latin typeface="Bahnschrift" pitchFamily="32" charset="0"/>
              </a:rPr>
              <a:t>and festivals.</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400" dirty="0">
                <a:solidFill>
                  <a:srgbClr val="003E07"/>
                </a:solidFill>
                <a:latin typeface="Bahnschrift" pitchFamily="32" charset="0"/>
              </a:rPr>
              <a:t> Entertainment  devices such as radio, television, etc. </a:t>
            </a:r>
          </a:p>
        </p:txBody>
      </p:sp>
      <p:sp>
        <p:nvSpPr>
          <p:cNvPr id="6148"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Effects of Noise pollution</a:t>
            </a:r>
          </a:p>
        </p:txBody>
      </p:sp>
      <p:sp>
        <p:nvSpPr>
          <p:cNvPr id="8194" name="Text Box 2"/>
          <p:cNvSpPr txBox="1">
            <a:spLocks noChangeArrowheads="1"/>
          </p:cNvSpPr>
          <p:nvPr/>
        </p:nvSpPr>
        <p:spPr bwMode="auto">
          <a:xfrm>
            <a:off x="457200" y="1546243"/>
            <a:ext cx="8229600" cy="466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1788" indent="-331788">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1pPr>
            <a:lvl2pPr marL="731838" indent="-274638">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2pPr>
            <a:lvl3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3pPr>
            <a:lvl4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4pPr>
            <a:lvl5pP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defRPr>
                <a:solidFill>
                  <a:srgbClr val="000000"/>
                </a:solidFill>
                <a:latin typeface="Arial" charset="0"/>
                <a:ea typeface="Microsoft YaHei" charset="-122"/>
              </a:defRPr>
            </a:lvl9pPr>
          </a:lstStyle>
          <a:p>
            <a:pPr>
              <a:spcBef>
                <a:spcPts val="600"/>
              </a:spcBef>
              <a:buClr>
                <a:srgbClr val="77933C"/>
              </a:buClr>
              <a:buFont typeface="Wingdings" charset="2"/>
              <a:buChar char=""/>
              <a:defRPr/>
            </a:pPr>
            <a:r>
              <a:rPr lang="en-US" sz="2400" dirty="0" smtClean="0">
                <a:solidFill>
                  <a:srgbClr val="003E07"/>
                </a:solidFill>
                <a:latin typeface="Bahnschrift" pitchFamily="32" charset="0"/>
              </a:rPr>
              <a:t>Auditory effects: </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Temporary or permanent hearing loss</a:t>
            </a:r>
          </a:p>
          <a:p>
            <a:pPr>
              <a:spcBef>
                <a:spcPts val="600"/>
              </a:spcBef>
              <a:buClr>
                <a:srgbClr val="77933C"/>
              </a:buClr>
              <a:buFont typeface="Wingdings" charset="2"/>
              <a:buChar char=""/>
              <a:defRPr/>
            </a:pPr>
            <a:r>
              <a:rPr lang="en-US" sz="2400" dirty="0" smtClean="0">
                <a:solidFill>
                  <a:srgbClr val="003E07"/>
                </a:solidFill>
                <a:latin typeface="Bahnschrift" pitchFamily="32" charset="0"/>
              </a:rPr>
              <a:t>Non-auditory effects:</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Heart problems</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Change in blood pressure</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Loss of working efficiency  </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Insomnia </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Emotional and behavioral change</a:t>
            </a:r>
          </a:p>
          <a:p>
            <a:pPr>
              <a:spcBef>
                <a:spcPts val="600"/>
              </a:spcBef>
              <a:buClr>
                <a:srgbClr val="77933C"/>
              </a:buClr>
              <a:buFont typeface="Wingdings" charset="2"/>
              <a:buChar char=""/>
              <a:defRPr/>
            </a:pPr>
            <a:r>
              <a:rPr lang="en-US" sz="2400" dirty="0" smtClean="0">
                <a:solidFill>
                  <a:srgbClr val="003E07"/>
                </a:solidFill>
                <a:latin typeface="Bahnschrift" pitchFamily="32" charset="0"/>
              </a:rPr>
              <a:t>Effects on wildlife</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Habitat loss</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Problems in laying eggs</a:t>
            </a:r>
          </a:p>
          <a:p>
            <a:pPr lvl="1">
              <a:spcBef>
                <a:spcPts val="500"/>
              </a:spcBef>
              <a:buClr>
                <a:srgbClr val="77933C"/>
              </a:buClr>
              <a:buFont typeface="Wingdings" charset="2"/>
              <a:buChar char=""/>
              <a:defRPr/>
            </a:pPr>
            <a:r>
              <a:rPr lang="en-US" sz="2000" dirty="0" smtClean="0">
                <a:solidFill>
                  <a:srgbClr val="4F6228"/>
                </a:solidFill>
                <a:latin typeface="Bahnschrift" pitchFamily="32" charset="0"/>
              </a:rPr>
              <a:t>Damage in vocal chords</a:t>
            </a:r>
          </a:p>
          <a:p>
            <a:pPr marL="341313">
              <a:spcBef>
                <a:spcPts val="500"/>
              </a:spcBef>
              <a:buClrTx/>
              <a:buFontTx/>
              <a:buNone/>
              <a:defRPr/>
            </a:pPr>
            <a:endParaRPr lang="en-US" sz="2000" dirty="0" smtClean="0">
              <a:solidFill>
                <a:srgbClr val="4F6228"/>
              </a:solidFill>
              <a:latin typeface="Bahnschrift" pitchFamily="32" charset="0"/>
            </a:endParaRPr>
          </a:p>
        </p:txBody>
      </p:sp>
      <p:sp>
        <p:nvSpPr>
          <p:cNvPr id="7172"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Control of Noise Pollution</a:t>
            </a:r>
          </a:p>
        </p:txBody>
      </p:sp>
      <p:sp>
        <p:nvSpPr>
          <p:cNvPr id="8195"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400">
                <a:solidFill>
                  <a:srgbClr val="003E07"/>
                </a:solidFill>
                <a:latin typeface="Bahnschrift" pitchFamily="32" charset="0"/>
              </a:rPr>
              <a:t>Control at source</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a:solidFill>
                  <a:srgbClr val="4F6228"/>
                </a:solidFill>
                <a:latin typeface="Bahnschrift" pitchFamily="32" charset="0"/>
              </a:rPr>
              <a:t>Designing, fabricating and using quieter machines to replace the noisy ones</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a:solidFill>
                  <a:srgbClr val="4F6228"/>
                </a:solidFill>
                <a:latin typeface="Bahnschrift" pitchFamily="32" charset="0"/>
              </a:rPr>
              <a:t>Proper lubrication and better maintenance of machines</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a:solidFill>
                  <a:srgbClr val="4F6228"/>
                </a:solidFill>
                <a:latin typeface="Bahnschrift" pitchFamily="32" charset="0"/>
              </a:rPr>
              <a:t>Installing noisy machine in soundproof chamber</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a:solidFill>
                  <a:srgbClr val="4F6228"/>
                </a:solidFill>
                <a:latin typeface="Bahnschrift" pitchFamily="32" charset="0"/>
              </a:rPr>
              <a:t>Using vibration dampener</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a:solidFill>
                  <a:srgbClr val="4F6228"/>
                </a:solidFill>
                <a:latin typeface="Bahnschrift" pitchFamily="32" charset="0"/>
              </a:rPr>
              <a:t>Using silencers in automobiles</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400">
                <a:solidFill>
                  <a:srgbClr val="003E07"/>
                </a:solidFill>
                <a:latin typeface="Bahnschrift" pitchFamily="32" charset="0"/>
              </a:rPr>
              <a:t>Control in transmission</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a:solidFill>
                  <a:srgbClr val="4F6228"/>
                </a:solidFill>
                <a:latin typeface="Bahnschrift" pitchFamily="32" charset="0"/>
              </a:rPr>
              <a:t>Noise barrier</a:t>
            </a:r>
          </a:p>
          <a:p>
            <a:pPr marL="331788" indent="-331788">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400">
                <a:solidFill>
                  <a:srgbClr val="003E07"/>
                </a:solidFill>
                <a:latin typeface="Bahnschrift" pitchFamily="32" charset="0"/>
              </a:rPr>
              <a:t>Control at receptor</a:t>
            </a:r>
          </a:p>
          <a:p>
            <a:pPr marL="731838" lvl="1" indent="-274638">
              <a:spcBef>
                <a:spcPts val="5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a:solidFill>
                  <a:srgbClr val="4F6228"/>
                </a:solidFill>
                <a:latin typeface="Bahnschrift" pitchFamily="32" charset="0"/>
              </a:rPr>
              <a:t>Ear-protection aids like earplugs, noise helmets, headphones etc.</a:t>
            </a:r>
          </a:p>
        </p:txBody>
      </p:sp>
      <p:sp>
        <p:nvSpPr>
          <p:cNvPr id="8196"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Soil Pollution</a:t>
            </a:r>
          </a:p>
        </p:txBody>
      </p:sp>
      <p:sp>
        <p:nvSpPr>
          <p:cNvPr id="5123"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0200" indent="-330200">
              <a:spcBef>
                <a:spcPts val="6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3E07"/>
                </a:solidFill>
                <a:latin typeface="Bahnschrift" pitchFamily="32" charset="0"/>
              </a:rPr>
              <a:t>Any change in the physical, chemical, and biological properties of soil due to natural or anthropogenic activities that leads to adverse effects on human health, plants, animals or environment is known as soil pollution. </a:t>
            </a:r>
          </a:p>
          <a:p>
            <a:pPr marL="330200" indent="-330200">
              <a:spcBef>
                <a:spcPts val="6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400" dirty="0">
                <a:solidFill>
                  <a:srgbClr val="003E07"/>
                </a:solidFill>
                <a:latin typeface="Bahnschrift" pitchFamily="32" charset="0"/>
              </a:rPr>
              <a:t>Major Soil Pollutants and their effects</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1) Heavy Metal (Mercury, Lead, Arsenic, Cadmium)</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2) Chemical waste</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3) Pesticides, fertilizers and other agricultural products</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smtClean="0">
                <a:solidFill>
                  <a:srgbClr val="4F6228"/>
                </a:solidFill>
                <a:latin typeface="Bahnschrift" pitchFamily="32" charset="0"/>
              </a:rPr>
              <a:t>4) Radioactive </a:t>
            </a:r>
            <a:r>
              <a:rPr lang="en-US" sz="2000" dirty="0">
                <a:solidFill>
                  <a:srgbClr val="4F6228"/>
                </a:solidFill>
                <a:latin typeface="Bahnschrift" pitchFamily="32" charset="0"/>
              </a:rPr>
              <a:t>waste</a:t>
            </a:r>
          </a:p>
        </p:txBody>
      </p:sp>
      <p:sp>
        <p:nvSpPr>
          <p:cNvPr id="5124"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37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Control of Noise Pollution</a:t>
            </a:r>
          </a:p>
        </p:txBody>
      </p:sp>
      <p:sp>
        <p:nvSpPr>
          <p:cNvPr id="9219"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3200">
                <a:solidFill>
                  <a:srgbClr val="003E07"/>
                </a:solidFill>
                <a:latin typeface="Bahnschrift" pitchFamily="32" charset="0"/>
              </a:rPr>
              <a:t>Other methods</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800">
                <a:solidFill>
                  <a:srgbClr val="4F6228"/>
                </a:solidFill>
                <a:latin typeface="Bahnschrift" pitchFamily="32" charset="0"/>
              </a:rPr>
              <a:t>Acoustic Zoning</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800">
                <a:solidFill>
                  <a:srgbClr val="4F6228"/>
                </a:solidFill>
                <a:latin typeface="Bahnschrift" pitchFamily="32" charset="0"/>
              </a:rPr>
              <a:t>Planting of Trees</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800">
                <a:solidFill>
                  <a:srgbClr val="4F6228"/>
                </a:solidFill>
                <a:latin typeface="Bahnschrift" pitchFamily="32" charset="0"/>
              </a:rPr>
              <a:t>Legislative measures</a:t>
            </a:r>
          </a:p>
        </p:txBody>
      </p:sp>
      <p:sp>
        <p:nvSpPr>
          <p:cNvPr id="9220"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8194" name="Picture 2" descr="Shrishail Kamble Acoustics is usually very broadly defined as &quot;the science  of sound.&quot; Hall Acoustics The shaping and equipping of an enclosed space  to. - ppt download"/>
          <p:cNvPicPr>
            <a:picLocks noChangeAspect="1" noChangeArrowheads="1"/>
          </p:cNvPicPr>
          <p:nvPr/>
        </p:nvPicPr>
        <p:blipFill>
          <a:blip r:embed="rId3"/>
          <a:srcRect l="12791" t="5426" r="5813" b="3100"/>
          <a:stretch>
            <a:fillRect/>
          </a:stretch>
        </p:blipFill>
        <p:spPr bwMode="auto">
          <a:xfrm>
            <a:off x="5643570" y="1571612"/>
            <a:ext cx="3390256" cy="2857520"/>
          </a:xfrm>
          <a:prstGeom prst="rect">
            <a:avLst/>
          </a:prstGeom>
          <a:noFill/>
        </p:spPr>
      </p:pic>
      <p:pic>
        <p:nvPicPr>
          <p:cNvPr id="8196" name="Picture 4" descr="Trees As Sound Barriers » The Money Pit"/>
          <p:cNvPicPr>
            <a:picLocks noChangeAspect="1" noChangeArrowheads="1"/>
          </p:cNvPicPr>
          <p:nvPr/>
        </p:nvPicPr>
        <p:blipFill>
          <a:blip r:embed="rId4"/>
          <a:srcRect/>
          <a:stretch>
            <a:fillRect/>
          </a:stretch>
        </p:blipFill>
        <p:spPr bwMode="auto">
          <a:xfrm>
            <a:off x="500034" y="4143380"/>
            <a:ext cx="2690778" cy="2018084"/>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Radiation Pollution</a:t>
            </a:r>
          </a:p>
        </p:txBody>
      </p:sp>
      <p:sp>
        <p:nvSpPr>
          <p:cNvPr id="11267" name="Text Box 2"/>
          <p:cNvSpPr txBox="1">
            <a:spLocks noChangeArrowheads="1"/>
          </p:cNvSpPr>
          <p:nvPr/>
        </p:nvSpPr>
        <p:spPr bwMode="auto">
          <a:xfrm>
            <a:off x="214282" y="1500174"/>
            <a:ext cx="8229600" cy="4714908"/>
          </a:xfrm>
          <a:prstGeom prst="rect">
            <a:avLst/>
          </a:prstGeom>
          <a:noFill/>
          <a:ln w="9525">
            <a:noFill/>
            <a:round/>
            <a:headEnd/>
            <a:tailEnd/>
          </a:ln>
          <a:effectLst/>
        </p:spPr>
        <p:txBody>
          <a:bodyPr/>
          <a:lstStyle/>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sz="2000" dirty="0" smtClean="0">
                <a:solidFill>
                  <a:srgbClr val="003E07"/>
                </a:solidFill>
                <a:latin typeface="Bahnschrift" pitchFamily="32" charset="0"/>
              </a:rPr>
              <a:t>Radiation pollution is the emission of any form of ionizing (alpha and beta) or non-ionizing (gamma) radiation as a result of natural or human activities.</a:t>
            </a:r>
            <a:endParaRPr lang="en-IN" sz="2000" dirty="0" smtClean="0">
              <a:solidFill>
                <a:srgbClr val="003E07"/>
              </a:solidFill>
              <a:latin typeface="Bahnschrift" pitchFamily="32" charset="0"/>
            </a:endParaRPr>
          </a:p>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400" dirty="0" smtClean="0">
                <a:solidFill>
                  <a:srgbClr val="003E07"/>
                </a:solidFill>
                <a:latin typeface="Bahnschrift" pitchFamily="32" charset="0"/>
              </a:rPr>
              <a:t>Causes</a:t>
            </a:r>
            <a:endParaRPr lang="en-IN" sz="2400" dirty="0">
              <a:solidFill>
                <a:srgbClr val="003E07"/>
              </a:solidFill>
              <a:latin typeface="Bahnschrift" pitchFamily="32" charset="0"/>
            </a:endParaRP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dirty="0">
                <a:solidFill>
                  <a:srgbClr val="4F6228"/>
                </a:solidFill>
                <a:latin typeface="Bahnschrift" pitchFamily="32" charset="0"/>
              </a:rPr>
              <a:t>Natural</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Cosmic rays from outer space</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Radioactive Radon-222</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Soil, rock, water, air and </a:t>
            </a:r>
            <a:r>
              <a:rPr lang="en-IN" dirty="0" smtClean="0">
                <a:solidFill>
                  <a:srgbClr val="77933C"/>
                </a:solidFill>
                <a:latin typeface="Bahnschrift" pitchFamily="32" charset="0"/>
                <a:cs typeface="Times New Roman" pitchFamily="16" charset="0"/>
              </a:rPr>
              <a:t>food</a:t>
            </a:r>
          </a:p>
          <a:p>
            <a:pPr lvl="2">
              <a:spcBef>
                <a:spcPts val="600"/>
              </a:spcBef>
              <a:buClr>
                <a:srgbClr val="77933C"/>
              </a:buCl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smtClean="0">
                <a:solidFill>
                  <a:srgbClr val="77933C"/>
                </a:solidFill>
                <a:latin typeface="Bahnschrift" pitchFamily="32" charset="0"/>
                <a:cs typeface="Times New Roman" pitchFamily="16" charset="0"/>
              </a:rPr>
              <a:t>	may </a:t>
            </a:r>
            <a:r>
              <a:rPr lang="en-IN" dirty="0">
                <a:solidFill>
                  <a:srgbClr val="77933C"/>
                </a:solidFill>
                <a:latin typeface="Bahnschrift" pitchFamily="32" charset="0"/>
                <a:cs typeface="Times New Roman" pitchFamily="16" charset="0"/>
              </a:rPr>
              <a:t>contain radioactive materials</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dirty="0">
                <a:solidFill>
                  <a:srgbClr val="4F6228"/>
                </a:solidFill>
                <a:latin typeface="Bahnschrift" pitchFamily="32" charset="0"/>
              </a:rPr>
              <a:t>Anthropogenic</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Nuclear power plants</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Nuclear accidents</a:t>
            </a:r>
          </a:p>
          <a:p>
            <a:pPr lvl="2">
              <a:spcBef>
                <a:spcPts val="6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77933C"/>
                </a:solidFill>
                <a:latin typeface="Bahnschrift" pitchFamily="32" charset="0"/>
                <a:cs typeface="Times New Roman" pitchFamily="16" charset="0"/>
              </a:rPr>
              <a:t>Medical X-rays, test laboratories</a:t>
            </a:r>
          </a:p>
        </p:txBody>
      </p:sp>
      <p:sp>
        <p:nvSpPr>
          <p:cNvPr id="11268"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6146" name="Picture 2" descr="Coal Ash Is More Radioactive Than Nuclear Waste - Scientific American"/>
          <p:cNvPicPr>
            <a:picLocks noChangeAspect="1" noChangeArrowheads="1"/>
          </p:cNvPicPr>
          <p:nvPr/>
        </p:nvPicPr>
        <p:blipFill>
          <a:blip r:embed="rId3"/>
          <a:srcRect/>
          <a:stretch>
            <a:fillRect/>
          </a:stretch>
        </p:blipFill>
        <p:spPr bwMode="auto">
          <a:xfrm>
            <a:off x="5500694" y="2428868"/>
            <a:ext cx="3476610" cy="3464826"/>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Radiation Pollution</a:t>
            </a:r>
          </a:p>
        </p:txBody>
      </p:sp>
      <p:sp>
        <p:nvSpPr>
          <p:cNvPr id="12291" name="Text Box 2"/>
          <p:cNvSpPr txBox="1">
            <a:spLocks noChangeArrowheads="1"/>
          </p:cNvSpPr>
          <p:nvPr/>
        </p:nvSpPr>
        <p:spPr bwMode="auto">
          <a:xfrm>
            <a:off x="214282" y="1643050"/>
            <a:ext cx="4643470" cy="4429156"/>
          </a:xfrm>
          <a:prstGeom prst="rect">
            <a:avLst/>
          </a:prstGeom>
          <a:noFill/>
          <a:ln w="9525">
            <a:noFill/>
            <a:round/>
            <a:headEnd/>
            <a:tailEnd/>
          </a:ln>
          <a:effectLst/>
        </p:spPr>
        <p:txBody>
          <a:bodyPr/>
          <a:lstStyle/>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dirty="0">
                <a:solidFill>
                  <a:srgbClr val="003E07"/>
                </a:solidFill>
                <a:latin typeface="Bahnschrift" pitchFamily="32" charset="0"/>
              </a:rPr>
              <a:t>Unit of radioactive exposure</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err="1">
                <a:solidFill>
                  <a:srgbClr val="4F6228"/>
                </a:solidFill>
                <a:latin typeface="Bahnschrift" pitchFamily="32" charset="0"/>
              </a:rPr>
              <a:t>Rem</a:t>
            </a:r>
            <a:r>
              <a:rPr lang="en-IN" dirty="0">
                <a:solidFill>
                  <a:srgbClr val="4F6228"/>
                </a:solidFill>
                <a:latin typeface="Bahnschrift" pitchFamily="32" charset="0"/>
              </a:rPr>
              <a:t> (Roentgen equivalent man)</a:t>
            </a:r>
          </a:p>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2000" dirty="0">
                <a:solidFill>
                  <a:srgbClr val="003E07"/>
                </a:solidFill>
                <a:latin typeface="Bahnschrift" pitchFamily="32" charset="0"/>
              </a:rPr>
              <a:t>Effects of Radiation Pollution</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4F6228"/>
                </a:solidFill>
                <a:latin typeface="Bahnschrift" pitchFamily="32" charset="0"/>
              </a:rPr>
              <a:t>Somatic Effects (Change in body cells)</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4F6228"/>
                </a:solidFill>
                <a:latin typeface="Bahnschrift" pitchFamily="32" charset="0"/>
              </a:rPr>
              <a:t>skin cancer</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4F6228"/>
                </a:solidFill>
                <a:latin typeface="Bahnschrift" pitchFamily="32" charset="0"/>
              </a:rPr>
              <a:t>bone cancer</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4F6228"/>
                </a:solidFill>
                <a:latin typeface="Bahnschrift" pitchFamily="32" charset="0"/>
              </a:rPr>
              <a:t>reduction of life span</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4F6228"/>
                </a:solidFill>
                <a:latin typeface="Bahnschrift" pitchFamily="32" charset="0"/>
              </a:rPr>
              <a:t>premature ageing</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dirty="0">
                <a:solidFill>
                  <a:srgbClr val="4F6228"/>
                </a:solidFill>
                <a:latin typeface="Bahnschrift" pitchFamily="32" charset="0"/>
              </a:rPr>
              <a:t>Genetic Effects (Change in DNA)</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dirty="0">
                <a:solidFill>
                  <a:srgbClr val="4F6228"/>
                </a:solidFill>
                <a:latin typeface="Bahnschrift" pitchFamily="32" charset="0"/>
              </a:rPr>
              <a:t>Defect in child birth</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US" dirty="0">
                <a:solidFill>
                  <a:srgbClr val="4F6228"/>
                </a:solidFill>
                <a:latin typeface="Bahnschrift" pitchFamily="32" charset="0"/>
              </a:rPr>
              <a:t>Infant mortality</a:t>
            </a:r>
          </a:p>
        </p:txBody>
      </p:sp>
      <p:sp>
        <p:nvSpPr>
          <p:cNvPr id="12292"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4098" name="Picture 2" descr="The Next Race of Awesome | How to Boil an Egg. In a Microwave. The Next  Race of Awesome | The lazy student's guide to dorm cooking."/>
          <p:cNvPicPr>
            <a:picLocks noChangeAspect="1" noChangeArrowheads="1"/>
          </p:cNvPicPr>
          <p:nvPr/>
        </p:nvPicPr>
        <p:blipFill>
          <a:blip r:embed="rId3"/>
          <a:srcRect/>
          <a:stretch>
            <a:fillRect/>
          </a:stretch>
        </p:blipFill>
        <p:spPr bwMode="auto">
          <a:xfrm>
            <a:off x="5962033" y="1500174"/>
            <a:ext cx="3181967" cy="2071678"/>
          </a:xfrm>
          <a:prstGeom prst="rect">
            <a:avLst/>
          </a:prstGeom>
          <a:noFill/>
        </p:spPr>
      </p:pic>
      <p:pic>
        <p:nvPicPr>
          <p:cNvPr id="4100" name="Picture 4" descr="Internal and External Exposure [MOE]"/>
          <p:cNvPicPr>
            <a:picLocks noChangeAspect="1" noChangeArrowheads="1"/>
          </p:cNvPicPr>
          <p:nvPr/>
        </p:nvPicPr>
        <p:blipFill>
          <a:blip r:embed="rId4"/>
          <a:srcRect t="11828" r="-1" b="10751"/>
          <a:stretch>
            <a:fillRect/>
          </a:stretch>
        </p:blipFill>
        <p:spPr bwMode="auto">
          <a:xfrm>
            <a:off x="4572000" y="3571876"/>
            <a:ext cx="4429156" cy="2571768"/>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a:solidFill>
                  <a:srgbClr val="C3D69B"/>
                </a:solidFill>
                <a:latin typeface="Bahnschrift Light" pitchFamily="32" charset="0"/>
              </a:rPr>
              <a:t>Radiation Pollution</a:t>
            </a:r>
          </a:p>
        </p:txBody>
      </p:sp>
      <p:sp>
        <p:nvSpPr>
          <p:cNvPr id="13315" name="Text Box 2"/>
          <p:cNvSpPr txBox="1">
            <a:spLocks noChangeArrowheads="1"/>
          </p:cNvSpPr>
          <p:nvPr/>
        </p:nvSpPr>
        <p:spPr bwMode="auto">
          <a:xfrm>
            <a:off x="214282" y="1600200"/>
            <a:ext cx="5500726" cy="4525963"/>
          </a:xfrm>
          <a:prstGeom prst="rect">
            <a:avLst/>
          </a:prstGeom>
          <a:noFill/>
          <a:ln w="9525">
            <a:noFill/>
            <a:round/>
            <a:headEnd/>
            <a:tailEnd/>
          </a:ln>
          <a:effectLst/>
        </p:spPr>
        <p:txBody>
          <a:bodyPr/>
          <a:lstStyle/>
          <a:p>
            <a:pPr marL="331788" indent="-331788">
              <a:spcBef>
                <a:spcPts val="8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dirty="0">
                <a:solidFill>
                  <a:srgbClr val="003E07"/>
                </a:solidFill>
                <a:latin typeface="Bahnschrift" pitchFamily="32" charset="0"/>
              </a:rPr>
              <a:t>Control of Radiation pollution</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Dense trees should be planted around atomic power plants.</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Proper management of radioactive waste should be ensured. </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Unnecessary X-ray examination should be avoided. Lead shields should be used by workers.</a:t>
            </a:r>
          </a:p>
          <a:p>
            <a:pPr marL="731838" lvl="1" indent="-274638">
              <a:spcBef>
                <a:spcPts val="700"/>
              </a:spcBef>
              <a:buClr>
                <a:srgbClr val="77933C"/>
              </a:buClr>
              <a:buFont typeface="Wingdings" charset="2"/>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During nuclear installations, various aspects must be considered</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 Site selection</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Design</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Construction process</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Operating conditions</a:t>
            </a:r>
          </a:p>
          <a:p>
            <a:pPr lvl="2">
              <a:spcBef>
                <a:spcPts val="700"/>
              </a:spcBef>
              <a:buFont typeface="Times New Roman" pitchFamily="16" charset="0"/>
              <a:buChar char="•"/>
              <a:tabLst>
                <a:tab pos="331788" algn="l"/>
                <a:tab pos="779463" algn="l"/>
                <a:tab pos="1228725" algn="l"/>
                <a:tab pos="1677988" algn="l"/>
                <a:tab pos="2127250" algn="l"/>
                <a:tab pos="2576513" algn="l"/>
                <a:tab pos="3025775" algn="l"/>
                <a:tab pos="3475038" algn="l"/>
                <a:tab pos="3924300" algn="l"/>
                <a:tab pos="4373563" algn="l"/>
                <a:tab pos="4822825" algn="l"/>
                <a:tab pos="5272088" algn="l"/>
                <a:tab pos="5721350" algn="l"/>
                <a:tab pos="6170613" algn="l"/>
                <a:tab pos="6619875" algn="l"/>
                <a:tab pos="7069138" algn="l"/>
                <a:tab pos="7518400" algn="l"/>
                <a:tab pos="7967663" algn="l"/>
                <a:tab pos="8416925" algn="l"/>
                <a:tab pos="8866188" algn="l"/>
                <a:tab pos="9315450" algn="l"/>
              </a:tabLst>
            </a:pPr>
            <a:r>
              <a:rPr lang="en-IN" sz="1600" dirty="0">
                <a:solidFill>
                  <a:srgbClr val="4F6228"/>
                </a:solidFill>
                <a:latin typeface="Bahnschrift" pitchFamily="32" charset="0"/>
              </a:rPr>
              <a:t>Precautionary measures and preparedness for disasters</a:t>
            </a:r>
          </a:p>
        </p:txBody>
      </p:sp>
      <p:sp>
        <p:nvSpPr>
          <p:cNvPr id="13316"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pic>
        <p:nvPicPr>
          <p:cNvPr id="2050" name="Picture 2" descr="What is Radioactive Pollution? - Causes &amp; Management - HubPages"/>
          <p:cNvPicPr>
            <a:picLocks noChangeAspect="1" noChangeArrowheads="1"/>
          </p:cNvPicPr>
          <p:nvPr/>
        </p:nvPicPr>
        <p:blipFill>
          <a:blip r:embed="rId3" cstate="print"/>
          <a:srcRect/>
          <a:stretch>
            <a:fillRect/>
          </a:stretch>
        </p:blipFill>
        <p:spPr bwMode="auto">
          <a:xfrm>
            <a:off x="6072198" y="2643182"/>
            <a:ext cx="2959574" cy="2071702"/>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500034" y="3000372"/>
            <a:ext cx="8229600" cy="1143000"/>
          </a:xfrm>
          <a:prstGeom prst="rect">
            <a:avLst/>
          </a:prstGeom>
          <a:noFill/>
          <a:ln w="9525">
            <a:noFill/>
            <a:round/>
            <a:headEnd/>
            <a:tailEnd/>
          </a:ln>
          <a:effectLst/>
        </p:spPr>
        <p:txBody>
          <a:bodyPr anchor="ct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7200" b="1" dirty="0" smtClean="0">
                <a:solidFill>
                  <a:schemeClr val="accent1">
                    <a:lumMod val="50000"/>
                  </a:schemeClr>
                </a:solidFill>
                <a:latin typeface="Bahnschrift Light" pitchFamily="32" charset="0"/>
              </a:rPr>
              <a:t>Thank You</a:t>
            </a:r>
            <a:endParaRPr lang="en-IN" sz="7200" b="1" dirty="0">
              <a:solidFill>
                <a:schemeClr val="accent1">
                  <a:lumMod val="50000"/>
                </a:schemeClr>
              </a:solidFill>
              <a:latin typeface="Bahnschrift Light" pitchFamily="3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Soil Pollution</a:t>
            </a:r>
          </a:p>
        </p:txBody>
      </p:sp>
      <p:sp>
        <p:nvSpPr>
          <p:cNvPr id="717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marL="730250" indent="-27305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500"/>
              </a:spcBef>
              <a:buClr>
                <a:srgbClr val="77933C"/>
              </a:buClr>
              <a:buFont typeface="Wingdings" charset="2"/>
              <a:buChar char=""/>
              <a:defRPr/>
            </a:pPr>
            <a:r>
              <a:rPr lang="en-IN" sz="2000" smtClean="0">
                <a:solidFill>
                  <a:srgbClr val="003E07"/>
                </a:solidFill>
                <a:latin typeface="Bahnschrift" pitchFamily="32" charset="0"/>
              </a:rPr>
              <a:t>Causes of Soil Pollution</a:t>
            </a:r>
          </a:p>
          <a:p>
            <a:pPr lvl="1">
              <a:spcBef>
                <a:spcPts val="450"/>
              </a:spcBef>
              <a:buClr>
                <a:srgbClr val="77933C"/>
              </a:buClr>
              <a:buFont typeface="Wingdings" charset="2"/>
              <a:buChar char=""/>
              <a:defRPr/>
            </a:pPr>
            <a:r>
              <a:rPr lang="en-IN" smtClean="0">
                <a:solidFill>
                  <a:srgbClr val="4F6228"/>
                </a:solidFill>
                <a:latin typeface="Bahnschrift" pitchFamily="32" charset="0"/>
              </a:rPr>
              <a:t> </a:t>
            </a:r>
            <a:r>
              <a:rPr lang="en-US" smtClean="0">
                <a:solidFill>
                  <a:srgbClr val="4F6228"/>
                </a:solidFill>
                <a:latin typeface="Bahnschrift" pitchFamily="32" charset="0"/>
              </a:rPr>
              <a:t>Industrial waste</a:t>
            </a:r>
          </a:p>
          <a:p>
            <a:pPr lvl="1">
              <a:spcBef>
                <a:spcPts val="450"/>
              </a:spcBef>
              <a:buClr>
                <a:srgbClr val="77933C"/>
              </a:buClr>
              <a:buFont typeface="Wingdings" charset="2"/>
              <a:buChar char=""/>
              <a:defRPr/>
            </a:pPr>
            <a:r>
              <a:rPr lang="en-US" smtClean="0">
                <a:solidFill>
                  <a:srgbClr val="4F6228"/>
                </a:solidFill>
                <a:latin typeface="Bahnschrift" pitchFamily="32" charset="0"/>
              </a:rPr>
              <a:t>Mining</a:t>
            </a:r>
          </a:p>
          <a:p>
            <a:pPr lvl="1">
              <a:spcBef>
                <a:spcPts val="450"/>
              </a:spcBef>
              <a:buClr>
                <a:srgbClr val="77933C"/>
              </a:buClr>
              <a:buFont typeface="Wingdings" charset="2"/>
              <a:buChar char=""/>
              <a:defRPr/>
            </a:pPr>
            <a:r>
              <a:rPr lang="en-US" smtClean="0">
                <a:solidFill>
                  <a:srgbClr val="4F6228"/>
                </a:solidFill>
                <a:latin typeface="Bahnschrift" pitchFamily="32" charset="0"/>
              </a:rPr>
              <a:t>Agricultural waste</a:t>
            </a:r>
          </a:p>
          <a:p>
            <a:pPr lvl="1">
              <a:spcBef>
                <a:spcPts val="450"/>
              </a:spcBef>
              <a:buClr>
                <a:srgbClr val="77933C"/>
              </a:buClr>
              <a:buFont typeface="Wingdings" charset="2"/>
              <a:buChar char=""/>
              <a:defRPr/>
            </a:pPr>
            <a:r>
              <a:rPr lang="en-US" smtClean="0">
                <a:solidFill>
                  <a:srgbClr val="4F6228"/>
                </a:solidFill>
                <a:latin typeface="Bahnschrift" pitchFamily="32" charset="0"/>
              </a:rPr>
              <a:t>Domestic waste</a:t>
            </a:r>
          </a:p>
          <a:p>
            <a:pPr lvl="1">
              <a:spcBef>
                <a:spcPts val="450"/>
              </a:spcBef>
              <a:buClr>
                <a:srgbClr val="77933C"/>
              </a:buClr>
              <a:buFont typeface="Wingdings" charset="2"/>
              <a:buChar char=""/>
              <a:defRPr/>
            </a:pPr>
            <a:r>
              <a:rPr lang="en-US" smtClean="0">
                <a:solidFill>
                  <a:srgbClr val="4F6228"/>
                </a:solidFill>
                <a:latin typeface="Bahnschrift" pitchFamily="32" charset="0"/>
              </a:rPr>
              <a:t>Radioactive wastes</a:t>
            </a:r>
          </a:p>
          <a:p>
            <a:pPr>
              <a:spcBef>
                <a:spcPts val="500"/>
              </a:spcBef>
              <a:buClr>
                <a:srgbClr val="77933C"/>
              </a:buClr>
              <a:buFont typeface="Wingdings" charset="2"/>
              <a:buChar char=""/>
              <a:defRPr/>
            </a:pPr>
            <a:r>
              <a:rPr lang="en-IN" sz="2000" smtClean="0">
                <a:solidFill>
                  <a:srgbClr val="003E07"/>
                </a:solidFill>
                <a:latin typeface="Bahnschrift" pitchFamily="32" charset="0"/>
              </a:rPr>
              <a:t>Effects of Soil Pollution </a:t>
            </a:r>
          </a:p>
          <a:p>
            <a:pPr lvl="1">
              <a:spcBef>
                <a:spcPts val="450"/>
              </a:spcBef>
              <a:buClr>
                <a:srgbClr val="77933C"/>
              </a:buClr>
              <a:buFont typeface="Wingdings" charset="2"/>
              <a:buChar char=""/>
              <a:defRPr/>
            </a:pPr>
            <a:r>
              <a:rPr lang="en-US" smtClean="0">
                <a:solidFill>
                  <a:srgbClr val="4F6228"/>
                </a:solidFill>
                <a:latin typeface="Bahnschrift" pitchFamily="32" charset="0"/>
              </a:rPr>
              <a:t>Reduces the fertility of the soil</a:t>
            </a:r>
          </a:p>
          <a:p>
            <a:pPr lvl="1">
              <a:spcBef>
                <a:spcPts val="450"/>
              </a:spcBef>
              <a:buClr>
                <a:srgbClr val="77933C"/>
              </a:buClr>
              <a:buFont typeface="Wingdings" charset="2"/>
              <a:buChar char=""/>
              <a:defRPr/>
            </a:pPr>
            <a:r>
              <a:rPr lang="en-US" smtClean="0">
                <a:solidFill>
                  <a:srgbClr val="4F6228"/>
                </a:solidFill>
                <a:latin typeface="Bahnschrift" pitchFamily="32" charset="0"/>
              </a:rPr>
              <a:t>Causes an increase in the number of mosquitoes and flies, which are vectors of several deadly diseases</a:t>
            </a:r>
          </a:p>
          <a:p>
            <a:pPr lvl="1">
              <a:spcBef>
                <a:spcPts val="450"/>
              </a:spcBef>
              <a:buClr>
                <a:srgbClr val="77933C"/>
              </a:buClr>
              <a:buFont typeface="Wingdings" charset="2"/>
              <a:buChar char=""/>
              <a:defRPr/>
            </a:pPr>
            <a:r>
              <a:rPr lang="en-US" smtClean="0">
                <a:solidFill>
                  <a:srgbClr val="4F6228"/>
                </a:solidFill>
                <a:latin typeface="Bahnschrift" pitchFamily="32" charset="0"/>
              </a:rPr>
              <a:t>Reduces the aesthetic value of land</a:t>
            </a:r>
          </a:p>
          <a:p>
            <a:pPr lvl="1">
              <a:spcBef>
                <a:spcPts val="450"/>
              </a:spcBef>
              <a:buClr>
                <a:srgbClr val="77933C"/>
              </a:buClr>
              <a:buFont typeface="Wingdings" charset="2"/>
              <a:buChar char=""/>
              <a:defRPr/>
            </a:pPr>
            <a:r>
              <a:rPr lang="en-US" smtClean="0">
                <a:solidFill>
                  <a:srgbClr val="4F6228"/>
                </a:solidFill>
                <a:latin typeface="Bahnschrift" pitchFamily="32" charset="0"/>
              </a:rPr>
              <a:t>Radioactive elements present in polluted soil enter human body and cause a number of adverse health effects such as cancer, deformities in bones, etc.</a:t>
            </a:r>
          </a:p>
          <a:p>
            <a:pPr marL="341313">
              <a:spcBef>
                <a:spcPts val="450"/>
              </a:spcBef>
              <a:buClrTx/>
              <a:buFontTx/>
              <a:buNone/>
              <a:defRPr/>
            </a:pPr>
            <a:endParaRPr lang="en-US" smtClean="0">
              <a:solidFill>
                <a:srgbClr val="4F6228"/>
              </a:solidFill>
              <a:latin typeface="Bahnschrift" pitchFamily="32" charset="0"/>
            </a:endParaRPr>
          </a:p>
        </p:txBody>
      </p:sp>
      <p:sp>
        <p:nvSpPr>
          <p:cNvPr id="6148"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181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Soil Pollution</a:t>
            </a:r>
          </a:p>
        </p:txBody>
      </p:sp>
      <p:sp>
        <p:nvSpPr>
          <p:cNvPr id="7171"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a:lstStyle/>
          <a:p>
            <a:pPr marL="330200" indent="-330200">
              <a:spcBef>
                <a:spcPts val="6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IN" sz="2400" dirty="0">
                <a:solidFill>
                  <a:srgbClr val="003E07"/>
                </a:solidFill>
                <a:latin typeface="Bahnschrift" pitchFamily="32" charset="0"/>
              </a:rPr>
              <a:t>Control of Soil Pollution</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Treatment of industrial waste before being disposed to reduce soil pollution.</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Garbage from urban waste should be segregated into biodegradable and non-biodegradable waste products. Biodegradable waste can be used for production of manures and biogas, non-biodegradable waste can be recycled and reused.</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Planting of trees must be encouraged.</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Reduction in the amount of radioactive materials released in the soil </a:t>
            </a:r>
          </a:p>
          <a:p>
            <a:pPr marL="730250" lvl="1" indent="-273050">
              <a:spcBef>
                <a:spcPts val="500"/>
              </a:spcBef>
              <a:buClr>
                <a:srgbClr val="77933C"/>
              </a:buClr>
              <a:buFont typeface="Wingdings" charset="2"/>
              <a:buChar cha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pPr>
            <a:r>
              <a:rPr lang="en-US" sz="2000" dirty="0">
                <a:solidFill>
                  <a:srgbClr val="4F6228"/>
                </a:solidFill>
                <a:latin typeface="Bahnschrift" pitchFamily="32" charset="0"/>
              </a:rPr>
              <a:t>Reduction in the use of chemical fertilizers and </a:t>
            </a:r>
            <a:r>
              <a:rPr lang="en-US" sz="2000" dirty="0" smtClean="0">
                <a:solidFill>
                  <a:srgbClr val="4F6228"/>
                </a:solidFill>
                <a:latin typeface="Bahnschrift" pitchFamily="32" charset="0"/>
              </a:rPr>
              <a:t>pesticides</a:t>
            </a:r>
            <a:endParaRPr lang="en-US" sz="2000" dirty="0">
              <a:solidFill>
                <a:srgbClr val="4F6228"/>
              </a:solidFill>
              <a:latin typeface="Bahnschrift" pitchFamily="32" charset="0"/>
            </a:endParaRPr>
          </a:p>
        </p:txBody>
      </p:sp>
      <p:sp>
        <p:nvSpPr>
          <p:cNvPr id="7172"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118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dirty="0" smtClean="0">
                <a:solidFill>
                  <a:srgbClr val="C3D69B"/>
                </a:solidFill>
                <a:latin typeface="Bahnschrift Light" pitchFamily="32" charset="0"/>
              </a:rPr>
              <a:t>Solid waste</a:t>
            </a:r>
            <a:endParaRPr lang="en-IN" sz="4400" dirty="0">
              <a:solidFill>
                <a:srgbClr val="C3D69B"/>
              </a:solidFill>
              <a:latin typeface="Bahnschrift Light" pitchFamily="32" charset="0"/>
            </a:endParaRPr>
          </a:p>
        </p:txBody>
      </p:sp>
      <p:sp>
        <p:nvSpPr>
          <p:cNvPr id="9218" name="Text Box 2"/>
          <p:cNvSpPr txBox="1">
            <a:spLocks noChangeArrowheads="1"/>
          </p:cNvSpPr>
          <p:nvPr/>
        </p:nvSpPr>
        <p:spPr bwMode="auto">
          <a:xfrm>
            <a:off x="428596" y="161768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800"/>
              </a:spcBef>
              <a:buClr>
                <a:srgbClr val="77933C"/>
              </a:buClr>
              <a:buFont typeface="Wingdings" charset="2"/>
              <a:buChar char=""/>
              <a:defRPr/>
            </a:pPr>
            <a:r>
              <a:rPr lang="en-US" b="1" dirty="0" smtClean="0">
                <a:solidFill>
                  <a:srgbClr val="003E07"/>
                </a:solidFill>
                <a:latin typeface="Bahnschrift" pitchFamily="32" charset="0"/>
              </a:rPr>
              <a:t>Solid waste </a:t>
            </a:r>
            <a:r>
              <a:rPr lang="en-US" dirty="0" smtClean="0">
                <a:solidFill>
                  <a:srgbClr val="003E07"/>
                </a:solidFill>
                <a:latin typeface="Bahnschrift" pitchFamily="32" charset="0"/>
              </a:rPr>
              <a:t>is that material (such as domestic trash, garbage, metal scrap etc.) which arises from various human activities and which is normally discarded as useless or unwanted. It is responsible for land pollution in urban and industrial areas.</a:t>
            </a:r>
          </a:p>
          <a:p>
            <a:pPr>
              <a:spcBef>
                <a:spcPts val="500"/>
              </a:spcBef>
              <a:buClr>
                <a:srgbClr val="77933C"/>
              </a:buClr>
              <a:buFont typeface="Wingdings" charset="2"/>
              <a:buChar char=""/>
            </a:pPr>
            <a:r>
              <a:rPr lang="en-IN" b="1" dirty="0" smtClean="0">
                <a:solidFill>
                  <a:srgbClr val="003E07"/>
                </a:solidFill>
                <a:latin typeface="Bahnschrift" pitchFamily="32" charset="0"/>
              </a:rPr>
              <a:t>Garbag</a:t>
            </a:r>
            <a:r>
              <a:rPr lang="en-IN" dirty="0" smtClean="0">
                <a:solidFill>
                  <a:srgbClr val="003E07"/>
                </a:solidFill>
                <a:latin typeface="Bahnschrift" pitchFamily="32" charset="0"/>
              </a:rPr>
              <a:t>e refers to the </a:t>
            </a:r>
            <a:r>
              <a:rPr lang="en-IN" b="1" dirty="0" err="1" smtClean="0">
                <a:solidFill>
                  <a:srgbClr val="003E07"/>
                </a:solidFill>
                <a:latin typeface="Bahnschrift" pitchFamily="32" charset="0"/>
              </a:rPr>
              <a:t>putrescible</a:t>
            </a:r>
            <a:r>
              <a:rPr lang="en-IN" dirty="0" smtClean="0">
                <a:solidFill>
                  <a:srgbClr val="003E07"/>
                </a:solidFill>
                <a:latin typeface="Bahnschrift" pitchFamily="32" charset="0"/>
              </a:rPr>
              <a:t> solid waste (Solid waste that contains organic matter capable of being decomposed by microorganisms easily) constituents produced during the preparation or storage of meat, vegetables, etc.</a:t>
            </a:r>
          </a:p>
          <a:p>
            <a:pPr>
              <a:spcBef>
                <a:spcPts val="500"/>
              </a:spcBef>
              <a:buClr>
                <a:srgbClr val="77933C"/>
              </a:buClr>
              <a:buFont typeface="Wingdings" charset="2"/>
              <a:buChar char=""/>
            </a:pPr>
            <a:r>
              <a:rPr lang="en-IN" b="1" dirty="0" smtClean="0">
                <a:solidFill>
                  <a:srgbClr val="003E07"/>
                </a:solidFill>
                <a:latin typeface="Bahnschrift" pitchFamily="32" charset="0"/>
              </a:rPr>
              <a:t>Rubbish</a:t>
            </a:r>
            <a:r>
              <a:rPr lang="en-IN" dirty="0" smtClean="0">
                <a:solidFill>
                  <a:srgbClr val="003E07"/>
                </a:solidFill>
                <a:latin typeface="Bahnschrift" pitchFamily="32" charset="0"/>
              </a:rPr>
              <a:t> is the </a:t>
            </a:r>
            <a:r>
              <a:rPr lang="en-IN" b="1" dirty="0" smtClean="0">
                <a:solidFill>
                  <a:srgbClr val="003E07"/>
                </a:solidFill>
                <a:latin typeface="Bahnschrift" pitchFamily="32" charset="0"/>
              </a:rPr>
              <a:t>non-</a:t>
            </a:r>
            <a:r>
              <a:rPr lang="en-IN" b="1" dirty="0" err="1" smtClean="0">
                <a:solidFill>
                  <a:srgbClr val="003E07"/>
                </a:solidFill>
                <a:latin typeface="Bahnschrift" pitchFamily="32" charset="0"/>
              </a:rPr>
              <a:t>putrescible</a:t>
            </a:r>
            <a:r>
              <a:rPr lang="en-IN" dirty="0" smtClean="0">
                <a:solidFill>
                  <a:srgbClr val="003E07"/>
                </a:solidFill>
                <a:latin typeface="Bahnschrift" pitchFamily="32" charset="0"/>
              </a:rPr>
              <a:t> solid waste constituents, either combustible or non combustible. Combustible waste includes paper, wood, wood scrap, rubber, leather, etc. Non-combustible wastes are metals, glass, ceramics etc.</a:t>
            </a:r>
          </a:p>
          <a:p>
            <a:pPr>
              <a:spcBef>
                <a:spcPts val="500"/>
              </a:spcBef>
              <a:buClr>
                <a:srgbClr val="77933C"/>
              </a:buClr>
              <a:buFont typeface="Wingdings" charset="2"/>
              <a:buChar char=""/>
            </a:pPr>
            <a:r>
              <a:rPr lang="en-IN" b="1" dirty="0" smtClean="0">
                <a:solidFill>
                  <a:srgbClr val="003E07"/>
                </a:solidFill>
                <a:latin typeface="Bahnschrift" pitchFamily="32" charset="0"/>
              </a:rPr>
              <a:t>Refuse </a:t>
            </a:r>
            <a:r>
              <a:rPr lang="en-IN" dirty="0" smtClean="0">
                <a:solidFill>
                  <a:srgbClr val="003E07"/>
                </a:solidFill>
                <a:latin typeface="Bahnschrift" pitchFamily="32" charset="0"/>
              </a:rPr>
              <a:t>means all decomposing and non-decomposing combustible and non-combustible solid wastes such as garbage, ashes, paper, cans, wood scraps, plastic etc.</a:t>
            </a:r>
            <a:endParaRPr lang="en-US" dirty="0" smtClean="0">
              <a:solidFill>
                <a:srgbClr val="003E07"/>
              </a:solidFill>
              <a:latin typeface="Bahnschrift" pitchFamily="32" charset="0"/>
            </a:endParaRPr>
          </a:p>
        </p:txBody>
      </p:sp>
      <p:sp>
        <p:nvSpPr>
          <p:cNvPr id="8196"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27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400">
                <a:solidFill>
                  <a:srgbClr val="C3D69B"/>
                </a:solidFill>
                <a:latin typeface="Bahnschrift Light" pitchFamily="32" charset="0"/>
              </a:rPr>
              <a:t>Important source of solid waste</a:t>
            </a:r>
          </a:p>
        </p:txBody>
      </p:sp>
      <p:sp>
        <p:nvSpPr>
          <p:cNvPr id="11266" name="Text Box 2"/>
          <p:cNvSpPr txBox="1">
            <a:spLocks noChangeArrowheads="1"/>
          </p:cNvSpPr>
          <p:nvPr/>
        </p:nvSpPr>
        <p:spPr bwMode="auto">
          <a:xfrm>
            <a:off x="457200" y="1643050"/>
            <a:ext cx="8229600" cy="4357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450"/>
              </a:spcBef>
              <a:buClr>
                <a:srgbClr val="77933C"/>
              </a:buClr>
              <a:buFont typeface="Wingdings" charset="2"/>
              <a:buChar char=""/>
              <a:defRPr/>
            </a:pPr>
            <a:r>
              <a:rPr lang="en-US" sz="1600" b="1" dirty="0" smtClean="0">
                <a:solidFill>
                  <a:srgbClr val="003E07"/>
                </a:solidFill>
                <a:latin typeface="Bahnschrift" pitchFamily="32" charset="0"/>
              </a:rPr>
              <a:t>Domestic garbage </a:t>
            </a:r>
            <a:r>
              <a:rPr lang="en-US" sz="1600" dirty="0" smtClean="0">
                <a:solidFill>
                  <a:srgbClr val="003E07"/>
                </a:solidFill>
                <a:latin typeface="Bahnschrift" pitchFamily="32" charset="0"/>
              </a:rPr>
              <a:t>refers to household wastes such as plastic, paper, glass pieces, metal objects etc.</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Pathological wastes </a:t>
            </a:r>
            <a:r>
              <a:rPr lang="en-US" sz="1600" dirty="0" smtClean="0">
                <a:solidFill>
                  <a:srgbClr val="003E07"/>
                </a:solidFill>
                <a:latin typeface="Bahnschrift" pitchFamily="32" charset="0"/>
              </a:rPr>
              <a:t>include dead animals and human waste.</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Industrial wastes </a:t>
            </a:r>
            <a:r>
              <a:rPr lang="en-US" sz="1600" dirty="0" smtClean="0">
                <a:solidFill>
                  <a:srgbClr val="003E07"/>
                </a:solidFill>
                <a:latin typeface="Bahnschrift" pitchFamily="32" charset="0"/>
              </a:rPr>
              <a:t>generally include chemicals, paints, sand, metal ore processing, fly ash, sewage treatment sludge, etc.</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Agricultural wastes </a:t>
            </a:r>
            <a:r>
              <a:rPr lang="en-US" sz="1600" dirty="0" smtClean="0">
                <a:solidFill>
                  <a:srgbClr val="003E07"/>
                </a:solidFill>
                <a:latin typeface="Bahnschrift" pitchFamily="32" charset="0"/>
              </a:rPr>
              <a:t>contain mainly farm animal manure and crop residues.</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Municipal Solid waste (MSW) </a:t>
            </a:r>
            <a:r>
              <a:rPr lang="en-US" sz="1600" dirty="0" smtClean="0">
                <a:solidFill>
                  <a:srgbClr val="003E07"/>
                </a:solidFill>
                <a:latin typeface="Bahnschrift" pitchFamily="32" charset="0"/>
              </a:rPr>
              <a:t>is commonly known as trash or garbage and consists of everyday items such as product packaging, furniture, bottles etc.</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Mining wastes</a:t>
            </a:r>
            <a:r>
              <a:rPr lang="en-US" sz="1600" dirty="0" smtClean="0">
                <a:solidFill>
                  <a:srgbClr val="003E07"/>
                </a:solidFill>
                <a:latin typeface="Bahnschrift" pitchFamily="32" charset="0"/>
              </a:rPr>
              <a:t> result from mining activities. </a:t>
            </a:r>
            <a:r>
              <a:rPr lang="en-US" sz="1600" dirty="0" err="1" smtClean="0">
                <a:solidFill>
                  <a:srgbClr val="003E07"/>
                </a:solidFill>
                <a:latin typeface="Bahnschrift" pitchFamily="32" charset="0"/>
              </a:rPr>
              <a:t>Eg</a:t>
            </a:r>
            <a:r>
              <a:rPr lang="en-US" sz="1600" dirty="0" smtClean="0">
                <a:solidFill>
                  <a:srgbClr val="003E07"/>
                </a:solidFill>
                <a:latin typeface="Bahnschrift" pitchFamily="32" charset="0"/>
              </a:rPr>
              <a:t>. Heavy metals.</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Radioactive wastes</a:t>
            </a:r>
            <a:r>
              <a:rPr lang="en-US" sz="1600" dirty="0" smtClean="0">
                <a:solidFill>
                  <a:srgbClr val="003E07"/>
                </a:solidFill>
                <a:latin typeface="Bahnschrift" pitchFamily="32" charset="0"/>
              </a:rPr>
              <a:t>: Nuclear explosions, nuclear testing, use of radioactive substances in medical and scientific research etc.</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Hospital wastes (BMW)</a:t>
            </a:r>
            <a:r>
              <a:rPr lang="en-US" sz="1600" dirty="0" smtClean="0">
                <a:solidFill>
                  <a:srgbClr val="003E07"/>
                </a:solidFill>
                <a:latin typeface="Bahnschrift" pitchFamily="32" charset="0"/>
              </a:rPr>
              <a:t> includes disposable needles, syringes, blades, tissues etc.</a:t>
            </a:r>
          </a:p>
          <a:p>
            <a:pPr>
              <a:spcBef>
                <a:spcPts val="450"/>
              </a:spcBef>
              <a:buClr>
                <a:srgbClr val="77933C"/>
              </a:buClr>
              <a:buFont typeface="Wingdings" charset="2"/>
              <a:buChar char=""/>
              <a:defRPr/>
            </a:pPr>
            <a:r>
              <a:rPr lang="en-US" sz="1600" b="1" dirty="0" smtClean="0">
                <a:solidFill>
                  <a:srgbClr val="003E07"/>
                </a:solidFill>
                <a:latin typeface="Bahnschrift" pitchFamily="32" charset="0"/>
              </a:rPr>
              <a:t>E-waste </a:t>
            </a:r>
            <a:r>
              <a:rPr lang="en-US" sz="1600" dirty="0" smtClean="0">
                <a:solidFill>
                  <a:srgbClr val="003E07"/>
                </a:solidFill>
                <a:latin typeface="Bahnschrift" pitchFamily="32" charset="0"/>
              </a:rPr>
              <a:t>refers to electrical and electronic equipment wastes.</a:t>
            </a:r>
          </a:p>
          <a:p>
            <a:pPr marL="341313">
              <a:spcBef>
                <a:spcPts val="450"/>
              </a:spcBef>
              <a:buClrTx/>
              <a:buFontTx/>
              <a:buNone/>
              <a:defRPr/>
            </a:pPr>
            <a:endParaRPr lang="en-US" sz="1600" dirty="0" smtClean="0">
              <a:solidFill>
                <a:srgbClr val="003E07"/>
              </a:solidFill>
              <a:latin typeface="Bahnschrift" pitchFamily="32" charset="0"/>
            </a:endParaRPr>
          </a:p>
        </p:txBody>
      </p:sp>
      <p:sp>
        <p:nvSpPr>
          <p:cNvPr id="10244"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117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Effects of Solid Waste</a:t>
            </a:r>
          </a:p>
        </p:txBody>
      </p:sp>
      <p:sp>
        <p:nvSpPr>
          <p:cNvPr id="1229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500"/>
              </a:spcBef>
              <a:buClr>
                <a:srgbClr val="77933C"/>
              </a:buClr>
              <a:buFont typeface="Wingdings" charset="2"/>
              <a:buChar char=""/>
              <a:defRPr/>
            </a:pPr>
            <a:r>
              <a:rPr lang="en-US" sz="2000" dirty="0" smtClean="0">
                <a:solidFill>
                  <a:srgbClr val="003E07"/>
                </a:solidFill>
                <a:latin typeface="Bahnschrift" pitchFamily="32" charset="0"/>
              </a:rPr>
              <a:t>Solid waste </a:t>
            </a:r>
            <a:r>
              <a:rPr lang="en-US" sz="2000" b="1" dirty="0" smtClean="0">
                <a:solidFill>
                  <a:srgbClr val="003E07"/>
                </a:solidFill>
                <a:latin typeface="Bahnschrift" pitchFamily="32" charset="0"/>
              </a:rPr>
              <a:t>helps disease-causing organisms </a:t>
            </a:r>
            <a:r>
              <a:rPr lang="en-US" sz="2000" dirty="0" smtClean="0">
                <a:solidFill>
                  <a:srgbClr val="003E07"/>
                </a:solidFill>
                <a:latin typeface="Bahnschrift" pitchFamily="32" charset="0"/>
              </a:rPr>
              <a:t>such as mosquitoes, flies, etc., to thrive freely and increase in population.</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It runs off with rainwater and mixes with the nearby water bodies causing </a:t>
            </a:r>
            <a:r>
              <a:rPr lang="en-US" sz="2000" b="1" dirty="0" smtClean="0">
                <a:solidFill>
                  <a:srgbClr val="003E07"/>
                </a:solidFill>
                <a:latin typeface="Bahnschrift" pitchFamily="32" charset="0"/>
              </a:rPr>
              <a:t>water pollution</a:t>
            </a:r>
            <a:r>
              <a:rPr lang="en-US" sz="2000" dirty="0" smtClean="0">
                <a:solidFill>
                  <a:srgbClr val="003E07"/>
                </a:solidFill>
                <a:latin typeface="Bahnschrift" pitchFamily="32" charset="0"/>
              </a:rPr>
              <a:t>.</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Burning of solid waste leads to </a:t>
            </a:r>
            <a:r>
              <a:rPr lang="en-US" sz="2000" b="1" dirty="0" smtClean="0">
                <a:solidFill>
                  <a:srgbClr val="003E07"/>
                </a:solidFill>
                <a:latin typeface="Bahnschrift" pitchFamily="32" charset="0"/>
              </a:rPr>
              <a:t>air pollution</a:t>
            </a:r>
            <a:r>
              <a:rPr lang="en-US" sz="2000" dirty="0" smtClean="0">
                <a:solidFill>
                  <a:srgbClr val="003E07"/>
                </a:solidFill>
                <a:latin typeface="Bahnschrift" pitchFamily="32" charset="0"/>
              </a:rPr>
              <a:t>.</a:t>
            </a:r>
          </a:p>
          <a:p>
            <a:pPr>
              <a:spcBef>
                <a:spcPts val="500"/>
              </a:spcBef>
              <a:buClr>
                <a:srgbClr val="77933C"/>
              </a:buClr>
              <a:buFont typeface="Wingdings" charset="2"/>
              <a:buChar char=""/>
              <a:defRPr/>
            </a:pPr>
            <a:r>
              <a:rPr lang="en-US" sz="2000" b="1" dirty="0" smtClean="0">
                <a:solidFill>
                  <a:srgbClr val="003E07"/>
                </a:solidFill>
                <a:latin typeface="Bahnschrift" pitchFamily="32" charset="0"/>
              </a:rPr>
              <a:t>Radioactive substances </a:t>
            </a:r>
            <a:r>
              <a:rPr lang="en-US" sz="2000" dirty="0" smtClean="0">
                <a:solidFill>
                  <a:srgbClr val="003E07"/>
                </a:solidFill>
                <a:latin typeface="Bahnschrift" pitchFamily="32" charset="0"/>
              </a:rPr>
              <a:t>present in solid waste cause a number of diseases in human beings.</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Solid waste reduces the </a:t>
            </a:r>
            <a:r>
              <a:rPr lang="en-US" sz="2000" b="1" dirty="0" smtClean="0">
                <a:solidFill>
                  <a:srgbClr val="003E07"/>
                </a:solidFill>
                <a:latin typeface="Bahnschrift" pitchFamily="32" charset="0"/>
              </a:rPr>
              <a:t>aesthetic value </a:t>
            </a:r>
            <a:r>
              <a:rPr lang="en-US" sz="2000" dirty="0" smtClean="0">
                <a:solidFill>
                  <a:srgbClr val="003E07"/>
                </a:solidFill>
                <a:latin typeface="Bahnschrift" pitchFamily="32" charset="0"/>
              </a:rPr>
              <a:t>of land.</a:t>
            </a:r>
          </a:p>
          <a:p>
            <a:pPr>
              <a:spcBef>
                <a:spcPts val="500"/>
              </a:spcBef>
              <a:buClr>
                <a:srgbClr val="77933C"/>
              </a:buClr>
              <a:buFont typeface="Wingdings" charset="2"/>
              <a:buChar char=""/>
              <a:defRPr/>
            </a:pPr>
            <a:r>
              <a:rPr lang="en-US" sz="2000" dirty="0" smtClean="0">
                <a:solidFill>
                  <a:srgbClr val="003E07"/>
                </a:solidFill>
                <a:latin typeface="Bahnschrift" pitchFamily="32" charset="0"/>
              </a:rPr>
              <a:t>Non-biodegradable solid wastes such as polythene, plastic, rubber, etc., release </a:t>
            </a:r>
            <a:r>
              <a:rPr lang="en-US" sz="2000" b="1" dirty="0" smtClean="0">
                <a:solidFill>
                  <a:srgbClr val="003E07"/>
                </a:solidFill>
                <a:latin typeface="Bahnschrift" pitchFamily="32" charset="0"/>
              </a:rPr>
              <a:t>toxic gases </a:t>
            </a:r>
            <a:r>
              <a:rPr lang="en-US" sz="2000" dirty="0" smtClean="0">
                <a:solidFill>
                  <a:srgbClr val="003E07"/>
                </a:solidFill>
                <a:latin typeface="Bahnschrift" pitchFamily="32" charset="0"/>
              </a:rPr>
              <a:t>when burnt hence causing air pollution.</a:t>
            </a:r>
          </a:p>
          <a:p>
            <a:pPr marL="341313">
              <a:spcBef>
                <a:spcPts val="500"/>
              </a:spcBef>
              <a:buClrTx/>
              <a:buFontTx/>
              <a:buNone/>
              <a:defRPr/>
            </a:pPr>
            <a:endParaRPr lang="en-US" sz="2000" dirty="0" smtClean="0">
              <a:solidFill>
                <a:srgbClr val="003E07"/>
              </a:solidFill>
              <a:latin typeface="Bahnschrift" pitchFamily="32" charset="0"/>
            </a:endParaRPr>
          </a:p>
          <a:p>
            <a:pPr marL="341313">
              <a:spcBef>
                <a:spcPts val="500"/>
              </a:spcBef>
              <a:buClrTx/>
              <a:buFontTx/>
              <a:buNone/>
              <a:defRPr/>
            </a:pPr>
            <a:endParaRPr lang="en-US" sz="2000" dirty="0" smtClean="0">
              <a:solidFill>
                <a:srgbClr val="003E07"/>
              </a:solidFill>
              <a:latin typeface="Bahnschrift" pitchFamily="32" charset="0"/>
            </a:endParaRPr>
          </a:p>
          <a:p>
            <a:pPr marL="341313">
              <a:spcBef>
                <a:spcPts val="500"/>
              </a:spcBef>
              <a:buClrTx/>
              <a:buFontTx/>
              <a:buNone/>
              <a:defRPr/>
            </a:pPr>
            <a:endParaRPr lang="en-US" sz="2000" dirty="0" smtClean="0">
              <a:solidFill>
                <a:srgbClr val="003E07"/>
              </a:solidFill>
              <a:latin typeface="Bahnschrift" pitchFamily="32" charset="0"/>
            </a:endParaRPr>
          </a:p>
        </p:txBody>
      </p:sp>
      <p:sp>
        <p:nvSpPr>
          <p:cNvPr id="11268"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87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Solid waste management </a:t>
            </a:r>
          </a:p>
        </p:txBody>
      </p:sp>
      <p:sp>
        <p:nvSpPr>
          <p:cNvPr id="1331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800"/>
              </a:spcBef>
              <a:buClr>
                <a:srgbClr val="77933C"/>
              </a:buClr>
              <a:buFont typeface="Wingdings" charset="2"/>
              <a:buChar char=""/>
              <a:defRPr/>
            </a:pPr>
            <a:r>
              <a:rPr lang="en-US" sz="3200" smtClean="0">
                <a:solidFill>
                  <a:srgbClr val="003E07"/>
                </a:solidFill>
                <a:latin typeface="Bahnschrift" pitchFamily="32" charset="0"/>
              </a:rPr>
              <a:t>Indiscriminate disposal of solid wastes-especially of hazardous waste causes adverse environment effects.</a:t>
            </a:r>
          </a:p>
          <a:p>
            <a:pPr>
              <a:spcBef>
                <a:spcPts val="800"/>
              </a:spcBef>
              <a:buClr>
                <a:srgbClr val="77933C"/>
              </a:buClr>
              <a:buFont typeface="Wingdings" charset="2"/>
              <a:buChar char=""/>
              <a:defRPr/>
            </a:pPr>
            <a:r>
              <a:rPr lang="en-US" sz="3200" smtClean="0">
                <a:solidFill>
                  <a:srgbClr val="003E07"/>
                </a:solidFill>
                <a:latin typeface="Bahnschrift" pitchFamily="32" charset="0"/>
              </a:rPr>
              <a:t>The main objective of solid waste management is to minimize these adverse effects before it becomes too difficult to rectify in the future.</a:t>
            </a:r>
          </a:p>
          <a:p>
            <a:pPr marL="341313">
              <a:spcBef>
                <a:spcPts val="800"/>
              </a:spcBef>
              <a:buClrTx/>
              <a:buFontTx/>
              <a:buNone/>
              <a:defRPr/>
            </a:pPr>
            <a:endParaRPr lang="en-US" sz="3200" smtClean="0">
              <a:solidFill>
                <a:srgbClr val="003E07"/>
              </a:solidFill>
              <a:latin typeface="Bahnschrift" pitchFamily="32" charset="0"/>
            </a:endParaRPr>
          </a:p>
        </p:txBody>
      </p:sp>
      <p:sp>
        <p:nvSpPr>
          <p:cNvPr id="12292"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39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457200" y="274638"/>
            <a:ext cx="8229600" cy="1143000"/>
          </a:xfrm>
          <a:prstGeom prst="rect">
            <a:avLst/>
          </a:prstGeom>
          <a:noFill/>
          <a:ln w="9525">
            <a:noFill/>
            <a:round/>
            <a:headEnd/>
            <a:tailEnd/>
          </a:ln>
          <a:effectLst/>
        </p:spPr>
        <p:txBody>
          <a:bodyPr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4400">
                <a:solidFill>
                  <a:srgbClr val="C3D69B"/>
                </a:solidFill>
                <a:latin typeface="Bahnschrift Light" pitchFamily="32" charset="0"/>
              </a:rPr>
              <a:t>Solid waste management </a:t>
            </a:r>
          </a:p>
        </p:txBody>
      </p:sp>
      <p:sp>
        <p:nvSpPr>
          <p:cNvPr id="1433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0200" indent="-33020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1pPr>
            <a:lvl2pPr marL="730250" indent="-27305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2pPr>
            <a:lvl3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3pPr>
            <a:lvl4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4pPr>
            <a:lvl5pPr>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330200" algn="l"/>
                <a:tab pos="777875" algn="l"/>
                <a:tab pos="1227138" algn="l"/>
                <a:tab pos="1676400" algn="l"/>
                <a:tab pos="2125663" algn="l"/>
                <a:tab pos="2574925" algn="l"/>
                <a:tab pos="3024188" algn="l"/>
                <a:tab pos="3473450" algn="l"/>
                <a:tab pos="3922713" algn="l"/>
                <a:tab pos="4371975" algn="l"/>
                <a:tab pos="4821238" algn="l"/>
                <a:tab pos="5270500" algn="l"/>
                <a:tab pos="5719763" algn="l"/>
                <a:tab pos="6169025" algn="l"/>
                <a:tab pos="6618288" algn="l"/>
                <a:tab pos="7067550" algn="l"/>
                <a:tab pos="7516813" algn="l"/>
                <a:tab pos="7966075" algn="l"/>
                <a:tab pos="8415338" algn="l"/>
                <a:tab pos="8864600" algn="l"/>
                <a:tab pos="9313863" algn="l"/>
              </a:tabLst>
              <a:defRPr>
                <a:solidFill>
                  <a:srgbClr val="000000"/>
                </a:solidFill>
                <a:latin typeface="Arial" charset="0"/>
                <a:ea typeface="Microsoft YaHei" charset="-122"/>
              </a:defRPr>
            </a:lvl9pPr>
          </a:lstStyle>
          <a:p>
            <a:pPr>
              <a:spcBef>
                <a:spcPts val="800"/>
              </a:spcBef>
              <a:buClr>
                <a:srgbClr val="77933C"/>
              </a:buClr>
              <a:buFont typeface="Wingdings" charset="2"/>
              <a:buChar char=""/>
              <a:defRPr/>
            </a:pPr>
            <a:r>
              <a:rPr lang="en-US" sz="3200" smtClean="0">
                <a:solidFill>
                  <a:srgbClr val="003E07"/>
                </a:solidFill>
                <a:latin typeface="Bahnschrift" pitchFamily="32" charset="0"/>
              </a:rPr>
              <a:t>Main Functional Elements:</a:t>
            </a:r>
          </a:p>
          <a:p>
            <a:pPr lvl="1">
              <a:spcBef>
                <a:spcPts val="700"/>
              </a:spcBef>
              <a:buClr>
                <a:srgbClr val="77933C"/>
              </a:buClr>
              <a:buFont typeface="Wingdings" charset="2"/>
              <a:buChar char=""/>
              <a:defRPr/>
            </a:pPr>
            <a:r>
              <a:rPr lang="en-US" sz="2800" smtClean="0">
                <a:solidFill>
                  <a:srgbClr val="4F6228"/>
                </a:solidFill>
                <a:latin typeface="Bahnschrift" pitchFamily="32" charset="0"/>
              </a:rPr>
              <a:t>Waste generation</a:t>
            </a:r>
          </a:p>
          <a:p>
            <a:pPr lvl="1">
              <a:spcBef>
                <a:spcPts val="700"/>
              </a:spcBef>
              <a:buClr>
                <a:srgbClr val="77933C"/>
              </a:buClr>
              <a:buFont typeface="Wingdings" charset="2"/>
              <a:buChar char=""/>
              <a:defRPr/>
            </a:pPr>
            <a:r>
              <a:rPr lang="en-US" sz="2800" smtClean="0">
                <a:solidFill>
                  <a:srgbClr val="4F6228"/>
                </a:solidFill>
                <a:latin typeface="Bahnschrift" pitchFamily="32" charset="0"/>
              </a:rPr>
              <a:t>Waste management</a:t>
            </a:r>
          </a:p>
          <a:p>
            <a:pPr lvl="2">
              <a:spcBef>
                <a:spcPts val="600"/>
              </a:spcBef>
              <a:buClr>
                <a:srgbClr val="77933C"/>
              </a:buClr>
              <a:buFont typeface="Wingdings" charset="2"/>
              <a:buChar char=""/>
              <a:defRPr/>
            </a:pPr>
            <a:r>
              <a:rPr lang="en-US" sz="2400" smtClean="0">
                <a:solidFill>
                  <a:srgbClr val="77933C"/>
                </a:solidFill>
                <a:latin typeface="Bahnschrift" pitchFamily="32" charset="0"/>
                <a:cs typeface="Times New Roman" pitchFamily="16" charset="0"/>
              </a:rPr>
              <a:t>Storage</a:t>
            </a:r>
          </a:p>
          <a:p>
            <a:pPr lvl="2">
              <a:spcBef>
                <a:spcPts val="600"/>
              </a:spcBef>
              <a:buClr>
                <a:srgbClr val="77933C"/>
              </a:buClr>
              <a:buFont typeface="Wingdings" charset="2"/>
              <a:buChar char=""/>
              <a:defRPr/>
            </a:pPr>
            <a:r>
              <a:rPr lang="en-US" sz="2400" smtClean="0">
                <a:solidFill>
                  <a:srgbClr val="77933C"/>
                </a:solidFill>
                <a:latin typeface="Bahnschrift" pitchFamily="32" charset="0"/>
                <a:cs typeface="Times New Roman" pitchFamily="16" charset="0"/>
              </a:rPr>
              <a:t>Collection</a:t>
            </a:r>
          </a:p>
          <a:p>
            <a:pPr lvl="2">
              <a:spcBef>
                <a:spcPts val="600"/>
              </a:spcBef>
              <a:buClr>
                <a:srgbClr val="77933C"/>
              </a:buClr>
              <a:buFont typeface="Wingdings" charset="2"/>
              <a:buChar char=""/>
              <a:defRPr/>
            </a:pPr>
            <a:r>
              <a:rPr lang="en-US" sz="2400" smtClean="0">
                <a:solidFill>
                  <a:srgbClr val="77933C"/>
                </a:solidFill>
                <a:latin typeface="Bahnschrift" pitchFamily="32" charset="0"/>
                <a:cs typeface="Times New Roman" pitchFamily="16" charset="0"/>
              </a:rPr>
              <a:t>Transfer/transport</a:t>
            </a:r>
          </a:p>
          <a:p>
            <a:pPr lvl="2">
              <a:spcBef>
                <a:spcPts val="600"/>
              </a:spcBef>
              <a:buClr>
                <a:srgbClr val="77933C"/>
              </a:buClr>
              <a:buFont typeface="Wingdings" charset="2"/>
              <a:buChar char=""/>
              <a:defRPr/>
            </a:pPr>
            <a:r>
              <a:rPr lang="en-US" sz="2400" smtClean="0">
                <a:solidFill>
                  <a:srgbClr val="77933C"/>
                </a:solidFill>
                <a:latin typeface="Bahnschrift" pitchFamily="32" charset="0"/>
                <a:cs typeface="Times New Roman" pitchFamily="16" charset="0"/>
              </a:rPr>
              <a:t>Processing/recovery</a:t>
            </a:r>
          </a:p>
          <a:p>
            <a:pPr lvl="2">
              <a:spcBef>
                <a:spcPts val="600"/>
              </a:spcBef>
              <a:buClr>
                <a:srgbClr val="77933C"/>
              </a:buClr>
              <a:buFont typeface="Wingdings" charset="2"/>
              <a:buChar char=""/>
              <a:defRPr/>
            </a:pPr>
            <a:r>
              <a:rPr lang="en-US" sz="2400" smtClean="0">
                <a:solidFill>
                  <a:srgbClr val="77933C"/>
                </a:solidFill>
                <a:latin typeface="Bahnschrift" pitchFamily="32" charset="0"/>
                <a:cs typeface="Times New Roman" pitchFamily="16" charset="0"/>
              </a:rPr>
              <a:t>Disposal</a:t>
            </a:r>
          </a:p>
          <a:p>
            <a:pPr marL="341313">
              <a:spcBef>
                <a:spcPts val="800"/>
              </a:spcBef>
              <a:buClrTx/>
              <a:buFontTx/>
              <a:buNone/>
              <a:defRPr/>
            </a:pPr>
            <a:endParaRPr lang="en-US" sz="3200" smtClean="0">
              <a:solidFill>
                <a:srgbClr val="003E07"/>
              </a:solidFill>
              <a:latin typeface="Bahnschrift" pitchFamily="32" charset="0"/>
            </a:endParaRPr>
          </a:p>
          <a:p>
            <a:pPr marL="341313">
              <a:spcBef>
                <a:spcPts val="800"/>
              </a:spcBef>
              <a:buClrTx/>
              <a:buFontTx/>
              <a:buNone/>
              <a:defRPr/>
            </a:pPr>
            <a:endParaRPr lang="en-US" sz="3200" smtClean="0">
              <a:solidFill>
                <a:srgbClr val="003E07"/>
              </a:solidFill>
              <a:latin typeface="Bahnschrift" pitchFamily="32" charset="0"/>
            </a:endParaRPr>
          </a:p>
          <a:p>
            <a:pPr marL="341313">
              <a:spcBef>
                <a:spcPts val="800"/>
              </a:spcBef>
              <a:buClrTx/>
              <a:buFontTx/>
              <a:buNone/>
              <a:defRPr/>
            </a:pPr>
            <a:endParaRPr lang="en-US" sz="3200" smtClean="0">
              <a:solidFill>
                <a:srgbClr val="003E07"/>
              </a:solidFill>
              <a:latin typeface="Bahnschrift" pitchFamily="32" charset="0"/>
            </a:endParaRPr>
          </a:p>
        </p:txBody>
      </p:sp>
      <p:sp>
        <p:nvSpPr>
          <p:cNvPr id="13316" name="Text Box 3"/>
          <p:cNvSpPr txBox="1">
            <a:spLocks noChangeArrowheads="1"/>
          </p:cNvSpPr>
          <p:nvPr/>
        </p:nvSpPr>
        <p:spPr bwMode="auto">
          <a:xfrm>
            <a:off x="457200" y="6356350"/>
            <a:ext cx="2133600" cy="365125"/>
          </a:xfrm>
          <a:prstGeom prst="rect">
            <a:avLst/>
          </a:prstGeom>
          <a:noFill/>
          <a:ln w="9525">
            <a:noFill/>
            <a:round/>
            <a:headEnd/>
            <a:tailEnd/>
          </a:ln>
          <a:effectLst/>
        </p:spPr>
        <p:txBody>
          <a:bodyPr lIns="90000" tIns="46800" rIns="90000" bIns="46800" anchor="ctr"/>
          <a:lstStyle/>
          <a:p>
            <a:pPr eaLnBrk="1">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sz="1200">
                <a:solidFill>
                  <a:srgbClr val="EBF1DE"/>
                </a:solidFill>
              </a:rPr>
              <a:t>12/03/19</a:t>
            </a:r>
          </a:p>
        </p:txBody>
      </p:sp>
    </p:spTree>
  </p:cSld>
  <p:clrMapOvr>
    <a:masterClrMapping/>
  </p:clrMapOvr>
  <p:transition spd="slow" advClick="0" advTm="21000"/>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ahnschrift Light"/>
        <a:ea typeface="Microsoft YaHei"/>
        <a:cs typeface=""/>
      </a:majorFont>
      <a:minorFont>
        <a:latin typeface="Bahnschrift"/>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ahnschrift Light"/>
        <a:ea typeface="Microsoft YaHei"/>
        <a:cs typeface=""/>
      </a:majorFont>
      <a:minorFont>
        <a:latin typeface="Bahnschrift"/>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ahnschrift Light"/>
        <a:ea typeface="Microsoft YaHei"/>
        <a:cs typeface=""/>
      </a:majorFont>
      <a:minorFont>
        <a:latin typeface="Bahnschrift"/>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3610</TotalTime>
  <Words>1544</Words>
  <Application>Microsoft Office PowerPoint</Application>
  <PresentationFormat>On-screen Show (4:3)</PresentationFormat>
  <Paragraphs>235</Paragraphs>
  <Slides>24</Slides>
  <Notes>23</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HP</cp:lastModifiedBy>
  <cp:revision>242</cp:revision>
  <cp:lastPrinted>1601-01-01T00:00:00Z</cp:lastPrinted>
  <dcterms:created xsi:type="dcterms:W3CDTF">2019-01-10T05:05:48Z</dcterms:created>
  <dcterms:modified xsi:type="dcterms:W3CDTF">2023-11-03T03:48:47Z</dcterms:modified>
</cp:coreProperties>
</file>