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1"/>
  </p:notesMasterIdLst>
  <p:sldIdLst>
    <p:sldId id="256" r:id="rId4"/>
    <p:sldId id="47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81" r:id="rId13"/>
    <p:sldId id="480" r:id="rId14"/>
    <p:sldId id="482" r:id="rId15"/>
    <p:sldId id="483" r:id="rId16"/>
    <p:sldId id="484" r:id="rId17"/>
    <p:sldId id="486" r:id="rId18"/>
    <p:sldId id="487" r:id="rId19"/>
    <p:sldId id="488" r:id="rId2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87187" cy="1248092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4105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021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2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3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4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5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6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7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8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9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98D878-5653-490C-A130-E5B260FDAB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7421EAA-7378-418A-96C4-2FC296A7E3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274638"/>
            <a:ext cx="2054225" cy="5838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0275" cy="5838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6FF1D4-D8E4-43D3-8CB6-6B3AE862B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25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0200"/>
            <a:ext cx="403225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F335A9-12A0-4C04-89A2-ED87C8EFB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274638"/>
            <a:ext cx="2054225" cy="5838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0275" cy="5838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25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0200"/>
            <a:ext cx="403225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76B4414-124F-4773-8A49-90CDC1A5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274638"/>
            <a:ext cx="2054225" cy="5838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0275" cy="5838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25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0200"/>
            <a:ext cx="403225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94B631-A5CD-445F-A520-715181822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687D536-CCE3-4B97-8233-30130083D6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3EB25C4-31F9-4CC2-A69D-58A64B0F5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5AD1E76-1345-4BE3-86B3-E5890811B7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4947898-CB3A-45FA-8F8C-0245D35060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2E62E87-53E3-4A8C-B3F1-B730D0D6B8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rgbClr val="003E0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003E0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6900" cy="1130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6900" cy="45132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0900" cy="352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898989"/>
                </a:solidFill>
                <a:latin typeface="Calibri" pitchFamily="32" charset="0"/>
                <a:cs typeface="Segoe UI" charset="0"/>
              </a:defRPr>
            </a:lvl1pPr>
          </a:lstStyle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0900" cy="352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898989"/>
                </a:solidFill>
                <a:latin typeface="Calibri" pitchFamily="32" charset="0"/>
                <a:cs typeface="Segoe UI" charset="0"/>
              </a:defRPr>
            </a:lvl1pPr>
          </a:lstStyle>
          <a:p>
            <a:fld id="{005FCB62-7B43-4A6A-93E4-C451392F7F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3E0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F6228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77933C"/>
          </a:solidFill>
          <a:latin typeface="+mn-lt"/>
          <a:ea typeface="+mn-ea"/>
          <a:cs typeface="Times New Roman" pitchFamily="16" charset="0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rgbClr val="003E0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003E0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3573463"/>
            <a:ext cx="9144000" cy="2303462"/>
          </a:xfrm>
          <a:prstGeom prst="rect">
            <a:avLst/>
          </a:prstGeom>
          <a:solidFill>
            <a:srgbClr val="000000">
              <a:alpha val="57999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6900" cy="1130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6900" cy="45132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3E0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F6228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77933C"/>
          </a:solidFill>
          <a:latin typeface="+mn-lt"/>
          <a:ea typeface="+mn-ea"/>
          <a:cs typeface="Times New Roman" pitchFamily="16" charset="0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003E0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rgbClr val="003E0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6900" cy="1130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6900" cy="45132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8" y="6335713"/>
            <a:ext cx="5400675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 b="1">
                <a:solidFill>
                  <a:srgbClr val="FFFF00"/>
                </a:solidFill>
              </a:rPr>
              <a:t>This PPT should be used as reference only. Reading books (mentioned in syllabus) is mandatory for the preparation of the examinations.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3E0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F6228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77933C"/>
          </a:solidFill>
          <a:latin typeface="+mn-lt"/>
          <a:ea typeface="+mn-ea"/>
          <a:cs typeface="Times New Roman" pitchFamily="16" charset="0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79388" y="3573463"/>
            <a:ext cx="8750330" cy="1470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b="1" dirty="0" smtClean="0">
                <a:solidFill>
                  <a:srgbClr val="EBF1DE"/>
                </a:solidFill>
                <a:latin typeface="Bahnschrift Light" pitchFamily="32" charset="0"/>
                <a:ea typeface="Microsoft YaHei" charset="-122"/>
              </a:rPr>
              <a:t>Environment and Human Population</a:t>
            </a:r>
            <a:endParaRPr lang="en-IN" sz="3600" b="1" dirty="0">
              <a:solidFill>
                <a:srgbClr val="EBF1DE"/>
              </a:solidFill>
              <a:latin typeface="Bahnschrift Light" pitchFamily="32" charset="0"/>
              <a:ea typeface="Microsoft YaHei" charset="-122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743200" y="5157788"/>
            <a:ext cx="6400800" cy="6937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dirty="0">
                <a:solidFill>
                  <a:srgbClr val="C3D69B"/>
                </a:solidFill>
                <a:latin typeface="Bahnschrift" pitchFamily="32" charset="0"/>
                <a:ea typeface="Microsoft YaHei" charset="-122"/>
              </a:rPr>
              <a:t>Dr. </a:t>
            </a:r>
            <a:r>
              <a:rPr lang="en-IN" sz="3200" dirty="0" err="1">
                <a:solidFill>
                  <a:srgbClr val="C3D69B"/>
                </a:solidFill>
                <a:latin typeface="Bahnschrift" pitchFamily="32" charset="0"/>
                <a:ea typeface="Microsoft YaHei" charset="-122"/>
              </a:rPr>
              <a:t>Prasenjit</a:t>
            </a:r>
            <a:r>
              <a:rPr lang="en-IN" sz="3200" dirty="0">
                <a:solidFill>
                  <a:srgbClr val="C3D69B"/>
                </a:solidFill>
                <a:latin typeface="Bahnschrift" pitchFamily="32" charset="0"/>
                <a:ea typeface="Microsoft YaHei" charset="-122"/>
              </a:rPr>
              <a:t> Adak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58" y="500042"/>
            <a:ext cx="850112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Disaster</a:t>
            </a:r>
            <a:r>
              <a:rPr u="none" spc="-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Management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323" y="1571612"/>
            <a:ext cx="8642985" cy="48397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851535">
              <a:spcBef>
                <a:spcPts val="100"/>
              </a:spcBef>
            </a:pP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A </a:t>
            </a:r>
            <a:r>
              <a:rPr i="1" spc="-5" dirty="0">
                <a:solidFill>
                  <a:srgbClr val="365F91"/>
                </a:solidFill>
                <a:latin typeface="+mn-lt"/>
                <a:cs typeface="Times New Roman"/>
              </a:rPr>
              <a:t>disaster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is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defined as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a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sudden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event or </a:t>
            </a: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calamity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that </a:t>
            </a: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causes large-  scale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damage and destruction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of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human life and</a:t>
            </a:r>
            <a:r>
              <a:rPr spc="5"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20" dirty="0">
                <a:solidFill>
                  <a:srgbClr val="365F91"/>
                </a:solidFill>
                <a:latin typeface="+mn-lt"/>
                <a:cs typeface="Times New Roman"/>
              </a:rPr>
              <a:t>property.</a:t>
            </a:r>
            <a:endParaRPr>
              <a:latin typeface="+mn-lt"/>
              <a:cs typeface="Times New Roman"/>
            </a:endParaRPr>
          </a:p>
          <a:p>
            <a:pPr marL="50800">
              <a:spcBef>
                <a:spcPts val="1914"/>
              </a:spcBef>
            </a:pPr>
            <a:r>
              <a:rPr b="1" spc="-40" dirty="0">
                <a:solidFill>
                  <a:srgbClr val="16365D"/>
                </a:solidFill>
                <a:latin typeface="+mn-lt"/>
                <a:cs typeface="Times New Roman"/>
              </a:rPr>
              <a:t>Types </a:t>
            </a:r>
            <a:r>
              <a:rPr b="1" dirty="0">
                <a:solidFill>
                  <a:srgbClr val="16365D"/>
                </a:solidFill>
                <a:latin typeface="+mn-lt"/>
                <a:cs typeface="Times New Roman"/>
              </a:rPr>
              <a:t>of</a:t>
            </a:r>
            <a:r>
              <a:rPr b="1" spc="35" dirty="0">
                <a:solidFill>
                  <a:srgbClr val="16365D"/>
                </a:solidFill>
                <a:latin typeface="+mn-lt"/>
                <a:cs typeface="Times New Roman"/>
              </a:rPr>
              <a:t> </a:t>
            </a:r>
            <a:r>
              <a:rPr b="1" spc="-5" dirty="0">
                <a:solidFill>
                  <a:srgbClr val="16365D"/>
                </a:solidFill>
                <a:latin typeface="+mn-lt"/>
                <a:cs typeface="Times New Roman"/>
              </a:rPr>
              <a:t>Disasters</a:t>
            </a:r>
            <a:endParaRPr>
              <a:latin typeface="+mn-lt"/>
              <a:cs typeface="Times New Roman"/>
            </a:endParaRPr>
          </a:p>
          <a:p>
            <a:pPr marL="1294765">
              <a:spcBef>
                <a:spcPts val="1920"/>
              </a:spcBef>
            </a:pPr>
            <a:r>
              <a:rPr b="1" spc="-5" dirty="0">
                <a:solidFill>
                  <a:srgbClr val="5F497A"/>
                </a:solidFill>
                <a:latin typeface="+mn-lt"/>
                <a:cs typeface="Times New Roman"/>
              </a:rPr>
              <a:t>Natural</a:t>
            </a:r>
            <a:r>
              <a:rPr b="1" spc="-15" dirty="0">
                <a:solidFill>
                  <a:srgbClr val="5F497A"/>
                </a:solidFill>
                <a:latin typeface="+mn-lt"/>
                <a:cs typeface="Times New Roman"/>
              </a:rPr>
              <a:t> </a:t>
            </a:r>
            <a:r>
              <a:rPr b="1" spc="-5" dirty="0">
                <a:solidFill>
                  <a:srgbClr val="5F497A"/>
                </a:solidFill>
                <a:latin typeface="+mn-lt"/>
                <a:cs typeface="Times New Roman"/>
              </a:rPr>
              <a:t>Disasters</a:t>
            </a:r>
            <a:endParaRPr>
              <a:latin typeface="+mn-lt"/>
              <a:cs typeface="Times New Roman"/>
            </a:endParaRPr>
          </a:p>
          <a:p>
            <a:pPr marL="1395095" indent="-100965">
              <a:spcBef>
                <a:spcPts val="2165"/>
              </a:spcBef>
              <a:buSzPct val="95454"/>
              <a:buFont typeface="OpenSymbol"/>
              <a:buChar char="•"/>
              <a:tabLst>
                <a:tab pos="1395730" algn="l"/>
              </a:tabLst>
            </a:pP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Air-related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–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Hurricanes, cyclones, storms,</a:t>
            </a:r>
            <a:r>
              <a:rPr spc="5"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etc.</a:t>
            </a:r>
            <a:endParaRPr>
              <a:latin typeface="+mn-lt"/>
              <a:cs typeface="Times New Roman"/>
            </a:endParaRPr>
          </a:p>
          <a:p>
            <a:pPr marL="1395095" indent="-100965">
              <a:buSzPct val="95454"/>
              <a:buFont typeface="OpenSymbol"/>
              <a:buChar char="•"/>
              <a:tabLst>
                <a:tab pos="1395730" algn="l"/>
              </a:tabLst>
            </a:pPr>
            <a:r>
              <a:rPr spc="-25" dirty="0">
                <a:solidFill>
                  <a:srgbClr val="365F91"/>
                </a:solidFill>
                <a:latin typeface="+mn-lt"/>
                <a:cs typeface="Times New Roman"/>
              </a:rPr>
              <a:t>Water-related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–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Floods,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drought,</a:t>
            </a:r>
            <a:r>
              <a:rPr spc="35"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etc.</a:t>
            </a:r>
            <a:endParaRPr>
              <a:latin typeface="+mn-lt"/>
              <a:cs typeface="Times New Roman"/>
            </a:endParaRPr>
          </a:p>
          <a:p>
            <a:pPr marL="1464310" indent="-170180">
              <a:buSzPct val="95454"/>
              <a:buFont typeface="OpenSymbol"/>
              <a:buChar char="•"/>
              <a:tabLst>
                <a:tab pos="1464945" algn="l"/>
              </a:tabLst>
            </a:pP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Earth-related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–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Earthquakes, landslides,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volcanic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eruptions,</a:t>
            </a:r>
            <a:r>
              <a:rPr spc="10"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etc.</a:t>
            </a:r>
            <a:endParaRPr>
              <a:latin typeface="+mn-lt"/>
              <a:cs typeface="Times New Roman"/>
            </a:endParaRPr>
          </a:p>
          <a:p>
            <a:pPr marL="1294765">
              <a:spcBef>
                <a:spcPts val="2160"/>
              </a:spcBef>
            </a:pPr>
            <a:r>
              <a:rPr b="1" spc="-5" dirty="0">
                <a:solidFill>
                  <a:srgbClr val="5F497A"/>
                </a:solidFill>
                <a:latin typeface="+mn-lt"/>
                <a:cs typeface="Times New Roman"/>
              </a:rPr>
              <a:t>Man-made</a:t>
            </a:r>
            <a:r>
              <a:rPr b="1" spc="-15" dirty="0">
                <a:solidFill>
                  <a:srgbClr val="5F497A"/>
                </a:solidFill>
                <a:latin typeface="+mn-lt"/>
                <a:cs typeface="Times New Roman"/>
              </a:rPr>
              <a:t> </a:t>
            </a:r>
            <a:r>
              <a:rPr b="1" spc="-5" dirty="0">
                <a:solidFill>
                  <a:srgbClr val="5F497A"/>
                </a:solidFill>
                <a:latin typeface="+mn-lt"/>
                <a:cs typeface="Times New Roman"/>
              </a:rPr>
              <a:t>Disasters</a:t>
            </a:r>
            <a:endParaRPr>
              <a:latin typeface="+mn-lt"/>
              <a:cs typeface="Times New Roman"/>
            </a:endParaRPr>
          </a:p>
          <a:p>
            <a:pPr marL="1395095" indent="-100965">
              <a:spcBef>
                <a:spcPts val="2155"/>
              </a:spcBef>
              <a:buSzPct val="95454"/>
              <a:buFont typeface="OpenSymbol"/>
              <a:buChar char="•"/>
              <a:tabLst>
                <a:tab pos="1395730" algn="l"/>
              </a:tabLst>
            </a:pP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Industrial</a:t>
            </a: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accidents</a:t>
            </a:r>
            <a:endParaRPr>
              <a:latin typeface="+mn-lt"/>
              <a:cs typeface="Times New Roman"/>
            </a:endParaRPr>
          </a:p>
          <a:p>
            <a:pPr marL="1395095" indent="-100965">
              <a:spcBef>
                <a:spcPts val="5"/>
              </a:spcBef>
              <a:buSzPct val="95454"/>
              <a:buFont typeface="OpenSymbol"/>
              <a:buChar char="•"/>
              <a:tabLst>
                <a:tab pos="1395730" algn="l"/>
              </a:tabLst>
            </a:pPr>
            <a:r>
              <a:rPr spc="-40" dirty="0">
                <a:solidFill>
                  <a:srgbClr val="365F91"/>
                </a:solidFill>
                <a:latin typeface="+mn-lt"/>
                <a:cs typeface="Times New Roman"/>
              </a:rPr>
              <a:t>Wars,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riots, terrorism,</a:t>
            </a:r>
            <a:r>
              <a:rPr spc="35"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etc.</a:t>
            </a:r>
            <a:endParaRPr>
              <a:latin typeface="+mn-lt"/>
              <a:cs typeface="Times New Roman"/>
            </a:endParaRPr>
          </a:p>
          <a:p>
            <a:pPr marL="1395095" indent="-100965">
              <a:buSzPct val="95454"/>
              <a:buFont typeface="OpenSymbol"/>
              <a:buChar char="•"/>
              <a:tabLst>
                <a:tab pos="1395730" algn="l"/>
              </a:tabLst>
            </a:pPr>
            <a:r>
              <a:rPr spc="-30" dirty="0">
                <a:solidFill>
                  <a:srgbClr val="365F91"/>
                </a:solidFill>
                <a:latin typeface="+mn-lt"/>
                <a:cs typeface="Times New Roman"/>
              </a:rPr>
              <a:t>Toxic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 spills</a:t>
            </a:r>
            <a:endParaRPr>
              <a:latin typeface="+mn-lt"/>
              <a:cs typeface="Times New Roman"/>
            </a:endParaRPr>
          </a:p>
          <a:p>
            <a:pPr marL="1395095" indent="-100965">
              <a:buSzPct val="95454"/>
              <a:buFont typeface="OpenSymbol"/>
              <a:buChar char="•"/>
              <a:tabLst>
                <a:tab pos="1395730" algn="l"/>
              </a:tabLst>
            </a:pP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Transportation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accidents</a:t>
            </a:r>
            <a:endParaRPr>
              <a:latin typeface="+mn-lt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357166"/>
            <a:ext cx="835824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400" b="0" u="none" spc="-15" smtClean="0">
                <a:solidFill>
                  <a:schemeClr val="bg1"/>
                </a:solidFill>
                <a:latin typeface="Carlito"/>
                <a:cs typeface="Carlito"/>
              </a:rPr>
              <a:t>Disaster</a:t>
            </a:r>
            <a:r>
              <a:rPr lang="en-IN" spc="-65" dirty="0" smtClean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4400" b="0" u="none" spc="-10" smtClean="0">
                <a:solidFill>
                  <a:schemeClr val="bg1"/>
                </a:solidFill>
                <a:latin typeface="Carlito"/>
                <a:cs typeface="Carlito"/>
              </a:rPr>
              <a:t>Management</a:t>
            </a:r>
            <a:endParaRPr sz="440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2502"/>
            <a:ext cx="7082790" cy="36728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Objectives: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Reduce, </a:t>
            </a:r>
            <a:r>
              <a:rPr sz="2000" dirty="0">
                <a:solidFill>
                  <a:srgbClr val="0B0B00"/>
                </a:solidFill>
                <a:latin typeface="Carlito"/>
                <a:cs typeface="Carlito"/>
              </a:rPr>
              <a:t>or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avoid,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losses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from</a:t>
            </a:r>
            <a:r>
              <a:rPr sz="2000" spc="20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0B0B00"/>
                </a:solidFill>
                <a:latin typeface="Carlito"/>
                <a:cs typeface="Carlito"/>
              </a:rPr>
              <a:t>disasters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Assure assistance to</a:t>
            </a:r>
            <a:r>
              <a:rPr sz="2000" spc="15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victims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Achieve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rapid </a:t>
            </a:r>
            <a:r>
              <a:rPr sz="2000" dirty="0">
                <a:solidFill>
                  <a:srgbClr val="0B0B0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0B0B00"/>
                </a:solidFill>
                <a:latin typeface="Carlito"/>
                <a:cs typeface="Carlito"/>
              </a:rPr>
              <a:t>effective</a:t>
            </a:r>
            <a:r>
              <a:rPr sz="2000" spc="25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recovery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Disaster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management: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Mitigation: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Minimizing the possible </a:t>
            </a:r>
            <a:r>
              <a:rPr sz="2000" spc="-20" dirty="0">
                <a:solidFill>
                  <a:srgbClr val="0B0B00"/>
                </a:solidFill>
                <a:latin typeface="Carlito"/>
                <a:cs typeface="Carlito"/>
              </a:rPr>
              <a:t>effects </a:t>
            </a:r>
            <a:r>
              <a:rPr sz="2000" dirty="0">
                <a:solidFill>
                  <a:srgbClr val="0B0B00"/>
                </a:solidFill>
                <a:latin typeface="Carlito"/>
                <a:cs typeface="Carlito"/>
              </a:rPr>
              <a:t>of a</a:t>
            </a:r>
            <a:r>
              <a:rPr sz="2000" spc="45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disaster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Preparedness: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Planning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how to respond </a:t>
            </a:r>
            <a:r>
              <a:rPr sz="2000" spc="-15" dirty="0">
                <a:solidFill>
                  <a:srgbClr val="0B0B0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0B0B00"/>
                </a:solidFill>
                <a:latin typeface="Carlito"/>
                <a:cs typeface="Carlito"/>
              </a:rPr>
              <a:t>a</a:t>
            </a:r>
            <a:r>
              <a:rPr sz="2000" spc="95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disaster</a:t>
            </a:r>
            <a:endParaRPr sz="200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40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Response: </a:t>
            </a:r>
            <a:r>
              <a:rPr sz="2000" spc="-30" dirty="0">
                <a:solidFill>
                  <a:srgbClr val="0B0B00"/>
                </a:solidFill>
                <a:latin typeface="Carlito"/>
                <a:cs typeface="Carlito"/>
              </a:rPr>
              <a:t>Taking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immediate measures to </a:t>
            </a:r>
            <a:r>
              <a:rPr sz="2000" spc="-15" dirty="0">
                <a:solidFill>
                  <a:srgbClr val="0B0B00"/>
                </a:solidFill>
                <a:latin typeface="Carlito"/>
                <a:cs typeface="Carlito"/>
              </a:rPr>
              <a:t>save </a:t>
            </a:r>
            <a:r>
              <a:rPr sz="2000" spc="-20" dirty="0">
                <a:solidFill>
                  <a:srgbClr val="0B0B00"/>
                </a:solidFill>
                <a:latin typeface="Carlito"/>
                <a:cs typeface="Carlito"/>
              </a:rPr>
              <a:t>life </a:t>
            </a:r>
            <a:r>
              <a:rPr sz="2000" dirty="0">
                <a:solidFill>
                  <a:srgbClr val="0B0B0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0B0B00"/>
                </a:solidFill>
                <a:latin typeface="Carlito"/>
                <a:cs typeface="Carlito"/>
              </a:rPr>
              <a:t>property, 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providing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medical </a:t>
            </a:r>
            <a:r>
              <a:rPr sz="2000" spc="-30" dirty="0">
                <a:solidFill>
                  <a:srgbClr val="0B0B00"/>
                </a:solidFill>
                <a:latin typeface="Carlito"/>
                <a:cs typeface="Carlito"/>
              </a:rPr>
              <a:t>relief,</a:t>
            </a:r>
            <a:r>
              <a:rPr sz="2000" spc="5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etc.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Recovery: Returning </a:t>
            </a:r>
            <a:r>
              <a:rPr sz="2000" dirty="0">
                <a:solidFill>
                  <a:srgbClr val="0B0B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community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normal</a:t>
            </a:r>
            <a:r>
              <a:rPr sz="2000" spc="40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conditions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428604"/>
            <a:ext cx="83231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u="none" spc="-15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u="none" dirty="0">
                <a:solidFill>
                  <a:schemeClr val="bg1"/>
                </a:solidFill>
                <a:latin typeface="Times New Roman"/>
                <a:cs typeface="Times New Roman"/>
              </a:rPr>
              <a:t>arth</a:t>
            </a:r>
            <a:r>
              <a:rPr u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qu</a:t>
            </a:r>
            <a:r>
              <a:rPr u="none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k</a:t>
            </a:r>
            <a:r>
              <a:rPr u="none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298" y="1571612"/>
            <a:ext cx="7545070" cy="4634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 algn="just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term </a:t>
            </a:r>
            <a:r>
              <a:rPr sz="2200" i="1" spc="-5" dirty="0">
                <a:solidFill>
                  <a:srgbClr val="365F91"/>
                </a:solidFill>
                <a:latin typeface="Times New Roman"/>
                <a:cs typeface="Times New Roman"/>
              </a:rPr>
              <a:t>earthquake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is used to describe any seismic event,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caused 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naturally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or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as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a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consequence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human activities, that leads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to the 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generation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devastating seismic</a:t>
            </a:r>
            <a:r>
              <a:rPr sz="2200" spc="-2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waves.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51130" algn="just">
              <a:lnSpc>
                <a:spcPct val="100000"/>
              </a:lnSpc>
            </a:pPr>
            <a:r>
              <a:rPr sz="2300" b="1" dirty="0">
                <a:solidFill>
                  <a:srgbClr val="5F497A"/>
                </a:solidFill>
                <a:latin typeface="Times New Roman"/>
                <a:cs typeface="Times New Roman"/>
              </a:rPr>
              <a:t>Causes of</a:t>
            </a:r>
            <a:r>
              <a:rPr sz="2300" b="1" spc="-15" dirty="0">
                <a:solidFill>
                  <a:srgbClr val="5F497A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5F497A"/>
                </a:solidFill>
                <a:latin typeface="Times New Roman"/>
                <a:cs typeface="Times New Roman"/>
              </a:rPr>
              <a:t>Earthquake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311150" indent="-100965">
              <a:lnSpc>
                <a:spcPct val="100000"/>
              </a:lnSpc>
              <a:buSzPct val="95454"/>
              <a:buFont typeface="OpenSymbol"/>
              <a:buChar char="•"/>
              <a:tabLst>
                <a:tab pos="311785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Movement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hot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gases and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magma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11150" indent="-100965">
              <a:lnSpc>
                <a:spcPct val="100000"/>
              </a:lnSpc>
              <a:buSzPct val="95454"/>
              <a:buFont typeface="OpenSymbol"/>
              <a:buChar char="•"/>
              <a:tabLst>
                <a:tab pos="311785" algn="l"/>
              </a:tabLst>
            </a:pPr>
            <a:r>
              <a:rPr sz="2200" spc="-40" dirty="0">
                <a:solidFill>
                  <a:srgbClr val="365F91"/>
                </a:solidFill>
                <a:latin typeface="Times New Roman"/>
                <a:cs typeface="Times New Roman"/>
              </a:rPr>
              <a:t>Volcanic</a:t>
            </a:r>
            <a:r>
              <a:rPr sz="2200" spc="-1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activities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11150" indent="-100965">
              <a:lnSpc>
                <a:spcPct val="100000"/>
              </a:lnSpc>
              <a:buSzPct val="95454"/>
              <a:buFont typeface="OpenSymbol"/>
              <a:buChar char="•"/>
              <a:tabLst>
                <a:tab pos="311785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Stress buildup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due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to water</a:t>
            </a:r>
            <a:r>
              <a:rPr sz="2200" spc="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pressure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11150" indent="-100965">
              <a:lnSpc>
                <a:spcPct val="100000"/>
              </a:lnSpc>
              <a:buSzPct val="95454"/>
              <a:buFont typeface="OpenSymbol"/>
              <a:buChar char="•"/>
              <a:tabLst>
                <a:tab pos="311785" algn="l"/>
              </a:tabLst>
            </a:pPr>
            <a:r>
              <a:rPr sz="2200" spc="-25" dirty="0">
                <a:solidFill>
                  <a:srgbClr val="365F91"/>
                </a:solidFill>
                <a:latin typeface="Times New Roman"/>
                <a:cs typeface="Times New Roman"/>
              </a:rPr>
              <a:t>Tectonic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stress generated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by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movement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tectonic</a:t>
            </a:r>
            <a:r>
              <a:rPr sz="2200" spc="3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plates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2066" y="3000372"/>
            <a:ext cx="3733558" cy="268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1428736"/>
            <a:ext cx="6507329" cy="4334851"/>
            <a:chOff x="0" y="0"/>
            <a:chExt cx="6507329" cy="4334851"/>
          </a:xfrm>
        </p:grpSpPr>
        <p:pic>
          <p:nvPicPr>
            <p:cNvPr id="36866" name="Picture 2" descr="Plate Tectonics and the Earthquake in Japan – Montessori Muddl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6507329" cy="4334851"/>
            </a:xfrm>
            <a:prstGeom prst="rect">
              <a:avLst/>
            </a:prstGeom>
            <a:noFill/>
          </p:spPr>
        </p:pic>
        <p:sp>
          <p:nvSpPr>
            <p:cNvPr id="5" name="Freeform 4"/>
            <p:cNvSpPr/>
            <p:nvPr/>
          </p:nvSpPr>
          <p:spPr>
            <a:xfrm>
              <a:off x="1115568" y="100584"/>
              <a:ext cx="2119105" cy="1014984"/>
            </a:xfrm>
            <a:custGeom>
              <a:avLst/>
              <a:gdLst>
                <a:gd name="connsiteX0" fmla="*/ 137160 w 2119105"/>
                <a:gd name="connsiteY0" fmla="*/ 73152 h 1014984"/>
                <a:gd name="connsiteX1" fmla="*/ 82296 w 2119105"/>
                <a:gd name="connsiteY1" fmla="*/ 118872 h 1014984"/>
                <a:gd name="connsiteX2" fmla="*/ 73152 w 2119105"/>
                <a:gd name="connsiteY2" fmla="*/ 146304 h 1014984"/>
                <a:gd name="connsiteX3" fmla="*/ 54864 w 2119105"/>
                <a:gd name="connsiteY3" fmla="*/ 173736 h 1014984"/>
                <a:gd name="connsiteX4" fmla="*/ 27432 w 2119105"/>
                <a:gd name="connsiteY4" fmla="*/ 228600 h 1014984"/>
                <a:gd name="connsiteX5" fmla="*/ 0 w 2119105"/>
                <a:gd name="connsiteY5" fmla="*/ 402336 h 1014984"/>
                <a:gd name="connsiteX6" fmla="*/ 18288 w 2119105"/>
                <a:gd name="connsiteY6" fmla="*/ 576072 h 1014984"/>
                <a:gd name="connsiteX7" fmla="*/ 54864 w 2119105"/>
                <a:gd name="connsiteY7" fmla="*/ 630936 h 1014984"/>
                <a:gd name="connsiteX8" fmla="*/ 118872 w 2119105"/>
                <a:gd name="connsiteY8" fmla="*/ 694944 h 1014984"/>
                <a:gd name="connsiteX9" fmla="*/ 137160 w 2119105"/>
                <a:gd name="connsiteY9" fmla="*/ 722376 h 1014984"/>
                <a:gd name="connsiteX10" fmla="*/ 192024 w 2119105"/>
                <a:gd name="connsiteY10" fmla="*/ 749808 h 1014984"/>
                <a:gd name="connsiteX11" fmla="*/ 246888 w 2119105"/>
                <a:gd name="connsiteY11" fmla="*/ 777240 h 1014984"/>
                <a:gd name="connsiteX12" fmla="*/ 256032 w 2119105"/>
                <a:gd name="connsiteY12" fmla="*/ 804672 h 1014984"/>
                <a:gd name="connsiteX13" fmla="*/ 722376 w 2119105"/>
                <a:gd name="connsiteY13" fmla="*/ 786384 h 1014984"/>
                <a:gd name="connsiteX14" fmla="*/ 1024128 w 2119105"/>
                <a:gd name="connsiteY14" fmla="*/ 795528 h 1014984"/>
                <a:gd name="connsiteX15" fmla="*/ 1051560 w 2119105"/>
                <a:gd name="connsiteY15" fmla="*/ 804672 h 1014984"/>
                <a:gd name="connsiteX16" fmla="*/ 1097280 w 2119105"/>
                <a:gd name="connsiteY16" fmla="*/ 822960 h 1014984"/>
                <a:gd name="connsiteX17" fmla="*/ 1170432 w 2119105"/>
                <a:gd name="connsiteY17" fmla="*/ 841248 h 1014984"/>
                <a:gd name="connsiteX18" fmla="*/ 1225296 w 2119105"/>
                <a:gd name="connsiteY18" fmla="*/ 868680 h 1014984"/>
                <a:gd name="connsiteX19" fmla="*/ 1261872 w 2119105"/>
                <a:gd name="connsiteY19" fmla="*/ 877824 h 1014984"/>
                <a:gd name="connsiteX20" fmla="*/ 1289304 w 2119105"/>
                <a:gd name="connsiteY20" fmla="*/ 886968 h 1014984"/>
                <a:gd name="connsiteX21" fmla="*/ 1435608 w 2119105"/>
                <a:gd name="connsiteY21" fmla="*/ 905256 h 1014984"/>
                <a:gd name="connsiteX22" fmla="*/ 1527048 w 2119105"/>
                <a:gd name="connsiteY22" fmla="*/ 923544 h 1014984"/>
                <a:gd name="connsiteX23" fmla="*/ 1591056 w 2119105"/>
                <a:gd name="connsiteY23" fmla="*/ 941832 h 1014984"/>
                <a:gd name="connsiteX24" fmla="*/ 1636776 w 2119105"/>
                <a:gd name="connsiteY24" fmla="*/ 950976 h 1014984"/>
                <a:gd name="connsiteX25" fmla="*/ 1664208 w 2119105"/>
                <a:gd name="connsiteY25" fmla="*/ 960120 h 1014984"/>
                <a:gd name="connsiteX26" fmla="*/ 1801368 w 2119105"/>
                <a:gd name="connsiteY26" fmla="*/ 978408 h 1014984"/>
                <a:gd name="connsiteX27" fmla="*/ 1837944 w 2119105"/>
                <a:gd name="connsiteY27" fmla="*/ 987552 h 1014984"/>
                <a:gd name="connsiteX28" fmla="*/ 1920240 w 2119105"/>
                <a:gd name="connsiteY28" fmla="*/ 1014984 h 1014984"/>
                <a:gd name="connsiteX29" fmla="*/ 2057400 w 2119105"/>
                <a:gd name="connsiteY29" fmla="*/ 987552 h 1014984"/>
                <a:gd name="connsiteX30" fmla="*/ 2066544 w 2119105"/>
                <a:gd name="connsiteY30" fmla="*/ 960120 h 1014984"/>
                <a:gd name="connsiteX31" fmla="*/ 2084832 w 2119105"/>
                <a:gd name="connsiteY31" fmla="*/ 822960 h 1014984"/>
                <a:gd name="connsiteX32" fmla="*/ 2093976 w 2119105"/>
                <a:gd name="connsiteY32" fmla="*/ 777240 h 1014984"/>
                <a:gd name="connsiteX33" fmla="*/ 2075688 w 2119105"/>
                <a:gd name="connsiteY33" fmla="*/ 365760 h 1014984"/>
                <a:gd name="connsiteX34" fmla="*/ 2057400 w 2119105"/>
                <a:gd name="connsiteY34" fmla="*/ 310896 h 1014984"/>
                <a:gd name="connsiteX35" fmla="*/ 2002536 w 2119105"/>
                <a:gd name="connsiteY35" fmla="*/ 283464 h 1014984"/>
                <a:gd name="connsiteX36" fmla="*/ 1975104 w 2119105"/>
                <a:gd name="connsiteY36" fmla="*/ 246888 h 1014984"/>
                <a:gd name="connsiteX37" fmla="*/ 1901952 w 2119105"/>
                <a:gd name="connsiteY37" fmla="*/ 182880 h 1014984"/>
                <a:gd name="connsiteX38" fmla="*/ 1783080 w 2119105"/>
                <a:gd name="connsiteY38" fmla="*/ 118872 h 1014984"/>
                <a:gd name="connsiteX39" fmla="*/ 1755648 w 2119105"/>
                <a:gd name="connsiteY39" fmla="*/ 91440 h 1014984"/>
                <a:gd name="connsiteX40" fmla="*/ 1691640 w 2119105"/>
                <a:gd name="connsiteY40" fmla="*/ 54864 h 1014984"/>
                <a:gd name="connsiteX41" fmla="*/ 1664208 w 2119105"/>
                <a:gd name="connsiteY41" fmla="*/ 27432 h 1014984"/>
                <a:gd name="connsiteX42" fmla="*/ 1636776 w 2119105"/>
                <a:gd name="connsiteY42" fmla="*/ 18288 h 1014984"/>
                <a:gd name="connsiteX43" fmla="*/ 1545336 w 2119105"/>
                <a:gd name="connsiteY43" fmla="*/ 0 h 1014984"/>
                <a:gd name="connsiteX44" fmla="*/ 1280160 w 2119105"/>
                <a:gd name="connsiteY44" fmla="*/ 9144 h 1014984"/>
                <a:gd name="connsiteX45" fmla="*/ 1188720 w 2119105"/>
                <a:gd name="connsiteY45" fmla="*/ 18288 h 1014984"/>
                <a:gd name="connsiteX46" fmla="*/ 585216 w 2119105"/>
                <a:gd name="connsiteY46" fmla="*/ 45720 h 1014984"/>
                <a:gd name="connsiteX47" fmla="*/ 329184 w 2119105"/>
                <a:gd name="connsiteY47" fmla="*/ 45720 h 1014984"/>
                <a:gd name="connsiteX48" fmla="*/ 274320 w 2119105"/>
                <a:gd name="connsiteY48" fmla="*/ 27432 h 1014984"/>
                <a:gd name="connsiteX49" fmla="*/ 246888 w 2119105"/>
                <a:gd name="connsiteY49" fmla="*/ 18288 h 1014984"/>
                <a:gd name="connsiteX50" fmla="*/ 137160 w 2119105"/>
                <a:gd name="connsiteY50" fmla="*/ 73152 h 1014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19105" h="1014984">
                  <a:moveTo>
                    <a:pt x="137160" y="73152"/>
                  </a:moveTo>
                  <a:cubicBezTo>
                    <a:pt x="109728" y="89916"/>
                    <a:pt x="96377" y="97750"/>
                    <a:pt x="82296" y="118872"/>
                  </a:cubicBezTo>
                  <a:cubicBezTo>
                    <a:pt x="76949" y="126892"/>
                    <a:pt x="77463" y="137683"/>
                    <a:pt x="73152" y="146304"/>
                  </a:cubicBezTo>
                  <a:cubicBezTo>
                    <a:pt x="68237" y="156134"/>
                    <a:pt x="59779" y="163906"/>
                    <a:pt x="54864" y="173736"/>
                  </a:cubicBezTo>
                  <a:cubicBezTo>
                    <a:pt x="17006" y="249452"/>
                    <a:pt x="79843" y="149984"/>
                    <a:pt x="27432" y="228600"/>
                  </a:cubicBezTo>
                  <a:cubicBezTo>
                    <a:pt x="12536" y="288182"/>
                    <a:pt x="0" y="332515"/>
                    <a:pt x="0" y="402336"/>
                  </a:cubicBezTo>
                  <a:cubicBezTo>
                    <a:pt x="0" y="460568"/>
                    <a:pt x="4698" y="519448"/>
                    <a:pt x="18288" y="576072"/>
                  </a:cubicBezTo>
                  <a:cubicBezTo>
                    <a:pt x="23417" y="597445"/>
                    <a:pt x="41676" y="613352"/>
                    <a:pt x="54864" y="630936"/>
                  </a:cubicBezTo>
                  <a:cubicBezTo>
                    <a:pt x="128016" y="728472"/>
                    <a:pt x="33528" y="609600"/>
                    <a:pt x="118872" y="694944"/>
                  </a:cubicBezTo>
                  <a:cubicBezTo>
                    <a:pt x="126643" y="702715"/>
                    <a:pt x="129389" y="714605"/>
                    <a:pt x="137160" y="722376"/>
                  </a:cubicBezTo>
                  <a:cubicBezTo>
                    <a:pt x="163365" y="748581"/>
                    <a:pt x="162276" y="734934"/>
                    <a:pt x="192024" y="749808"/>
                  </a:cubicBezTo>
                  <a:cubicBezTo>
                    <a:pt x="262928" y="785260"/>
                    <a:pt x="177937" y="754256"/>
                    <a:pt x="246888" y="777240"/>
                  </a:cubicBezTo>
                  <a:cubicBezTo>
                    <a:pt x="249936" y="786384"/>
                    <a:pt x="246395" y="804487"/>
                    <a:pt x="256032" y="804672"/>
                  </a:cubicBezTo>
                  <a:cubicBezTo>
                    <a:pt x="411571" y="807663"/>
                    <a:pt x="566820" y="788236"/>
                    <a:pt x="722376" y="786384"/>
                  </a:cubicBezTo>
                  <a:cubicBezTo>
                    <a:pt x="822999" y="785186"/>
                    <a:pt x="923544" y="792480"/>
                    <a:pt x="1024128" y="795528"/>
                  </a:cubicBezTo>
                  <a:cubicBezTo>
                    <a:pt x="1033272" y="798576"/>
                    <a:pt x="1042535" y="801288"/>
                    <a:pt x="1051560" y="804672"/>
                  </a:cubicBezTo>
                  <a:cubicBezTo>
                    <a:pt x="1066929" y="810435"/>
                    <a:pt x="1081558" y="818243"/>
                    <a:pt x="1097280" y="822960"/>
                  </a:cubicBezTo>
                  <a:cubicBezTo>
                    <a:pt x="1138334" y="835276"/>
                    <a:pt x="1137011" y="826394"/>
                    <a:pt x="1170432" y="841248"/>
                  </a:cubicBezTo>
                  <a:cubicBezTo>
                    <a:pt x="1189116" y="849552"/>
                    <a:pt x="1206312" y="861086"/>
                    <a:pt x="1225296" y="868680"/>
                  </a:cubicBezTo>
                  <a:cubicBezTo>
                    <a:pt x="1236964" y="873347"/>
                    <a:pt x="1249788" y="874372"/>
                    <a:pt x="1261872" y="877824"/>
                  </a:cubicBezTo>
                  <a:cubicBezTo>
                    <a:pt x="1271140" y="880472"/>
                    <a:pt x="1279895" y="884877"/>
                    <a:pt x="1289304" y="886968"/>
                  </a:cubicBezTo>
                  <a:cubicBezTo>
                    <a:pt x="1335711" y="897281"/>
                    <a:pt x="1389614" y="900657"/>
                    <a:pt x="1435608" y="905256"/>
                  </a:cubicBezTo>
                  <a:cubicBezTo>
                    <a:pt x="1520565" y="926495"/>
                    <a:pt x="1414948" y="901124"/>
                    <a:pt x="1527048" y="923544"/>
                  </a:cubicBezTo>
                  <a:cubicBezTo>
                    <a:pt x="1612568" y="940648"/>
                    <a:pt x="1521335" y="924402"/>
                    <a:pt x="1591056" y="941832"/>
                  </a:cubicBezTo>
                  <a:cubicBezTo>
                    <a:pt x="1606134" y="945601"/>
                    <a:pt x="1621698" y="947207"/>
                    <a:pt x="1636776" y="950976"/>
                  </a:cubicBezTo>
                  <a:cubicBezTo>
                    <a:pt x="1646127" y="953314"/>
                    <a:pt x="1654799" y="958029"/>
                    <a:pt x="1664208" y="960120"/>
                  </a:cubicBezTo>
                  <a:cubicBezTo>
                    <a:pt x="1705253" y="969241"/>
                    <a:pt x="1761748" y="974006"/>
                    <a:pt x="1801368" y="978408"/>
                  </a:cubicBezTo>
                  <a:cubicBezTo>
                    <a:pt x="1813560" y="981456"/>
                    <a:pt x="1825933" y="983856"/>
                    <a:pt x="1837944" y="987552"/>
                  </a:cubicBezTo>
                  <a:cubicBezTo>
                    <a:pt x="1865581" y="996056"/>
                    <a:pt x="1920240" y="1014984"/>
                    <a:pt x="1920240" y="1014984"/>
                  </a:cubicBezTo>
                  <a:cubicBezTo>
                    <a:pt x="1946230" y="1012385"/>
                    <a:pt x="2027061" y="1012834"/>
                    <a:pt x="2057400" y="987552"/>
                  </a:cubicBezTo>
                  <a:cubicBezTo>
                    <a:pt x="2064805" y="981382"/>
                    <a:pt x="2063496" y="969264"/>
                    <a:pt x="2066544" y="960120"/>
                  </a:cubicBezTo>
                  <a:cubicBezTo>
                    <a:pt x="2071167" y="923134"/>
                    <a:pt x="2078522" y="860818"/>
                    <a:pt x="2084832" y="822960"/>
                  </a:cubicBezTo>
                  <a:cubicBezTo>
                    <a:pt x="2087387" y="807630"/>
                    <a:pt x="2090928" y="792480"/>
                    <a:pt x="2093976" y="777240"/>
                  </a:cubicBezTo>
                  <a:cubicBezTo>
                    <a:pt x="2087880" y="640080"/>
                    <a:pt x="2119105" y="496010"/>
                    <a:pt x="2075688" y="365760"/>
                  </a:cubicBezTo>
                  <a:cubicBezTo>
                    <a:pt x="2069592" y="347472"/>
                    <a:pt x="2073440" y="321589"/>
                    <a:pt x="2057400" y="310896"/>
                  </a:cubicBezTo>
                  <a:cubicBezTo>
                    <a:pt x="2021948" y="287261"/>
                    <a:pt x="2040394" y="296083"/>
                    <a:pt x="2002536" y="283464"/>
                  </a:cubicBezTo>
                  <a:cubicBezTo>
                    <a:pt x="1993392" y="271272"/>
                    <a:pt x="1985140" y="258357"/>
                    <a:pt x="1975104" y="246888"/>
                  </a:cubicBezTo>
                  <a:cubicBezTo>
                    <a:pt x="1956816" y="225988"/>
                    <a:pt x="1926632" y="197277"/>
                    <a:pt x="1901952" y="182880"/>
                  </a:cubicBezTo>
                  <a:cubicBezTo>
                    <a:pt x="1863770" y="160607"/>
                    <a:pt x="1819016" y="145824"/>
                    <a:pt x="1783080" y="118872"/>
                  </a:cubicBezTo>
                  <a:cubicBezTo>
                    <a:pt x="1772735" y="111113"/>
                    <a:pt x="1765466" y="99856"/>
                    <a:pt x="1755648" y="91440"/>
                  </a:cubicBezTo>
                  <a:cubicBezTo>
                    <a:pt x="1720420" y="61244"/>
                    <a:pt x="1727801" y="66918"/>
                    <a:pt x="1691640" y="54864"/>
                  </a:cubicBezTo>
                  <a:cubicBezTo>
                    <a:pt x="1682496" y="45720"/>
                    <a:pt x="1674968" y="34605"/>
                    <a:pt x="1664208" y="27432"/>
                  </a:cubicBezTo>
                  <a:cubicBezTo>
                    <a:pt x="1656188" y="22085"/>
                    <a:pt x="1646044" y="20936"/>
                    <a:pt x="1636776" y="18288"/>
                  </a:cubicBezTo>
                  <a:cubicBezTo>
                    <a:pt x="1598582" y="7375"/>
                    <a:pt x="1588448" y="7185"/>
                    <a:pt x="1545336" y="0"/>
                  </a:cubicBezTo>
                  <a:lnTo>
                    <a:pt x="1280160" y="9144"/>
                  </a:lnTo>
                  <a:cubicBezTo>
                    <a:pt x="1249568" y="10713"/>
                    <a:pt x="1219310" y="16678"/>
                    <a:pt x="1188720" y="18288"/>
                  </a:cubicBezTo>
                  <a:lnTo>
                    <a:pt x="585216" y="45720"/>
                  </a:lnTo>
                  <a:cubicBezTo>
                    <a:pt x="475728" y="61361"/>
                    <a:pt x="489348" y="63516"/>
                    <a:pt x="329184" y="45720"/>
                  </a:cubicBezTo>
                  <a:cubicBezTo>
                    <a:pt x="310025" y="43591"/>
                    <a:pt x="292608" y="33528"/>
                    <a:pt x="274320" y="27432"/>
                  </a:cubicBezTo>
                  <a:lnTo>
                    <a:pt x="246888" y="18288"/>
                  </a:lnTo>
                  <a:cubicBezTo>
                    <a:pt x="137822" y="38118"/>
                    <a:pt x="164592" y="56388"/>
                    <a:pt x="137160" y="7315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868" name="Picture 4" descr="1. Why do areas far away from the epic center sometimes experience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6056" y="3857628"/>
            <a:ext cx="3627944" cy="23574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1714488"/>
            <a:ext cx="8236584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0"/>
              </a:spcBef>
              <a:buClr>
                <a:srgbClr val="365F91"/>
              </a:buClr>
              <a:buSzPct val="95454"/>
              <a:buFont typeface="OpenSymbol"/>
              <a:buChar char="•"/>
              <a:tabLst>
                <a:tab pos="15113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Destruction and demolition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buildings, dams,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etc. Large-scale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damage  to life and</a:t>
            </a:r>
            <a:r>
              <a:rPr sz="2200" spc="1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property</a:t>
            </a:r>
            <a:endParaRPr sz="2200">
              <a:latin typeface="Times New Roman"/>
              <a:cs typeface="Times New Roman"/>
            </a:endParaRPr>
          </a:p>
          <a:p>
            <a:pPr marL="15049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51130" algn="l"/>
              </a:tabLst>
            </a:pP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Increased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incidence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fire, landslides,</a:t>
            </a:r>
            <a:r>
              <a:rPr sz="2200" spc="2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10">
                <a:solidFill>
                  <a:srgbClr val="365F91"/>
                </a:solidFill>
                <a:latin typeface="Times New Roman"/>
                <a:cs typeface="Times New Roman"/>
              </a:rPr>
              <a:t>etc</a:t>
            </a:r>
            <a:r>
              <a:rPr sz="2200" spc="-10" smtClean="0">
                <a:solidFill>
                  <a:srgbClr val="365F91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50495" indent="-100330">
              <a:lnSpc>
                <a:spcPct val="100000"/>
              </a:lnSpc>
              <a:spcBef>
                <a:spcPts val="5"/>
              </a:spcBef>
              <a:buSzPct val="95454"/>
              <a:buFont typeface="OpenSymbol"/>
              <a:buChar char="•"/>
              <a:tabLst>
                <a:tab pos="151130" algn="l"/>
              </a:tabLst>
            </a:pP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Increased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incidence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i="1" spc="-5" dirty="0">
                <a:solidFill>
                  <a:srgbClr val="365F91"/>
                </a:solidFill>
                <a:latin typeface="Times New Roman"/>
                <a:cs typeface="Times New Roman"/>
              </a:rPr>
              <a:t>tsunami</a:t>
            </a:r>
            <a:r>
              <a:rPr sz="2200" i="1" spc="4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waves.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720" y="428604"/>
            <a:ext cx="853834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solidFill>
                  <a:schemeClr val="bg1"/>
                </a:solidFill>
                <a:latin typeface="Times New Roman"/>
                <a:cs typeface="Times New Roman"/>
              </a:rPr>
              <a:t>Effects of</a:t>
            </a:r>
            <a:r>
              <a:rPr u="none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Earthquake</a:t>
            </a:r>
          </a:p>
        </p:txBody>
      </p:sp>
      <p:sp>
        <p:nvSpPr>
          <p:cNvPr id="4" name="object 4"/>
          <p:cNvSpPr/>
          <p:nvPr/>
        </p:nvSpPr>
        <p:spPr>
          <a:xfrm>
            <a:off x="1285852" y="3429000"/>
            <a:ext cx="2285992" cy="2711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3" y="3357561"/>
            <a:ext cx="3952405" cy="2799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571480"/>
            <a:ext cx="828680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Management </a:t>
            </a:r>
            <a:r>
              <a:rPr u="none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u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Earthquakes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20" y="1643050"/>
            <a:ext cx="8288020" cy="404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indent="-100330">
              <a:lnSpc>
                <a:spcPct val="100000"/>
              </a:lnSpc>
              <a:spcBef>
                <a:spcPts val="100"/>
              </a:spcBef>
              <a:buSzPct val="95454"/>
              <a:buFont typeface="OpenSymbol"/>
              <a:buChar char="•"/>
              <a:tabLst>
                <a:tab pos="16383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Marking earthquake-sensitive</a:t>
            </a:r>
            <a:r>
              <a:rPr sz="2200" spc="-1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areas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63500" marR="236854">
              <a:lnSpc>
                <a:spcPct val="100000"/>
              </a:lnSpc>
              <a:buSzPct val="95454"/>
              <a:buFont typeface="OpenSymbol"/>
              <a:buChar char="•"/>
              <a:tabLst>
                <a:tab pos="16383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Construction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houses, factories, dams, bridges, etc., with appropriate  design and materials and strategically placed vibration</a:t>
            </a:r>
            <a:r>
              <a:rPr sz="2200" spc="3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absorbers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16319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6383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Forecast and early prediction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</a:t>
            </a:r>
            <a:r>
              <a:rPr sz="2200" spc="2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earthquakes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63500" marR="897255">
              <a:lnSpc>
                <a:spcPct val="100000"/>
              </a:lnSpc>
              <a:buSzPct val="95454"/>
              <a:buFont typeface="OpenSymbol"/>
              <a:buChar char="•"/>
              <a:tabLst>
                <a:tab pos="16383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Creating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public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awareness regarding the steps to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be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taken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during 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emergencies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63500" marR="17780">
              <a:lnSpc>
                <a:spcPct val="100000"/>
              </a:lnSpc>
              <a:buSzPct val="95454"/>
              <a:buFont typeface="OpenSymbol"/>
              <a:buChar char="•"/>
              <a:tabLst>
                <a:tab pos="16383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Relief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measures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through timely support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by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individuals, government, and  non-governmental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organizations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034" y="500042"/>
            <a:ext cx="81439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Landslides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82" y="1857364"/>
            <a:ext cx="8501093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685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Landslides are natural phenomena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during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which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large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amounts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landmass 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slide downwards from hilly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areas,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mainly because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20" dirty="0">
                <a:solidFill>
                  <a:srgbClr val="365F91"/>
                </a:solidFill>
                <a:latin typeface="Times New Roman"/>
                <a:cs typeface="Times New Roman"/>
              </a:rPr>
              <a:t>gravity,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destroying 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everything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lying in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path.</a:t>
            </a:r>
            <a:endParaRPr sz="2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80"/>
              </a:spcBef>
            </a:pPr>
            <a:r>
              <a:rPr sz="24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Causes of</a:t>
            </a:r>
            <a:r>
              <a:rPr sz="2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Landslides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40906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409700" algn="l"/>
              </a:tabLst>
            </a:pPr>
            <a:r>
              <a:rPr sz="2200" spc="-5" smtClean="0">
                <a:solidFill>
                  <a:srgbClr val="365F91"/>
                </a:solidFill>
                <a:latin typeface="Times New Roman"/>
                <a:cs typeface="Times New Roman"/>
              </a:rPr>
              <a:t>Earthquakes</a:t>
            </a:r>
            <a:endParaRPr sz="2250">
              <a:latin typeface="Times New Roman"/>
              <a:cs typeface="Times New Roman"/>
            </a:endParaRPr>
          </a:p>
          <a:p>
            <a:pPr marL="140906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40970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Glaciers and </a:t>
            </a:r>
            <a:r>
              <a:rPr sz="2200" spc="-20">
                <a:solidFill>
                  <a:srgbClr val="365F91"/>
                </a:solidFill>
                <a:latin typeface="Times New Roman"/>
                <a:cs typeface="Times New Roman"/>
              </a:rPr>
              <a:t>Torrential</a:t>
            </a:r>
            <a:r>
              <a:rPr sz="2200" spc="-45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smtClean="0">
                <a:solidFill>
                  <a:srgbClr val="365F91"/>
                </a:solidFill>
                <a:latin typeface="Times New Roman"/>
                <a:cs typeface="Times New Roman"/>
              </a:rPr>
              <a:t>rain</a:t>
            </a:r>
            <a:endParaRPr sz="2250">
              <a:latin typeface="Times New Roman"/>
              <a:cs typeface="Times New Roman"/>
            </a:endParaRPr>
          </a:p>
          <a:p>
            <a:pPr marL="140906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40970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Construction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dams,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bridges, tunnels, roads</a:t>
            </a:r>
            <a:r>
              <a:rPr sz="2200" spc="-5">
                <a:solidFill>
                  <a:srgbClr val="365F91"/>
                </a:solidFill>
                <a:latin typeface="Times New Roman"/>
                <a:cs typeface="Times New Roman"/>
              </a:rPr>
              <a:t>,</a:t>
            </a:r>
            <a:r>
              <a:rPr sz="2200" spc="2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smtClean="0">
                <a:solidFill>
                  <a:srgbClr val="365F91"/>
                </a:solidFill>
                <a:latin typeface="Times New Roman"/>
                <a:cs typeface="Times New Roman"/>
              </a:rPr>
              <a:t>etc</a:t>
            </a:r>
            <a:endParaRPr sz="2250">
              <a:latin typeface="Times New Roman"/>
              <a:cs typeface="Times New Roman"/>
            </a:endParaRPr>
          </a:p>
          <a:p>
            <a:pPr marL="140906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40970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Use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explosives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for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breaking rocks </a:t>
            </a:r>
            <a:r>
              <a:rPr sz="2200" spc="-5">
                <a:solidFill>
                  <a:srgbClr val="365F91"/>
                </a:solidFill>
                <a:latin typeface="Times New Roman"/>
                <a:cs typeface="Times New Roman"/>
              </a:rPr>
              <a:t>during</a:t>
            </a:r>
            <a:r>
              <a:rPr sz="2200" spc="-15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smtClean="0">
                <a:solidFill>
                  <a:srgbClr val="365F91"/>
                </a:solidFill>
                <a:latin typeface="Times New Roman"/>
                <a:cs typeface="Times New Roman"/>
              </a:rPr>
              <a:t>mining</a:t>
            </a:r>
            <a:endParaRPr sz="2250">
              <a:latin typeface="Times New Roman"/>
              <a:cs typeface="Times New Roman"/>
            </a:endParaRPr>
          </a:p>
          <a:p>
            <a:pPr marL="140906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40970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Deforestation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mountain</a:t>
            </a:r>
            <a:r>
              <a:rPr sz="2200" spc="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slopes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282" y="500042"/>
            <a:ext cx="77403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Effects </a:t>
            </a:r>
            <a:r>
              <a:rPr u="none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u="none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Landslides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844" y="1500174"/>
            <a:ext cx="8370570" cy="5016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605" indent="-370840">
              <a:lnSpc>
                <a:spcPct val="100000"/>
              </a:lnSpc>
              <a:spcBef>
                <a:spcPts val="100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Rocks, </a:t>
            </a:r>
            <a:r>
              <a:rPr spc="-10" dirty="0">
                <a:solidFill>
                  <a:srgbClr val="365F91"/>
                </a:solidFill>
                <a:latin typeface="Times New Roman"/>
                <a:cs typeface="Times New Roman"/>
              </a:rPr>
              <a:t>large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debris,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and sliding landmasses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destroy urban and rural</a:t>
            </a:r>
            <a:r>
              <a:rPr spc="114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habitation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OpenSymbol"/>
              <a:buChar char="•"/>
            </a:pPr>
            <a:endParaRPr dirty="0">
              <a:latin typeface="Times New Roman"/>
              <a:cs typeface="Times New Roman"/>
            </a:endParaRPr>
          </a:p>
          <a:p>
            <a:pPr marL="395605" indent="-370840">
              <a:lnSpc>
                <a:spcPct val="100000"/>
              </a:lnSpc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Damage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to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roads,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dams,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bridges,</a:t>
            </a:r>
            <a:r>
              <a:rPr spc="1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etc.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OpenSymbol"/>
              <a:buChar char="•"/>
            </a:pPr>
            <a:endParaRPr dirty="0">
              <a:latin typeface="Times New Roman"/>
              <a:cs typeface="Times New Roman"/>
            </a:endParaRPr>
          </a:p>
          <a:p>
            <a:pPr marL="395605" indent="-370840">
              <a:lnSpc>
                <a:spcPct val="100000"/>
              </a:lnSpc>
              <a:spcBef>
                <a:spcPts val="5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Obstruction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river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flow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increasing the incidence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of</a:t>
            </a:r>
            <a:r>
              <a:rPr spc="7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flood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OpenSymbol"/>
              <a:buChar char="•"/>
            </a:pPr>
            <a:endParaRPr dirty="0">
              <a:latin typeface="Times New Roman"/>
              <a:cs typeface="Times New Roman"/>
            </a:endParaRPr>
          </a:p>
          <a:p>
            <a:pPr marL="395605" indent="-370840">
              <a:lnSpc>
                <a:spcPct val="100000"/>
              </a:lnSpc>
              <a:spcBef>
                <a:spcPts val="5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Severe damage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to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crops and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agricultural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lands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65F91"/>
              </a:buClr>
              <a:buFont typeface="OpenSymbol"/>
              <a:buChar char="•"/>
            </a:pPr>
            <a:endParaRPr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16365D"/>
                </a:solidFill>
                <a:latin typeface="Times New Roman"/>
                <a:cs typeface="Times New Roman"/>
              </a:rPr>
              <a:t>Management </a:t>
            </a:r>
            <a:r>
              <a:rPr b="1" dirty="0">
                <a:solidFill>
                  <a:srgbClr val="16365D"/>
                </a:solidFill>
                <a:latin typeface="Times New Roman"/>
                <a:cs typeface="Times New Roman"/>
              </a:rPr>
              <a:t>of</a:t>
            </a:r>
            <a:r>
              <a:rPr b="1" spc="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b="1" spc="-5" dirty="0" smtClean="0">
                <a:solidFill>
                  <a:srgbClr val="16365D"/>
                </a:solidFill>
                <a:latin typeface="Times New Roman"/>
                <a:cs typeface="Times New Roman"/>
              </a:rPr>
              <a:t>Landslides</a:t>
            </a:r>
            <a:endParaRPr dirty="0">
              <a:latin typeface="Times New Roman"/>
              <a:cs typeface="Times New Roman"/>
            </a:endParaRPr>
          </a:p>
          <a:p>
            <a:pPr marL="395605" marR="587375" indent="-370840">
              <a:lnSpc>
                <a:spcPct val="100000"/>
              </a:lnSpc>
              <a:spcBef>
                <a:spcPts val="2160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Construction activities should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be done only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after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properly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evaluating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the  geological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and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geographic</a:t>
            </a:r>
            <a:r>
              <a:rPr spc="1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conditions.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65F91"/>
              </a:buClr>
              <a:buFont typeface="OpenSymbol"/>
              <a:buChar char="•"/>
            </a:pPr>
            <a:endParaRPr dirty="0">
              <a:latin typeface="Times New Roman"/>
              <a:cs typeface="Times New Roman"/>
            </a:endParaRPr>
          </a:p>
          <a:p>
            <a:pPr marL="395605" indent="-370840">
              <a:lnSpc>
                <a:spcPct val="100000"/>
              </a:lnSpc>
              <a:spcBef>
                <a:spcPts val="5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Regulating rate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water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flow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also </a:t>
            </a:r>
            <a:r>
              <a:rPr dirty="0">
                <a:solidFill>
                  <a:srgbClr val="365F91"/>
                </a:solidFill>
                <a:latin typeface="Times New Roman"/>
                <a:cs typeface="Times New Roman"/>
              </a:rPr>
              <a:t>helps in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controlling</a:t>
            </a:r>
            <a:r>
              <a:rPr spc="6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65F91"/>
                </a:solidFill>
                <a:latin typeface="Times New Roman"/>
                <a:cs typeface="Times New Roman"/>
              </a:rPr>
              <a:t>landslides</a:t>
            </a:r>
            <a:r>
              <a:rPr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.</a:t>
            </a:r>
            <a:endParaRPr lang="en-IN" spc="-5" dirty="0" smtClean="0">
              <a:solidFill>
                <a:srgbClr val="365F91"/>
              </a:solidFill>
              <a:latin typeface="Times New Roman"/>
              <a:cs typeface="Times New Roman"/>
            </a:endParaRPr>
          </a:p>
          <a:p>
            <a:pPr marL="395605" indent="-370840">
              <a:spcBef>
                <a:spcPts val="5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lang="en-US" dirty="0" smtClean="0">
                <a:solidFill>
                  <a:srgbClr val="365F91"/>
                </a:solidFill>
                <a:latin typeface="Times New Roman"/>
                <a:cs typeface="Times New Roman"/>
              </a:rPr>
              <a:t>Agriculture at </a:t>
            </a:r>
            <a:r>
              <a:rPr lang="en-US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slopes </a:t>
            </a:r>
            <a:r>
              <a:rPr lang="en-US" dirty="0" smtClean="0">
                <a:solidFill>
                  <a:srgbClr val="365F91"/>
                </a:solidFill>
                <a:latin typeface="Times New Roman"/>
                <a:cs typeface="Times New Roman"/>
              </a:rPr>
              <a:t>should be avoided </a:t>
            </a:r>
            <a:r>
              <a:rPr lang="en-US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as </a:t>
            </a:r>
            <a:r>
              <a:rPr lang="en-US" dirty="0" smtClean="0">
                <a:solidFill>
                  <a:srgbClr val="365F91"/>
                </a:solidFill>
                <a:latin typeface="Times New Roman"/>
                <a:cs typeface="Times New Roman"/>
              </a:rPr>
              <a:t>far </a:t>
            </a:r>
            <a:r>
              <a:rPr lang="en-US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as</a:t>
            </a:r>
            <a:r>
              <a:rPr lang="en-US" spc="30" dirty="0" smtClean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possible.</a:t>
            </a:r>
          </a:p>
          <a:p>
            <a:pPr marL="395605" indent="-370840">
              <a:spcBef>
                <a:spcPts val="5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lang="en-US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Relief task </a:t>
            </a:r>
            <a:r>
              <a:rPr lang="en-US" dirty="0" smtClean="0">
                <a:solidFill>
                  <a:srgbClr val="365F91"/>
                </a:solidFill>
                <a:latin typeface="Times New Roman"/>
                <a:cs typeface="Times New Roman"/>
              </a:rPr>
              <a:t>through economic </a:t>
            </a:r>
            <a:r>
              <a:rPr lang="en-US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help </a:t>
            </a:r>
            <a:r>
              <a:rPr lang="en-US" dirty="0" smtClean="0">
                <a:solidFill>
                  <a:srgbClr val="365F91"/>
                </a:solidFill>
                <a:latin typeface="Times New Roman"/>
                <a:cs typeface="Times New Roman"/>
              </a:rPr>
              <a:t>supporting </a:t>
            </a:r>
            <a:r>
              <a:rPr lang="en-US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resettlement </a:t>
            </a:r>
            <a:r>
              <a:rPr lang="en-US" dirty="0" smtClean="0">
                <a:solidFill>
                  <a:srgbClr val="365F91"/>
                </a:solidFill>
                <a:latin typeface="Times New Roman"/>
                <a:cs typeface="Times New Roman"/>
              </a:rPr>
              <a:t>and</a:t>
            </a:r>
            <a:r>
              <a:rPr lang="en-US" spc="65" dirty="0" smtClean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rehabilitation </a:t>
            </a:r>
            <a:r>
              <a:rPr lang="en-US" dirty="0" smtClean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affected </a:t>
            </a:r>
            <a:r>
              <a:rPr lang="en-US" dirty="0" smtClean="0">
                <a:solidFill>
                  <a:srgbClr val="365F91"/>
                </a:solidFill>
                <a:latin typeface="Times New Roman"/>
                <a:cs typeface="Times New Roman"/>
              </a:rPr>
              <a:t>people </a:t>
            </a:r>
            <a:r>
              <a:rPr lang="en-US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at individual community and org</a:t>
            </a:r>
            <a:r>
              <a:rPr lang="en-US" spc="-120" dirty="0" smtClean="0">
                <a:solidFill>
                  <a:srgbClr val="365F91"/>
                </a:solidFill>
                <a:latin typeface="Times New Roman"/>
                <a:cs typeface="Times New Roman"/>
              </a:rPr>
              <a:t>anizational </a:t>
            </a:r>
            <a:r>
              <a:rPr lang="en-US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levels </a:t>
            </a:r>
            <a:r>
              <a:rPr lang="en-US" dirty="0" smtClean="0">
                <a:solidFill>
                  <a:srgbClr val="365F91"/>
                </a:solidFill>
                <a:latin typeface="Times New Roman"/>
                <a:cs typeface="Times New Roman"/>
              </a:rPr>
              <a:t>should</a:t>
            </a:r>
            <a:r>
              <a:rPr lang="en-US" spc="200" dirty="0" smtClean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65F91"/>
                </a:solidFill>
                <a:latin typeface="Times New Roman"/>
                <a:cs typeface="Times New Roman"/>
              </a:rPr>
              <a:t>be available</a:t>
            </a:r>
            <a:endParaRPr lang="en-US" dirty="0" smtClean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  <a:tabLst>
                <a:tab pos="395605" algn="l"/>
                <a:tab pos="396240" algn="l"/>
              </a:tabLst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255" y="5204409"/>
            <a:ext cx="116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65F91"/>
                </a:solidFill>
                <a:latin typeface="OpenSymbol"/>
                <a:cs typeface="OpenSymbol"/>
              </a:rPr>
              <a:t>•</a:t>
            </a:r>
            <a:endParaRPr sz="2000">
              <a:latin typeface="OpenSymbol"/>
              <a:cs typeface="Open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142852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 dirty="0" smtClean="0">
                <a:solidFill>
                  <a:srgbClr val="C3D69B"/>
                </a:solidFill>
                <a:latin typeface="Bahnschrift Light" pitchFamily="32" charset="0"/>
              </a:rPr>
              <a:t>Human Population and Environment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714488"/>
            <a:ext cx="3500462" cy="442915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Human population of the world has got doubled during the last 50 years.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The carrying capacity of the planet earth will be greatly stretched and exceeded if the present rate of population growth continues. </a:t>
            </a:r>
            <a:endParaRPr lang="en-US" sz="2400" dirty="0">
              <a:solidFill>
                <a:srgbClr val="003E07"/>
              </a:solidFill>
              <a:latin typeface="Bahnschrift" pitchFamily="32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  <p:sp>
        <p:nvSpPr>
          <p:cNvPr id="2050" name="AutoShape 2" descr="World Population Growth - Our World in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World Population Growth - Our World in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 t="9375" r="44336" b="22916"/>
          <a:stretch>
            <a:fillRect/>
          </a:stretch>
        </p:blipFill>
        <p:spPr bwMode="auto">
          <a:xfrm>
            <a:off x="3758708" y="2041598"/>
            <a:ext cx="5368818" cy="367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 dirty="0" smtClean="0">
                <a:solidFill>
                  <a:srgbClr val="C3D69B"/>
                </a:solidFill>
                <a:latin typeface="Bahnschrift Light" pitchFamily="32" charset="0"/>
              </a:rPr>
              <a:t>Population Growth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500174"/>
            <a:ext cx="4857784" cy="47149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="1" dirty="0" smtClean="0">
                <a:solidFill>
                  <a:srgbClr val="003E07"/>
                </a:solidFill>
                <a:latin typeface="Bahnschrift" pitchFamily="32" charset="0"/>
              </a:rPr>
              <a:t>The increase in the number of individuals in a population is  known as population growth.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="1" dirty="0" smtClean="0">
                <a:solidFill>
                  <a:srgbClr val="003E07"/>
                </a:solidFill>
                <a:latin typeface="Bahnschrift" pitchFamily="32" charset="0"/>
              </a:rPr>
              <a:t>Demography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6600"/>
                </a:solidFill>
                <a:latin typeface="Bahnschrift" pitchFamily="32" charset="0"/>
              </a:rPr>
              <a:t>The study of human population trends is called demography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="1" dirty="0" smtClean="0">
                <a:solidFill>
                  <a:srgbClr val="006600"/>
                </a:solidFill>
                <a:latin typeface="Bahnschrift" pitchFamily="32" charset="0"/>
              </a:rPr>
              <a:t>Factors Deciding the Growth or Decline of Population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="1" dirty="0" smtClean="0">
                <a:solidFill>
                  <a:srgbClr val="006600"/>
                </a:solidFill>
                <a:latin typeface="Bahnschrift" pitchFamily="32" charset="0"/>
              </a:rPr>
              <a:t>Birth Rate </a:t>
            </a:r>
            <a:r>
              <a:rPr lang="en-US" dirty="0" smtClean="0">
                <a:solidFill>
                  <a:srgbClr val="006600"/>
                </a:solidFill>
                <a:latin typeface="Bahnschrift" pitchFamily="32" charset="0"/>
              </a:rPr>
              <a:t>- Number of births per thousand people in a geographical  area.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="1" dirty="0" smtClean="0">
                <a:solidFill>
                  <a:srgbClr val="006600"/>
                </a:solidFill>
                <a:latin typeface="Bahnschrift" pitchFamily="32" charset="0"/>
              </a:rPr>
              <a:t>Death rate </a:t>
            </a:r>
            <a:r>
              <a:rPr lang="en-US" dirty="0" smtClean="0">
                <a:solidFill>
                  <a:srgbClr val="006600"/>
                </a:solidFill>
                <a:latin typeface="Bahnschrift" pitchFamily="32" charset="0"/>
              </a:rPr>
              <a:t>- Number of deaths per thousand people in a geographical area.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="1" dirty="0" smtClean="0">
                <a:solidFill>
                  <a:srgbClr val="006600"/>
                </a:solidFill>
                <a:latin typeface="Bahnschrift" pitchFamily="32" charset="0"/>
              </a:rPr>
              <a:t>Migration</a:t>
            </a:r>
            <a:r>
              <a:rPr lang="en-US" dirty="0" smtClean="0">
                <a:solidFill>
                  <a:srgbClr val="006600"/>
                </a:solidFill>
                <a:latin typeface="Bahnschrift" pitchFamily="32" charset="0"/>
              </a:rPr>
              <a:t> - Rate of change in population for a specific area.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  <p:pic>
        <p:nvPicPr>
          <p:cNvPr id="29698" name="Picture 2" descr="Crude birth and death rates and observed rate of natural increase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367" y="2500306"/>
            <a:ext cx="4063634" cy="250033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 dirty="0" smtClean="0">
                <a:solidFill>
                  <a:srgbClr val="C3D69B"/>
                </a:solidFill>
                <a:latin typeface="Bahnschrift Light" pitchFamily="32" charset="0"/>
              </a:rPr>
              <a:t>Population Growth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500174"/>
            <a:ext cx="8286808" cy="47149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3E07"/>
                </a:solidFill>
                <a:latin typeface="Bahnschrift" pitchFamily="32" charset="0"/>
              </a:rPr>
              <a:t>Causes of Population Growth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Availability of cure for many life-threatening diseases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Preference for sons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Custom of early marriages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Improvement in public health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Illiteracy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6600"/>
                </a:solidFill>
                <a:latin typeface="Bahnschrift" pitchFamily="32" charset="0"/>
              </a:rPr>
              <a:t>Effects of Population Growth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Excessive exploitation of natural resources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Unemployment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Lack of proper health and sanitation facilities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Environmental pollution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 b="1" dirty="0">
              <a:solidFill>
                <a:srgbClr val="006600"/>
              </a:solidFill>
              <a:latin typeface="Bahnschrift" pitchFamily="32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 dirty="0" smtClean="0">
                <a:solidFill>
                  <a:srgbClr val="C3D69B"/>
                </a:solidFill>
                <a:latin typeface="Bahnschrift Light" pitchFamily="32" charset="0"/>
              </a:rPr>
              <a:t>Resettlement and Rehabilitation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42844" y="1714488"/>
            <a:ext cx="5500726" cy="450059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3E07"/>
                </a:solidFill>
                <a:latin typeface="Bahnschrift" pitchFamily="32" charset="0"/>
              </a:rPr>
              <a:t>Reasons for Displacement of Human Habitation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3E07"/>
                </a:solidFill>
                <a:latin typeface="Bahnschrift" pitchFamily="32" charset="0"/>
              </a:rPr>
              <a:t>Natural hazards </a:t>
            </a: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– Earthquakes, cyclones, landslides, floods, drought,  volcanic eruptions, and epidemic diseases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3E07"/>
                </a:solidFill>
                <a:latin typeface="Bahnschrift" pitchFamily="32" charset="0"/>
              </a:rPr>
              <a:t>Anthropogenic factors </a:t>
            </a: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– Developmental activities such as construction  of dams, roads, tunnels, etc., which increase the risks of calamities  such as floods and landslides. Other factors include accumulation of  wastes and environmental pollution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  <p:pic>
        <p:nvPicPr>
          <p:cNvPr id="25602" name="Picture 2" descr="The Cruel Reality of Resettlement and Rehabilitation in India ..."/>
          <p:cNvPicPr>
            <a:picLocks noChangeAspect="1" noChangeArrowheads="1"/>
          </p:cNvPicPr>
          <p:nvPr/>
        </p:nvPicPr>
        <p:blipFill>
          <a:blip r:embed="rId3"/>
          <a:srcRect l="14546"/>
          <a:stretch>
            <a:fillRect/>
          </a:stretch>
        </p:blipFill>
        <p:spPr bwMode="auto">
          <a:xfrm>
            <a:off x="5786446" y="4000504"/>
            <a:ext cx="3357554" cy="2210095"/>
          </a:xfrm>
          <a:prstGeom prst="rect">
            <a:avLst/>
          </a:prstGeom>
          <a:noFill/>
        </p:spPr>
      </p:pic>
      <p:pic>
        <p:nvPicPr>
          <p:cNvPr id="25604" name="Picture 4" descr="Displaced: The Human Cost of Development and Resettlement | Panos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482317"/>
            <a:ext cx="3357553" cy="251816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116632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dirty="0" smtClean="0">
                <a:solidFill>
                  <a:srgbClr val="C3D69B"/>
                </a:solidFill>
                <a:latin typeface="Bahnschrift Light" pitchFamily="32" charset="0"/>
              </a:rPr>
              <a:t>Problems Faced by Displaced People</a:t>
            </a:r>
            <a:endParaRPr lang="en-IN" sz="4400" dirty="0" smtClean="0">
              <a:solidFill>
                <a:srgbClr val="C3D69B"/>
              </a:solidFill>
              <a:latin typeface="Bahnschrift Light" pitchFamily="32" charset="0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643050"/>
            <a:ext cx="4786346" cy="450059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The compensation for the lost land is often not paid or the payment is  delayed.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Basic infrastructure and amenities are not provided in the new area.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Very often, temporary camps become permanent settlements.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Ethnic and caste differences make it difficult for the refugees to live  peacefully with the communities already living in the area.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  <p:pic>
        <p:nvPicPr>
          <p:cNvPr id="23554" name="Picture 2" descr="SLUMS: The problem | LEBBEUS WOO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7061" y="1500174"/>
            <a:ext cx="4006939" cy="2143140"/>
          </a:xfrm>
          <a:prstGeom prst="rect">
            <a:avLst/>
          </a:prstGeom>
          <a:noFill/>
        </p:spPr>
      </p:pic>
      <p:pic>
        <p:nvPicPr>
          <p:cNvPr id="23556" name="Picture 4" descr="Slum dwellers live in the shadow of fear - The Hindu"/>
          <p:cNvPicPr>
            <a:picLocks noChangeAspect="1" noChangeArrowheads="1"/>
          </p:cNvPicPr>
          <p:nvPr/>
        </p:nvPicPr>
        <p:blipFill>
          <a:blip r:embed="rId4"/>
          <a:srcRect l="6106"/>
          <a:stretch>
            <a:fillRect/>
          </a:stretch>
        </p:blipFill>
        <p:spPr bwMode="auto">
          <a:xfrm>
            <a:off x="5143504" y="3643314"/>
            <a:ext cx="4000496" cy="25955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dirty="0" smtClean="0">
                <a:solidFill>
                  <a:srgbClr val="C3D69B"/>
                </a:solidFill>
                <a:latin typeface="Bahnschrift Light" pitchFamily="32" charset="0"/>
              </a:rPr>
              <a:t>Environmental Ethics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643050"/>
            <a:ext cx="3857652" cy="450059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Creating a moral sense of environmental conservation in each person  is called environmental ethics.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b="1" dirty="0" smtClean="0">
                <a:solidFill>
                  <a:srgbClr val="003E07"/>
                </a:solidFill>
                <a:latin typeface="Bahnschrift" pitchFamily="32" charset="0"/>
              </a:rPr>
              <a:t>The Contrasting Views of environmental ethics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Utilitarian justification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Ecological justification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400" b="1" dirty="0" smtClean="0">
              <a:solidFill>
                <a:srgbClr val="003E07"/>
              </a:solidFill>
              <a:latin typeface="Bahnschrift" pitchFamily="32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  <p:pic>
        <p:nvPicPr>
          <p:cNvPr id="21506" name="Picture 2" descr="Facts Know about Environmental Ethic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511426"/>
            <a:ext cx="5000628" cy="4736959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dirty="0" smtClean="0">
                <a:solidFill>
                  <a:srgbClr val="C3D69B"/>
                </a:solidFill>
                <a:latin typeface="Bahnschrift Light" pitchFamily="32" charset="0"/>
              </a:rPr>
              <a:t>Environmental Ethics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643050"/>
            <a:ext cx="8143932" cy="450059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b="1" dirty="0" smtClean="0">
                <a:solidFill>
                  <a:srgbClr val="003E07"/>
                </a:solidFill>
                <a:latin typeface="Bahnschrift" pitchFamily="32" charset="0"/>
              </a:rPr>
              <a:t>Environmental Equity and Priority Principle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Always respect all nature especially in cases where strong human rights are  at stake.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b="1" dirty="0" smtClean="0">
                <a:solidFill>
                  <a:srgbClr val="003E07"/>
                </a:solidFill>
                <a:latin typeface="Bahnschrift" pitchFamily="32" charset="0"/>
              </a:rPr>
              <a:t>Environmental ethics: Possible Solutions.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One should respect the power of environment and apply it for the benefits of  humankind.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One should place the highest priority on health, safety, and environmental  protection while using environmental products.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One should be sensitive to ethical and social issues regarding the environment.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dirty="0" smtClean="0">
                <a:solidFill>
                  <a:srgbClr val="C3D69B"/>
                </a:solidFill>
                <a:latin typeface="Bahnschrift Light" pitchFamily="32" charset="0"/>
              </a:rPr>
              <a:t>Public Awareness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42844" y="1571612"/>
            <a:ext cx="6000792" cy="464347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The	methods	to	generate	environmental	awareness	generally  falls in two categories :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3E07"/>
                </a:solidFill>
                <a:latin typeface="Bahnschrift" pitchFamily="32" charset="0"/>
              </a:rPr>
              <a:t>Formal Method</a:t>
            </a:r>
          </a:p>
          <a:p>
            <a:pPr marL="1479550" lvl="2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Introduction of Environmental Studies as a course in schools and  colleges.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3E07"/>
                </a:solidFill>
                <a:latin typeface="Bahnschrift" pitchFamily="32" charset="0"/>
              </a:rPr>
              <a:t>Non Formal Method</a:t>
            </a:r>
          </a:p>
          <a:p>
            <a:pPr marL="1479550" lvl="2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Mass media such as newspapers, magazine, radio, T.V., etc.</a:t>
            </a:r>
          </a:p>
          <a:p>
            <a:pPr marL="1479550" lvl="2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Organizing meetings, seminars and conferences</a:t>
            </a:r>
          </a:p>
          <a:p>
            <a:pPr marL="1479550" lvl="2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Organizing various competitions</a:t>
            </a:r>
          </a:p>
          <a:p>
            <a:pPr marL="1479550" lvl="2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Through folk songs, street plays, TV serials, etc.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  <p:pic>
        <p:nvPicPr>
          <p:cNvPr id="17410" name="Picture 2" descr="Environmental awareness highlighted through tree-planting events ..."/>
          <p:cNvPicPr>
            <a:picLocks noChangeAspect="1" noChangeArrowheads="1"/>
          </p:cNvPicPr>
          <p:nvPr/>
        </p:nvPicPr>
        <p:blipFill>
          <a:blip r:embed="rId3"/>
          <a:srcRect l="31027" r="24037"/>
          <a:stretch>
            <a:fillRect/>
          </a:stretch>
        </p:blipFill>
        <p:spPr bwMode="auto">
          <a:xfrm>
            <a:off x="6143636" y="1500174"/>
            <a:ext cx="3000364" cy="471490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Bahnschrift Light"/>
        <a:ea typeface="Microsoft YaHei"/>
        <a:cs typeface=""/>
      </a:majorFont>
      <a:minorFont>
        <a:latin typeface="Bahnschrif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Bahnschrift Light"/>
        <a:ea typeface="Microsoft YaHei"/>
        <a:cs typeface=""/>
      </a:majorFont>
      <a:minorFont>
        <a:latin typeface="Bahnschrif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Bahnschrift Light"/>
        <a:ea typeface="Microsoft YaHei"/>
        <a:cs typeface=""/>
      </a:majorFont>
      <a:minorFont>
        <a:latin typeface="Bahnschrif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875</Words>
  <Application>Microsoft Office PowerPoint</Application>
  <PresentationFormat>On-screen Show (4:3)</PresentationFormat>
  <Paragraphs>144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Microsoft YaHei</vt:lpstr>
      <vt:lpstr>Arial</vt:lpstr>
      <vt:lpstr>Bahnschrift</vt:lpstr>
      <vt:lpstr>Bahnschrift Light</vt:lpstr>
      <vt:lpstr>Calibri</vt:lpstr>
      <vt:lpstr>Carlito</vt:lpstr>
      <vt:lpstr>OpenSymbol</vt:lpstr>
      <vt:lpstr>Segoe UI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Disaster Management</vt:lpstr>
      <vt:lpstr>Disaster Management</vt:lpstr>
      <vt:lpstr>Earthquake</vt:lpstr>
      <vt:lpstr>PowerPoint Presentation</vt:lpstr>
      <vt:lpstr>Effects of Earthquake</vt:lpstr>
      <vt:lpstr>Management of Earthquakes</vt:lpstr>
      <vt:lpstr>Landslides</vt:lpstr>
      <vt:lpstr>Effects of Landslides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Admin</cp:lastModifiedBy>
  <cp:revision>414</cp:revision>
  <cp:lastPrinted>1601-01-01T00:00:00Z</cp:lastPrinted>
  <dcterms:created xsi:type="dcterms:W3CDTF">2019-01-10T05:05:48Z</dcterms:created>
  <dcterms:modified xsi:type="dcterms:W3CDTF">2023-11-19T16:19:17Z</dcterms:modified>
</cp:coreProperties>
</file>