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39"/>
  </p:notesMasterIdLst>
  <p:sldIdLst>
    <p:sldId id="256" r:id="rId4"/>
    <p:sldId id="381" r:id="rId5"/>
    <p:sldId id="383" r:id="rId6"/>
    <p:sldId id="385" r:id="rId7"/>
    <p:sldId id="386" r:id="rId8"/>
    <p:sldId id="387" r:id="rId9"/>
    <p:sldId id="388" r:id="rId10"/>
    <p:sldId id="389" r:id="rId11"/>
    <p:sldId id="390" r:id="rId12"/>
    <p:sldId id="391" r:id="rId13"/>
    <p:sldId id="392" r:id="rId14"/>
    <p:sldId id="411" r:id="rId15"/>
    <p:sldId id="413" r:id="rId16"/>
    <p:sldId id="432" r:id="rId17"/>
    <p:sldId id="433" r:id="rId18"/>
    <p:sldId id="434" r:id="rId19"/>
    <p:sldId id="393"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27" r:id="rId34"/>
    <p:sldId id="428" r:id="rId35"/>
    <p:sldId id="429" r:id="rId36"/>
    <p:sldId id="430" r:id="rId37"/>
    <p:sldId id="431" r:id="rId38"/>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w="9360" cap="sq">
            <a:noFill/>
            <a:miter lim="800000"/>
            <a:headEnd/>
            <a:tailEnd/>
          </a:ln>
          <a:effectLst/>
        </p:spPr>
        <p:txBody>
          <a:bodyPr wrap="none" anchor="ctr"/>
          <a:lstStyle/>
          <a:p>
            <a:endParaRPr lang="en-US"/>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099" name="AutoShape 3"/>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0" name="AutoShape 4"/>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1" name="AutoShape 5"/>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2" name="AutoShape 6"/>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3" name="AutoShape 7"/>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4" name="Rectangle 8"/>
          <p:cNvSpPr>
            <a:spLocks noGrp="1" noRot="1" noChangeAspect="1" noChangeArrowheads="1"/>
          </p:cNvSpPr>
          <p:nvPr>
            <p:ph type="sldImg"/>
          </p:nvPr>
        </p:nvSpPr>
        <p:spPr bwMode="auto">
          <a:xfrm>
            <a:off x="-11798300" y="-11796713"/>
            <a:ext cx="11787187" cy="12480926"/>
          </a:xfrm>
          <a:prstGeom prst="rect">
            <a:avLst/>
          </a:prstGeom>
          <a:noFill/>
          <a:ln w="9525" cap="flat">
            <a:noFill/>
            <a:round/>
            <a:headEnd/>
            <a:tailEnd/>
          </a:ln>
          <a:effectLst/>
        </p:spPr>
      </p:sp>
      <p:sp>
        <p:nvSpPr>
          <p:cNvPr id="4105" name="Rectangle 9"/>
          <p:cNvSpPr>
            <a:spLocks noGrp="1" noChangeArrowheads="1"/>
          </p:cNvSpPr>
          <p:nvPr>
            <p:ph type="body"/>
          </p:nvPr>
        </p:nvSpPr>
        <p:spPr bwMode="auto">
          <a:xfrm>
            <a:off x="685800" y="4343400"/>
            <a:ext cx="5473700" cy="41021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256586154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4CCAF387-745D-4F25-AB60-0E8781D3FD78}" type="slidenum">
              <a:rPr lang="en-IN"/>
              <a:pPr/>
              <a:t>10</a:t>
            </a:fld>
            <a:endParaRPr lang="en-IN"/>
          </a:p>
        </p:txBody>
      </p:sp>
      <p:sp>
        <p:nvSpPr>
          <p:cNvPr id="87041"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87042"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309F4E1F-E7DA-4348-BEAF-536862A34948}" type="slidenum">
              <a:rPr lang="en-IN"/>
              <a:pPr/>
              <a:t>11</a:t>
            </a:fld>
            <a:endParaRPr lang="en-IN"/>
          </a:p>
        </p:txBody>
      </p:sp>
      <p:sp>
        <p:nvSpPr>
          <p:cNvPr id="88065"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88066"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2F8D14A5-B738-4236-936B-2CAA74EBC6AE}" type="slidenum">
              <a:rPr lang="en-IN"/>
              <a:pPr/>
              <a:t>17</a:t>
            </a:fld>
            <a:endParaRPr lang="en-IN"/>
          </a:p>
        </p:txBody>
      </p:sp>
      <p:sp>
        <p:nvSpPr>
          <p:cNvPr id="89089"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89090"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5F1D20BC-3562-4999-8B6F-FB44E6FEB235}" type="slidenum">
              <a:rPr lang="en-IN"/>
              <a:pPr/>
              <a:t>18</a:t>
            </a:fld>
            <a:endParaRPr lang="en-IN"/>
          </a:p>
        </p:txBody>
      </p:sp>
      <p:sp>
        <p:nvSpPr>
          <p:cNvPr id="90113"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90114"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7ABAFB7A-8416-469E-B1DA-2BC74EE5FE80}" type="slidenum">
              <a:rPr lang="en-IN"/>
              <a:pPr/>
              <a:t>19</a:t>
            </a:fld>
            <a:endParaRPr lang="en-IN"/>
          </a:p>
        </p:txBody>
      </p:sp>
      <p:sp>
        <p:nvSpPr>
          <p:cNvPr id="91137"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91138"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8FDB8CC4-6F00-4342-818B-164B619C0842}" type="slidenum">
              <a:rPr lang="en-IN"/>
              <a:pPr/>
              <a:t>20</a:t>
            </a:fld>
            <a:endParaRPr lang="en-IN"/>
          </a:p>
        </p:txBody>
      </p:sp>
      <p:sp>
        <p:nvSpPr>
          <p:cNvPr id="92161"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183080B7-4390-4AD3-864C-7830B0930650}" type="slidenum">
              <a:rPr lang="en-IN"/>
              <a:pPr/>
              <a:t>21</a:t>
            </a:fld>
            <a:endParaRPr lang="en-IN"/>
          </a:p>
        </p:txBody>
      </p:sp>
      <p:sp>
        <p:nvSpPr>
          <p:cNvPr id="93185"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93186"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D7A35EEC-33B4-4792-9314-FDA9A252F83C}" type="slidenum">
              <a:rPr lang="en-IN"/>
              <a:pPr/>
              <a:t>22</a:t>
            </a:fld>
            <a:endParaRPr lang="en-IN"/>
          </a:p>
        </p:txBody>
      </p:sp>
      <p:sp>
        <p:nvSpPr>
          <p:cNvPr id="94209"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048B2C2C-0E42-4A18-B951-943032B71F3D}" type="slidenum">
              <a:rPr lang="en-IN"/>
              <a:pPr/>
              <a:t>23</a:t>
            </a:fld>
            <a:endParaRPr lang="en-IN"/>
          </a:p>
        </p:txBody>
      </p:sp>
      <p:sp>
        <p:nvSpPr>
          <p:cNvPr id="95233"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7EC6451B-DE97-46AF-A2D0-09F98E97E03C}" type="slidenum">
              <a:rPr lang="en-IN"/>
              <a:pPr/>
              <a:t>24</a:t>
            </a:fld>
            <a:endParaRPr lang="en-IN"/>
          </a:p>
        </p:txBody>
      </p:sp>
      <p:sp>
        <p:nvSpPr>
          <p:cNvPr id="96257"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5EF86932-B56A-47C8-81EE-AF50AA8E9152}" type="slidenum">
              <a:rPr lang="en-IN"/>
              <a:pPr/>
              <a:t>2</a:t>
            </a:fld>
            <a:endParaRPr lang="en-IN" dirty="0"/>
          </a:p>
        </p:txBody>
      </p:sp>
      <p:sp>
        <p:nvSpPr>
          <p:cNvPr id="76801"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76802"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567777F3-20E1-403D-92BD-CA54D7AEC5A2}" type="slidenum">
              <a:rPr lang="en-IN"/>
              <a:pPr/>
              <a:t>25</a:t>
            </a:fld>
            <a:endParaRPr lang="en-IN"/>
          </a:p>
        </p:txBody>
      </p:sp>
      <p:sp>
        <p:nvSpPr>
          <p:cNvPr id="97281"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CCD74150-DEFF-4FA8-A1F3-3C12C2BEBBBA}" type="slidenum">
              <a:rPr lang="en-IN"/>
              <a:pPr/>
              <a:t>26</a:t>
            </a:fld>
            <a:endParaRPr lang="en-IN"/>
          </a:p>
        </p:txBody>
      </p:sp>
      <p:sp>
        <p:nvSpPr>
          <p:cNvPr id="98305"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98306"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FEFAFB00-ECEB-4155-823E-30FC6FC4198E}" type="slidenum">
              <a:rPr lang="en-IN"/>
              <a:pPr/>
              <a:t>27</a:t>
            </a:fld>
            <a:endParaRPr lang="en-IN"/>
          </a:p>
        </p:txBody>
      </p:sp>
      <p:sp>
        <p:nvSpPr>
          <p:cNvPr id="99329"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99330"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B926E171-9BEA-4C90-B65A-FF26AF5B4F09}" type="slidenum">
              <a:rPr lang="en-IN"/>
              <a:pPr/>
              <a:t>28</a:t>
            </a:fld>
            <a:endParaRPr lang="en-IN"/>
          </a:p>
        </p:txBody>
      </p:sp>
      <p:sp>
        <p:nvSpPr>
          <p:cNvPr id="100353"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100354"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60422FE8-BED5-4936-85A9-5CB91AD2189D}" type="slidenum">
              <a:rPr lang="en-IN"/>
              <a:pPr/>
              <a:t>29</a:t>
            </a:fld>
            <a:endParaRPr lang="en-IN"/>
          </a:p>
        </p:txBody>
      </p:sp>
      <p:sp>
        <p:nvSpPr>
          <p:cNvPr id="101377"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101378"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5670582E-9480-4D79-9096-08F4E3670D85}" type="slidenum">
              <a:rPr lang="en-IN"/>
              <a:pPr/>
              <a:t>30</a:t>
            </a:fld>
            <a:endParaRPr lang="en-IN"/>
          </a:p>
        </p:txBody>
      </p:sp>
      <p:sp>
        <p:nvSpPr>
          <p:cNvPr id="102401"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4E1F107F-FE5D-4E8D-9907-BFB671C23A88}" type="slidenum">
              <a:rPr lang="en-IN"/>
              <a:pPr/>
              <a:t>31</a:t>
            </a:fld>
            <a:endParaRPr lang="en-IN"/>
          </a:p>
        </p:txBody>
      </p:sp>
      <p:sp>
        <p:nvSpPr>
          <p:cNvPr id="103425"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F793A2B5-EFE8-41C2-9BEF-D76DC91FCAB0}" type="slidenum">
              <a:rPr lang="en-IN"/>
              <a:pPr/>
              <a:t>32</a:t>
            </a:fld>
            <a:endParaRPr lang="en-IN"/>
          </a:p>
        </p:txBody>
      </p:sp>
      <p:sp>
        <p:nvSpPr>
          <p:cNvPr id="104449"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104450"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AE778FEB-72B3-4DF0-91C9-E13054243057}" type="slidenum">
              <a:rPr lang="en-IN"/>
              <a:pPr/>
              <a:t>33</a:t>
            </a:fld>
            <a:endParaRPr lang="en-IN"/>
          </a:p>
        </p:txBody>
      </p:sp>
      <p:sp>
        <p:nvSpPr>
          <p:cNvPr id="105473"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105474"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460BEE2E-FB55-4D7D-A30B-9DF75FCCEDF0}" type="slidenum">
              <a:rPr lang="en-IN"/>
              <a:pPr/>
              <a:t>34</a:t>
            </a:fld>
            <a:endParaRPr lang="en-IN"/>
          </a:p>
        </p:txBody>
      </p:sp>
      <p:sp>
        <p:nvSpPr>
          <p:cNvPr id="106497"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6F047E57-4E1E-4644-A4E2-F8D7A51C7471}" type="slidenum">
              <a:rPr lang="en-IN"/>
              <a:pPr/>
              <a:t>3</a:t>
            </a:fld>
            <a:endParaRPr lang="en-IN" dirty="0"/>
          </a:p>
        </p:txBody>
      </p:sp>
      <p:sp>
        <p:nvSpPr>
          <p:cNvPr id="78849"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78850"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9302254E-D1EA-4B29-A40C-0E8A171C162C}" type="slidenum">
              <a:rPr lang="en-IN"/>
              <a:pPr/>
              <a:t>4</a:t>
            </a:fld>
            <a:endParaRPr lang="en-IN"/>
          </a:p>
        </p:txBody>
      </p:sp>
      <p:sp>
        <p:nvSpPr>
          <p:cNvPr id="80897"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80898"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xfrm>
            <a:off x="3884613" y="8685213"/>
            <a:ext cx="2971800" cy="457200"/>
          </a:xfrm>
          <a:prstGeom prst="rect">
            <a:avLst/>
          </a:prstGeom>
          <a:ln/>
        </p:spPr>
        <p:txBody>
          <a:bodyPr/>
          <a:lstStyle/>
          <a:p>
            <a:fld id="{11E4F71C-8B8D-49B0-8CB3-2A97D8DB7745}" type="slidenum">
              <a:rPr lang="en-IN"/>
              <a:pPr/>
              <a:t>5</a:t>
            </a:fld>
            <a:endParaRPr lang="en-IN"/>
          </a:p>
        </p:txBody>
      </p:sp>
      <p:sp>
        <p:nvSpPr>
          <p:cNvPr id="81921" name="Text Box 1"/>
          <p:cNvSpPr txBox="1">
            <a:spLocks noChangeArrowheads="1"/>
          </p:cNvSpPr>
          <p:nvPr/>
        </p:nvSpPr>
        <p:spPr bwMode="auto">
          <a:xfrm>
            <a:off x="4278313" y="10156825"/>
            <a:ext cx="3279775" cy="533400"/>
          </a:xfrm>
          <a:prstGeom prst="rect">
            <a:avLst/>
          </a:prstGeom>
          <a:noFill/>
          <a:ln w="9525" cap="flat">
            <a:noFill/>
            <a:round/>
            <a:headEnd/>
            <a:tailEnd/>
          </a:ln>
          <a:effectLst/>
        </p:spPr>
        <p:txBody>
          <a:bodyPr lIns="0" tIns="0" rIns="0" bIns="0" anchor="b"/>
          <a:lstStyle/>
          <a:p>
            <a:pPr algn="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A79F20B-6624-44E9-9B13-407DAF8A9E14}" type="slidenum">
              <a:rPr lang="en-IN" sz="1400">
                <a:solidFill>
                  <a:srgbClr val="000000"/>
                </a:solidFill>
                <a:latin typeface="Times New Roman" pitchFamily="16" charset="0"/>
              </a:rPr>
              <a:pPr algn="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IN" sz="1400">
              <a:solidFill>
                <a:srgbClr val="000000"/>
              </a:solidFill>
              <a:latin typeface="Times New Roman" pitchFamily="16" charset="0"/>
            </a:endParaRPr>
          </a:p>
        </p:txBody>
      </p:sp>
      <p:sp>
        <p:nvSpPr>
          <p:cNvPr id="81922" name="Rectangle 2"/>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81923" name="Rectangle 3"/>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9D318E3E-6AF3-4262-8946-E2932F0A59F9}" type="slidenum">
              <a:rPr lang="en-IN"/>
              <a:pPr/>
              <a:t>6</a:t>
            </a:fld>
            <a:endParaRPr lang="en-IN"/>
          </a:p>
        </p:txBody>
      </p:sp>
      <p:sp>
        <p:nvSpPr>
          <p:cNvPr id="82945"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82946"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D145A6FE-C122-41A0-932E-14BB2B8C03CD}" type="slidenum">
              <a:rPr lang="en-IN"/>
              <a:pPr/>
              <a:t>7</a:t>
            </a:fld>
            <a:endParaRPr lang="en-IN"/>
          </a:p>
        </p:txBody>
      </p:sp>
      <p:sp>
        <p:nvSpPr>
          <p:cNvPr id="83969"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64E964FB-1D00-4608-9D75-C94BB7F4AA5E}" type="slidenum">
              <a:rPr lang="en-IN"/>
              <a:pPr/>
              <a:t>8</a:t>
            </a:fld>
            <a:endParaRPr lang="en-IN"/>
          </a:p>
        </p:txBody>
      </p:sp>
      <p:sp>
        <p:nvSpPr>
          <p:cNvPr id="84993"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84994"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xfrm>
            <a:off x="3884613" y="8685213"/>
            <a:ext cx="2971800" cy="457200"/>
          </a:xfrm>
          <a:prstGeom prst="rect">
            <a:avLst/>
          </a:prstGeom>
          <a:ln/>
        </p:spPr>
        <p:txBody>
          <a:bodyPr/>
          <a:lstStyle/>
          <a:p>
            <a:fld id="{3FFA6B0D-685C-4984-A726-930A5ABCDAB1}" type="slidenum">
              <a:rPr lang="en-IN"/>
              <a:pPr/>
              <a:t>9</a:t>
            </a:fld>
            <a:endParaRPr lang="en-IN"/>
          </a:p>
        </p:txBody>
      </p:sp>
      <p:sp>
        <p:nvSpPr>
          <p:cNvPr id="86017" name="Rectangle 1"/>
          <p:cNvSpPr txBox="1">
            <a:spLocks noGrp="1" noRot="1" noChangeAspect="1" noChangeArrowheads="1"/>
          </p:cNvSpPr>
          <p:nvPr>
            <p:ph type="sldImg"/>
          </p:nvPr>
        </p:nvSpPr>
        <p:spPr bwMode="auto">
          <a:xfrm>
            <a:off x="1108075" y="812800"/>
            <a:ext cx="5341938" cy="4006850"/>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755650" y="5078413"/>
            <a:ext cx="6046788" cy="4810125"/>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C598D878-5653-490C-A130-E5B260FDAB0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27421EAA-7378-418A-96C4-2FC296A7E31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274638"/>
            <a:ext cx="2054225" cy="5838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0275" cy="583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B56FF1D4-D8E4-43D3-8CB6-6B3AE862B23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C5F335A9-12A0-4C04-89A2-ED87C8EFBA48}"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274638"/>
            <a:ext cx="2054225" cy="5838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0275" cy="583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276B4414-124F-4773-8A49-90CDC1A5822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274638"/>
            <a:ext cx="2054225" cy="5838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0275" cy="583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FB94B631-A5CD-445F-A520-71518182259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Slide Number Placeholder 7"/>
          <p:cNvSpPr>
            <a:spLocks noGrp="1"/>
          </p:cNvSpPr>
          <p:nvPr>
            <p:ph type="sldNum" idx="11"/>
          </p:nvPr>
        </p:nvSpPr>
        <p:spPr/>
        <p:txBody>
          <a:bodyPr/>
          <a:lstStyle>
            <a:lvl1pPr>
              <a:defRPr/>
            </a:lvl1pPr>
          </a:lstStyle>
          <a:p>
            <a:fld id="{1687D536-CCE3-4B97-8233-30130083D6E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Slide Number Placeholder 3"/>
          <p:cNvSpPr>
            <a:spLocks noGrp="1"/>
          </p:cNvSpPr>
          <p:nvPr>
            <p:ph type="sldNum" idx="11"/>
          </p:nvPr>
        </p:nvSpPr>
        <p:spPr/>
        <p:txBody>
          <a:bodyPr/>
          <a:lstStyle>
            <a:lvl1pPr>
              <a:defRPr/>
            </a:lvl1pPr>
          </a:lstStyle>
          <a:p>
            <a:fld id="{A3EB25C4-31F9-4CC2-A69D-58A64B0F571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Slide Number Placeholder 2"/>
          <p:cNvSpPr>
            <a:spLocks noGrp="1"/>
          </p:cNvSpPr>
          <p:nvPr>
            <p:ph type="sldNum" idx="11"/>
          </p:nvPr>
        </p:nvSpPr>
        <p:spPr/>
        <p:txBody>
          <a:bodyPr/>
          <a:lstStyle>
            <a:lvl1pPr>
              <a:defRPr/>
            </a:lvl1pPr>
          </a:lstStyle>
          <a:p>
            <a:fld id="{A5AD1E76-1345-4BE3-86B3-E5890811B7C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E4947898-CB3A-45FA-8F8C-0245D350607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A2E62E87-53E3-4A8C-B3F1-B730D0D6B85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F1DE"/>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1484313"/>
          </a:xfrm>
          <a:prstGeom prst="rect">
            <a:avLst/>
          </a:prstGeom>
          <a:solidFill>
            <a:srgbClr val="003E07"/>
          </a:solidFill>
          <a:ln w="9525" cap="flat">
            <a:noFill/>
            <a:round/>
            <a:headEnd/>
            <a:tailEnd/>
          </a:ln>
          <a:effectLst/>
        </p:spPr>
        <p:txBody>
          <a:bodyPr wrap="none" anchor="ctr"/>
          <a:lstStyle/>
          <a:p>
            <a:endParaRPr lang="en-US"/>
          </a:p>
        </p:txBody>
      </p:sp>
      <p:sp>
        <p:nvSpPr>
          <p:cNvPr id="1026" name="Rectangle 2"/>
          <p:cNvSpPr>
            <a:spLocks noChangeArrowheads="1"/>
          </p:cNvSpPr>
          <p:nvPr/>
        </p:nvSpPr>
        <p:spPr bwMode="auto">
          <a:xfrm>
            <a:off x="0" y="6237288"/>
            <a:ext cx="9144000" cy="620712"/>
          </a:xfrm>
          <a:prstGeom prst="rect">
            <a:avLst/>
          </a:prstGeom>
          <a:solidFill>
            <a:srgbClr val="003E07"/>
          </a:solidFill>
          <a:ln w="9525" cap="flat">
            <a:noFill/>
            <a:round/>
            <a:headEnd/>
            <a:tailEnd/>
          </a:ln>
          <a:effectLst/>
        </p:spPr>
        <p:txBody>
          <a:bodyPr wrap="none" anchor="ctr"/>
          <a:lstStyle/>
          <a:p>
            <a:endParaRPr lang="en-US"/>
          </a:p>
        </p:txBody>
      </p:sp>
      <p:sp>
        <p:nvSpPr>
          <p:cNvPr id="1027" name="Rectangle 3"/>
          <p:cNvSpPr>
            <a:spLocks noGrp="1" noChangeArrowheads="1"/>
          </p:cNvSpPr>
          <p:nvPr>
            <p:ph type="title"/>
          </p:nvPr>
        </p:nvSpPr>
        <p:spPr bwMode="auto">
          <a:xfrm>
            <a:off x="457200" y="274638"/>
            <a:ext cx="8216900" cy="1130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8" name="Rectangle 4"/>
          <p:cNvSpPr>
            <a:spLocks noGrp="1" noChangeArrowheads="1"/>
          </p:cNvSpPr>
          <p:nvPr>
            <p:ph type="body" idx="1"/>
          </p:nvPr>
        </p:nvSpPr>
        <p:spPr bwMode="auto">
          <a:xfrm>
            <a:off x="457200" y="1600200"/>
            <a:ext cx="8216900" cy="451326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9" name="Rectangle 5"/>
          <p:cNvSpPr>
            <a:spLocks noGrp="1" noChangeArrowheads="1"/>
          </p:cNvSpPr>
          <p:nvPr>
            <p:ph type="dt"/>
          </p:nvPr>
        </p:nvSpPr>
        <p:spPr bwMode="auto">
          <a:xfrm>
            <a:off x="457200" y="6356350"/>
            <a:ext cx="2120900" cy="352425"/>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FontTx/>
              <a:buNone/>
              <a:tabLst>
                <a:tab pos="449263" algn="l"/>
                <a:tab pos="898525" algn="l"/>
                <a:tab pos="1347788" algn="l"/>
                <a:tab pos="1797050" algn="l"/>
              </a:tabLst>
              <a:defRPr sz="1200">
                <a:solidFill>
                  <a:srgbClr val="898989"/>
                </a:solidFill>
                <a:latin typeface="Calibri" pitchFamily="32" charset="0"/>
                <a:cs typeface="Segoe UI" charset="0"/>
              </a:defRPr>
            </a:lvl1pPr>
          </a:lstStyle>
          <a:p>
            <a:endParaRPr lang="en-US"/>
          </a:p>
        </p:txBody>
      </p:sp>
      <p:sp>
        <p:nvSpPr>
          <p:cNvPr id="1030" name="Text Box 6"/>
          <p:cNvSpPr txBox="1">
            <a:spLocks noChangeArrowheads="1"/>
          </p:cNvSpPr>
          <p:nvPr/>
        </p:nvSpPr>
        <p:spPr bwMode="auto">
          <a:xfrm>
            <a:off x="3124200" y="6356350"/>
            <a:ext cx="2895600" cy="365125"/>
          </a:xfrm>
          <a:prstGeom prst="rect">
            <a:avLst/>
          </a:prstGeom>
          <a:noFill/>
          <a:ln w="9525" cap="flat">
            <a:noFill/>
            <a:round/>
            <a:headEnd/>
            <a:tailEnd/>
          </a:ln>
          <a:effectLst/>
        </p:spPr>
        <p:txBody>
          <a:bodyPr wrap="none" anchor="ctr"/>
          <a:lstStyle/>
          <a:p>
            <a:endParaRPr lang="en-US"/>
          </a:p>
        </p:txBody>
      </p:sp>
      <p:sp>
        <p:nvSpPr>
          <p:cNvPr id="1031" name="Rectangle 7"/>
          <p:cNvSpPr>
            <a:spLocks noGrp="1" noChangeArrowheads="1"/>
          </p:cNvSpPr>
          <p:nvPr>
            <p:ph type="sldNum"/>
          </p:nvPr>
        </p:nvSpPr>
        <p:spPr bwMode="auto">
          <a:xfrm>
            <a:off x="6553200" y="6356350"/>
            <a:ext cx="2120900" cy="352425"/>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FontTx/>
              <a:buNone/>
              <a:tabLst>
                <a:tab pos="449263" algn="l"/>
                <a:tab pos="898525" algn="l"/>
                <a:tab pos="1347788" algn="l"/>
                <a:tab pos="1797050" algn="l"/>
              </a:tabLst>
              <a:defRPr sz="1200">
                <a:solidFill>
                  <a:srgbClr val="898989"/>
                </a:solidFill>
                <a:latin typeface="Calibri" pitchFamily="32" charset="0"/>
                <a:cs typeface="Segoe UI" charset="0"/>
              </a:defRPr>
            </a:lvl1pPr>
          </a:lstStyle>
          <a:p>
            <a:fld id="{005FCB62-7B43-4A6A-93E4-C451392F7F6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3E0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4F6228"/>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77933C"/>
          </a:solidFill>
          <a:latin typeface="+mn-lt"/>
          <a:ea typeface="+mn-ea"/>
          <a:cs typeface="Times New Roman" pitchFamily="16"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Times New Roman" pitchFamily="16"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1484313"/>
          </a:xfrm>
          <a:prstGeom prst="rect">
            <a:avLst/>
          </a:prstGeom>
          <a:solidFill>
            <a:srgbClr val="003E07"/>
          </a:solidFill>
          <a:ln w="9525" cap="flat">
            <a:noFill/>
            <a:round/>
            <a:headEnd/>
            <a:tailEnd/>
          </a:ln>
          <a:effectLst/>
        </p:spPr>
        <p:txBody>
          <a:bodyPr wrap="none" anchor="ctr"/>
          <a:lstStyle/>
          <a:p>
            <a:endParaRPr lang="en-US"/>
          </a:p>
        </p:txBody>
      </p:sp>
      <p:sp>
        <p:nvSpPr>
          <p:cNvPr id="2050" name="Rectangle 2"/>
          <p:cNvSpPr>
            <a:spLocks noChangeArrowheads="1"/>
          </p:cNvSpPr>
          <p:nvPr/>
        </p:nvSpPr>
        <p:spPr bwMode="auto">
          <a:xfrm>
            <a:off x="0" y="6237288"/>
            <a:ext cx="9144000" cy="620712"/>
          </a:xfrm>
          <a:prstGeom prst="rect">
            <a:avLst/>
          </a:prstGeom>
          <a:solidFill>
            <a:srgbClr val="003E07"/>
          </a:solidFill>
          <a:ln w="9525" cap="flat">
            <a:noFill/>
            <a:round/>
            <a:headEnd/>
            <a:tailEnd/>
          </a:ln>
          <a:effectLst/>
        </p:spPr>
        <p:txBody>
          <a:bodyPr wrap="none" anchor="ctr"/>
          <a:lstStyle/>
          <a:p>
            <a:endParaRPr lang="en-US"/>
          </a:p>
        </p:txBody>
      </p:sp>
      <p:sp>
        <p:nvSpPr>
          <p:cNvPr id="2051" name="Rectangle 3"/>
          <p:cNvSpPr>
            <a:spLocks noChangeArrowheads="1"/>
          </p:cNvSpPr>
          <p:nvPr/>
        </p:nvSpPr>
        <p:spPr bwMode="auto">
          <a:xfrm>
            <a:off x="0" y="3573463"/>
            <a:ext cx="9144000" cy="2303462"/>
          </a:xfrm>
          <a:prstGeom prst="rect">
            <a:avLst/>
          </a:prstGeom>
          <a:solidFill>
            <a:srgbClr val="000000">
              <a:alpha val="57999"/>
            </a:srgbClr>
          </a:solidFill>
          <a:ln w="9525" cap="flat">
            <a:noFill/>
            <a:round/>
            <a:headEnd/>
            <a:tailEnd/>
          </a:ln>
          <a:effectLst/>
        </p:spPr>
        <p:txBody>
          <a:bodyPr wrap="none" anchor="ctr"/>
          <a:lstStyle/>
          <a:p>
            <a:endParaRPr lang="en-US"/>
          </a:p>
        </p:txBody>
      </p:sp>
      <p:sp>
        <p:nvSpPr>
          <p:cNvPr id="2052" name="Rectangle 4"/>
          <p:cNvSpPr>
            <a:spLocks noGrp="1" noChangeArrowheads="1"/>
          </p:cNvSpPr>
          <p:nvPr>
            <p:ph type="title"/>
          </p:nvPr>
        </p:nvSpPr>
        <p:spPr bwMode="auto">
          <a:xfrm>
            <a:off x="457200" y="274638"/>
            <a:ext cx="8216900" cy="1130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3" name="Rectangle 5"/>
          <p:cNvSpPr>
            <a:spLocks noGrp="1" noChangeArrowheads="1"/>
          </p:cNvSpPr>
          <p:nvPr>
            <p:ph type="body" idx="1"/>
          </p:nvPr>
        </p:nvSpPr>
        <p:spPr bwMode="auto">
          <a:xfrm>
            <a:off x="457200" y="1600200"/>
            <a:ext cx="8216900" cy="451326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3E0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4F6228"/>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77933C"/>
          </a:solidFill>
          <a:latin typeface="+mn-lt"/>
          <a:ea typeface="+mn-ea"/>
          <a:cs typeface="Times New Roman" pitchFamily="16"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Times New Roman" pitchFamily="16"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BF1DE"/>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6237288"/>
            <a:ext cx="9144000" cy="620712"/>
          </a:xfrm>
          <a:prstGeom prst="rect">
            <a:avLst/>
          </a:prstGeom>
          <a:solidFill>
            <a:srgbClr val="003E07"/>
          </a:solidFill>
          <a:ln w="9525" cap="flat">
            <a:noFill/>
            <a:round/>
            <a:headEnd/>
            <a:tailEnd/>
          </a:ln>
          <a:effectLst/>
        </p:spPr>
        <p:txBody>
          <a:bodyPr wrap="none" anchor="ctr"/>
          <a:lstStyle/>
          <a:p>
            <a:endParaRPr lang="en-US"/>
          </a:p>
        </p:txBody>
      </p:sp>
      <p:sp>
        <p:nvSpPr>
          <p:cNvPr id="3074" name="Rectangle 2"/>
          <p:cNvSpPr>
            <a:spLocks noChangeArrowheads="1"/>
          </p:cNvSpPr>
          <p:nvPr/>
        </p:nvSpPr>
        <p:spPr bwMode="auto">
          <a:xfrm>
            <a:off x="0" y="0"/>
            <a:ext cx="9144000" cy="1484313"/>
          </a:xfrm>
          <a:prstGeom prst="rect">
            <a:avLst/>
          </a:prstGeom>
          <a:solidFill>
            <a:srgbClr val="003E07"/>
          </a:solidFill>
          <a:ln w="9525" cap="flat">
            <a:noFill/>
            <a:round/>
            <a:headEnd/>
            <a:tailEnd/>
          </a:ln>
          <a:effectLst/>
        </p:spPr>
        <p:txBody>
          <a:bodyPr wrap="none" anchor="ctr"/>
          <a:lstStyle/>
          <a:p>
            <a:endParaRPr lang="en-US"/>
          </a:p>
        </p:txBody>
      </p:sp>
      <p:sp>
        <p:nvSpPr>
          <p:cNvPr id="3075" name="Rectangle 3"/>
          <p:cNvSpPr>
            <a:spLocks noGrp="1" noChangeArrowheads="1"/>
          </p:cNvSpPr>
          <p:nvPr>
            <p:ph type="title"/>
          </p:nvPr>
        </p:nvSpPr>
        <p:spPr bwMode="auto">
          <a:xfrm>
            <a:off x="457200" y="274638"/>
            <a:ext cx="8216900" cy="1130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3076" name="Rectangle 4"/>
          <p:cNvSpPr>
            <a:spLocks noGrp="1" noChangeArrowheads="1"/>
          </p:cNvSpPr>
          <p:nvPr>
            <p:ph type="body" idx="1"/>
          </p:nvPr>
        </p:nvSpPr>
        <p:spPr bwMode="auto">
          <a:xfrm>
            <a:off x="457200" y="1600200"/>
            <a:ext cx="8216900" cy="451326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3077" name="Text Box 5"/>
          <p:cNvSpPr txBox="1">
            <a:spLocks noChangeArrowheads="1"/>
          </p:cNvSpPr>
          <p:nvPr/>
        </p:nvSpPr>
        <p:spPr bwMode="auto">
          <a:xfrm>
            <a:off x="3124200" y="6356350"/>
            <a:ext cx="2895600" cy="365125"/>
          </a:xfrm>
          <a:prstGeom prst="rect">
            <a:avLst/>
          </a:prstGeom>
          <a:noFill/>
          <a:ln w="9525" cap="flat">
            <a:noFill/>
            <a:round/>
            <a:headEnd/>
            <a:tailEnd/>
          </a:ln>
          <a:effectLst/>
        </p:spPr>
        <p:txBody>
          <a:bodyPr wrap="none" anchor="ctr"/>
          <a:lstStyle/>
          <a:p>
            <a:endParaRPr lang="en-US"/>
          </a:p>
        </p:txBody>
      </p:sp>
      <p:sp>
        <p:nvSpPr>
          <p:cNvPr id="3078" name="Text Box 6"/>
          <p:cNvSpPr txBox="1">
            <a:spLocks noChangeArrowheads="1"/>
          </p:cNvSpPr>
          <p:nvPr/>
        </p:nvSpPr>
        <p:spPr bwMode="auto">
          <a:xfrm>
            <a:off x="71438" y="6335713"/>
            <a:ext cx="5400675" cy="455612"/>
          </a:xfrm>
          <a:prstGeom prst="rect">
            <a:avLst/>
          </a:prstGeom>
          <a:noFill/>
          <a:ln w="9525" cap="flat">
            <a:noFill/>
            <a:round/>
            <a:headEnd/>
            <a:tailEnd/>
          </a:ln>
          <a:effectLst/>
        </p:spPr>
        <p:txBody>
          <a:bodyPr lIns="90000" tIns="45000" rIns="90000" bIns="4500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b="1">
                <a:solidFill>
                  <a:srgbClr val="FFFF00"/>
                </a:solidFill>
              </a:rPr>
              <a:t>This PPT should be used as reference only. Reading books (mentioned in syllabus) is mandatory for the preparation of the examinations.</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3E0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4F6228"/>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77933C"/>
          </a:solidFill>
          <a:latin typeface="+mn-lt"/>
          <a:ea typeface="+mn-ea"/>
          <a:cs typeface="Times New Roman" pitchFamily="16"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Times New Roman" pitchFamily="16"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9.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9.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29.xml"/><Relationship Id="rId5" Type="http://schemas.openxmlformats.org/officeDocument/2006/relationships/image" Target="../media/image20.emf"/><Relationship Id="rId4" Type="http://schemas.openxmlformats.org/officeDocument/2006/relationships/image" Target="../media/image19.emf"/></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29.xml"/><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9.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179388" y="3573463"/>
            <a:ext cx="8750330" cy="1470025"/>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000" b="1" dirty="0" smtClean="0">
                <a:solidFill>
                  <a:srgbClr val="EBF1DE"/>
                </a:solidFill>
                <a:latin typeface="Bahnschrift Light" pitchFamily="32" charset="0"/>
                <a:ea typeface="Microsoft YaHei" charset="-122"/>
              </a:rPr>
              <a:t>Environmental Pollution - 1 	</a:t>
            </a:r>
            <a:endParaRPr lang="en-IN" sz="4000" b="1" dirty="0">
              <a:solidFill>
                <a:srgbClr val="EBF1DE"/>
              </a:solidFill>
              <a:latin typeface="Bahnschrift Light" pitchFamily="32" charset="0"/>
              <a:ea typeface="Microsoft YaHei" charset="-122"/>
            </a:endParaRPr>
          </a:p>
        </p:txBody>
      </p:sp>
      <p:sp>
        <p:nvSpPr>
          <p:cNvPr id="5122" name="Text Box 2"/>
          <p:cNvSpPr txBox="1">
            <a:spLocks noChangeArrowheads="1"/>
          </p:cNvSpPr>
          <p:nvPr/>
        </p:nvSpPr>
        <p:spPr bwMode="auto">
          <a:xfrm>
            <a:off x="2743200" y="5157788"/>
            <a:ext cx="6400800" cy="693737"/>
          </a:xfrm>
          <a:prstGeom prst="rect">
            <a:avLst/>
          </a:prstGeom>
          <a:noFill/>
          <a:ln w="9525" cap="flat">
            <a:noFill/>
            <a:round/>
            <a:headEnd/>
            <a:tailEnd/>
          </a:ln>
          <a:effectLst/>
        </p:spPr>
        <p:txBody>
          <a:bodyPr/>
          <a:lstStyle/>
          <a:p>
            <a:pPr algn="ctr" eaLnBrk="1" hangingPunct="1">
              <a:spcBef>
                <a:spcPts val="8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200" dirty="0">
                <a:solidFill>
                  <a:srgbClr val="C3D69B"/>
                </a:solidFill>
                <a:latin typeface="Bahnschrift" pitchFamily="32" charset="0"/>
                <a:ea typeface="Microsoft YaHei" charset="-122"/>
              </a:rPr>
              <a:t>Dr. </a:t>
            </a:r>
            <a:r>
              <a:rPr lang="en-IN" sz="3200" dirty="0" smtClean="0">
                <a:solidFill>
                  <a:srgbClr val="C3D69B"/>
                </a:solidFill>
                <a:latin typeface="Bahnschrift" pitchFamily="32" charset="0"/>
                <a:ea typeface="Microsoft YaHei" charset="-122"/>
              </a:rPr>
              <a:t>Pooja Sharma</a:t>
            </a:r>
            <a:endParaRPr lang="en-IN" sz="3200" dirty="0">
              <a:solidFill>
                <a:srgbClr val="C3D69B"/>
              </a:solidFill>
              <a:latin typeface="Bahnschrift" pitchFamily="32" charset="0"/>
              <a:ea typeface="Microsoft YaHei" charset="-122"/>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Air Pollution</a:t>
            </a:r>
          </a:p>
        </p:txBody>
      </p:sp>
      <p:sp>
        <p:nvSpPr>
          <p:cNvPr id="17410" name="Text Box 2"/>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39725" indent="-339725" eaLnBrk="1" hangingPunct="1">
              <a:lnSpc>
                <a:spcPct val="80000"/>
              </a:lnSpc>
              <a:spcBef>
                <a:spcPts val="7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3000" dirty="0">
                <a:solidFill>
                  <a:srgbClr val="003E07"/>
                </a:solidFill>
                <a:latin typeface="Bahnschrift" pitchFamily="32" charset="0"/>
              </a:rPr>
              <a:t>Prevention and control of air pollution</a:t>
            </a:r>
          </a:p>
          <a:p>
            <a:pPr marL="739775" lvl="1" indent="-282575" eaLnBrk="1" hangingPunct="1">
              <a:lnSpc>
                <a:spcPct val="80000"/>
              </a:lnSpc>
              <a:spcBef>
                <a:spcPts val="6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600" dirty="0">
                <a:solidFill>
                  <a:srgbClr val="4F6228"/>
                </a:solidFill>
                <a:latin typeface="Bahnschrift" pitchFamily="32" charset="0"/>
              </a:rPr>
              <a:t>Air pollution can be prevented by</a:t>
            </a:r>
          </a:p>
          <a:p>
            <a:pPr lvl="2"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dirty="0">
                <a:solidFill>
                  <a:srgbClr val="77933C"/>
                </a:solidFill>
                <a:latin typeface="Bahnschrift" pitchFamily="32" charset="0"/>
                <a:cs typeface="Times New Roman" pitchFamily="16" charset="0"/>
              </a:rPr>
              <a:t>Adopting cleaner technologies, </a:t>
            </a:r>
          </a:p>
          <a:p>
            <a:pPr lvl="2"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dirty="0">
                <a:solidFill>
                  <a:srgbClr val="77933C"/>
                </a:solidFill>
                <a:latin typeface="Bahnschrift" pitchFamily="32" charset="0"/>
                <a:cs typeface="Times New Roman" pitchFamily="16" charset="0"/>
              </a:rPr>
              <a:t>Reducing pollution at the source, </a:t>
            </a:r>
          </a:p>
          <a:p>
            <a:pPr lvl="2"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dirty="0">
                <a:solidFill>
                  <a:srgbClr val="77933C"/>
                </a:solidFill>
                <a:latin typeface="Bahnschrift" pitchFamily="32" charset="0"/>
                <a:cs typeface="Times New Roman" pitchFamily="16" charset="0"/>
              </a:rPr>
              <a:t>Implementing laws and regulations to make people pollute less, </a:t>
            </a:r>
          </a:p>
          <a:p>
            <a:pPr lvl="2"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dirty="0">
                <a:solidFill>
                  <a:srgbClr val="77933C"/>
                </a:solidFill>
                <a:latin typeface="Bahnschrift" pitchFamily="32" charset="0"/>
                <a:cs typeface="Times New Roman" pitchFamily="16" charset="0"/>
              </a:rPr>
              <a:t>Introducing appropriate transportation policies</a:t>
            </a:r>
          </a:p>
          <a:p>
            <a:pPr lvl="2"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dirty="0">
                <a:solidFill>
                  <a:srgbClr val="77933C"/>
                </a:solidFill>
                <a:latin typeface="Bahnschrift" pitchFamily="32" charset="0"/>
                <a:cs typeface="Times New Roman" pitchFamily="16" charset="0"/>
              </a:rPr>
              <a:t>Making cleaner and fuel-efficient vehicles </a:t>
            </a:r>
          </a:p>
          <a:p>
            <a:pPr marL="739775" lvl="1" indent="-282575" eaLnBrk="1" hangingPunct="1">
              <a:lnSpc>
                <a:spcPct val="80000"/>
              </a:lnSpc>
              <a:spcBef>
                <a:spcPts val="6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600" dirty="0">
                <a:solidFill>
                  <a:srgbClr val="4F6228"/>
                </a:solidFill>
                <a:latin typeface="Bahnschrift" pitchFamily="32" charset="0"/>
              </a:rPr>
              <a:t>Air pollution can be controlled by</a:t>
            </a:r>
          </a:p>
          <a:p>
            <a:pPr lvl="2"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dirty="0">
                <a:solidFill>
                  <a:srgbClr val="77933C"/>
                </a:solidFill>
                <a:latin typeface="Bahnschrift" pitchFamily="32" charset="0"/>
                <a:cs typeface="Times New Roman" pitchFamily="16" charset="0"/>
              </a:rPr>
              <a:t>Various Air Pollution Control (APC) devices</a:t>
            </a:r>
          </a:p>
          <a:p>
            <a:pPr lvl="2"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dirty="0">
                <a:solidFill>
                  <a:srgbClr val="77933C"/>
                </a:solidFill>
                <a:latin typeface="Bahnschrift" pitchFamily="32" charset="0"/>
                <a:cs typeface="Times New Roman" pitchFamily="16" charset="0"/>
              </a:rPr>
              <a:t>Sprinkling water on soil that is being evacuated during road construction</a:t>
            </a:r>
          </a:p>
          <a:p>
            <a:pPr marL="341313" indent="-339725" eaLnBrk="1" hangingPunct="1">
              <a:lnSpc>
                <a:spcPct val="80000"/>
              </a:lnSpc>
              <a:spcBef>
                <a:spcPts val="75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sz="3000" dirty="0">
              <a:solidFill>
                <a:srgbClr val="003E07"/>
              </a:solidFill>
              <a:latin typeface="Bahnschrift" pitchFamily="32" charset="0"/>
            </a:endParaRPr>
          </a:p>
          <a:p>
            <a:pPr marL="341313" indent="-339725" eaLnBrk="1" hangingPunct="1">
              <a:lnSpc>
                <a:spcPct val="80000"/>
              </a:lnSpc>
              <a:spcBef>
                <a:spcPts val="75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sz="3000" dirty="0">
              <a:solidFill>
                <a:srgbClr val="003E07"/>
              </a:solidFill>
              <a:latin typeface="Bahnschrift" pitchFamily="32" charset="0"/>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a:solidFill>
                  <a:srgbClr val="C3D69B"/>
                </a:solidFill>
                <a:latin typeface="Bahnschrift Light" pitchFamily="32" charset="0"/>
              </a:rPr>
              <a:t>Air Pollution</a:t>
            </a:r>
          </a:p>
        </p:txBody>
      </p:sp>
      <p:sp>
        <p:nvSpPr>
          <p:cNvPr id="18434" name="Text Box 2"/>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39725" indent="-339725" eaLnBrk="1" hangingPunct="1">
              <a:spcBef>
                <a:spcPts val="7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fr-FR" sz="3000">
                <a:solidFill>
                  <a:srgbClr val="003E07"/>
                </a:solidFill>
                <a:latin typeface="Bahnschrift" pitchFamily="32" charset="0"/>
              </a:rPr>
              <a:t>Air Pollution Control (APC) devices</a:t>
            </a:r>
          </a:p>
          <a:p>
            <a:pPr marL="739775" lvl="1" indent="-282575" eaLnBrk="1" hangingPunct="1">
              <a:spcBef>
                <a:spcPts val="6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600">
                <a:solidFill>
                  <a:srgbClr val="4F6228"/>
                </a:solidFill>
                <a:latin typeface="Bahnschrift" pitchFamily="32" charset="0"/>
              </a:rPr>
              <a:t>Particulate Matter</a:t>
            </a:r>
          </a:p>
          <a:p>
            <a:pPr lvl="2" eaLnBrk="1" hangingPunct="1">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a:solidFill>
                  <a:srgbClr val="77933C"/>
                </a:solidFill>
                <a:latin typeface="Bahnschrift" pitchFamily="32" charset="0"/>
                <a:cs typeface="Times New Roman" pitchFamily="16" charset="0"/>
              </a:rPr>
              <a:t>Cyclone separator</a:t>
            </a:r>
          </a:p>
          <a:p>
            <a:pPr lvl="2" eaLnBrk="1" hangingPunct="1">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a:solidFill>
                  <a:srgbClr val="77933C"/>
                </a:solidFill>
                <a:latin typeface="Bahnschrift" pitchFamily="32" charset="0"/>
                <a:cs typeface="Times New Roman" pitchFamily="16" charset="0"/>
              </a:rPr>
              <a:t>Bag house filter</a:t>
            </a:r>
          </a:p>
          <a:p>
            <a:pPr lvl="2" eaLnBrk="1" hangingPunct="1">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a:solidFill>
                  <a:srgbClr val="77933C"/>
                </a:solidFill>
                <a:latin typeface="Bahnschrift" pitchFamily="32" charset="0"/>
                <a:cs typeface="Times New Roman" pitchFamily="16" charset="0"/>
              </a:rPr>
              <a:t>Scrubbers</a:t>
            </a:r>
          </a:p>
          <a:p>
            <a:pPr lvl="2" eaLnBrk="1" hangingPunct="1">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a:solidFill>
                  <a:srgbClr val="77933C"/>
                </a:solidFill>
                <a:latin typeface="Bahnschrift" pitchFamily="32" charset="0"/>
                <a:cs typeface="Times New Roman" pitchFamily="16" charset="0"/>
              </a:rPr>
              <a:t>Electrostatic precipitators</a:t>
            </a:r>
          </a:p>
          <a:p>
            <a:pPr marL="739775" lvl="1" indent="-282575" eaLnBrk="1" hangingPunct="1">
              <a:spcBef>
                <a:spcPts val="6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600">
                <a:solidFill>
                  <a:srgbClr val="4F6228"/>
                </a:solidFill>
                <a:latin typeface="Bahnschrift" pitchFamily="32" charset="0"/>
              </a:rPr>
              <a:t>Gaseous pollutants (Adsorption and Absorption)</a:t>
            </a:r>
          </a:p>
          <a:p>
            <a:pPr lvl="2" eaLnBrk="1" hangingPunct="1">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a:solidFill>
                  <a:srgbClr val="77933C"/>
                </a:solidFill>
                <a:latin typeface="Bahnschrift" pitchFamily="32" charset="0"/>
                <a:cs typeface="Times New Roman" pitchFamily="16" charset="0"/>
              </a:rPr>
              <a:t>Venturi scrubbers</a:t>
            </a:r>
          </a:p>
          <a:p>
            <a:pPr lvl="2" eaLnBrk="1" hangingPunct="1">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a:solidFill>
                  <a:srgbClr val="77933C"/>
                </a:solidFill>
                <a:latin typeface="Bahnschrift" pitchFamily="32" charset="0"/>
                <a:cs typeface="Times New Roman" pitchFamily="16" charset="0"/>
              </a:rPr>
              <a:t>Packed bed scrubbers</a:t>
            </a:r>
          </a:p>
          <a:p>
            <a:pPr lvl="2" eaLnBrk="1" hangingPunct="1">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a:solidFill>
                  <a:srgbClr val="77933C"/>
                </a:solidFill>
                <a:latin typeface="Bahnschrift" pitchFamily="32" charset="0"/>
                <a:cs typeface="Times New Roman" pitchFamily="16" charset="0"/>
              </a:rPr>
              <a:t>Spray towers</a:t>
            </a:r>
          </a:p>
          <a:p>
            <a:pPr marL="741363" lvl="1" indent="-282575" eaLnBrk="1" hangingPunct="1">
              <a:spcBef>
                <a:spcPts val="65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IN" sz="2600">
              <a:solidFill>
                <a:srgbClr val="4F6228"/>
              </a:solidFill>
              <a:latin typeface="Bahnschrift" pitchFamily="32" charset="0"/>
            </a:endParaRPr>
          </a:p>
          <a:p>
            <a:pPr marL="741363" lvl="1" indent="-282575" eaLnBrk="1" hangingPunct="1">
              <a:spcBef>
                <a:spcPts val="65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IN" sz="2600">
              <a:solidFill>
                <a:srgbClr val="4F6228"/>
              </a:solidFill>
              <a:latin typeface="Bahnschrift" pitchFamily="32" charset="0"/>
            </a:endParaRPr>
          </a:p>
        </p:txBody>
      </p:sp>
      <p:sp>
        <p:nvSpPr>
          <p:cNvPr id="18435"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Schematics of a baghouse filter. | Download Scientific Diagram"/>
          <p:cNvPicPr>
            <a:picLocks noChangeAspect="1" noChangeArrowheads="1"/>
          </p:cNvPicPr>
          <p:nvPr/>
        </p:nvPicPr>
        <p:blipFill>
          <a:blip r:embed="rId2" cstate="print"/>
          <a:srcRect/>
          <a:stretch>
            <a:fillRect/>
          </a:stretch>
        </p:blipFill>
        <p:spPr bwMode="auto">
          <a:xfrm>
            <a:off x="2071670" y="1500174"/>
            <a:ext cx="3214710" cy="2409369"/>
          </a:xfrm>
          <a:prstGeom prst="rect">
            <a:avLst/>
          </a:prstGeom>
          <a:noFill/>
          <a:ln>
            <a:solidFill>
              <a:schemeClr val="tx2"/>
            </a:solidFill>
          </a:ln>
        </p:spPr>
      </p:pic>
      <p:pic>
        <p:nvPicPr>
          <p:cNvPr id="3078" name="Picture 6" descr="Schematic of the electrostatic precipitator (ESP). | Download ..."/>
          <p:cNvPicPr>
            <a:picLocks noChangeAspect="1" noChangeArrowheads="1"/>
          </p:cNvPicPr>
          <p:nvPr/>
        </p:nvPicPr>
        <p:blipFill>
          <a:blip r:embed="rId3" cstate="print"/>
          <a:srcRect/>
          <a:stretch>
            <a:fillRect/>
          </a:stretch>
        </p:blipFill>
        <p:spPr bwMode="auto">
          <a:xfrm>
            <a:off x="5337249" y="1500174"/>
            <a:ext cx="3806751" cy="4143404"/>
          </a:xfrm>
          <a:prstGeom prst="rect">
            <a:avLst/>
          </a:prstGeom>
          <a:noFill/>
          <a:ln>
            <a:solidFill>
              <a:schemeClr val="tx2"/>
            </a:solidFill>
          </a:ln>
        </p:spPr>
      </p:pic>
      <p:sp>
        <p:nvSpPr>
          <p:cNvPr id="5"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a:solidFill>
                  <a:srgbClr val="C3D69B"/>
                </a:solidFill>
                <a:latin typeface="Bahnschrift Light" pitchFamily="32" charset="0"/>
              </a:rPr>
              <a:t>Air </a:t>
            </a:r>
            <a:r>
              <a:rPr lang="en-IN" sz="4400" dirty="0" smtClean="0">
                <a:solidFill>
                  <a:srgbClr val="C3D69B"/>
                </a:solidFill>
                <a:latin typeface="Bahnschrift Light" pitchFamily="32" charset="0"/>
              </a:rPr>
              <a:t>Pollution Control Devices</a:t>
            </a:r>
            <a:endParaRPr lang="en-IN" sz="4400" dirty="0">
              <a:solidFill>
                <a:srgbClr val="C3D69B"/>
              </a:solidFill>
              <a:latin typeface="Bahnschrift Light" pitchFamily="32" charset="0"/>
            </a:endParaRPr>
          </a:p>
        </p:txBody>
      </p:sp>
      <p:sp>
        <p:nvSpPr>
          <p:cNvPr id="7" name="TextBox 6"/>
          <p:cNvSpPr txBox="1"/>
          <p:nvPr/>
        </p:nvSpPr>
        <p:spPr>
          <a:xfrm>
            <a:off x="2714612" y="4071942"/>
            <a:ext cx="2071670" cy="369332"/>
          </a:xfrm>
          <a:prstGeom prst="rect">
            <a:avLst/>
          </a:prstGeom>
          <a:noFill/>
        </p:spPr>
        <p:txBody>
          <a:bodyPr wrap="square" rtlCol="0">
            <a:spAutoFit/>
          </a:bodyPr>
          <a:lstStyle/>
          <a:p>
            <a:pPr algn="ctr"/>
            <a:r>
              <a:rPr lang="en-IN" b="1" dirty="0" err="1" smtClean="0">
                <a:solidFill>
                  <a:srgbClr val="006600"/>
                </a:solidFill>
              </a:rPr>
              <a:t>Baghouse</a:t>
            </a:r>
            <a:r>
              <a:rPr lang="en-IN" b="1" dirty="0" smtClean="0">
                <a:solidFill>
                  <a:srgbClr val="006600"/>
                </a:solidFill>
              </a:rPr>
              <a:t> Filter</a:t>
            </a:r>
            <a:endParaRPr lang="en-US" b="1" dirty="0">
              <a:solidFill>
                <a:srgbClr val="006600"/>
              </a:solidFill>
            </a:endParaRPr>
          </a:p>
        </p:txBody>
      </p:sp>
      <p:sp>
        <p:nvSpPr>
          <p:cNvPr id="8" name="TextBox 7"/>
          <p:cNvSpPr txBox="1"/>
          <p:nvPr/>
        </p:nvSpPr>
        <p:spPr>
          <a:xfrm>
            <a:off x="5429256" y="5715016"/>
            <a:ext cx="3714744" cy="369332"/>
          </a:xfrm>
          <a:prstGeom prst="rect">
            <a:avLst/>
          </a:prstGeom>
          <a:noFill/>
        </p:spPr>
        <p:txBody>
          <a:bodyPr wrap="square" rtlCol="0">
            <a:spAutoFit/>
          </a:bodyPr>
          <a:lstStyle/>
          <a:p>
            <a:pPr algn="ctr"/>
            <a:r>
              <a:rPr lang="en-IN" b="1" dirty="0" smtClean="0">
                <a:solidFill>
                  <a:srgbClr val="006600"/>
                </a:solidFill>
              </a:rPr>
              <a:t>Electrostatic Precipitator</a:t>
            </a:r>
            <a:endParaRPr lang="en-US" b="1" dirty="0">
              <a:solidFill>
                <a:srgbClr val="006600"/>
              </a:solidFill>
            </a:endParaRPr>
          </a:p>
        </p:txBody>
      </p:sp>
      <p:pic>
        <p:nvPicPr>
          <p:cNvPr id="9" name="Picture 2" descr="Cyclone Separator - an overview | ScienceDirect Topics"/>
          <p:cNvPicPr>
            <a:picLocks noChangeAspect="1" noChangeArrowheads="1"/>
          </p:cNvPicPr>
          <p:nvPr/>
        </p:nvPicPr>
        <p:blipFill>
          <a:blip r:embed="rId4" cstate="print"/>
          <a:srcRect/>
          <a:stretch>
            <a:fillRect/>
          </a:stretch>
        </p:blipFill>
        <p:spPr bwMode="auto">
          <a:xfrm>
            <a:off x="1" y="1500174"/>
            <a:ext cx="1835696" cy="3945050"/>
          </a:xfrm>
          <a:prstGeom prst="rect">
            <a:avLst/>
          </a:prstGeom>
          <a:noFill/>
          <a:ln>
            <a:solidFill>
              <a:schemeClr val="tx2"/>
            </a:solidFill>
          </a:ln>
        </p:spPr>
      </p:pic>
      <p:sp>
        <p:nvSpPr>
          <p:cNvPr id="10" name="TextBox 9"/>
          <p:cNvSpPr txBox="1"/>
          <p:nvPr/>
        </p:nvSpPr>
        <p:spPr>
          <a:xfrm>
            <a:off x="-33697" y="5648547"/>
            <a:ext cx="2071670" cy="646331"/>
          </a:xfrm>
          <a:prstGeom prst="rect">
            <a:avLst/>
          </a:prstGeom>
          <a:noFill/>
        </p:spPr>
        <p:txBody>
          <a:bodyPr wrap="square" rtlCol="0">
            <a:spAutoFit/>
          </a:bodyPr>
          <a:lstStyle/>
          <a:p>
            <a:pPr algn="ctr"/>
            <a:r>
              <a:rPr lang="en-IN" b="1" dirty="0" smtClean="0">
                <a:solidFill>
                  <a:srgbClr val="006600"/>
                </a:solidFill>
              </a:rPr>
              <a:t>Cyclone separator</a:t>
            </a:r>
            <a:endParaRPr lang="en-US" b="1" dirty="0">
              <a:solidFill>
                <a:srgbClr val="0066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a:solidFill>
                  <a:srgbClr val="C3D69B"/>
                </a:solidFill>
                <a:latin typeface="Bahnschrift Light" pitchFamily="32" charset="0"/>
              </a:rPr>
              <a:t>Air </a:t>
            </a:r>
            <a:r>
              <a:rPr lang="en-IN" sz="4400" dirty="0" smtClean="0">
                <a:solidFill>
                  <a:srgbClr val="C3D69B"/>
                </a:solidFill>
                <a:latin typeface="Bahnschrift Light" pitchFamily="32" charset="0"/>
              </a:rPr>
              <a:t>Pollution Control Devices</a:t>
            </a:r>
            <a:endParaRPr lang="en-IN" sz="4400" dirty="0">
              <a:solidFill>
                <a:srgbClr val="C3D69B"/>
              </a:solidFill>
              <a:latin typeface="Bahnschrift Light" pitchFamily="32" charset="0"/>
            </a:endParaRPr>
          </a:p>
        </p:txBody>
      </p:sp>
      <p:sp>
        <p:nvSpPr>
          <p:cNvPr id="6" name="TextBox 5"/>
          <p:cNvSpPr txBox="1"/>
          <p:nvPr/>
        </p:nvSpPr>
        <p:spPr>
          <a:xfrm>
            <a:off x="500066" y="5572140"/>
            <a:ext cx="2071670" cy="369332"/>
          </a:xfrm>
          <a:prstGeom prst="rect">
            <a:avLst/>
          </a:prstGeom>
          <a:noFill/>
        </p:spPr>
        <p:txBody>
          <a:bodyPr wrap="square" rtlCol="0">
            <a:spAutoFit/>
          </a:bodyPr>
          <a:lstStyle/>
          <a:p>
            <a:pPr algn="ctr"/>
            <a:r>
              <a:rPr lang="en-IN" b="1" dirty="0" err="1" smtClean="0">
                <a:solidFill>
                  <a:srgbClr val="006600"/>
                </a:solidFill>
              </a:rPr>
              <a:t>Venturi</a:t>
            </a:r>
            <a:r>
              <a:rPr lang="en-IN" b="1" dirty="0" smtClean="0">
                <a:solidFill>
                  <a:srgbClr val="006600"/>
                </a:solidFill>
              </a:rPr>
              <a:t> Scrubber</a:t>
            </a:r>
            <a:endParaRPr lang="en-US" b="1" dirty="0">
              <a:solidFill>
                <a:srgbClr val="006600"/>
              </a:solidFill>
            </a:endParaRPr>
          </a:p>
        </p:txBody>
      </p:sp>
      <p:sp>
        <p:nvSpPr>
          <p:cNvPr id="7" name="TextBox 6"/>
          <p:cNvSpPr txBox="1"/>
          <p:nvPr/>
        </p:nvSpPr>
        <p:spPr>
          <a:xfrm>
            <a:off x="3428992" y="5572140"/>
            <a:ext cx="2071670" cy="646331"/>
          </a:xfrm>
          <a:prstGeom prst="rect">
            <a:avLst/>
          </a:prstGeom>
          <a:noFill/>
        </p:spPr>
        <p:txBody>
          <a:bodyPr wrap="square" rtlCol="0">
            <a:spAutoFit/>
          </a:bodyPr>
          <a:lstStyle/>
          <a:p>
            <a:pPr algn="ctr"/>
            <a:r>
              <a:rPr lang="en-IN" b="1" dirty="0" smtClean="0">
                <a:solidFill>
                  <a:srgbClr val="006600"/>
                </a:solidFill>
              </a:rPr>
              <a:t>Packed bed Scrubber</a:t>
            </a:r>
            <a:endParaRPr lang="en-US" b="1" dirty="0">
              <a:solidFill>
                <a:srgbClr val="006600"/>
              </a:solidFill>
            </a:endParaRPr>
          </a:p>
        </p:txBody>
      </p:sp>
      <p:sp>
        <p:nvSpPr>
          <p:cNvPr id="8" name="TextBox 7"/>
          <p:cNvSpPr txBox="1"/>
          <p:nvPr/>
        </p:nvSpPr>
        <p:spPr>
          <a:xfrm>
            <a:off x="5429256" y="5715016"/>
            <a:ext cx="3714744" cy="369332"/>
          </a:xfrm>
          <a:prstGeom prst="rect">
            <a:avLst/>
          </a:prstGeom>
          <a:noFill/>
        </p:spPr>
        <p:txBody>
          <a:bodyPr wrap="square" rtlCol="0">
            <a:spAutoFit/>
          </a:bodyPr>
          <a:lstStyle/>
          <a:p>
            <a:pPr algn="ctr"/>
            <a:r>
              <a:rPr lang="en-IN" b="1" dirty="0" smtClean="0">
                <a:solidFill>
                  <a:srgbClr val="006600"/>
                </a:solidFill>
              </a:rPr>
              <a:t>Spay Tower</a:t>
            </a:r>
            <a:endParaRPr lang="en-US" b="1" dirty="0">
              <a:solidFill>
                <a:srgbClr val="006600"/>
              </a:solidFill>
            </a:endParaRPr>
          </a:p>
        </p:txBody>
      </p:sp>
      <p:pic>
        <p:nvPicPr>
          <p:cNvPr id="103426" name="Picture 2" descr="Venturi scrubber - Wikipedia"/>
          <p:cNvPicPr>
            <a:picLocks noChangeAspect="1" noChangeArrowheads="1"/>
          </p:cNvPicPr>
          <p:nvPr/>
        </p:nvPicPr>
        <p:blipFill>
          <a:blip r:embed="rId2" cstate="print"/>
          <a:srcRect/>
          <a:stretch>
            <a:fillRect/>
          </a:stretch>
        </p:blipFill>
        <p:spPr bwMode="auto">
          <a:xfrm>
            <a:off x="1" y="1500175"/>
            <a:ext cx="2726134" cy="3643337"/>
          </a:xfrm>
          <a:prstGeom prst="rect">
            <a:avLst/>
          </a:prstGeom>
          <a:noFill/>
        </p:spPr>
      </p:pic>
      <p:pic>
        <p:nvPicPr>
          <p:cNvPr id="103428" name="Picture 4" descr="Packed Bed Wet Scrubbers - Acid Gas-Odors-Fumes | Monroe Environmental"/>
          <p:cNvPicPr>
            <a:picLocks noChangeAspect="1" noChangeArrowheads="1"/>
          </p:cNvPicPr>
          <p:nvPr/>
        </p:nvPicPr>
        <p:blipFill>
          <a:blip r:embed="rId3" cstate="print"/>
          <a:srcRect/>
          <a:stretch>
            <a:fillRect/>
          </a:stretch>
        </p:blipFill>
        <p:spPr bwMode="auto">
          <a:xfrm>
            <a:off x="2786050" y="1571612"/>
            <a:ext cx="2801249" cy="3429024"/>
          </a:xfrm>
          <a:prstGeom prst="rect">
            <a:avLst/>
          </a:prstGeom>
          <a:noFill/>
        </p:spPr>
      </p:pic>
      <p:pic>
        <p:nvPicPr>
          <p:cNvPr id="103430" name="Picture 6" descr="Monitoring by Control Technique - Wet Scrubber For Particulate ..."/>
          <p:cNvPicPr>
            <a:picLocks noChangeAspect="1" noChangeArrowheads="1"/>
          </p:cNvPicPr>
          <p:nvPr/>
        </p:nvPicPr>
        <p:blipFill>
          <a:blip r:embed="rId4" cstate="print"/>
          <a:srcRect/>
          <a:stretch>
            <a:fillRect/>
          </a:stretch>
        </p:blipFill>
        <p:spPr bwMode="auto">
          <a:xfrm>
            <a:off x="5595755" y="1500174"/>
            <a:ext cx="3548245" cy="321471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yclone Separator - an overview | ScienceDirect Topics"/>
          <p:cNvPicPr>
            <a:picLocks noChangeAspect="1" noChangeArrowheads="1"/>
          </p:cNvPicPr>
          <p:nvPr/>
        </p:nvPicPr>
        <p:blipFill>
          <a:blip r:embed="rId2" cstate="print"/>
          <a:srcRect/>
          <a:stretch>
            <a:fillRect/>
          </a:stretch>
        </p:blipFill>
        <p:spPr bwMode="auto">
          <a:xfrm>
            <a:off x="611560" y="1556792"/>
            <a:ext cx="2071702" cy="1926602"/>
          </a:xfrm>
          <a:prstGeom prst="rect">
            <a:avLst/>
          </a:prstGeom>
          <a:noFill/>
          <a:ln>
            <a:solidFill>
              <a:schemeClr val="tx2"/>
            </a:solidFill>
          </a:ln>
        </p:spPr>
      </p:pic>
      <p:sp>
        <p:nvSpPr>
          <p:cNvPr id="3" name="TextBox 2"/>
          <p:cNvSpPr txBox="1"/>
          <p:nvPr/>
        </p:nvSpPr>
        <p:spPr>
          <a:xfrm>
            <a:off x="611560" y="3483394"/>
            <a:ext cx="2071670" cy="646331"/>
          </a:xfrm>
          <a:prstGeom prst="rect">
            <a:avLst/>
          </a:prstGeom>
          <a:noFill/>
        </p:spPr>
        <p:txBody>
          <a:bodyPr wrap="square" rtlCol="0">
            <a:spAutoFit/>
          </a:bodyPr>
          <a:lstStyle/>
          <a:p>
            <a:pPr algn="ctr"/>
            <a:r>
              <a:rPr lang="en-IN" b="1" dirty="0" smtClean="0">
                <a:solidFill>
                  <a:srgbClr val="006600"/>
                </a:solidFill>
              </a:rPr>
              <a:t>Cyclone separator</a:t>
            </a:r>
            <a:endParaRPr lang="en-US" b="1" dirty="0">
              <a:solidFill>
                <a:srgbClr val="006600"/>
              </a:solidFill>
            </a:endParaRPr>
          </a:p>
        </p:txBody>
      </p:sp>
      <p:sp>
        <p:nvSpPr>
          <p:cNvPr id="4" name="TextBox 3"/>
          <p:cNvSpPr txBox="1"/>
          <p:nvPr/>
        </p:nvSpPr>
        <p:spPr>
          <a:xfrm>
            <a:off x="107504" y="116632"/>
            <a:ext cx="9036496" cy="1938992"/>
          </a:xfrm>
          <a:prstGeom prst="rect">
            <a:avLst/>
          </a:prstGeom>
          <a:noFill/>
        </p:spPr>
        <p:txBody>
          <a:bodyPr wrap="square" rtlCol="0">
            <a:spAutoFit/>
          </a:bodyPr>
          <a:lstStyle/>
          <a:p>
            <a:pPr algn="ctr"/>
            <a:r>
              <a:rPr lang="en-IN" sz="4000" b="1" dirty="0"/>
              <a:t>Cyclone </a:t>
            </a:r>
            <a:r>
              <a:rPr lang="en-IN" sz="4000" b="1" dirty="0" smtClean="0"/>
              <a:t>separator &amp; </a:t>
            </a:r>
            <a:r>
              <a:rPr lang="en-IN" sz="4000" b="1" dirty="0" err="1"/>
              <a:t>Baghouse</a:t>
            </a:r>
            <a:r>
              <a:rPr lang="en-IN" sz="4000" b="1" dirty="0"/>
              <a:t> Filter</a:t>
            </a:r>
            <a:endParaRPr lang="en-US" sz="4000" b="1" dirty="0"/>
          </a:p>
          <a:p>
            <a:pPr algn="ctr"/>
            <a:endParaRPr lang="en-US" sz="4000" b="1" dirty="0"/>
          </a:p>
        </p:txBody>
      </p:sp>
      <p:sp>
        <p:nvSpPr>
          <p:cNvPr id="5" name="TextBox 4"/>
          <p:cNvSpPr txBox="1"/>
          <p:nvPr/>
        </p:nvSpPr>
        <p:spPr>
          <a:xfrm>
            <a:off x="3103773" y="1593666"/>
            <a:ext cx="4824536" cy="2031325"/>
          </a:xfrm>
          <a:prstGeom prst="rect">
            <a:avLst/>
          </a:prstGeom>
          <a:noFill/>
        </p:spPr>
        <p:txBody>
          <a:bodyPr wrap="square" rtlCol="0">
            <a:spAutoFit/>
          </a:bodyPr>
          <a:lstStyle/>
          <a:p>
            <a:r>
              <a:rPr lang="en-US" dirty="0" smtClean="0">
                <a:solidFill>
                  <a:schemeClr val="tx1"/>
                </a:solidFill>
              </a:rPr>
              <a:t>Cylindrical tube with inverted cone attached at the bottom</a:t>
            </a:r>
          </a:p>
          <a:p>
            <a:r>
              <a:rPr lang="en-US" dirty="0" smtClean="0">
                <a:solidFill>
                  <a:schemeClr val="tx1"/>
                </a:solidFill>
              </a:rPr>
              <a:t>Gas particle enter from the top and spins forming a vortex</a:t>
            </a:r>
          </a:p>
          <a:p>
            <a:r>
              <a:rPr lang="en-US" dirty="0" smtClean="0">
                <a:solidFill>
                  <a:schemeClr val="tx1"/>
                </a:solidFill>
              </a:rPr>
              <a:t>Due to centrifugal force, the particles strikes on walls </a:t>
            </a:r>
            <a:r>
              <a:rPr lang="en-US" dirty="0">
                <a:solidFill>
                  <a:schemeClr val="tx1"/>
                </a:solidFill>
              </a:rPr>
              <a:t>o</a:t>
            </a:r>
            <a:r>
              <a:rPr lang="en-US" dirty="0" smtClean="0">
                <a:solidFill>
                  <a:schemeClr val="tx1"/>
                </a:solidFill>
              </a:rPr>
              <a:t>f cylinder </a:t>
            </a:r>
          </a:p>
          <a:p>
            <a:r>
              <a:rPr lang="en-US" dirty="0" smtClean="0">
                <a:solidFill>
                  <a:schemeClr val="tx1"/>
                </a:solidFill>
              </a:rPr>
              <a:t>The particles fall down due to gravity </a:t>
            </a:r>
            <a:endParaRPr lang="en-US" dirty="0">
              <a:solidFill>
                <a:schemeClr val="tx1"/>
              </a:solidFill>
            </a:endParaRPr>
          </a:p>
        </p:txBody>
      </p:sp>
      <p:pic>
        <p:nvPicPr>
          <p:cNvPr id="6" name="Picture 4" descr="Schematics of a baghouse filter. | Download Scientific Diagram"/>
          <p:cNvPicPr>
            <a:picLocks noChangeAspect="1" noChangeArrowheads="1"/>
          </p:cNvPicPr>
          <p:nvPr/>
        </p:nvPicPr>
        <p:blipFill>
          <a:blip r:embed="rId3" cstate="print"/>
          <a:srcRect/>
          <a:stretch>
            <a:fillRect/>
          </a:stretch>
        </p:blipFill>
        <p:spPr bwMode="auto">
          <a:xfrm>
            <a:off x="251520" y="4148382"/>
            <a:ext cx="3214710" cy="1834946"/>
          </a:xfrm>
          <a:prstGeom prst="rect">
            <a:avLst/>
          </a:prstGeom>
          <a:noFill/>
          <a:ln>
            <a:solidFill>
              <a:schemeClr val="tx2"/>
            </a:solidFill>
          </a:ln>
        </p:spPr>
      </p:pic>
      <p:sp>
        <p:nvSpPr>
          <p:cNvPr id="7" name="TextBox 6"/>
          <p:cNvSpPr txBox="1"/>
          <p:nvPr/>
        </p:nvSpPr>
        <p:spPr>
          <a:xfrm>
            <a:off x="3851920" y="3911693"/>
            <a:ext cx="3888432" cy="2308324"/>
          </a:xfrm>
          <a:prstGeom prst="rect">
            <a:avLst/>
          </a:prstGeom>
          <a:noFill/>
        </p:spPr>
        <p:txBody>
          <a:bodyPr wrap="square" rtlCol="0">
            <a:spAutoFit/>
          </a:bodyPr>
          <a:lstStyle/>
          <a:p>
            <a:r>
              <a:rPr lang="en-US" dirty="0" smtClean="0">
                <a:solidFill>
                  <a:schemeClr val="tx1"/>
                </a:solidFill>
              </a:rPr>
              <a:t>Contains a large number of filter bags made of fabric</a:t>
            </a:r>
          </a:p>
          <a:p>
            <a:r>
              <a:rPr lang="en-US" dirty="0" smtClean="0">
                <a:solidFill>
                  <a:schemeClr val="tx1"/>
                </a:solidFill>
              </a:rPr>
              <a:t>Hung upside down in several compartments</a:t>
            </a:r>
          </a:p>
          <a:p>
            <a:r>
              <a:rPr lang="en-US" dirty="0" smtClean="0">
                <a:solidFill>
                  <a:schemeClr val="tx1"/>
                </a:solidFill>
              </a:rPr>
              <a:t>Dirty gas is passed through filter bags which leaves through pores</a:t>
            </a:r>
          </a:p>
          <a:p>
            <a:r>
              <a:rPr lang="en-US" dirty="0" smtClean="0">
                <a:solidFill>
                  <a:schemeClr val="tx1"/>
                </a:solidFill>
              </a:rPr>
              <a:t>Dust particles get deposited on the inner surface</a:t>
            </a:r>
            <a:endParaRPr lang="en-US" dirty="0">
              <a:solidFill>
                <a:schemeClr val="tx1"/>
              </a:solidFill>
            </a:endParaRPr>
          </a:p>
        </p:txBody>
      </p:sp>
      <p:sp>
        <p:nvSpPr>
          <p:cNvPr id="8" name="TextBox 7"/>
          <p:cNvSpPr txBox="1"/>
          <p:nvPr/>
        </p:nvSpPr>
        <p:spPr>
          <a:xfrm>
            <a:off x="4067944" y="3621893"/>
            <a:ext cx="2071670" cy="369332"/>
          </a:xfrm>
          <a:prstGeom prst="rect">
            <a:avLst/>
          </a:prstGeom>
          <a:noFill/>
        </p:spPr>
        <p:txBody>
          <a:bodyPr wrap="square" rtlCol="0">
            <a:spAutoFit/>
          </a:bodyPr>
          <a:lstStyle/>
          <a:p>
            <a:pPr algn="ctr"/>
            <a:r>
              <a:rPr lang="en-IN" b="1" dirty="0" err="1" smtClean="0">
                <a:solidFill>
                  <a:srgbClr val="006600"/>
                </a:solidFill>
              </a:rPr>
              <a:t>Baghouse</a:t>
            </a:r>
            <a:r>
              <a:rPr lang="en-IN" b="1" dirty="0" smtClean="0">
                <a:solidFill>
                  <a:srgbClr val="006600"/>
                </a:solidFill>
              </a:rPr>
              <a:t> Filter</a:t>
            </a:r>
            <a:endParaRPr lang="en-US" b="1" dirty="0">
              <a:solidFill>
                <a:srgbClr val="006600"/>
              </a:solidFill>
            </a:endParaRPr>
          </a:p>
        </p:txBody>
      </p:sp>
    </p:spTree>
    <p:extLst>
      <p:ext uri="{BB962C8B-B14F-4D97-AF65-F5344CB8AC3E}">
        <p14:creationId xmlns:p14="http://schemas.microsoft.com/office/powerpoint/2010/main" val="199476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Schematic of the electrostatic precipitator (ESP). | Download ..."/>
          <p:cNvPicPr>
            <a:picLocks noChangeAspect="1" noChangeArrowheads="1"/>
          </p:cNvPicPr>
          <p:nvPr/>
        </p:nvPicPr>
        <p:blipFill>
          <a:blip r:embed="rId2" cstate="print"/>
          <a:srcRect/>
          <a:stretch>
            <a:fillRect/>
          </a:stretch>
        </p:blipFill>
        <p:spPr bwMode="auto">
          <a:xfrm>
            <a:off x="395536" y="1571611"/>
            <a:ext cx="2592287" cy="2376545"/>
          </a:xfrm>
          <a:prstGeom prst="rect">
            <a:avLst/>
          </a:prstGeom>
          <a:noFill/>
          <a:ln>
            <a:solidFill>
              <a:schemeClr val="tx2"/>
            </a:solidFill>
          </a:ln>
        </p:spPr>
      </p:pic>
      <p:sp>
        <p:nvSpPr>
          <p:cNvPr id="4" name="Rectangle 3"/>
          <p:cNvSpPr/>
          <p:nvPr/>
        </p:nvSpPr>
        <p:spPr>
          <a:xfrm>
            <a:off x="133" y="620687"/>
            <a:ext cx="8973355" cy="646331"/>
          </a:xfrm>
          <a:prstGeom prst="rect">
            <a:avLst/>
          </a:prstGeom>
        </p:spPr>
        <p:txBody>
          <a:bodyPr wrap="none">
            <a:spAutoFit/>
          </a:bodyPr>
          <a:lstStyle/>
          <a:p>
            <a:pPr algn="ctr"/>
            <a:r>
              <a:rPr lang="en-IN" sz="3600" b="1" dirty="0"/>
              <a:t>Electrostatic </a:t>
            </a:r>
            <a:r>
              <a:rPr lang="en-IN" sz="3600" b="1" dirty="0" smtClean="0"/>
              <a:t>Precipitator &amp; Spray Tower</a:t>
            </a:r>
            <a:endParaRPr lang="en-US" sz="3600" b="1" dirty="0"/>
          </a:p>
        </p:txBody>
      </p:sp>
      <p:sp>
        <p:nvSpPr>
          <p:cNvPr id="5" name="TextBox 4"/>
          <p:cNvSpPr txBox="1"/>
          <p:nvPr/>
        </p:nvSpPr>
        <p:spPr>
          <a:xfrm>
            <a:off x="3491880" y="1562187"/>
            <a:ext cx="4680520" cy="2246769"/>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tx1"/>
                </a:solidFill>
                <a:latin typeface="Times New Roman" pitchFamily="18" charset="0"/>
                <a:cs typeface="Times New Roman" pitchFamily="18" charset="0"/>
              </a:rPr>
              <a:t>Plate type or cylinder type</a:t>
            </a:r>
          </a:p>
          <a:p>
            <a:pPr marL="285750" indent="-285750">
              <a:buFont typeface="Arial" pitchFamily="34" charset="0"/>
              <a:buChar char="•"/>
            </a:pPr>
            <a:r>
              <a:rPr lang="en-US" sz="2000" dirty="0" smtClean="0">
                <a:solidFill>
                  <a:schemeClr val="tx1"/>
                </a:solidFill>
                <a:latin typeface="Times New Roman" pitchFamily="18" charset="0"/>
                <a:cs typeface="Times New Roman" pitchFamily="18" charset="0"/>
              </a:rPr>
              <a:t>Vertical wire is placed between two parallel plates</a:t>
            </a:r>
          </a:p>
          <a:p>
            <a:pPr marL="285750" indent="-285750">
              <a:buFont typeface="Arial" pitchFamily="34" charset="0"/>
              <a:buChar char="•"/>
            </a:pPr>
            <a:r>
              <a:rPr lang="en-US" sz="2000" dirty="0" smtClean="0">
                <a:solidFill>
                  <a:schemeClr val="tx1"/>
                </a:solidFill>
                <a:latin typeface="Times New Roman" pitchFamily="18" charset="0"/>
                <a:cs typeface="Times New Roman" pitchFamily="18" charset="0"/>
              </a:rPr>
              <a:t>High negative voltage is applied</a:t>
            </a:r>
          </a:p>
          <a:p>
            <a:pPr marL="285750" indent="-285750">
              <a:buFont typeface="Arial" pitchFamily="34" charset="0"/>
              <a:buChar char="•"/>
            </a:pPr>
            <a:r>
              <a:rPr lang="en-US" sz="2000" dirty="0" smtClean="0">
                <a:solidFill>
                  <a:schemeClr val="tx1"/>
                </a:solidFill>
                <a:latin typeface="Times New Roman" pitchFamily="18" charset="0"/>
                <a:cs typeface="Times New Roman" pitchFamily="18" charset="0"/>
              </a:rPr>
              <a:t>Dust particles while passing from lower end becomes negatively charged and are then collected</a:t>
            </a:r>
            <a:endParaRPr lang="en-US" sz="2000" dirty="0">
              <a:solidFill>
                <a:schemeClr val="tx1"/>
              </a:solidFill>
              <a:latin typeface="Times New Roman" pitchFamily="18" charset="0"/>
              <a:cs typeface="Times New Roman" pitchFamily="18" charset="0"/>
            </a:endParaRPr>
          </a:p>
        </p:txBody>
      </p:sp>
      <p:pic>
        <p:nvPicPr>
          <p:cNvPr id="6" name="Picture 6" descr="Monitoring by Control Technique - Wet Scrubber For Particulate ..."/>
          <p:cNvPicPr>
            <a:picLocks noChangeAspect="1" noChangeArrowheads="1"/>
          </p:cNvPicPr>
          <p:nvPr/>
        </p:nvPicPr>
        <p:blipFill>
          <a:blip r:embed="rId3" cstate="print"/>
          <a:srcRect/>
          <a:stretch>
            <a:fillRect/>
          </a:stretch>
        </p:blipFill>
        <p:spPr bwMode="auto">
          <a:xfrm>
            <a:off x="179512" y="4077072"/>
            <a:ext cx="3548245" cy="1955001"/>
          </a:xfrm>
          <a:prstGeom prst="rect">
            <a:avLst/>
          </a:prstGeom>
          <a:noFill/>
        </p:spPr>
      </p:pic>
      <p:sp>
        <p:nvSpPr>
          <p:cNvPr id="7" name="TextBox 6"/>
          <p:cNvSpPr txBox="1"/>
          <p:nvPr/>
        </p:nvSpPr>
        <p:spPr>
          <a:xfrm>
            <a:off x="4301899" y="4221088"/>
            <a:ext cx="3726485" cy="923330"/>
          </a:xfrm>
          <a:prstGeom prst="rect">
            <a:avLst/>
          </a:prstGeom>
          <a:noFill/>
        </p:spPr>
        <p:txBody>
          <a:bodyPr wrap="square" rtlCol="0">
            <a:spAutoFit/>
          </a:bodyPr>
          <a:lstStyle/>
          <a:p>
            <a:r>
              <a:rPr lang="en-US" dirty="0" smtClean="0">
                <a:solidFill>
                  <a:schemeClr val="tx1"/>
                </a:solidFill>
              </a:rPr>
              <a:t>Dirty gas is passed through a chamber and water is sprayed on the gas</a:t>
            </a:r>
            <a:endParaRPr lang="en-US" dirty="0">
              <a:solidFill>
                <a:schemeClr val="tx1"/>
              </a:solidFill>
            </a:endParaRPr>
          </a:p>
        </p:txBody>
      </p:sp>
    </p:spTree>
    <p:extLst>
      <p:ext uri="{BB962C8B-B14F-4D97-AF65-F5344CB8AC3E}">
        <p14:creationId xmlns:p14="http://schemas.microsoft.com/office/powerpoint/2010/main" val="392509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66" y="5772773"/>
            <a:ext cx="2071670" cy="369332"/>
          </a:xfrm>
          <a:prstGeom prst="rect">
            <a:avLst/>
          </a:prstGeom>
          <a:noFill/>
        </p:spPr>
        <p:txBody>
          <a:bodyPr wrap="square" rtlCol="0">
            <a:spAutoFit/>
          </a:bodyPr>
          <a:lstStyle/>
          <a:p>
            <a:pPr algn="ctr"/>
            <a:r>
              <a:rPr lang="en-IN" b="1" dirty="0" err="1" smtClean="0">
                <a:solidFill>
                  <a:srgbClr val="006600"/>
                </a:solidFill>
              </a:rPr>
              <a:t>Venturi</a:t>
            </a:r>
            <a:r>
              <a:rPr lang="en-IN" b="1" dirty="0" smtClean="0">
                <a:solidFill>
                  <a:srgbClr val="006600"/>
                </a:solidFill>
              </a:rPr>
              <a:t> Scrubber</a:t>
            </a:r>
            <a:endParaRPr lang="en-US" b="1" dirty="0">
              <a:solidFill>
                <a:srgbClr val="006600"/>
              </a:solidFill>
            </a:endParaRPr>
          </a:p>
        </p:txBody>
      </p:sp>
      <p:pic>
        <p:nvPicPr>
          <p:cNvPr id="3" name="Picture 2" descr="Venturi scrubber - Wikipedia"/>
          <p:cNvPicPr>
            <a:picLocks noChangeAspect="1" noChangeArrowheads="1"/>
          </p:cNvPicPr>
          <p:nvPr/>
        </p:nvPicPr>
        <p:blipFill>
          <a:blip r:embed="rId2" cstate="print"/>
          <a:srcRect/>
          <a:stretch>
            <a:fillRect/>
          </a:stretch>
        </p:blipFill>
        <p:spPr bwMode="auto">
          <a:xfrm>
            <a:off x="1" y="1700808"/>
            <a:ext cx="2726134" cy="3643337"/>
          </a:xfrm>
          <a:prstGeom prst="rect">
            <a:avLst/>
          </a:prstGeom>
          <a:noFill/>
        </p:spPr>
      </p:pic>
      <p:sp>
        <p:nvSpPr>
          <p:cNvPr id="4" name="TextBox 3"/>
          <p:cNvSpPr txBox="1"/>
          <p:nvPr/>
        </p:nvSpPr>
        <p:spPr>
          <a:xfrm>
            <a:off x="3707904" y="1988840"/>
            <a:ext cx="4680520" cy="3754874"/>
          </a:xfrm>
          <a:prstGeom prst="rect">
            <a:avLst/>
          </a:prstGeom>
          <a:noFill/>
        </p:spPr>
        <p:txBody>
          <a:bodyPr wrap="square" rtlCol="0">
            <a:spAutoFit/>
          </a:bodyPr>
          <a:lstStyle/>
          <a:p>
            <a:pPr algn="just"/>
            <a:r>
              <a:rPr lang="en-US" sz="2000" dirty="0" smtClean="0">
                <a:solidFill>
                  <a:schemeClr val="tx1"/>
                </a:solidFill>
              </a:rPr>
              <a:t>3 sections- converging, throat and diverging sections</a:t>
            </a:r>
          </a:p>
          <a:p>
            <a:pPr algn="just"/>
            <a:r>
              <a:rPr lang="en-US" sz="2000" dirty="0" smtClean="0">
                <a:solidFill>
                  <a:schemeClr val="tx1"/>
                </a:solidFill>
              </a:rPr>
              <a:t>Dirty gas enters through converging section</a:t>
            </a:r>
          </a:p>
          <a:p>
            <a:pPr algn="just"/>
            <a:r>
              <a:rPr lang="en-US" sz="2000" dirty="0" smtClean="0">
                <a:solidFill>
                  <a:schemeClr val="tx1"/>
                </a:solidFill>
              </a:rPr>
              <a:t>As the area decreases velocity increases</a:t>
            </a:r>
          </a:p>
          <a:p>
            <a:pPr algn="just"/>
            <a:r>
              <a:rPr lang="en-US" sz="2000" dirty="0" smtClean="0">
                <a:solidFill>
                  <a:schemeClr val="tx1"/>
                </a:solidFill>
              </a:rPr>
              <a:t>Liquid is introduced in throat section </a:t>
            </a:r>
          </a:p>
          <a:p>
            <a:pPr algn="just"/>
            <a:r>
              <a:rPr lang="en-US" sz="2000" dirty="0" smtClean="0">
                <a:solidFill>
                  <a:schemeClr val="tx1"/>
                </a:solidFill>
              </a:rPr>
              <a:t>It is then passed through throat section where gas is forced to move at extremely high velocities</a:t>
            </a:r>
          </a:p>
          <a:p>
            <a:pPr algn="just"/>
            <a:r>
              <a:rPr lang="en-US" sz="2000" dirty="0" smtClean="0">
                <a:solidFill>
                  <a:schemeClr val="tx1"/>
                </a:solidFill>
              </a:rPr>
              <a:t>Mixing with liquid forming tiny droplets</a:t>
            </a:r>
          </a:p>
          <a:p>
            <a:endParaRPr lang="en-US" dirty="0">
              <a:solidFill>
                <a:schemeClr val="tx1"/>
              </a:solidFill>
            </a:endParaRPr>
          </a:p>
        </p:txBody>
      </p:sp>
      <p:sp>
        <p:nvSpPr>
          <p:cNvPr id="5" name="Rectangle 4"/>
          <p:cNvSpPr/>
          <p:nvPr/>
        </p:nvSpPr>
        <p:spPr>
          <a:xfrm>
            <a:off x="1773977" y="476672"/>
            <a:ext cx="5148845" cy="830997"/>
          </a:xfrm>
          <a:prstGeom prst="rect">
            <a:avLst/>
          </a:prstGeom>
        </p:spPr>
        <p:txBody>
          <a:bodyPr wrap="none">
            <a:spAutoFit/>
          </a:bodyPr>
          <a:lstStyle/>
          <a:p>
            <a:pPr algn="ctr"/>
            <a:r>
              <a:rPr lang="en-IN" sz="4800" b="1" dirty="0" err="1"/>
              <a:t>Venturi</a:t>
            </a:r>
            <a:r>
              <a:rPr lang="en-IN" sz="4800" b="1" dirty="0"/>
              <a:t> Scrubber</a:t>
            </a:r>
            <a:endParaRPr lang="en-US" sz="4800" b="1" dirty="0"/>
          </a:p>
        </p:txBody>
      </p:sp>
    </p:spTree>
    <p:extLst>
      <p:ext uri="{BB962C8B-B14F-4D97-AF65-F5344CB8AC3E}">
        <p14:creationId xmlns:p14="http://schemas.microsoft.com/office/powerpoint/2010/main" val="3264599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Ill Effects of Fireworks</a:t>
            </a:r>
          </a:p>
        </p:txBody>
      </p:sp>
      <p:sp>
        <p:nvSpPr>
          <p:cNvPr id="19458" name="Text Box 2"/>
          <p:cNvSpPr txBox="1">
            <a:spLocks noChangeArrowheads="1"/>
          </p:cNvSpPr>
          <p:nvPr/>
        </p:nvSpPr>
        <p:spPr bwMode="auto">
          <a:xfrm>
            <a:off x="357158" y="1643050"/>
            <a:ext cx="8229600" cy="4411675"/>
          </a:xfrm>
          <a:prstGeom prst="rect">
            <a:avLst/>
          </a:prstGeom>
          <a:noFill/>
          <a:ln w="9525" cap="flat">
            <a:noFill/>
            <a:round/>
            <a:headEnd/>
            <a:tailEnd/>
          </a:ln>
          <a:effectLst/>
        </p:spPr>
        <p:txBody>
          <a:bodyPr/>
          <a:lstStyle/>
          <a:p>
            <a:pPr marL="339725" indent="-339725" eaLnBrk="1" hangingPunct="1">
              <a:lnSpc>
                <a:spcPct val="80000"/>
              </a:lnSpc>
              <a:spcBef>
                <a:spcPts val="62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500" b="1" dirty="0">
                <a:solidFill>
                  <a:srgbClr val="003E07"/>
                </a:solidFill>
                <a:latin typeface="Bahnschrift" pitchFamily="32" charset="0"/>
              </a:rPr>
              <a:t>Fire Hazards</a:t>
            </a:r>
            <a:r>
              <a:rPr lang="en-US" sz="2500" dirty="0">
                <a:solidFill>
                  <a:srgbClr val="003E07"/>
                </a:solidFill>
                <a:latin typeface="Bahnschrift" pitchFamily="32" charset="0"/>
              </a:rPr>
              <a:t>: Fireworks can set fire to huts, heaps of dry grass and even houses.</a:t>
            </a:r>
          </a:p>
          <a:p>
            <a:pPr marL="339725" indent="-339725" eaLnBrk="1" hangingPunct="1">
              <a:lnSpc>
                <a:spcPct val="80000"/>
              </a:lnSpc>
              <a:spcBef>
                <a:spcPts val="62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500" b="1" dirty="0">
                <a:solidFill>
                  <a:srgbClr val="003E07"/>
                </a:solidFill>
                <a:latin typeface="Bahnschrift" pitchFamily="32" charset="0"/>
              </a:rPr>
              <a:t>Noise Pollution</a:t>
            </a:r>
            <a:r>
              <a:rPr lang="en-US" sz="2500" dirty="0">
                <a:solidFill>
                  <a:srgbClr val="003E07"/>
                </a:solidFill>
                <a:latin typeface="Bahnschrift" pitchFamily="32" charset="0"/>
              </a:rPr>
              <a:t>: Firecrackers make more noise than the allowed decibel limit.</a:t>
            </a:r>
          </a:p>
          <a:p>
            <a:pPr marL="339725" indent="-339725" eaLnBrk="1" hangingPunct="1">
              <a:lnSpc>
                <a:spcPct val="80000"/>
              </a:lnSpc>
              <a:spcBef>
                <a:spcPts val="62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500" b="1" dirty="0">
                <a:solidFill>
                  <a:srgbClr val="003E07"/>
                </a:solidFill>
                <a:latin typeface="Bahnschrift" pitchFamily="32" charset="0"/>
              </a:rPr>
              <a:t>Air Pollution</a:t>
            </a:r>
            <a:r>
              <a:rPr lang="en-US" sz="2500" dirty="0">
                <a:solidFill>
                  <a:srgbClr val="003E07"/>
                </a:solidFill>
                <a:latin typeface="Bahnschrift" pitchFamily="32" charset="0"/>
              </a:rPr>
              <a:t>: Components of the smog caused by firecrackers are harmful when inhaled. Such as, </a:t>
            </a:r>
          </a:p>
          <a:p>
            <a:pPr marL="739775" lvl="1" indent="-28257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b="1" dirty="0">
                <a:solidFill>
                  <a:srgbClr val="4F6228"/>
                </a:solidFill>
                <a:latin typeface="Bahnschrift" pitchFamily="32" charset="0"/>
              </a:rPr>
              <a:t>Copper</a:t>
            </a:r>
            <a:r>
              <a:rPr lang="en-US" sz="2200" dirty="0">
                <a:solidFill>
                  <a:srgbClr val="4F6228"/>
                </a:solidFill>
                <a:latin typeface="Bahnschrift" pitchFamily="32" charset="0"/>
              </a:rPr>
              <a:t> causes irritation in the respiratory tract. Cadmium causes anemia.</a:t>
            </a:r>
          </a:p>
          <a:p>
            <a:pPr marL="739775" lvl="1" indent="-28257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b="1" dirty="0">
                <a:solidFill>
                  <a:srgbClr val="4F6228"/>
                </a:solidFill>
                <a:latin typeface="Bahnschrift" pitchFamily="32" charset="0"/>
              </a:rPr>
              <a:t>Lead</a:t>
            </a:r>
            <a:r>
              <a:rPr lang="en-US" sz="2200" dirty="0">
                <a:solidFill>
                  <a:srgbClr val="4F6228"/>
                </a:solidFill>
                <a:latin typeface="Bahnschrift" pitchFamily="32" charset="0"/>
              </a:rPr>
              <a:t> in the body has a harmful effect on the nervous system.</a:t>
            </a:r>
          </a:p>
          <a:p>
            <a:pPr marL="739775" lvl="1" indent="-28257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b="1" dirty="0">
                <a:solidFill>
                  <a:srgbClr val="4F6228"/>
                </a:solidFill>
                <a:latin typeface="Bahnschrift" pitchFamily="32" charset="0"/>
              </a:rPr>
              <a:t>Magnesium</a:t>
            </a:r>
            <a:r>
              <a:rPr lang="en-US" sz="2200" dirty="0">
                <a:solidFill>
                  <a:srgbClr val="4F6228"/>
                </a:solidFill>
                <a:latin typeface="Bahnschrift" pitchFamily="32" charset="0"/>
              </a:rPr>
              <a:t>: Magnesium and zinc fumes cause metal fume fever. </a:t>
            </a:r>
          </a:p>
          <a:p>
            <a:pPr marL="739775" lvl="1" indent="-28257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b="1" dirty="0">
                <a:solidFill>
                  <a:srgbClr val="4F6228"/>
                </a:solidFill>
                <a:latin typeface="Bahnschrift" pitchFamily="32" charset="0"/>
              </a:rPr>
              <a:t>Smokes</a:t>
            </a:r>
            <a:r>
              <a:rPr lang="en-US" sz="2200" dirty="0">
                <a:solidFill>
                  <a:srgbClr val="4F6228"/>
                </a:solidFill>
                <a:latin typeface="Bahnschrift" pitchFamily="32" charset="0"/>
              </a:rPr>
              <a:t> from fireworks causes reduced visibility.</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Water Pollution </a:t>
            </a:r>
          </a:p>
        </p:txBody>
      </p:sp>
      <p:sp>
        <p:nvSpPr>
          <p:cNvPr id="20482" name="Text Box 2"/>
          <p:cNvSpPr txBox="1">
            <a:spLocks noChangeArrowheads="1"/>
          </p:cNvSpPr>
          <p:nvPr/>
        </p:nvSpPr>
        <p:spPr bwMode="auto">
          <a:xfrm>
            <a:off x="457200" y="1600200"/>
            <a:ext cx="4829180" cy="4525963"/>
          </a:xfrm>
          <a:prstGeom prst="rect">
            <a:avLst/>
          </a:prstGeom>
          <a:noFill/>
          <a:ln w="9525" cap="flat">
            <a:noFill/>
            <a:round/>
            <a:headEnd/>
            <a:tailEnd/>
          </a:ln>
          <a:effectLst/>
        </p:spPr>
        <p:txBody>
          <a:bodyPr/>
          <a:lstStyle/>
          <a:p>
            <a:pPr marL="339725" indent="-339725" eaLnBrk="1" hangingPunct="1">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800" dirty="0">
                <a:solidFill>
                  <a:srgbClr val="003E07"/>
                </a:solidFill>
                <a:latin typeface="Bahnschrift" pitchFamily="32" charset="0"/>
              </a:rPr>
              <a:t>The addition of various organic and inorganic substances that change the physical and chemical properties of water thereby leading to detrimental effects on living organisms and reducing water usability is termed as water pollution. </a:t>
            </a:r>
          </a:p>
          <a:p>
            <a:pPr marL="341313" indent="-339725" eaLnBrk="1" hangingPunct="1">
              <a:spcBef>
                <a:spcPts val="80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sz="2800" dirty="0">
              <a:solidFill>
                <a:srgbClr val="003E07"/>
              </a:solidFill>
              <a:latin typeface="Bahnschrift" pitchFamily="32" charset="0"/>
            </a:endParaRPr>
          </a:p>
        </p:txBody>
      </p:sp>
      <p:sp>
        <p:nvSpPr>
          <p:cNvPr id="20483"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37890" name="Picture 2" descr="World Water Day 2019: What are the biggest water problems facing ..."/>
          <p:cNvPicPr>
            <a:picLocks noChangeAspect="1" noChangeArrowheads="1"/>
          </p:cNvPicPr>
          <p:nvPr/>
        </p:nvPicPr>
        <p:blipFill>
          <a:blip r:embed="rId3" cstate="print"/>
          <a:srcRect/>
          <a:stretch>
            <a:fillRect/>
          </a:stretch>
        </p:blipFill>
        <p:spPr bwMode="auto">
          <a:xfrm>
            <a:off x="5281650" y="1500174"/>
            <a:ext cx="3862350" cy="2717211"/>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Causes of Water Pollution</a:t>
            </a:r>
          </a:p>
        </p:txBody>
      </p:sp>
      <p:sp>
        <p:nvSpPr>
          <p:cNvPr id="21506" name="Text Box 2"/>
          <p:cNvSpPr txBox="1">
            <a:spLocks noChangeArrowheads="1"/>
          </p:cNvSpPr>
          <p:nvPr/>
        </p:nvSpPr>
        <p:spPr bwMode="auto">
          <a:xfrm>
            <a:off x="457200" y="1600200"/>
            <a:ext cx="8229600" cy="4492625"/>
          </a:xfrm>
          <a:prstGeom prst="rect">
            <a:avLst/>
          </a:prstGeom>
          <a:noFill/>
          <a:ln w="9525" cap="flat">
            <a:noFill/>
            <a:round/>
            <a:headEnd/>
            <a:tailEnd/>
          </a:ln>
          <a:effectLst/>
        </p:spPr>
        <p:txBody>
          <a:bodyPr/>
          <a:lstStyle/>
          <a:p>
            <a:pPr marL="339725" indent="-33972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a:solidFill>
                  <a:srgbClr val="003E07"/>
                </a:solidFill>
                <a:latin typeface="Bahnschrift" pitchFamily="32" charset="0"/>
              </a:rPr>
              <a:t>Natural Causes-</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4F6228"/>
                </a:solidFill>
                <a:latin typeface="Bahnschrift" pitchFamily="32" charset="0"/>
              </a:rPr>
              <a:t>Soil erosion </a:t>
            </a:r>
            <a:r>
              <a:rPr lang="en-US" sz="2000">
                <a:solidFill>
                  <a:srgbClr val="4F6228"/>
                </a:solidFill>
                <a:latin typeface="Bahnschrift" pitchFamily="32" charset="0"/>
              </a:rPr>
              <a:t>due to rain, floods, high speed wind.</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4F6228"/>
                </a:solidFill>
                <a:latin typeface="Bahnschrift" pitchFamily="32" charset="0"/>
              </a:rPr>
              <a:t>Deposition of dead and decaying remains</a:t>
            </a:r>
            <a:r>
              <a:rPr lang="en-US" sz="2000">
                <a:solidFill>
                  <a:srgbClr val="4F6228"/>
                </a:solidFill>
                <a:latin typeface="Bahnschrift" pitchFamily="32" charset="0"/>
              </a:rPr>
              <a:t> of plants and animals.</a:t>
            </a:r>
          </a:p>
          <a:p>
            <a:pPr marL="339725" indent="-33972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a:solidFill>
                  <a:srgbClr val="003E07"/>
                </a:solidFill>
                <a:latin typeface="Bahnschrift" pitchFamily="32" charset="0"/>
              </a:rPr>
              <a:t>Man-made Causes-</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4F6228"/>
                </a:solidFill>
                <a:latin typeface="Bahnschrift" pitchFamily="32" charset="0"/>
              </a:rPr>
              <a:t>Sewage and other wastes: </a:t>
            </a:r>
            <a:r>
              <a:rPr lang="en-US" sz="2000">
                <a:solidFill>
                  <a:srgbClr val="4F6228"/>
                </a:solidFill>
                <a:latin typeface="Bahnschrift" pitchFamily="32" charset="0"/>
              </a:rPr>
              <a:t>Includes papers, cloth, soap, detergents, waste. </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4F6228"/>
                </a:solidFill>
                <a:latin typeface="Bahnschrift" pitchFamily="32" charset="0"/>
              </a:rPr>
              <a:t>Industrial waste: </a:t>
            </a:r>
            <a:r>
              <a:rPr lang="en-US" sz="2000">
                <a:solidFill>
                  <a:srgbClr val="4F6228"/>
                </a:solidFill>
                <a:latin typeface="Bahnschrift" pitchFamily="32" charset="0"/>
              </a:rPr>
              <a:t>effluents such as oil, grease, plastic, metals, acids and other toxic chemicals.</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4F6228"/>
                </a:solidFill>
                <a:latin typeface="Bahnschrift" pitchFamily="32" charset="0"/>
              </a:rPr>
              <a:t>Agricultural waste: </a:t>
            </a:r>
            <a:r>
              <a:rPr lang="en-US" sz="2000">
                <a:solidFill>
                  <a:srgbClr val="4F6228"/>
                </a:solidFill>
                <a:latin typeface="Bahnschrift" pitchFamily="32" charset="0"/>
              </a:rPr>
              <a:t>fertilizers, pesticides.</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4F6228"/>
                </a:solidFill>
                <a:latin typeface="Bahnschrift" pitchFamily="32" charset="0"/>
              </a:rPr>
              <a:t>Human activities: </a:t>
            </a:r>
            <a:r>
              <a:rPr lang="en-US" sz="2000">
                <a:solidFill>
                  <a:srgbClr val="4F6228"/>
                </a:solidFill>
                <a:latin typeface="Bahnschrift" pitchFamily="32" charset="0"/>
              </a:rPr>
              <a:t>bathing, washing clothes (use of synthetic detergents).</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4F6228"/>
                </a:solidFill>
                <a:latin typeface="Bahnschrift" pitchFamily="32" charset="0"/>
              </a:rPr>
              <a:t>Customs and traditions: </a:t>
            </a:r>
            <a:r>
              <a:rPr lang="en-US" sz="2000">
                <a:solidFill>
                  <a:srgbClr val="4F6228"/>
                </a:solidFill>
                <a:latin typeface="Bahnschrift" pitchFamily="32" charset="0"/>
              </a:rPr>
              <a:t>disposal of dead bodies, immersion of idols of gods. </a:t>
            </a:r>
          </a:p>
        </p:txBody>
      </p:sp>
      <p:sp>
        <p:nvSpPr>
          <p:cNvPr id="21507"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a:solidFill>
                  <a:srgbClr val="C3D69B"/>
                </a:solidFill>
                <a:latin typeface="Bahnschrift Light" pitchFamily="32" charset="0"/>
              </a:rPr>
              <a:t>Pollution</a:t>
            </a:r>
          </a:p>
        </p:txBody>
      </p:sp>
      <p:sp>
        <p:nvSpPr>
          <p:cNvPr id="7170" name="Text Box 2"/>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39725" indent="-339725" eaLnBrk="1" hangingPunct="1">
              <a:lnSpc>
                <a:spcPct val="90000"/>
              </a:lnSpc>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3200" b="1" dirty="0">
                <a:solidFill>
                  <a:srgbClr val="003E07"/>
                </a:solidFill>
                <a:latin typeface="Bahnschrift" pitchFamily="32" charset="0"/>
              </a:rPr>
              <a:t>Pollution</a:t>
            </a:r>
            <a:r>
              <a:rPr lang="en-US" sz="2800" dirty="0">
                <a:solidFill>
                  <a:srgbClr val="003E07"/>
                </a:solidFill>
                <a:latin typeface="Bahnschrift" pitchFamily="32" charset="0"/>
              </a:rPr>
              <a:t> is the introduction of contaminants into the natural environment that cause adverse change. Pollution can take the form of chemical substances or energy, such as noise, heat or light</a:t>
            </a:r>
            <a:r>
              <a:rPr lang="en-US" sz="2800" dirty="0" smtClean="0">
                <a:solidFill>
                  <a:srgbClr val="003E07"/>
                </a:solidFill>
                <a:latin typeface="Bahnschrift" pitchFamily="32" charset="0"/>
              </a:rPr>
              <a:t>.</a:t>
            </a:r>
          </a:p>
          <a:p>
            <a:pPr marL="339725" indent="-339725" eaLnBrk="1" hangingPunct="1">
              <a:lnSpc>
                <a:spcPct val="90000"/>
              </a:lnSpc>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sz="2800" dirty="0">
              <a:solidFill>
                <a:srgbClr val="003E07"/>
              </a:solidFill>
              <a:latin typeface="Bahnschrift" pitchFamily="32" charset="0"/>
            </a:endParaRPr>
          </a:p>
          <a:p>
            <a:pPr marL="339725" indent="-339725" eaLnBrk="1" hangingPunct="1">
              <a:lnSpc>
                <a:spcPct val="90000"/>
              </a:lnSpc>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3200" b="1" dirty="0">
                <a:solidFill>
                  <a:srgbClr val="003E07"/>
                </a:solidFill>
                <a:latin typeface="Bahnschrift" pitchFamily="32" charset="0"/>
              </a:rPr>
              <a:t>Pollutants</a:t>
            </a:r>
            <a:r>
              <a:rPr lang="en-US" sz="2800" dirty="0">
                <a:solidFill>
                  <a:srgbClr val="003E07"/>
                </a:solidFill>
                <a:latin typeface="Bahnschrift" pitchFamily="32" charset="0"/>
              </a:rPr>
              <a:t>, the components of pollution. They can be either foreign substances/energies or naturally occurring contaminants.</a:t>
            </a:r>
          </a:p>
          <a:p>
            <a:pPr marL="341313" indent="-339725" eaLnBrk="1" hangingPunct="1">
              <a:lnSpc>
                <a:spcPct val="90000"/>
              </a:lnSpc>
              <a:spcBef>
                <a:spcPts val="80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sz="2800" dirty="0">
              <a:solidFill>
                <a:srgbClr val="003E07"/>
              </a:solidFill>
              <a:latin typeface="Bahnschrift" pitchFamily="32" charset="0"/>
            </a:endParaRPr>
          </a:p>
        </p:txBody>
      </p:sp>
      <p:sp>
        <p:nvSpPr>
          <p:cNvPr id="7171"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dirty="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Sources of water pollutants</a:t>
            </a:r>
          </a:p>
        </p:txBody>
      </p:sp>
      <p:sp>
        <p:nvSpPr>
          <p:cNvPr id="22530" name="Text Box 2"/>
          <p:cNvSpPr txBox="1">
            <a:spLocks noChangeArrowheads="1"/>
          </p:cNvSpPr>
          <p:nvPr/>
        </p:nvSpPr>
        <p:spPr bwMode="auto">
          <a:xfrm>
            <a:off x="457200" y="1600200"/>
            <a:ext cx="8115328" cy="4525963"/>
          </a:xfrm>
          <a:prstGeom prst="rect">
            <a:avLst/>
          </a:prstGeom>
          <a:noFill/>
          <a:ln w="9525" cap="flat">
            <a:noFill/>
            <a:round/>
            <a:headEnd/>
            <a:tailEnd/>
          </a:ln>
          <a:effectLst/>
        </p:spPr>
        <p:txBody>
          <a:bodyPr/>
          <a:lstStyle/>
          <a:p>
            <a:pPr marL="339725" indent="-339725" eaLnBrk="1" hangingPunct="1">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800" dirty="0">
                <a:solidFill>
                  <a:srgbClr val="003E07"/>
                </a:solidFill>
                <a:latin typeface="Bahnschrift" pitchFamily="32" charset="0"/>
              </a:rPr>
              <a:t>Point sources</a:t>
            </a:r>
          </a:p>
          <a:p>
            <a:pPr marL="739775" lvl="1" indent="-282575" eaLnBrk="1" hangingPunct="1">
              <a:spcBef>
                <a:spcPts val="7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dirty="0">
                <a:solidFill>
                  <a:srgbClr val="4F6228"/>
                </a:solidFill>
                <a:latin typeface="Bahnschrift" pitchFamily="32" charset="0"/>
              </a:rPr>
              <a:t>Pollutants enter the water at a single point. Examples: sewage treatment plant and factories.  These can be regulated through law.</a:t>
            </a:r>
          </a:p>
          <a:p>
            <a:pPr marL="339725" indent="-339725" eaLnBrk="1" hangingPunct="1">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800" dirty="0">
                <a:solidFill>
                  <a:srgbClr val="003E07"/>
                </a:solidFill>
                <a:latin typeface="Bahnschrift" pitchFamily="32" charset="0"/>
              </a:rPr>
              <a:t>Non point source</a:t>
            </a:r>
          </a:p>
          <a:p>
            <a:pPr marL="739775" lvl="1" indent="-282575" eaLnBrk="1" hangingPunct="1">
              <a:spcBef>
                <a:spcPts val="7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dirty="0">
                <a:solidFill>
                  <a:srgbClr val="4F6228"/>
                </a:solidFill>
                <a:latin typeface="Bahnschrift" pitchFamily="32" charset="0"/>
              </a:rPr>
              <a:t>pollutants enter the water over large areas. Examples: Surface run off, mining wastes, municipal wastes, acid rain and soil erosion</a:t>
            </a:r>
          </a:p>
        </p:txBody>
      </p:sp>
      <p:sp>
        <p:nvSpPr>
          <p:cNvPr id="22531"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a:solidFill>
                  <a:srgbClr val="C3D69B"/>
                </a:solidFill>
                <a:latin typeface="Bahnschrift Light" pitchFamily="32" charset="0"/>
              </a:rPr>
              <a:t>Water Pollutants and its effects</a:t>
            </a:r>
          </a:p>
        </p:txBody>
      </p:sp>
      <p:sp>
        <p:nvSpPr>
          <p:cNvPr id="23554" name="Text Box 2"/>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39725" indent="-33972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b="1" dirty="0">
                <a:solidFill>
                  <a:srgbClr val="003E07"/>
                </a:solidFill>
                <a:latin typeface="Bahnschrift" pitchFamily="32" charset="0"/>
              </a:rPr>
              <a:t>Sediments</a:t>
            </a:r>
            <a:r>
              <a:rPr lang="en-US" dirty="0">
                <a:solidFill>
                  <a:srgbClr val="003E07"/>
                </a:solidFill>
                <a:latin typeface="Bahnschrift" pitchFamily="32" charset="0"/>
              </a:rPr>
              <a:t>: Excessive amounts of soil particles carried by flowing water, when there is severe soil erosion. Sediments cloud the water and reduces photosynthesis, destroys feeding ground of fishes, clogs reservoirs and channels.</a:t>
            </a:r>
          </a:p>
          <a:p>
            <a:pPr marL="339725" indent="-33972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b="1" dirty="0">
                <a:solidFill>
                  <a:srgbClr val="003E07"/>
                </a:solidFill>
                <a:latin typeface="Bahnschrift" pitchFamily="32" charset="0"/>
              </a:rPr>
              <a:t>Oxygen-demanding wastes (BOD and COD)</a:t>
            </a:r>
            <a:r>
              <a:rPr lang="en-US" dirty="0">
                <a:solidFill>
                  <a:srgbClr val="003E07"/>
                </a:solidFill>
                <a:latin typeface="Bahnschrift" pitchFamily="32" charset="0"/>
              </a:rPr>
              <a:t>: Organic waste such as animal manure and plant debris that are decomposed by bacteria, from sewage, animal feedlots, paper mills, and food processing facilities. These bacteria deplete the oxygen and causes death of fish.</a:t>
            </a:r>
          </a:p>
          <a:p>
            <a:pPr marL="339725" indent="-33972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b="1" dirty="0">
                <a:solidFill>
                  <a:srgbClr val="003E07"/>
                </a:solidFill>
                <a:latin typeface="Bahnschrift" pitchFamily="32" charset="0"/>
              </a:rPr>
              <a:t>Infectious microorganisms (Pathogens)</a:t>
            </a:r>
            <a:r>
              <a:rPr lang="en-US" dirty="0">
                <a:solidFill>
                  <a:srgbClr val="003E07"/>
                </a:solidFill>
                <a:latin typeface="Bahnschrift" pitchFamily="32" charset="0"/>
              </a:rPr>
              <a:t>: Parasitic worms, viruses and bacteria from infected organisms as well as human and animal wastes. They are responsible for water borne diseases.</a:t>
            </a:r>
          </a:p>
          <a:p>
            <a:pPr marL="339725" indent="-33972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b="1" dirty="0">
                <a:solidFill>
                  <a:srgbClr val="003E07"/>
                </a:solidFill>
                <a:latin typeface="Bahnschrift" pitchFamily="32" charset="0"/>
              </a:rPr>
              <a:t>Synthetic chemicals</a:t>
            </a:r>
            <a:r>
              <a:rPr lang="en-US" dirty="0">
                <a:solidFill>
                  <a:srgbClr val="003E07"/>
                </a:solidFill>
                <a:latin typeface="Bahnschrift" pitchFamily="32" charset="0"/>
              </a:rPr>
              <a:t>: Synthetic chemicals from industrial effluents, surface runoff, and cleaning agents. These chemicals causes health problems for humans and harm fishes.</a:t>
            </a:r>
          </a:p>
        </p:txBody>
      </p:sp>
      <p:sp>
        <p:nvSpPr>
          <p:cNvPr id="23555"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a:solidFill>
                  <a:srgbClr val="C3D69B"/>
                </a:solidFill>
                <a:latin typeface="Bahnschrift Light" pitchFamily="32" charset="0"/>
              </a:rPr>
              <a:t>Water Pollutants and its effects</a:t>
            </a:r>
          </a:p>
        </p:txBody>
      </p:sp>
      <p:sp>
        <p:nvSpPr>
          <p:cNvPr id="24578" name="Text Box 2"/>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39725" indent="-33972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003E07"/>
                </a:solidFill>
                <a:latin typeface="Bahnschrift" pitchFamily="32" charset="0"/>
              </a:rPr>
              <a:t>Inorganic nutrients</a:t>
            </a:r>
            <a:r>
              <a:rPr lang="en-US" sz="2000">
                <a:solidFill>
                  <a:srgbClr val="003E07"/>
                </a:solidFill>
                <a:latin typeface="Bahnschrift" pitchFamily="32" charset="0"/>
              </a:rPr>
              <a:t>: Substances like nitrogen and phosphorus from animal waste, plant residues, and fertilizer runoff. These nutrients causes eutrophication. </a:t>
            </a:r>
          </a:p>
          <a:p>
            <a:pPr marL="339725" indent="-33972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003E07"/>
                </a:solidFill>
                <a:latin typeface="Bahnschrift" pitchFamily="32" charset="0"/>
              </a:rPr>
              <a:t>Radioactive substances</a:t>
            </a:r>
            <a:r>
              <a:rPr lang="en-US" sz="2000">
                <a:solidFill>
                  <a:srgbClr val="003E07"/>
                </a:solidFill>
                <a:latin typeface="Bahnschrift" pitchFamily="32" charset="0"/>
              </a:rPr>
              <a:t>: Wastes from nuclear power plants, nuclear weapons production, mining and refining uranium and other ores. Such substances causes cancer and birth defects.</a:t>
            </a:r>
          </a:p>
          <a:p>
            <a:pPr marL="339725" indent="-33972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003E07"/>
                </a:solidFill>
                <a:latin typeface="Bahnschrift" pitchFamily="32" charset="0"/>
              </a:rPr>
              <a:t>Thermal pollution</a:t>
            </a:r>
            <a:r>
              <a:rPr lang="en-US" sz="2000">
                <a:solidFill>
                  <a:srgbClr val="003E07"/>
                </a:solidFill>
                <a:latin typeface="Bahnschrift" pitchFamily="32" charset="0"/>
              </a:rPr>
              <a:t>: Hot water from industrial processes. Heat lowers oxygen demand and makes aquatic life more vulnerable to diseases, parasites. Thermal shock in aquatic organisms. </a:t>
            </a:r>
          </a:p>
          <a:p>
            <a:pPr marL="341313" indent="-339725" eaLnBrk="1" hangingPunct="1">
              <a:spcBef>
                <a:spcPts val="50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sz="2000">
              <a:solidFill>
                <a:srgbClr val="003E07"/>
              </a:solidFill>
              <a:latin typeface="Bahnschrift" pitchFamily="32" charset="0"/>
            </a:endParaRPr>
          </a:p>
        </p:txBody>
      </p:sp>
      <p:sp>
        <p:nvSpPr>
          <p:cNvPr id="24579"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Effects of Water Pollution </a:t>
            </a:r>
          </a:p>
        </p:txBody>
      </p:sp>
      <p:sp>
        <p:nvSpPr>
          <p:cNvPr id="25602" name="Text Box 2"/>
          <p:cNvSpPr txBox="1">
            <a:spLocks noChangeArrowheads="1"/>
          </p:cNvSpPr>
          <p:nvPr/>
        </p:nvSpPr>
        <p:spPr bwMode="auto">
          <a:xfrm>
            <a:off x="428596" y="1571613"/>
            <a:ext cx="8229600" cy="4572032"/>
          </a:xfrm>
          <a:prstGeom prst="rect">
            <a:avLst/>
          </a:prstGeom>
          <a:noFill/>
          <a:ln w="9525" cap="flat">
            <a:noFill/>
            <a:round/>
            <a:headEnd/>
            <a:tailEnd/>
          </a:ln>
          <a:effectLst/>
        </p:spPr>
        <p:txBody>
          <a:bodyPr/>
          <a:lstStyle/>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003E07"/>
                </a:solidFill>
                <a:latin typeface="Bahnschrift" pitchFamily="32" charset="0"/>
              </a:rPr>
              <a:t>Effect on human health</a:t>
            </a:r>
          </a:p>
          <a:p>
            <a:pPr marL="739775" lvl="1" indent="-282575" eaLnBrk="1" hangingPunct="1">
              <a:spcBef>
                <a:spcPts val="4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1600" dirty="0">
                <a:solidFill>
                  <a:srgbClr val="4F6228"/>
                </a:solidFill>
                <a:latin typeface="Bahnschrift" pitchFamily="32" charset="0"/>
              </a:rPr>
              <a:t>Infectious diseases can be spread  through contaminated water. These water-borne diseases are caused by bacteria (Typhoid, Cholera, </a:t>
            </a:r>
            <a:r>
              <a:rPr lang="en-US" sz="1600" dirty="0" err="1">
                <a:solidFill>
                  <a:srgbClr val="4F6228"/>
                </a:solidFill>
                <a:latin typeface="Bahnschrift" pitchFamily="32" charset="0"/>
              </a:rPr>
              <a:t>diarrhoea</a:t>
            </a:r>
            <a:r>
              <a:rPr lang="en-US" sz="1600" dirty="0">
                <a:solidFill>
                  <a:srgbClr val="4F6228"/>
                </a:solidFill>
                <a:latin typeface="Bahnschrift" pitchFamily="32" charset="0"/>
              </a:rPr>
              <a:t> etc. ) or by viruses (Infectious Hepatitis)</a:t>
            </a:r>
          </a:p>
          <a:p>
            <a:pPr marL="739775" lvl="1" indent="-282575" eaLnBrk="1" hangingPunct="1">
              <a:spcBef>
                <a:spcPts val="4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1600" dirty="0">
                <a:solidFill>
                  <a:srgbClr val="4F6228"/>
                </a:solidFill>
                <a:latin typeface="Bahnschrift" pitchFamily="32" charset="0"/>
              </a:rPr>
              <a:t>Pesticides – can damage the nervous system and cause cancer.</a:t>
            </a:r>
          </a:p>
          <a:p>
            <a:pPr marL="739775" lvl="1" indent="-282575" eaLnBrk="1" hangingPunct="1">
              <a:spcBef>
                <a:spcPts val="4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1600" dirty="0">
                <a:solidFill>
                  <a:srgbClr val="4F6228"/>
                </a:solidFill>
                <a:latin typeface="Bahnschrift" pitchFamily="32" charset="0"/>
              </a:rPr>
              <a:t>Mercury – </a:t>
            </a:r>
            <a:r>
              <a:rPr lang="en-US" sz="1600" dirty="0" err="1">
                <a:solidFill>
                  <a:srgbClr val="4F6228"/>
                </a:solidFill>
                <a:latin typeface="Bahnschrift" pitchFamily="32" charset="0"/>
              </a:rPr>
              <a:t>Minamata</a:t>
            </a:r>
            <a:r>
              <a:rPr lang="en-US" sz="1600" dirty="0">
                <a:solidFill>
                  <a:srgbClr val="4F6228"/>
                </a:solidFill>
                <a:latin typeface="Bahnschrift" pitchFamily="32" charset="0"/>
              </a:rPr>
              <a:t> disease</a:t>
            </a:r>
          </a:p>
          <a:p>
            <a:pPr marL="739775" lvl="1" indent="-282575" eaLnBrk="1" hangingPunct="1">
              <a:spcBef>
                <a:spcPts val="4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1600" dirty="0">
                <a:solidFill>
                  <a:srgbClr val="4F6228"/>
                </a:solidFill>
                <a:latin typeface="Bahnschrift" pitchFamily="32" charset="0"/>
              </a:rPr>
              <a:t>Chlorides can cause reproductive and endocrinal damage.</a:t>
            </a:r>
          </a:p>
          <a:p>
            <a:pPr marL="739775" lvl="1" indent="-282575" eaLnBrk="1" hangingPunct="1">
              <a:spcBef>
                <a:spcPts val="4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1600" dirty="0">
                <a:solidFill>
                  <a:srgbClr val="4F6228"/>
                </a:solidFill>
                <a:latin typeface="Bahnschrift" pitchFamily="32" charset="0"/>
              </a:rPr>
              <a:t>Nitrates – are especially dangerous to babies that drink formula milk. It restricts the amount of oxygen in the brain and cause the “</a:t>
            </a:r>
            <a:r>
              <a:rPr lang="en-US" sz="1600" b="1" dirty="0">
                <a:solidFill>
                  <a:srgbClr val="FF0000"/>
                </a:solidFill>
                <a:latin typeface="Bahnschrift" pitchFamily="32" charset="0"/>
              </a:rPr>
              <a:t>blue baby” syndrome</a:t>
            </a:r>
            <a:r>
              <a:rPr lang="en-US" sz="1600" dirty="0">
                <a:solidFill>
                  <a:srgbClr val="4F6228"/>
                </a:solidFill>
                <a:latin typeface="Bahnschrift" pitchFamily="32" charset="0"/>
              </a:rPr>
              <a:t>.</a:t>
            </a:r>
          </a:p>
          <a:p>
            <a:pPr marL="739775" lvl="1" indent="-282575" eaLnBrk="1" hangingPunct="1">
              <a:spcBef>
                <a:spcPts val="4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1600" dirty="0">
                <a:solidFill>
                  <a:srgbClr val="4F6228"/>
                </a:solidFill>
                <a:latin typeface="Bahnschrift" pitchFamily="32" charset="0"/>
              </a:rPr>
              <a:t>Lead – can accumulate in the body and damage the central nervous system. </a:t>
            </a:r>
          </a:p>
          <a:p>
            <a:pPr marL="739775" lvl="1" indent="-282575" eaLnBrk="1" hangingPunct="1">
              <a:spcBef>
                <a:spcPts val="4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1600" dirty="0">
                <a:solidFill>
                  <a:srgbClr val="4F6228"/>
                </a:solidFill>
                <a:latin typeface="Bahnschrift" pitchFamily="32" charset="0"/>
              </a:rPr>
              <a:t>Arsenic – causes liver damage, skin cancer and vascular diseases</a:t>
            </a:r>
          </a:p>
          <a:p>
            <a:pPr marL="739775" lvl="1" indent="-282575" eaLnBrk="1" hangingPunct="1">
              <a:spcBef>
                <a:spcPts val="4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1600" dirty="0" err="1">
                <a:solidFill>
                  <a:srgbClr val="4F6228"/>
                </a:solidFill>
                <a:latin typeface="Bahnschrift" pitchFamily="32" charset="0"/>
              </a:rPr>
              <a:t>Flourides</a:t>
            </a:r>
            <a:r>
              <a:rPr lang="en-US" sz="1600" dirty="0">
                <a:solidFill>
                  <a:srgbClr val="4F6228"/>
                </a:solidFill>
                <a:latin typeface="Bahnschrift" pitchFamily="32" charset="0"/>
              </a:rPr>
              <a:t> -  in excessive amounts can make your teeth yellow and cause damage to the spinal cord.</a:t>
            </a:r>
          </a:p>
        </p:txBody>
      </p:sp>
      <p:sp>
        <p:nvSpPr>
          <p:cNvPr id="25603"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Effects of Water Pollution </a:t>
            </a:r>
          </a:p>
        </p:txBody>
      </p:sp>
      <p:sp>
        <p:nvSpPr>
          <p:cNvPr id="26626" name="Text Box 2"/>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39725" indent="-339725" eaLnBrk="1" hangingPunct="1">
              <a:spcBef>
                <a:spcPts val="7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800">
                <a:solidFill>
                  <a:srgbClr val="003E07"/>
                </a:solidFill>
                <a:latin typeface="Bahnschrift" pitchFamily="32" charset="0"/>
              </a:rPr>
              <a:t>Effects on animals</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4F6228"/>
                </a:solidFill>
                <a:latin typeface="Bahnschrift" pitchFamily="32" charset="0"/>
              </a:rPr>
              <a:t>Loss of aquatic biodiversity: </a:t>
            </a:r>
            <a:r>
              <a:rPr lang="en-US" sz="2000">
                <a:solidFill>
                  <a:srgbClr val="4F6228"/>
                </a:solidFill>
                <a:latin typeface="Bahnschrift" pitchFamily="32" charset="0"/>
              </a:rPr>
              <a:t>Harmful chemicals and pollutants in water effect survival of aquatic organisms</a:t>
            </a:r>
          </a:p>
          <a:p>
            <a:pPr marL="339725" indent="-339725" eaLnBrk="1" hangingPunct="1">
              <a:spcBef>
                <a:spcPts val="7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800">
                <a:solidFill>
                  <a:srgbClr val="003E07"/>
                </a:solidFill>
                <a:latin typeface="Bahnschrift" pitchFamily="32" charset="0"/>
              </a:rPr>
              <a:t>Effects on plants</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b="1">
                <a:solidFill>
                  <a:srgbClr val="4F6228"/>
                </a:solidFill>
                <a:latin typeface="Bahnschrift" pitchFamily="32" charset="0"/>
              </a:rPr>
              <a:t>Eutrophication of water bodies: </a:t>
            </a:r>
            <a:r>
              <a:rPr lang="en-US" sz="2000">
                <a:solidFill>
                  <a:srgbClr val="4F6228"/>
                </a:solidFill>
                <a:latin typeface="Bahnschrift" pitchFamily="32" charset="0"/>
              </a:rPr>
              <a:t>Nitrate and phosphate fertilizer  used to increase nitrogen and phosphate content of soil goes in water and increases the growth of certain plants on surface of water body.</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000">
                <a:solidFill>
                  <a:srgbClr val="4F6228"/>
                </a:solidFill>
                <a:latin typeface="Bahnschrift" pitchFamily="32" charset="0"/>
              </a:rPr>
              <a:t>Polluted water contains high concentration of </a:t>
            </a:r>
            <a:r>
              <a:rPr lang="en-US" sz="2000" b="1">
                <a:solidFill>
                  <a:srgbClr val="4F6228"/>
                </a:solidFill>
                <a:latin typeface="Bahnschrift" pitchFamily="32" charset="0"/>
              </a:rPr>
              <a:t>heavy metals </a:t>
            </a:r>
            <a:r>
              <a:rPr lang="en-US" sz="2000">
                <a:solidFill>
                  <a:srgbClr val="4F6228"/>
                </a:solidFill>
                <a:latin typeface="Bahnschrift" pitchFamily="32" charset="0"/>
              </a:rPr>
              <a:t>becomes toxic for plants. </a:t>
            </a:r>
          </a:p>
        </p:txBody>
      </p:sp>
      <p:sp>
        <p:nvSpPr>
          <p:cNvPr id="26627"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Pollution of Groundwater</a:t>
            </a:r>
          </a:p>
        </p:txBody>
      </p:sp>
      <p:sp>
        <p:nvSpPr>
          <p:cNvPr id="27650" name="Text Box 2"/>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39725" indent="-339725" eaLnBrk="1" hangingPunct="1">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3200">
                <a:solidFill>
                  <a:srgbClr val="003E07"/>
                </a:solidFill>
                <a:latin typeface="Bahnschrift" pitchFamily="32" charset="0"/>
              </a:rPr>
              <a:t>Excessive extraction of groundwater leads to the natural pollution of groundwater. Examples are fluoride and arsenic contamination.</a:t>
            </a:r>
          </a:p>
          <a:p>
            <a:pPr marL="339725" indent="-339725" eaLnBrk="1" hangingPunct="1">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3200">
                <a:solidFill>
                  <a:srgbClr val="003E07"/>
                </a:solidFill>
                <a:latin typeface="Bahnschrift" pitchFamily="32" charset="0"/>
              </a:rPr>
              <a:t>Groundwater receives pollutants from septic tanks, landfills, hazardous waste dumps, and underground tanks containing petrol, oil, chemicals, etc.</a:t>
            </a:r>
          </a:p>
          <a:p>
            <a:pPr marL="341313" indent="-339725" eaLnBrk="1" hangingPunct="1">
              <a:spcBef>
                <a:spcPts val="80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sz="3200">
              <a:solidFill>
                <a:srgbClr val="003E07"/>
              </a:solidFill>
              <a:latin typeface="Bahnschrift" pitchFamily="32" charset="0"/>
            </a:endParaRPr>
          </a:p>
        </p:txBody>
      </p:sp>
      <p:sp>
        <p:nvSpPr>
          <p:cNvPr id="27651"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Eutrophication</a:t>
            </a:r>
          </a:p>
        </p:txBody>
      </p:sp>
      <p:sp>
        <p:nvSpPr>
          <p:cNvPr id="28674" name="Text Box 2"/>
          <p:cNvSpPr txBox="1">
            <a:spLocks noChangeArrowheads="1"/>
          </p:cNvSpPr>
          <p:nvPr/>
        </p:nvSpPr>
        <p:spPr bwMode="auto">
          <a:xfrm>
            <a:off x="457200" y="1600200"/>
            <a:ext cx="4972056" cy="4525963"/>
          </a:xfrm>
          <a:prstGeom prst="rect">
            <a:avLst/>
          </a:prstGeom>
          <a:noFill/>
          <a:ln w="9525" cap="flat">
            <a:noFill/>
            <a:round/>
            <a:headEnd/>
            <a:tailEnd/>
          </a:ln>
          <a:effectLst/>
        </p:spPr>
        <p:txBody>
          <a:bodyPr/>
          <a:lstStyle/>
          <a:p>
            <a:pPr marL="339725" indent="-339725" eaLnBrk="1" hangingPunct="1">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dirty="0">
                <a:solidFill>
                  <a:srgbClr val="003E07"/>
                </a:solidFill>
                <a:latin typeface="Bahnschrift" pitchFamily="32" charset="0"/>
              </a:rPr>
              <a:t>Enrichment of a standing water body by nutrients, such as phosphorus and nitrogen.</a:t>
            </a:r>
          </a:p>
          <a:p>
            <a:pPr marL="339725" indent="-339725" eaLnBrk="1" hangingPunct="1">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dirty="0">
                <a:solidFill>
                  <a:srgbClr val="003E07"/>
                </a:solidFill>
                <a:latin typeface="Bahnschrift" pitchFamily="32" charset="0"/>
              </a:rPr>
              <a:t>Increased photosynthetic activity.</a:t>
            </a:r>
          </a:p>
          <a:p>
            <a:pPr marL="339725" indent="-339725" eaLnBrk="1" hangingPunct="1">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dirty="0">
                <a:solidFill>
                  <a:srgbClr val="003E07"/>
                </a:solidFill>
                <a:latin typeface="Bahnschrift" pitchFamily="32" charset="0"/>
              </a:rPr>
              <a:t>Excessive algae die, they fall to the bottom and gets decomposed. This process requires dissolved oxygen, some fish species die.</a:t>
            </a:r>
          </a:p>
          <a:p>
            <a:pPr marL="341313" indent="-339725" eaLnBrk="1" hangingPunct="1">
              <a:spcBef>
                <a:spcPts val="80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sz="2400" dirty="0">
              <a:solidFill>
                <a:srgbClr val="003E07"/>
              </a:solidFill>
              <a:latin typeface="Bahnschrift" pitchFamily="32" charset="0"/>
            </a:endParaRPr>
          </a:p>
        </p:txBody>
      </p:sp>
      <p:sp>
        <p:nvSpPr>
          <p:cNvPr id="28675"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21506" name="Picture 2" descr="Eutrophication - Wikiwand"/>
          <p:cNvPicPr>
            <a:picLocks noChangeAspect="1" noChangeArrowheads="1"/>
          </p:cNvPicPr>
          <p:nvPr/>
        </p:nvPicPr>
        <p:blipFill>
          <a:blip r:embed="rId3" cstate="print"/>
          <a:srcRect/>
          <a:stretch>
            <a:fillRect/>
          </a:stretch>
        </p:blipFill>
        <p:spPr bwMode="auto">
          <a:xfrm>
            <a:off x="5572132" y="1500174"/>
            <a:ext cx="3571868" cy="4760632"/>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Biomagnification </a:t>
            </a:r>
          </a:p>
        </p:txBody>
      </p:sp>
      <p:sp>
        <p:nvSpPr>
          <p:cNvPr id="29698" name="Text Box 2"/>
          <p:cNvSpPr txBox="1">
            <a:spLocks noChangeArrowheads="1"/>
          </p:cNvSpPr>
          <p:nvPr/>
        </p:nvSpPr>
        <p:spPr bwMode="auto">
          <a:xfrm>
            <a:off x="285720" y="1714488"/>
            <a:ext cx="5000660" cy="4071966"/>
          </a:xfrm>
          <a:prstGeom prst="rect">
            <a:avLst/>
          </a:prstGeom>
          <a:noFill/>
          <a:ln w="9525" cap="flat">
            <a:noFill/>
            <a:round/>
            <a:headEnd/>
            <a:tailEnd/>
          </a:ln>
          <a:effectLst/>
        </p:spPr>
        <p:txBody>
          <a:bodyPr/>
          <a:lstStyle/>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err="1">
                <a:solidFill>
                  <a:srgbClr val="003E07"/>
                </a:solidFill>
                <a:latin typeface="Bahnschrift" pitchFamily="32" charset="0"/>
              </a:rPr>
              <a:t>Biomagnification</a:t>
            </a:r>
            <a:r>
              <a:rPr lang="en-US" dirty="0">
                <a:solidFill>
                  <a:srgbClr val="003E07"/>
                </a:solidFill>
                <a:latin typeface="Bahnschrift" pitchFamily="32" charset="0"/>
              </a:rPr>
              <a:t> is the increase in concentration of a substance, such as the pesticide, that occurs in a food chain. The pollutant enters the first organism in a food chain. When the second organism in the chain consumes the first one, the pollutant too moves into the second organism. </a:t>
            </a:r>
          </a:p>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003E07"/>
                </a:solidFill>
                <a:latin typeface="Bahnschrift" pitchFamily="32" charset="0"/>
              </a:rPr>
              <a:t>	As we go up the levels of the ecological pyramid, there is energy loss. Hence, at each succeeding level, the predator consumes more of the prey. As a result, the organisms at higher levels have greater concentrations of the pollutant. </a:t>
            </a:r>
          </a:p>
        </p:txBody>
      </p:sp>
      <p:sp>
        <p:nvSpPr>
          <p:cNvPr id="29699"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19458" name="Picture 2" descr="In a polluted environment, maximum pollution will toppr.com"/>
          <p:cNvPicPr>
            <a:picLocks noChangeAspect="1" noChangeArrowheads="1"/>
          </p:cNvPicPr>
          <p:nvPr/>
        </p:nvPicPr>
        <p:blipFill>
          <a:blip r:embed="rId3" cstate="print"/>
          <a:srcRect/>
          <a:stretch>
            <a:fillRect/>
          </a:stretch>
        </p:blipFill>
        <p:spPr bwMode="auto">
          <a:xfrm>
            <a:off x="5357818" y="1546270"/>
            <a:ext cx="3786182" cy="4659251"/>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Control of Water Pollution</a:t>
            </a:r>
          </a:p>
        </p:txBody>
      </p:sp>
      <p:sp>
        <p:nvSpPr>
          <p:cNvPr id="30722" name="Text Box 2"/>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b="1">
                <a:solidFill>
                  <a:srgbClr val="003E07"/>
                </a:solidFill>
                <a:latin typeface="Bahnschrift" pitchFamily="32" charset="0"/>
              </a:rPr>
              <a:t>Treatment</a:t>
            </a:r>
            <a:r>
              <a:rPr lang="en-US" sz="2400">
                <a:solidFill>
                  <a:srgbClr val="003E07"/>
                </a:solidFill>
                <a:latin typeface="Bahnschrift" pitchFamily="32" charset="0"/>
              </a:rPr>
              <a:t> of domestic and industrial waste in order to reduce toxicity.</a:t>
            </a:r>
          </a:p>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a:solidFill>
                  <a:srgbClr val="003E07"/>
                </a:solidFill>
                <a:latin typeface="Bahnschrift" pitchFamily="32" charset="0"/>
              </a:rPr>
              <a:t>Control on excess use of </a:t>
            </a:r>
            <a:r>
              <a:rPr lang="en-US" sz="2400" b="1">
                <a:solidFill>
                  <a:srgbClr val="003E07"/>
                </a:solidFill>
                <a:latin typeface="Bahnschrift" pitchFamily="32" charset="0"/>
              </a:rPr>
              <a:t>fertilizers and pesticides</a:t>
            </a:r>
            <a:r>
              <a:rPr lang="en-US" sz="2400">
                <a:solidFill>
                  <a:srgbClr val="003E07"/>
                </a:solidFill>
                <a:latin typeface="Bahnschrift" pitchFamily="32" charset="0"/>
              </a:rPr>
              <a:t> in agriculture</a:t>
            </a:r>
          </a:p>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a:solidFill>
                  <a:srgbClr val="003E07"/>
                </a:solidFill>
                <a:latin typeface="Bahnschrift" pitchFamily="32" charset="0"/>
              </a:rPr>
              <a:t>Human activities  such as bathing, washing ; throwing dead bodies should be stopped.</a:t>
            </a:r>
          </a:p>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a:solidFill>
                  <a:srgbClr val="003E07"/>
                </a:solidFill>
                <a:latin typeface="Bahnschrift" pitchFamily="32" charset="0"/>
              </a:rPr>
              <a:t>Non- biodegradable waste material such as plastic should not be disposed in water bodies.</a:t>
            </a:r>
          </a:p>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a:solidFill>
                  <a:srgbClr val="003E07"/>
                </a:solidFill>
                <a:latin typeface="Bahnschrift" pitchFamily="32" charset="0"/>
              </a:rPr>
              <a:t>Strict enforcement of rules</a:t>
            </a:r>
          </a:p>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a:solidFill>
                  <a:srgbClr val="003E07"/>
                </a:solidFill>
                <a:latin typeface="Bahnschrift" pitchFamily="32" charset="0"/>
              </a:rPr>
              <a:t>Public awareness </a:t>
            </a:r>
          </a:p>
          <a:p>
            <a:pPr marL="341313" indent="-339725" eaLnBrk="1" hangingPunct="1">
              <a:spcBef>
                <a:spcPts val="60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sz="2400">
              <a:solidFill>
                <a:srgbClr val="003E07"/>
              </a:solidFill>
              <a:latin typeface="Bahnschrift" pitchFamily="32" charset="0"/>
            </a:endParaRPr>
          </a:p>
        </p:txBody>
      </p:sp>
      <p:sp>
        <p:nvSpPr>
          <p:cNvPr id="30723"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Waste water treatment</a:t>
            </a:r>
          </a:p>
        </p:txBody>
      </p:sp>
      <p:sp>
        <p:nvSpPr>
          <p:cNvPr id="31746" name="Text Box 2"/>
          <p:cNvSpPr txBox="1">
            <a:spLocks noChangeArrowheads="1"/>
          </p:cNvSpPr>
          <p:nvPr/>
        </p:nvSpPr>
        <p:spPr bwMode="auto">
          <a:xfrm>
            <a:off x="477838" y="1500174"/>
            <a:ext cx="8229600" cy="4786346"/>
          </a:xfrm>
          <a:prstGeom prst="rect">
            <a:avLst/>
          </a:prstGeom>
          <a:noFill/>
          <a:ln w="9525" cap="flat">
            <a:noFill/>
            <a:round/>
            <a:headEnd/>
            <a:tailEnd/>
          </a:ln>
          <a:effectLst/>
        </p:spPr>
        <p:txBody>
          <a:bodyPr/>
          <a:lstStyle/>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a:solidFill>
                  <a:srgbClr val="003E07"/>
                </a:solidFill>
                <a:latin typeface="Bahnschrift" pitchFamily="32" charset="0"/>
              </a:rPr>
              <a:t>Primary treatment</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Grit removal</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Sedimentation</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Floatation</a:t>
            </a:r>
          </a:p>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a:solidFill>
                  <a:srgbClr val="003E07"/>
                </a:solidFill>
                <a:latin typeface="Bahnschrift" pitchFamily="32" charset="0"/>
              </a:rPr>
              <a:t>Secondary treatment</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Trickling filters</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Activated sludge process</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Rotating biological contactor</a:t>
            </a:r>
          </a:p>
          <a:p>
            <a:pPr marL="339725" indent="-339725" eaLnBrk="1" hangingPunct="1">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a:solidFill>
                  <a:srgbClr val="003E07"/>
                </a:solidFill>
                <a:latin typeface="Bahnschrift" pitchFamily="32" charset="0"/>
              </a:rPr>
              <a:t>Tertiary treatment</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Chlorination</a:t>
            </a:r>
          </a:p>
          <a:p>
            <a:pPr marL="739775" lvl="1" indent="-282575" eaLnBrk="1" hangingPunct="1">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Anaerobic </a:t>
            </a:r>
            <a:r>
              <a:rPr lang="en-IN" sz="2000" dirty="0" smtClean="0">
                <a:solidFill>
                  <a:srgbClr val="4F6228"/>
                </a:solidFill>
                <a:latin typeface="Bahnschrift" pitchFamily="32" charset="0"/>
              </a:rPr>
              <a:t>treatment</a:t>
            </a:r>
            <a:endParaRPr lang="en-IN" sz="2000" dirty="0">
              <a:solidFill>
                <a:srgbClr val="4F6228"/>
              </a:solidFill>
              <a:latin typeface="Bahnschrift" pitchFamily="32" charset="0"/>
            </a:endParaRPr>
          </a:p>
          <a:p>
            <a:pPr lvl="2" eaLnBrk="1" hangingPunct="1">
              <a:spcBef>
                <a:spcPts val="4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1600" dirty="0">
                <a:solidFill>
                  <a:srgbClr val="77933C"/>
                </a:solidFill>
                <a:latin typeface="Bahnschrift" pitchFamily="32" charset="0"/>
                <a:cs typeface="Times New Roman" pitchFamily="16" charset="0"/>
              </a:rPr>
              <a:t>Hydrolysis, </a:t>
            </a:r>
            <a:r>
              <a:rPr lang="en-IN" sz="1600" dirty="0" err="1">
                <a:solidFill>
                  <a:srgbClr val="77933C"/>
                </a:solidFill>
                <a:latin typeface="Bahnschrift" pitchFamily="32" charset="0"/>
                <a:cs typeface="Times New Roman" pitchFamily="16" charset="0"/>
              </a:rPr>
              <a:t>Acidogenesis</a:t>
            </a:r>
            <a:r>
              <a:rPr lang="en-IN" sz="1600" dirty="0">
                <a:solidFill>
                  <a:srgbClr val="77933C"/>
                </a:solidFill>
                <a:latin typeface="Bahnschrift" pitchFamily="32" charset="0"/>
                <a:cs typeface="Times New Roman" pitchFamily="16" charset="0"/>
              </a:rPr>
              <a:t>, </a:t>
            </a:r>
            <a:r>
              <a:rPr lang="en-IN" sz="1600" dirty="0" err="1">
                <a:solidFill>
                  <a:srgbClr val="77933C"/>
                </a:solidFill>
                <a:latin typeface="Bahnschrift" pitchFamily="32" charset="0"/>
                <a:cs typeface="Times New Roman" pitchFamily="16" charset="0"/>
              </a:rPr>
              <a:t>Acetogenesis</a:t>
            </a:r>
            <a:r>
              <a:rPr lang="en-IN" sz="1600" dirty="0">
                <a:solidFill>
                  <a:srgbClr val="77933C"/>
                </a:solidFill>
                <a:latin typeface="Bahnschrift" pitchFamily="32" charset="0"/>
                <a:cs typeface="Times New Roman" pitchFamily="16" charset="0"/>
              </a:rPr>
              <a:t>, </a:t>
            </a:r>
            <a:r>
              <a:rPr lang="en-IN" sz="1600" dirty="0" err="1">
                <a:solidFill>
                  <a:srgbClr val="77933C"/>
                </a:solidFill>
                <a:latin typeface="Bahnschrift" pitchFamily="32" charset="0"/>
                <a:cs typeface="Times New Roman" pitchFamily="16" charset="0"/>
              </a:rPr>
              <a:t>Metanogenesis</a:t>
            </a:r>
            <a:endParaRPr lang="en-IN" sz="1600" dirty="0">
              <a:solidFill>
                <a:srgbClr val="77933C"/>
              </a:solidFill>
              <a:latin typeface="Bahnschrift" pitchFamily="32" charset="0"/>
              <a:cs typeface="Times New Roman" pitchFamily="16" charset="0"/>
            </a:endParaRPr>
          </a:p>
        </p:txBody>
      </p:sp>
      <p:sp>
        <p:nvSpPr>
          <p:cNvPr id="31747"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31748" name="Picture 4"/>
          <p:cNvPicPr>
            <a:picLocks noChangeAspect="1" noChangeArrowheads="1"/>
          </p:cNvPicPr>
          <p:nvPr/>
        </p:nvPicPr>
        <p:blipFill>
          <a:blip r:embed="rId3" cstate="print"/>
          <a:srcRect/>
          <a:stretch>
            <a:fillRect/>
          </a:stretch>
        </p:blipFill>
        <p:spPr bwMode="auto">
          <a:xfrm>
            <a:off x="4859338" y="1557338"/>
            <a:ext cx="4105275" cy="34194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a:solidFill>
                  <a:srgbClr val="C3D69B"/>
                </a:solidFill>
                <a:latin typeface="Bahnschrift Light" pitchFamily="32" charset="0"/>
              </a:rPr>
              <a:t>Air Pollution</a:t>
            </a:r>
          </a:p>
        </p:txBody>
      </p:sp>
      <p:sp>
        <p:nvSpPr>
          <p:cNvPr id="9218" name="Text Box 2"/>
          <p:cNvSpPr txBox="1">
            <a:spLocks noChangeArrowheads="1"/>
          </p:cNvSpPr>
          <p:nvPr/>
        </p:nvSpPr>
        <p:spPr bwMode="auto">
          <a:xfrm>
            <a:off x="457200" y="1600200"/>
            <a:ext cx="8543956" cy="4525963"/>
          </a:xfrm>
          <a:prstGeom prst="rect">
            <a:avLst/>
          </a:prstGeom>
          <a:noFill/>
          <a:ln w="9525" cap="flat">
            <a:noFill/>
            <a:round/>
            <a:headEnd/>
            <a:tailEnd/>
          </a:ln>
          <a:effectLst/>
        </p:spPr>
        <p:txBody>
          <a:bodyPr/>
          <a:lstStyle/>
          <a:p>
            <a:pPr marL="339725" indent="-339725" eaLnBrk="1" hangingPunct="1">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800" dirty="0" smtClean="0">
                <a:solidFill>
                  <a:srgbClr val="003E07"/>
                </a:solidFill>
                <a:latin typeface="Bahnschrift" pitchFamily="32" charset="0"/>
              </a:rPr>
              <a:t>Air pollution Air pollution is said to exist if the levels of gases, solids, or liquids present in the atmosphere are high enough to harm humans, other organisms, or materials.</a:t>
            </a:r>
            <a:endParaRPr lang="en-US" sz="2400" dirty="0" smtClean="0">
              <a:solidFill>
                <a:srgbClr val="4F6228"/>
              </a:solidFill>
              <a:latin typeface="Bahnschrift" pitchFamily="32" charset="0"/>
            </a:endParaRPr>
          </a:p>
          <a:p>
            <a:pPr marL="739775" lvl="1" indent="-282575" eaLnBrk="1" hangingPunct="1">
              <a:spcBef>
                <a:spcPts val="7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800" dirty="0" smtClean="0">
                <a:solidFill>
                  <a:srgbClr val="4F6228"/>
                </a:solidFill>
                <a:latin typeface="Bahnschrift" pitchFamily="32" charset="0"/>
              </a:rPr>
              <a:t>Indoor Air Pollution</a:t>
            </a:r>
          </a:p>
          <a:p>
            <a:pPr marL="739775" lvl="1" indent="-282575" eaLnBrk="1" hangingPunct="1">
              <a:spcBef>
                <a:spcPts val="7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800" dirty="0" smtClean="0">
                <a:solidFill>
                  <a:srgbClr val="4F6228"/>
                </a:solidFill>
                <a:latin typeface="Bahnschrift" pitchFamily="32" charset="0"/>
              </a:rPr>
              <a:t>Outdoor Air Pollution</a:t>
            </a:r>
            <a:endParaRPr lang="en-US" sz="2800" dirty="0">
              <a:solidFill>
                <a:srgbClr val="4F6228"/>
              </a:solidFill>
              <a:latin typeface="Bahnschrift" pitchFamily="32" charset="0"/>
            </a:endParaRPr>
          </a:p>
          <a:p>
            <a:pPr marL="341313" indent="-339725" eaLnBrk="1" hangingPunct="1">
              <a:spcBef>
                <a:spcPts val="80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sz="2400" dirty="0">
              <a:solidFill>
                <a:srgbClr val="4F6228"/>
              </a:solidFill>
              <a:latin typeface="Bahnschrift" pitchFamily="32" charset="0"/>
            </a:endParaRPr>
          </a:p>
        </p:txBody>
      </p:sp>
      <p:sp>
        <p:nvSpPr>
          <p:cNvPr id="9219"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dirty="0">
                <a:solidFill>
                  <a:srgbClr val="EBF1DE"/>
                </a:solidFill>
              </a:rPr>
              <a:t>12/03/19</a:t>
            </a:r>
          </a:p>
        </p:txBody>
      </p:sp>
      <p:pic>
        <p:nvPicPr>
          <p:cNvPr id="58374" name="Picture 6" descr="Which air is more polluted - Indoor or Outdoor? #airpollution ..."/>
          <p:cNvPicPr>
            <a:picLocks noChangeAspect="1" noChangeArrowheads="1"/>
          </p:cNvPicPr>
          <p:nvPr/>
        </p:nvPicPr>
        <p:blipFill>
          <a:blip r:embed="rId3" cstate="print"/>
          <a:srcRect/>
          <a:stretch>
            <a:fillRect/>
          </a:stretch>
        </p:blipFill>
        <p:spPr bwMode="auto">
          <a:xfrm>
            <a:off x="4756913" y="3500438"/>
            <a:ext cx="4387087" cy="2447921"/>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wrap="none" anchor="ctr"/>
          <a:lstStyle/>
          <a:p>
            <a:endParaRPr lang="en-US"/>
          </a:p>
        </p:txBody>
      </p:sp>
      <p:sp>
        <p:nvSpPr>
          <p:cNvPr id="32770" name="Rectangle 2"/>
          <p:cNvSpPr>
            <a:spLocks noChangeArrowheads="1"/>
          </p:cNvSpPr>
          <p:nvPr/>
        </p:nvSpPr>
        <p:spPr bwMode="auto">
          <a:xfrm>
            <a:off x="457200" y="1600200"/>
            <a:ext cx="8229600" cy="4525963"/>
          </a:xfrm>
          <a:prstGeom prst="rect">
            <a:avLst/>
          </a:prstGeom>
          <a:noFill/>
          <a:ln w="9525" cap="flat">
            <a:noFill/>
            <a:round/>
            <a:headEnd/>
            <a:tailEnd/>
          </a:ln>
          <a:effectLst/>
        </p:spPr>
        <p:txBody>
          <a:bodyPr wrap="none" anchor="ctr"/>
          <a:lstStyle/>
          <a:p>
            <a:endParaRPr lang="en-US"/>
          </a:p>
        </p:txBody>
      </p:sp>
      <p:sp>
        <p:nvSpPr>
          <p:cNvPr id="32771"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32772" name="Picture 4"/>
          <p:cNvPicPr>
            <a:picLocks noChangeAspect="1" noChangeArrowheads="1"/>
          </p:cNvPicPr>
          <p:nvPr/>
        </p:nvPicPr>
        <p:blipFill>
          <a:blip r:embed="rId3" cstate="print"/>
          <a:srcRect/>
          <a:stretch>
            <a:fillRect/>
          </a:stretch>
        </p:blipFill>
        <p:spPr bwMode="auto">
          <a:xfrm>
            <a:off x="457200" y="1600200"/>
            <a:ext cx="8096250" cy="38766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Thermal Pollution</a:t>
            </a:r>
          </a:p>
        </p:txBody>
      </p:sp>
      <p:sp>
        <p:nvSpPr>
          <p:cNvPr id="33794" name="Text Box 2"/>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39725" indent="-339725">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smtClean="0">
                <a:solidFill>
                  <a:srgbClr val="003E07"/>
                </a:solidFill>
                <a:latin typeface="Bahnschrift" pitchFamily="32" charset="0"/>
              </a:rPr>
              <a:t>Presence of waste heat in water which causes undesirable changes in the natural environment</a:t>
            </a:r>
          </a:p>
          <a:p>
            <a:pPr marL="339725" indent="-339725">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smtClean="0">
                <a:solidFill>
                  <a:srgbClr val="003E07"/>
                </a:solidFill>
                <a:latin typeface="Bahnschrift" pitchFamily="32" charset="0"/>
              </a:rPr>
              <a:t>Causes </a:t>
            </a:r>
            <a:r>
              <a:rPr lang="en-IN" sz="2000" dirty="0">
                <a:solidFill>
                  <a:srgbClr val="003E07"/>
                </a:solidFill>
                <a:latin typeface="Bahnschrift" pitchFamily="32" charset="0"/>
              </a:rPr>
              <a:t>of thermal pollution</a:t>
            </a:r>
          </a:p>
          <a:p>
            <a:pPr marL="739775" lvl="1" indent="-282575">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Heat producing industries (thermal power plants, nuclear power plants, refineries, steel mills etc.)</a:t>
            </a:r>
          </a:p>
          <a:p>
            <a:pPr marL="339725" indent="-339725">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003E07"/>
                </a:solidFill>
                <a:latin typeface="Bahnschrift" pitchFamily="32" charset="0"/>
              </a:rPr>
              <a:t>Effects of Thermal Pollution</a:t>
            </a:r>
          </a:p>
          <a:p>
            <a:pPr marL="739775" lvl="1" indent="-282575">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The dissolved oxygen content of water is decreased.</a:t>
            </a:r>
          </a:p>
          <a:p>
            <a:pPr marL="739775" lvl="1" indent="-282575">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The composition of flora and fauna changes</a:t>
            </a:r>
          </a:p>
          <a:p>
            <a:pPr marL="739775" lvl="1" indent="-282575">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Metabolic activities of aquatic organisms increase at high temperature and require more oxygen, whereas oxygen level falls under thermal pollution.</a:t>
            </a:r>
          </a:p>
          <a:p>
            <a:pPr marL="739775" lvl="1" indent="-282575">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Toxicity of pesticides, detergents and chemicals in the effluents increases with increase in temperature</a:t>
            </a:r>
          </a:p>
          <a:p>
            <a:pPr marL="739775" lvl="1" indent="-282575">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High temperature becomes a barrier for oxygen penetration into deep cold waters</a:t>
            </a:r>
          </a:p>
        </p:txBody>
      </p:sp>
      <p:sp>
        <p:nvSpPr>
          <p:cNvPr id="33795"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Thermal Pollution</a:t>
            </a:r>
          </a:p>
        </p:txBody>
      </p:sp>
      <p:sp>
        <p:nvSpPr>
          <p:cNvPr id="34818" name="Text Box 2"/>
          <p:cNvSpPr txBox="1">
            <a:spLocks noChangeArrowheads="1"/>
          </p:cNvSpPr>
          <p:nvPr/>
        </p:nvSpPr>
        <p:spPr bwMode="auto">
          <a:xfrm>
            <a:off x="-324544" y="1600200"/>
            <a:ext cx="4896544" cy="4525963"/>
          </a:xfrm>
          <a:prstGeom prst="rect">
            <a:avLst/>
          </a:prstGeom>
          <a:noFill/>
          <a:ln w="9525" cap="flat">
            <a:noFill/>
            <a:round/>
            <a:headEnd/>
            <a:tailEnd/>
          </a:ln>
          <a:effectLst/>
        </p:spPr>
        <p:txBody>
          <a:bodyPr/>
          <a:lstStyle/>
          <a:p>
            <a:pPr marL="339725" indent="-339725">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3200" dirty="0">
                <a:solidFill>
                  <a:srgbClr val="003E07"/>
                </a:solidFill>
                <a:latin typeface="Bahnschrift" pitchFamily="32" charset="0"/>
              </a:rPr>
              <a:t>Control of Thermal Pollution</a:t>
            </a:r>
          </a:p>
          <a:p>
            <a:pPr marL="739775" lvl="1" indent="-282575">
              <a:spcBef>
                <a:spcPts val="7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800" dirty="0">
                <a:solidFill>
                  <a:schemeClr val="tx1"/>
                </a:solidFill>
                <a:latin typeface="Bahnschrift" pitchFamily="32" charset="0"/>
              </a:rPr>
              <a:t>Cooling </a:t>
            </a:r>
            <a:r>
              <a:rPr lang="en-IN" sz="2800" dirty="0" smtClean="0">
                <a:solidFill>
                  <a:schemeClr val="tx1"/>
                </a:solidFill>
                <a:latin typeface="Bahnschrift" pitchFamily="32" charset="0"/>
              </a:rPr>
              <a:t>ponds: </a:t>
            </a:r>
            <a:r>
              <a:rPr lang="en-IN" sz="1100" dirty="0" smtClean="0">
                <a:solidFill>
                  <a:schemeClr val="tx1"/>
                </a:solidFill>
                <a:latin typeface="Bahnschrift" pitchFamily="32" charset="0"/>
              </a:rPr>
              <a:t>water from </a:t>
            </a:r>
            <a:r>
              <a:rPr lang="en-IN" sz="1100" dirty="0" err="1" smtClean="0">
                <a:solidFill>
                  <a:schemeClr val="tx1"/>
                </a:solidFill>
                <a:latin typeface="Bahnschrift" pitchFamily="32" charset="0"/>
              </a:rPr>
              <a:t>condensor</a:t>
            </a:r>
            <a:r>
              <a:rPr lang="en-IN" sz="1100" dirty="0" smtClean="0">
                <a:solidFill>
                  <a:schemeClr val="tx1"/>
                </a:solidFill>
                <a:latin typeface="Bahnschrift" pitchFamily="32" charset="0"/>
              </a:rPr>
              <a:t> is stored in ponds where natural evaporation cools the water</a:t>
            </a:r>
            <a:endParaRPr lang="en-IN" sz="1100" dirty="0">
              <a:solidFill>
                <a:schemeClr val="tx1"/>
              </a:solidFill>
              <a:latin typeface="Bahnschrift" pitchFamily="32" charset="0"/>
            </a:endParaRPr>
          </a:p>
          <a:p>
            <a:pPr marL="739775" lvl="1" indent="-282575">
              <a:spcBef>
                <a:spcPts val="7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800" dirty="0" smtClean="0">
                <a:solidFill>
                  <a:schemeClr val="tx1"/>
                </a:solidFill>
                <a:latin typeface="Bahnschrift" pitchFamily="32" charset="0"/>
              </a:rPr>
              <a:t>Spray Ponds</a:t>
            </a:r>
            <a:r>
              <a:rPr lang="en-IN" sz="2800" dirty="0">
                <a:solidFill>
                  <a:schemeClr val="tx1"/>
                </a:solidFill>
                <a:latin typeface="Bahnschrift" pitchFamily="32" charset="0"/>
              </a:rPr>
              <a:t>: </a:t>
            </a:r>
            <a:r>
              <a:rPr lang="en-IN" sz="1100" dirty="0">
                <a:solidFill>
                  <a:schemeClr val="tx1"/>
                </a:solidFill>
                <a:latin typeface="Bahnschrift" pitchFamily="32" charset="0"/>
              </a:rPr>
              <a:t>water from </a:t>
            </a:r>
            <a:r>
              <a:rPr lang="en-IN" sz="1100" dirty="0" err="1" smtClean="0">
                <a:solidFill>
                  <a:schemeClr val="tx1"/>
                </a:solidFill>
                <a:latin typeface="Bahnschrift" pitchFamily="32" charset="0"/>
              </a:rPr>
              <a:t>condensor</a:t>
            </a:r>
            <a:r>
              <a:rPr lang="en-IN" sz="1100" dirty="0" smtClean="0">
                <a:solidFill>
                  <a:schemeClr val="tx1"/>
                </a:solidFill>
                <a:latin typeface="Bahnschrift" pitchFamily="32" charset="0"/>
              </a:rPr>
              <a:t> is received in spray ponds. Water is sprayed </a:t>
            </a:r>
            <a:r>
              <a:rPr lang="en-IN" sz="1100" dirty="0">
                <a:solidFill>
                  <a:schemeClr val="tx1"/>
                </a:solidFill>
                <a:latin typeface="Bahnschrift" pitchFamily="32" charset="0"/>
              </a:rPr>
              <a:t>t</a:t>
            </a:r>
            <a:r>
              <a:rPr lang="en-IN" sz="1100" dirty="0" smtClean="0">
                <a:solidFill>
                  <a:schemeClr val="tx1"/>
                </a:solidFill>
                <a:latin typeface="Bahnschrift" pitchFamily="32" charset="0"/>
              </a:rPr>
              <a:t>hrough nozzles</a:t>
            </a:r>
            <a:endParaRPr lang="en-IN" sz="1100" dirty="0">
              <a:solidFill>
                <a:schemeClr val="tx1"/>
              </a:solidFill>
              <a:latin typeface="Bahnschrift" pitchFamily="32" charset="0"/>
            </a:endParaRPr>
          </a:p>
          <a:p>
            <a:pPr marL="739775" lvl="1" indent="-282575">
              <a:spcBef>
                <a:spcPts val="7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800" dirty="0">
                <a:solidFill>
                  <a:schemeClr val="tx1"/>
                </a:solidFill>
                <a:latin typeface="Bahnschrift" pitchFamily="32" charset="0"/>
              </a:rPr>
              <a:t>Cooling Towers</a:t>
            </a:r>
          </a:p>
          <a:p>
            <a:pPr lvl="2">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a:solidFill>
                  <a:schemeClr val="tx1"/>
                </a:solidFill>
                <a:latin typeface="Bahnschrift" pitchFamily="32" charset="0"/>
                <a:cs typeface="Times New Roman" pitchFamily="16" charset="0"/>
              </a:rPr>
              <a:t>Wet cooling </a:t>
            </a:r>
            <a:r>
              <a:rPr lang="en-IN" sz="2400" dirty="0" smtClean="0">
                <a:solidFill>
                  <a:schemeClr val="tx1"/>
                </a:solidFill>
                <a:latin typeface="Bahnschrift" pitchFamily="32" charset="0"/>
                <a:cs typeface="Times New Roman" pitchFamily="16" charset="0"/>
              </a:rPr>
              <a:t>tower: </a:t>
            </a:r>
            <a:r>
              <a:rPr lang="en-IN" sz="1100" dirty="0" smtClean="0">
                <a:solidFill>
                  <a:schemeClr val="tx1"/>
                </a:solidFill>
                <a:latin typeface="Bahnschrift" pitchFamily="32" charset="0"/>
                <a:cs typeface="Times New Roman" pitchFamily="16" charset="0"/>
              </a:rPr>
              <a:t>hot water is sprayed over baffles. Cool air enters from sides and takes away the heat</a:t>
            </a:r>
            <a:endParaRPr lang="en-IN" sz="2400" dirty="0">
              <a:solidFill>
                <a:schemeClr val="tx1"/>
              </a:solidFill>
              <a:latin typeface="Bahnschrift" pitchFamily="32" charset="0"/>
              <a:cs typeface="Times New Roman" pitchFamily="16" charset="0"/>
            </a:endParaRPr>
          </a:p>
          <a:p>
            <a:pPr lvl="2">
              <a:spcBef>
                <a:spcPts val="6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a:solidFill>
                  <a:schemeClr val="tx1"/>
                </a:solidFill>
                <a:latin typeface="Bahnschrift" pitchFamily="32" charset="0"/>
                <a:cs typeface="Times New Roman" pitchFamily="16" charset="0"/>
              </a:rPr>
              <a:t>Dry cooling </a:t>
            </a:r>
            <a:r>
              <a:rPr lang="en-IN" sz="2400" dirty="0" smtClean="0">
                <a:solidFill>
                  <a:schemeClr val="tx1"/>
                </a:solidFill>
                <a:latin typeface="Bahnschrift" pitchFamily="32" charset="0"/>
                <a:cs typeface="Times New Roman" pitchFamily="16" charset="0"/>
              </a:rPr>
              <a:t>tower: </a:t>
            </a:r>
            <a:r>
              <a:rPr lang="en-IN" sz="1100" dirty="0" smtClean="0">
                <a:solidFill>
                  <a:schemeClr val="tx1"/>
                </a:solidFill>
                <a:latin typeface="Bahnschrift" pitchFamily="32" charset="0"/>
                <a:cs typeface="Times New Roman" pitchFamily="16" charset="0"/>
              </a:rPr>
              <a:t>air is passed over hot pipes with fans</a:t>
            </a:r>
            <a:endParaRPr lang="en-IN" sz="1100" dirty="0">
              <a:solidFill>
                <a:schemeClr val="tx1"/>
              </a:solidFill>
              <a:latin typeface="Bahnschrift" pitchFamily="32" charset="0"/>
              <a:cs typeface="Times New Roman" pitchFamily="16" charset="0"/>
            </a:endParaRPr>
          </a:p>
        </p:txBody>
      </p:sp>
      <p:sp>
        <p:nvSpPr>
          <p:cNvPr id="34819"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34820" name="Picture 4"/>
          <p:cNvPicPr>
            <a:picLocks noChangeAspect="1" noChangeArrowheads="1"/>
          </p:cNvPicPr>
          <p:nvPr/>
        </p:nvPicPr>
        <p:blipFill>
          <a:blip r:embed="rId3" cstate="print"/>
          <a:srcRect/>
          <a:stretch>
            <a:fillRect/>
          </a:stretch>
        </p:blipFill>
        <p:spPr bwMode="auto">
          <a:xfrm>
            <a:off x="6629400" y="1498605"/>
            <a:ext cx="2514600" cy="2716213"/>
          </a:xfrm>
          <a:prstGeom prst="rect">
            <a:avLst/>
          </a:prstGeom>
          <a:noFill/>
          <a:ln w="9525" cap="flat">
            <a:noFill/>
            <a:round/>
            <a:headEnd/>
            <a:tailEnd/>
          </a:ln>
          <a:effectLst/>
        </p:spPr>
      </p:pic>
      <p:pic>
        <p:nvPicPr>
          <p:cNvPr id="34822" name="Picture 6"/>
          <p:cNvPicPr>
            <a:picLocks noChangeAspect="1" noChangeArrowheads="1"/>
          </p:cNvPicPr>
          <p:nvPr/>
        </p:nvPicPr>
        <p:blipFill>
          <a:blip r:embed="rId4" cstate="print"/>
          <a:srcRect/>
          <a:stretch>
            <a:fillRect/>
          </a:stretch>
        </p:blipFill>
        <p:spPr bwMode="auto">
          <a:xfrm>
            <a:off x="4572000" y="1500174"/>
            <a:ext cx="2092020" cy="3714776"/>
          </a:xfrm>
          <a:prstGeom prst="rect">
            <a:avLst/>
          </a:prstGeom>
          <a:noFill/>
          <a:ln w="9525" cap="flat">
            <a:noFill/>
            <a:round/>
            <a:headEnd/>
            <a:tailEnd/>
          </a:ln>
          <a:effectLst/>
        </p:spPr>
      </p:pic>
      <p:pic>
        <p:nvPicPr>
          <p:cNvPr id="34821" name="Picture 5"/>
          <p:cNvPicPr>
            <a:picLocks noChangeAspect="1" noChangeArrowheads="1"/>
          </p:cNvPicPr>
          <p:nvPr/>
        </p:nvPicPr>
        <p:blipFill>
          <a:blip r:embed="rId5" cstate="print"/>
          <a:srcRect/>
          <a:stretch>
            <a:fillRect/>
          </a:stretch>
        </p:blipFill>
        <p:spPr bwMode="auto">
          <a:xfrm>
            <a:off x="5995988" y="4054494"/>
            <a:ext cx="3148012" cy="216058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a:solidFill>
                  <a:srgbClr val="C3D69B"/>
                </a:solidFill>
                <a:latin typeface="Bahnschrift Light" pitchFamily="32" charset="0"/>
              </a:rPr>
              <a:t>Marine Pollution</a:t>
            </a:r>
          </a:p>
        </p:txBody>
      </p:sp>
      <p:sp>
        <p:nvSpPr>
          <p:cNvPr id="35842" name="Text Box 2"/>
          <p:cNvSpPr txBox="1">
            <a:spLocks noChangeArrowheads="1"/>
          </p:cNvSpPr>
          <p:nvPr/>
        </p:nvSpPr>
        <p:spPr bwMode="auto">
          <a:xfrm>
            <a:off x="142844" y="1600200"/>
            <a:ext cx="4786346" cy="4525963"/>
          </a:xfrm>
          <a:prstGeom prst="rect">
            <a:avLst/>
          </a:prstGeom>
          <a:noFill/>
          <a:ln w="9525" cap="flat">
            <a:noFill/>
            <a:round/>
            <a:headEnd/>
            <a:tailEnd/>
          </a:ln>
          <a:effectLst/>
        </p:spPr>
        <p:txBody>
          <a:bodyPr/>
          <a:lstStyle/>
          <a:p>
            <a:pPr marL="339725" indent="-339725">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800" dirty="0">
                <a:solidFill>
                  <a:srgbClr val="003E07"/>
                </a:solidFill>
                <a:latin typeface="Bahnschrift" pitchFamily="32" charset="0"/>
              </a:rPr>
              <a:t>Sources  of   marine  pollution</a:t>
            </a:r>
          </a:p>
          <a:p>
            <a:pPr marL="739775" lvl="1" indent="-282575">
              <a:spcBef>
                <a:spcPts val="7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a:solidFill>
                  <a:srgbClr val="4F6228"/>
                </a:solidFill>
                <a:latin typeface="Bahnschrift" pitchFamily="32" charset="0"/>
              </a:rPr>
              <a:t>Rivers, Catchment area, coastline, oil drilling and shipment.</a:t>
            </a:r>
          </a:p>
          <a:p>
            <a:pPr marL="339725" indent="-339725">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800" dirty="0">
                <a:solidFill>
                  <a:srgbClr val="003E07"/>
                </a:solidFill>
                <a:latin typeface="Bahnschrift" pitchFamily="32" charset="0"/>
              </a:rPr>
              <a:t>Pollutants</a:t>
            </a:r>
          </a:p>
          <a:p>
            <a:pPr marL="739775" lvl="1" indent="-282575">
              <a:spcBef>
                <a:spcPts val="7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400" dirty="0">
                <a:solidFill>
                  <a:srgbClr val="4F6228"/>
                </a:solidFill>
                <a:latin typeface="Bahnschrift" pitchFamily="32" charset="0"/>
              </a:rPr>
              <a:t>sewage  sludge,  industrial  effluents,  synthetic detergents, agrochemicals, solid wastes, plastics, metals and waste heat</a:t>
            </a:r>
          </a:p>
        </p:txBody>
      </p:sp>
      <p:sp>
        <p:nvSpPr>
          <p:cNvPr id="35843"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7170" name="Picture 2" descr="Who's to Blame for Ocean Pollution? · Giving Compass"/>
          <p:cNvPicPr>
            <a:picLocks noChangeAspect="1" noChangeArrowheads="1"/>
          </p:cNvPicPr>
          <p:nvPr/>
        </p:nvPicPr>
        <p:blipFill>
          <a:blip r:embed="rId3" cstate="print"/>
          <a:srcRect/>
          <a:stretch>
            <a:fillRect/>
          </a:stretch>
        </p:blipFill>
        <p:spPr bwMode="auto">
          <a:xfrm>
            <a:off x="4929191" y="1500174"/>
            <a:ext cx="4214810" cy="2357454"/>
          </a:xfrm>
          <a:prstGeom prst="rect">
            <a:avLst/>
          </a:prstGeom>
          <a:noFill/>
        </p:spPr>
      </p:pic>
      <p:pic>
        <p:nvPicPr>
          <p:cNvPr id="7172" name="Picture 4" descr="The ocean is everyone's business | Global Environment Facility"/>
          <p:cNvPicPr>
            <a:picLocks noChangeAspect="1" noChangeArrowheads="1"/>
          </p:cNvPicPr>
          <p:nvPr/>
        </p:nvPicPr>
        <p:blipFill>
          <a:blip r:embed="rId4" cstate="print"/>
          <a:srcRect/>
          <a:stretch>
            <a:fillRect/>
          </a:stretch>
        </p:blipFill>
        <p:spPr bwMode="auto">
          <a:xfrm>
            <a:off x="4929190" y="3880605"/>
            <a:ext cx="4214810" cy="2373859"/>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wrap="none" anchor="ctr"/>
          <a:lstStyle/>
          <a:p>
            <a:endParaRPr lang="en-US"/>
          </a:p>
        </p:txBody>
      </p:sp>
      <p:sp>
        <p:nvSpPr>
          <p:cNvPr id="36867"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
        <p:nvSpPr>
          <p:cNvPr id="6" name="Text Box 2"/>
          <p:cNvSpPr txBox="1">
            <a:spLocks noChangeArrowheads="1"/>
          </p:cNvSpPr>
          <p:nvPr/>
        </p:nvSpPr>
        <p:spPr bwMode="auto">
          <a:xfrm>
            <a:off x="571472" y="1785926"/>
            <a:ext cx="8229600" cy="4286280"/>
          </a:xfrm>
          <a:prstGeom prst="rect">
            <a:avLst/>
          </a:prstGeom>
          <a:noFill/>
          <a:ln w="9525" cap="flat">
            <a:noFill/>
            <a:round/>
            <a:headEnd/>
            <a:tailEnd/>
          </a:ln>
          <a:effectLst/>
        </p:spPr>
        <p:txBody>
          <a:bodyPr/>
          <a:lstStyle/>
          <a:p>
            <a:pPr marL="339725" indent="-339725">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smtClean="0">
                <a:solidFill>
                  <a:srgbClr val="4F6228"/>
                </a:solidFill>
                <a:latin typeface="Bahnschrift" pitchFamily="32" charset="0"/>
              </a:rPr>
              <a:t>Toxic materials from the industrial plants should not be discharged in coastal water.</a:t>
            </a:r>
          </a:p>
          <a:p>
            <a:pPr marL="339725" indent="-339725">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smtClean="0">
                <a:solidFill>
                  <a:srgbClr val="4F6228"/>
                </a:solidFill>
                <a:latin typeface="Bahnschrift" pitchFamily="32" charset="0"/>
              </a:rPr>
              <a:t>Run off from non-point source should be controlled.</a:t>
            </a:r>
          </a:p>
          <a:p>
            <a:pPr marL="339725" indent="-339725">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smtClean="0">
                <a:solidFill>
                  <a:srgbClr val="4F6228"/>
                </a:solidFill>
                <a:latin typeface="Bahnschrift" pitchFamily="32" charset="0"/>
              </a:rPr>
              <a:t>Sewer overflow should be prevented.</a:t>
            </a:r>
          </a:p>
          <a:p>
            <a:pPr marL="339725" indent="-339725">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smtClean="0">
                <a:solidFill>
                  <a:srgbClr val="4F6228"/>
                </a:solidFill>
                <a:latin typeface="Bahnschrift" pitchFamily="32" charset="0"/>
              </a:rPr>
              <a:t>Oil and grease from the service stations should be reused.</a:t>
            </a:r>
          </a:p>
          <a:p>
            <a:pPr marL="339725" indent="-339725">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smtClean="0">
                <a:solidFill>
                  <a:srgbClr val="4F6228"/>
                </a:solidFill>
                <a:latin typeface="Bahnschrift" pitchFamily="32" charset="0"/>
              </a:rPr>
              <a:t>Oil blast should not be dumped into the sea.</a:t>
            </a:r>
          </a:p>
          <a:p>
            <a:pPr marL="339725" indent="-339725">
              <a:spcBef>
                <a:spcPts val="8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smtClean="0">
                <a:solidFill>
                  <a:srgbClr val="4F6228"/>
                </a:solidFill>
                <a:latin typeface="Bahnschrift" pitchFamily="32" charset="0"/>
              </a:rPr>
              <a:t>Developmental activities in the coastal region should be minimized.</a:t>
            </a:r>
          </a:p>
        </p:txBody>
      </p:sp>
      <p:sp>
        <p:nvSpPr>
          <p:cNvPr id="7" name="Text Box 1"/>
          <p:cNvSpPr txBox="1">
            <a:spLocks noChangeArrowheads="1"/>
          </p:cNvSpPr>
          <p:nvPr/>
        </p:nvSpPr>
        <p:spPr bwMode="auto">
          <a:xfrm>
            <a:off x="609600" y="427038"/>
            <a:ext cx="8229600" cy="1143000"/>
          </a:xfrm>
          <a:prstGeom prst="rect">
            <a:avLst/>
          </a:prstGeom>
          <a:noFill/>
          <a:ln w="9525" cap="flat">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smtClean="0">
                <a:solidFill>
                  <a:srgbClr val="C3D69B"/>
                </a:solidFill>
                <a:latin typeface="Bahnschrift Light" pitchFamily="32" charset="0"/>
              </a:rPr>
              <a:t>Control of Marine </a:t>
            </a:r>
            <a:r>
              <a:rPr lang="en-IN" sz="4400" dirty="0">
                <a:solidFill>
                  <a:srgbClr val="C3D69B"/>
                </a:solidFill>
                <a:latin typeface="Bahnschrift Light" pitchFamily="32" charset="0"/>
              </a:rPr>
              <a:t>Pollution</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609600" y="427038"/>
            <a:ext cx="8229600" cy="1143000"/>
          </a:xfrm>
          <a:prstGeom prst="rect">
            <a:avLst/>
          </a:prstGeom>
          <a:noFill/>
          <a:ln w="9525" cap="flat">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smtClean="0">
                <a:solidFill>
                  <a:srgbClr val="C3D69B"/>
                </a:solidFill>
                <a:latin typeface="Bahnschrift Light" pitchFamily="32" charset="0"/>
              </a:rPr>
              <a:t>To be continued...</a:t>
            </a:r>
            <a:endParaRPr lang="en-IN" sz="4400" dirty="0">
              <a:solidFill>
                <a:srgbClr val="C3D69B"/>
              </a:solidFill>
              <a:latin typeface="Bahnschrift Light" pitchFamily="3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a:solidFill>
                  <a:srgbClr val="C3D69B"/>
                </a:solidFill>
                <a:latin typeface="Bahnschrift Light" pitchFamily="32" charset="0"/>
              </a:rPr>
              <a:t>Air Pollution</a:t>
            </a:r>
          </a:p>
        </p:txBody>
      </p:sp>
      <p:sp>
        <p:nvSpPr>
          <p:cNvPr id="11266" name="Text Box 2"/>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39725" indent="-339725" eaLnBrk="1" hangingPunct="1">
              <a:lnSpc>
                <a:spcPct val="80000"/>
              </a:lnSpc>
              <a:spcBef>
                <a:spcPts val="7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3000" dirty="0">
                <a:solidFill>
                  <a:srgbClr val="003E07"/>
                </a:solidFill>
                <a:latin typeface="Bahnschrift" pitchFamily="32" charset="0"/>
              </a:rPr>
              <a:t>Types of Air Pollutants</a:t>
            </a:r>
          </a:p>
          <a:p>
            <a:pPr marL="739775" lvl="1" indent="-282575" eaLnBrk="1" hangingPunct="1">
              <a:lnSpc>
                <a:spcPct val="80000"/>
              </a:lnSpc>
              <a:spcBef>
                <a:spcPts val="6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600" dirty="0">
                <a:solidFill>
                  <a:srgbClr val="4F6228"/>
                </a:solidFill>
                <a:latin typeface="Bahnschrift" pitchFamily="32" charset="0"/>
              </a:rPr>
              <a:t>Primary</a:t>
            </a:r>
          </a:p>
          <a:p>
            <a:pPr lvl="2"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dirty="0">
                <a:solidFill>
                  <a:srgbClr val="77933C"/>
                </a:solidFill>
                <a:latin typeface="Bahnschrift" pitchFamily="32" charset="0"/>
                <a:cs typeface="Times New Roman" pitchFamily="16" charset="0"/>
              </a:rPr>
              <a:t>harmful chemicals that are released directly from a source into the atmosphere.</a:t>
            </a:r>
          </a:p>
          <a:p>
            <a:pPr lvl="2"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dirty="0">
                <a:solidFill>
                  <a:srgbClr val="77933C"/>
                </a:solidFill>
                <a:latin typeface="Bahnschrift" pitchFamily="32" charset="0"/>
                <a:cs typeface="Times New Roman" pitchFamily="16" charset="0"/>
              </a:rPr>
              <a:t>Examples: Particulate matter such as soil particles, lead, and asbestos, Oxides of carbon and nitrogen and sulphur dioxide, Hydrocarbons like methane and benzene</a:t>
            </a:r>
          </a:p>
          <a:p>
            <a:pPr marL="739775" lvl="1" indent="-282575" eaLnBrk="1" hangingPunct="1">
              <a:lnSpc>
                <a:spcPct val="80000"/>
              </a:lnSpc>
              <a:spcBef>
                <a:spcPts val="6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600" dirty="0">
                <a:solidFill>
                  <a:srgbClr val="4F6228"/>
                </a:solidFill>
                <a:latin typeface="Bahnschrift" pitchFamily="32" charset="0"/>
              </a:rPr>
              <a:t>Secondary</a:t>
            </a:r>
          </a:p>
          <a:p>
            <a:pPr lvl="2"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dirty="0">
                <a:solidFill>
                  <a:srgbClr val="77933C"/>
                </a:solidFill>
                <a:latin typeface="Bahnschrift" pitchFamily="32" charset="0"/>
                <a:cs typeface="Times New Roman" pitchFamily="16" charset="0"/>
              </a:rPr>
              <a:t>produced from chemical reactions involving the primary pollutants.</a:t>
            </a:r>
          </a:p>
          <a:p>
            <a:pPr lvl="2"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sz="2200" dirty="0">
                <a:solidFill>
                  <a:srgbClr val="77933C"/>
                </a:solidFill>
                <a:latin typeface="Bahnschrift" pitchFamily="32" charset="0"/>
                <a:cs typeface="Times New Roman" pitchFamily="16" charset="0"/>
              </a:rPr>
              <a:t>Example: Ozone, </a:t>
            </a:r>
            <a:r>
              <a:rPr lang="en-US" sz="2200" dirty="0" err="1">
                <a:solidFill>
                  <a:srgbClr val="77933C"/>
                </a:solidFill>
                <a:latin typeface="Bahnschrift" pitchFamily="32" charset="0"/>
                <a:cs typeface="Times New Roman" pitchFamily="16" charset="0"/>
              </a:rPr>
              <a:t>Sulphur</a:t>
            </a:r>
            <a:r>
              <a:rPr lang="en-US" sz="2200" dirty="0">
                <a:solidFill>
                  <a:srgbClr val="77933C"/>
                </a:solidFill>
                <a:latin typeface="Bahnschrift" pitchFamily="32" charset="0"/>
                <a:cs typeface="Times New Roman" pitchFamily="16" charset="0"/>
              </a:rPr>
              <a:t> trioxide, PAN (</a:t>
            </a:r>
            <a:r>
              <a:rPr lang="en-US" sz="2200" dirty="0" err="1">
                <a:solidFill>
                  <a:srgbClr val="77933C"/>
                </a:solidFill>
                <a:latin typeface="Bahnschrift" pitchFamily="32" charset="0"/>
                <a:cs typeface="Times New Roman" pitchFamily="16" charset="0"/>
              </a:rPr>
              <a:t>Peroxy</a:t>
            </a:r>
            <a:r>
              <a:rPr lang="en-US" sz="2200" dirty="0">
                <a:solidFill>
                  <a:srgbClr val="77933C"/>
                </a:solidFill>
                <a:latin typeface="Bahnschrift" pitchFamily="32" charset="0"/>
                <a:cs typeface="Times New Roman" pitchFamily="16" charset="0"/>
              </a:rPr>
              <a:t> Acetyl Nitrate), Photochemical smog</a:t>
            </a:r>
          </a:p>
        </p:txBody>
      </p:sp>
      <p:sp>
        <p:nvSpPr>
          <p:cNvPr id="11267"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0" y="0"/>
            <a:ext cx="9596438" cy="6853238"/>
            <a:chOff x="0" y="0"/>
            <a:chExt cx="6045" cy="4317"/>
          </a:xfrm>
        </p:grpSpPr>
        <p:pic>
          <p:nvPicPr>
            <p:cNvPr id="12290" name="Picture 2"/>
            <p:cNvPicPr>
              <a:picLocks noChangeAspect="1" noChangeArrowheads="1"/>
            </p:cNvPicPr>
            <p:nvPr/>
          </p:nvPicPr>
          <p:blipFill>
            <a:blip r:embed="rId3" cstate="print"/>
            <a:srcRect/>
            <a:stretch>
              <a:fillRect/>
            </a:stretch>
          </p:blipFill>
          <p:spPr bwMode="auto">
            <a:xfrm>
              <a:off x="0" y="0"/>
              <a:ext cx="6045" cy="4317"/>
            </a:xfrm>
            <a:prstGeom prst="rect">
              <a:avLst/>
            </a:prstGeom>
            <a:noFill/>
            <a:ln w="9525" cap="flat">
              <a:noFill/>
              <a:round/>
              <a:headEnd/>
              <a:tailEnd/>
            </a:ln>
            <a:effectLst/>
          </p:spPr>
        </p:pic>
        <p:sp>
          <p:nvSpPr>
            <p:cNvPr id="12291" name="Rectangle 3"/>
            <p:cNvSpPr>
              <a:spLocks noChangeArrowheads="1"/>
            </p:cNvSpPr>
            <p:nvPr/>
          </p:nvSpPr>
          <p:spPr bwMode="auto">
            <a:xfrm>
              <a:off x="1982" y="595"/>
              <a:ext cx="1350"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FF0000"/>
                  </a:solidFill>
                  <a:latin typeface="Calibri" pitchFamily="32" charset="0"/>
                </a:rPr>
                <a:t>Primary Pollutants</a:t>
              </a:r>
            </a:p>
          </p:txBody>
        </p:sp>
        <p:sp>
          <p:nvSpPr>
            <p:cNvPr id="12292" name="Rectangle 4"/>
            <p:cNvSpPr>
              <a:spLocks noChangeArrowheads="1"/>
            </p:cNvSpPr>
            <p:nvPr/>
          </p:nvSpPr>
          <p:spPr bwMode="auto">
            <a:xfrm>
              <a:off x="4222" y="992"/>
              <a:ext cx="1486"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a:solidFill>
                    <a:srgbClr val="FF0000"/>
                  </a:solidFill>
                  <a:latin typeface="Calibri" pitchFamily="32" charset="0"/>
                </a:rPr>
                <a:t>Secondary Pollutants</a:t>
              </a:r>
            </a:p>
          </p:txBody>
        </p:sp>
        <p:sp>
          <p:nvSpPr>
            <p:cNvPr id="12293" name="Rectangle 5"/>
            <p:cNvSpPr>
              <a:spLocks noChangeArrowheads="1"/>
            </p:cNvSpPr>
            <p:nvPr/>
          </p:nvSpPr>
          <p:spPr bwMode="auto">
            <a:xfrm>
              <a:off x="1928" y="2553"/>
              <a:ext cx="630"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Sources</a:t>
              </a:r>
            </a:p>
          </p:txBody>
        </p:sp>
        <p:sp>
          <p:nvSpPr>
            <p:cNvPr id="12294" name="Rectangle 6"/>
            <p:cNvSpPr>
              <a:spLocks noChangeArrowheads="1"/>
            </p:cNvSpPr>
            <p:nvPr/>
          </p:nvSpPr>
          <p:spPr bwMode="auto">
            <a:xfrm>
              <a:off x="581" y="2456"/>
              <a:ext cx="614"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Natural</a:t>
              </a:r>
            </a:p>
          </p:txBody>
        </p:sp>
        <p:sp>
          <p:nvSpPr>
            <p:cNvPr id="12295" name="Rectangle 7"/>
            <p:cNvSpPr>
              <a:spLocks noChangeArrowheads="1"/>
            </p:cNvSpPr>
            <p:nvPr/>
          </p:nvSpPr>
          <p:spPr bwMode="auto">
            <a:xfrm>
              <a:off x="3427" y="2553"/>
              <a:ext cx="801"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Stationary</a:t>
              </a:r>
            </a:p>
          </p:txBody>
        </p:sp>
        <p:sp>
          <p:nvSpPr>
            <p:cNvPr id="12296" name="Rectangle 8"/>
            <p:cNvSpPr>
              <a:spLocks noChangeArrowheads="1"/>
            </p:cNvSpPr>
            <p:nvPr/>
          </p:nvSpPr>
          <p:spPr bwMode="auto">
            <a:xfrm>
              <a:off x="2319" y="924"/>
              <a:ext cx="306"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CO</a:t>
              </a:r>
            </a:p>
          </p:txBody>
        </p:sp>
        <p:sp>
          <p:nvSpPr>
            <p:cNvPr id="12297" name="Rectangle 9"/>
            <p:cNvSpPr>
              <a:spLocks noChangeArrowheads="1"/>
            </p:cNvSpPr>
            <p:nvPr/>
          </p:nvSpPr>
          <p:spPr bwMode="auto">
            <a:xfrm>
              <a:off x="2752" y="924"/>
              <a:ext cx="353" cy="274"/>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CO</a:t>
              </a:r>
              <a:r>
                <a:rPr lang="en-IN" sz="2000" b="1" baseline="-25000">
                  <a:solidFill>
                    <a:srgbClr val="632523"/>
                  </a:solidFill>
                  <a:latin typeface="Calibri" pitchFamily="32" charset="0"/>
                </a:rPr>
                <a:t>2</a:t>
              </a:r>
            </a:p>
          </p:txBody>
        </p:sp>
        <p:sp>
          <p:nvSpPr>
            <p:cNvPr id="12298" name="Rectangle 10"/>
            <p:cNvSpPr>
              <a:spLocks noChangeArrowheads="1"/>
            </p:cNvSpPr>
            <p:nvPr/>
          </p:nvSpPr>
          <p:spPr bwMode="auto">
            <a:xfrm>
              <a:off x="2077" y="1150"/>
              <a:ext cx="344" cy="274"/>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SO</a:t>
              </a:r>
              <a:r>
                <a:rPr lang="en-IN" sz="2000" b="1" baseline="-25000">
                  <a:solidFill>
                    <a:srgbClr val="632523"/>
                  </a:solidFill>
                  <a:latin typeface="Calibri" pitchFamily="32" charset="0"/>
                </a:rPr>
                <a:t>2</a:t>
              </a:r>
            </a:p>
          </p:txBody>
        </p:sp>
        <p:sp>
          <p:nvSpPr>
            <p:cNvPr id="12299" name="Rectangle 11"/>
            <p:cNvSpPr>
              <a:spLocks noChangeArrowheads="1"/>
            </p:cNvSpPr>
            <p:nvPr/>
          </p:nvSpPr>
          <p:spPr bwMode="auto">
            <a:xfrm>
              <a:off x="2548" y="1150"/>
              <a:ext cx="327"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NO</a:t>
              </a:r>
            </a:p>
          </p:txBody>
        </p:sp>
        <p:sp>
          <p:nvSpPr>
            <p:cNvPr id="12300" name="Rectangle 12"/>
            <p:cNvSpPr>
              <a:spLocks noChangeArrowheads="1"/>
            </p:cNvSpPr>
            <p:nvPr/>
          </p:nvSpPr>
          <p:spPr bwMode="auto">
            <a:xfrm>
              <a:off x="3006" y="1150"/>
              <a:ext cx="374" cy="274"/>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NO</a:t>
              </a:r>
              <a:r>
                <a:rPr lang="en-IN" sz="2000" b="1" baseline="-25000">
                  <a:solidFill>
                    <a:srgbClr val="632523"/>
                  </a:solidFill>
                  <a:latin typeface="Calibri" pitchFamily="32" charset="0"/>
                </a:rPr>
                <a:t>2</a:t>
              </a:r>
            </a:p>
          </p:txBody>
        </p:sp>
        <p:sp>
          <p:nvSpPr>
            <p:cNvPr id="12301" name="Rectangle 13"/>
            <p:cNvSpPr>
              <a:spLocks noChangeArrowheads="1"/>
            </p:cNvSpPr>
            <p:nvPr/>
          </p:nvSpPr>
          <p:spPr bwMode="auto">
            <a:xfrm>
              <a:off x="2031" y="1398"/>
              <a:ext cx="1414"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Most hydrocarbons</a:t>
              </a:r>
            </a:p>
          </p:txBody>
        </p:sp>
        <p:sp>
          <p:nvSpPr>
            <p:cNvPr id="12302" name="Rectangle 14"/>
            <p:cNvSpPr>
              <a:spLocks noChangeArrowheads="1"/>
            </p:cNvSpPr>
            <p:nvPr/>
          </p:nvSpPr>
          <p:spPr bwMode="auto">
            <a:xfrm>
              <a:off x="2128" y="1630"/>
              <a:ext cx="1218" cy="440"/>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Most suspended</a:t>
              </a:r>
            </a:p>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particles</a:t>
              </a:r>
            </a:p>
          </p:txBody>
        </p:sp>
        <p:sp>
          <p:nvSpPr>
            <p:cNvPr id="12303" name="Rectangle 15"/>
            <p:cNvSpPr>
              <a:spLocks noChangeArrowheads="1"/>
            </p:cNvSpPr>
            <p:nvPr/>
          </p:nvSpPr>
          <p:spPr bwMode="auto">
            <a:xfrm>
              <a:off x="4712" y="1192"/>
              <a:ext cx="340" cy="274"/>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a:solidFill>
                    <a:srgbClr val="632523"/>
                  </a:solidFill>
                  <a:latin typeface="Calibri" pitchFamily="32" charset="0"/>
                </a:rPr>
                <a:t>SO</a:t>
              </a:r>
              <a:r>
                <a:rPr lang="en-IN" sz="2000" baseline="-25000">
                  <a:solidFill>
                    <a:srgbClr val="632523"/>
                  </a:solidFill>
                  <a:latin typeface="Calibri" pitchFamily="32" charset="0"/>
                </a:rPr>
                <a:t>3</a:t>
              </a:r>
            </a:p>
          </p:txBody>
        </p:sp>
        <p:sp>
          <p:nvSpPr>
            <p:cNvPr id="12304" name="Rectangle 16"/>
            <p:cNvSpPr>
              <a:spLocks noChangeArrowheads="1"/>
            </p:cNvSpPr>
            <p:nvPr/>
          </p:nvSpPr>
          <p:spPr bwMode="auto">
            <a:xfrm>
              <a:off x="4370" y="1425"/>
              <a:ext cx="470" cy="274"/>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a:solidFill>
                    <a:srgbClr val="632523"/>
                  </a:solidFill>
                  <a:latin typeface="Calibri" pitchFamily="32" charset="0"/>
                </a:rPr>
                <a:t>HNO</a:t>
              </a:r>
              <a:r>
                <a:rPr lang="en-IN" sz="2000" baseline="-25000">
                  <a:solidFill>
                    <a:srgbClr val="632523"/>
                  </a:solidFill>
                  <a:latin typeface="Calibri" pitchFamily="32" charset="0"/>
                </a:rPr>
                <a:t>3</a:t>
              </a:r>
            </a:p>
          </p:txBody>
        </p:sp>
        <p:sp>
          <p:nvSpPr>
            <p:cNvPr id="12305" name="Rectangle 17"/>
            <p:cNvSpPr>
              <a:spLocks noChangeArrowheads="1"/>
            </p:cNvSpPr>
            <p:nvPr/>
          </p:nvSpPr>
          <p:spPr bwMode="auto">
            <a:xfrm>
              <a:off x="4979" y="1425"/>
              <a:ext cx="487" cy="274"/>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a:solidFill>
                    <a:srgbClr val="632523"/>
                  </a:solidFill>
                  <a:latin typeface="Calibri" pitchFamily="32" charset="0"/>
                </a:rPr>
                <a:t>H</a:t>
              </a:r>
              <a:r>
                <a:rPr lang="en-IN" sz="2000" baseline="-25000">
                  <a:solidFill>
                    <a:srgbClr val="632523"/>
                  </a:solidFill>
                  <a:latin typeface="Calibri" pitchFamily="32" charset="0"/>
                </a:rPr>
                <a:t>2</a:t>
              </a:r>
              <a:r>
                <a:rPr lang="en-IN" sz="2000">
                  <a:solidFill>
                    <a:srgbClr val="632523"/>
                  </a:solidFill>
                  <a:latin typeface="Calibri" pitchFamily="32" charset="0"/>
                </a:rPr>
                <a:t>SO</a:t>
              </a:r>
              <a:r>
                <a:rPr lang="en-IN" sz="2000" baseline="-25000">
                  <a:solidFill>
                    <a:srgbClr val="632523"/>
                  </a:solidFill>
                  <a:latin typeface="Calibri" pitchFamily="32" charset="0"/>
                </a:rPr>
                <a:t>4</a:t>
              </a:r>
            </a:p>
          </p:txBody>
        </p:sp>
        <p:sp>
          <p:nvSpPr>
            <p:cNvPr id="12306" name="Rectangle 18"/>
            <p:cNvSpPr>
              <a:spLocks noChangeArrowheads="1"/>
            </p:cNvSpPr>
            <p:nvPr/>
          </p:nvSpPr>
          <p:spPr bwMode="auto">
            <a:xfrm>
              <a:off x="4214" y="1674"/>
              <a:ext cx="413" cy="274"/>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a:solidFill>
                    <a:srgbClr val="632523"/>
                  </a:solidFill>
                  <a:latin typeface="Calibri" pitchFamily="32" charset="0"/>
                </a:rPr>
                <a:t>H</a:t>
              </a:r>
              <a:r>
                <a:rPr lang="en-IN" sz="2000" baseline="-25000">
                  <a:solidFill>
                    <a:srgbClr val="632523"/>
                  </a:solidFill>
                  <a:latin typeface="Calibri" pitchFamily="32" charset="0"/>
                </a:rPr>
                <a:t>2</a:t>
              </a:r>
              <a:r>
                <a:rPr lang="en-IN" sz="2000">
                  <a:solidFill>
                    <a:srgbClr val="632523"/>
                  </a:solidFill>
                  <a:latin typeface="Calibri" pitchFamily="32" charset="0"/>
                </a:rPr>
                <a:t>O</a:t>
              </a:r>
              <a:r>
                <a:rPr lang="en-IN" sz="2000" baseline="-25000">
                  <a:solidFill>
                    <a:srgbClr val="632523"/>
                  </a:solidFill>
                  <a:latin typeface="Calibri" pitchFamily="32" charset="0"/>
                </a:rPr>
                <a:t>2</a:t>
              </a:r>
            </a:p>
          </p:txBody>
        </p:sp>
        <p:sp>
          <p:nvSpPr>
            <p:cNvPr id="12307" name="Rectangle 19"/>
            <p:cNvSpPr>
              <a:spLocks noChangeArrowheads="1"/>
            </p:cNvSpPr>
            <p:nvPr/>
          </p:nvSpPr>
          <p:spPr bwMode="auto">
            <a:xfrm>
              <a:off x="4790" y="1674"/>
              <a:ext cx="266" cy="274"/>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a:solidFill>
                    <a:srgbClr val="632523"/>
                  </a:solidFill>
                  <a:latin typeface="Calibri" pitchFamily="32" charset="0"/>
                </a:rPr>
                <a:t>O</a:t>
              </a:r>
              <a:r>
                <a:rPr lang="en-IN" sz="2000" baseline="-25000">
                  <a:solidFill>
                    <a:srgbClr val="632523"/>
                  </a:solidFill>
                  <a:latin typeface="Calibri" pitchFamily="32" charset="0"/>
                </a:rPr>
                <a:t>3</a:t>
              </a:r>
            </a:p>
          </p:txBody>
        </p:sp>
        <p:sp>
          <p:nvSpPr>
            <p:cNvPr id="12308" name="Rectangle 20"/>
            <p:cNvSpPr>
              <a:spLocks noChangeArrowheads="1"/>
            </p:cNvSpPr>
            <p:nvPr/>
          </p:nvSpPr>
          <p:spPr bwMode="auto">
            <a:xfrm>
              <a:off x="5149" y="1674"/>
              <a:ext cx="113" cy="241"/>
            </a:xfrm>
            <a:prstGeom prst="rect">
              <a:avLst/>
            </a:prstGeom>
            <a:noFill/>
            <a:ln w="9525" cap="flat">
              <a:noFill/>
              <a:round/>
              <a:headEnd/>
              <a:tailEnd/>
            </a:ln>
            <a:effectLst/>
          </p:spPr>
          <p:txBody>
            <a:bodyPr wrap="none" anchor="ctr"/>
            <a:lstStyle/>
            <a:p>
              <a:endParaRPr lang="en-US"/>
            </a:p>
          </p:txBody>
        </p:sp>
        <p:sp>
          <p:nvSpPr>
            <p:cNvPr id="12309" name="Rectangle 21"/>
            <p:cNvSpPr>
              <a:spLocks noChangeArrowheads="1"/>
            </p:cNvSpPr>
            <p:nvPr/>
          </p:nvSpPr>
          <p:spPr bwMode="auto">
            <a:xfrm>
              <a:off x="3833" y="1949"/>
              <a:ext cx="451"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a:solidFill>
                    <a:srgbClr val="000000"/>
                  </a:solidFill>
                  <a:latin typeface="Calibri" pitchFamily="32" charset="0"/>
                </a:rPr>
                <a:t>Most</a:t>
              </a:r>
            </a:p>
          </p:txBody>
        </p:sp>
        <p:sp>
          <p:nvSpPr>
            <p:cNvPr id="12310" name="Rectangle 22"/>
            <p:cNvSpPr>
              <a:spLocks noChangeArrowheads="1"/>
            </p:cNvSpPr>
            <p:nvPr/>
          </p:nvSpPr>
          <p:spPr bwMode="auto">
            <a:xfrm>
              <a:off x="4606" y="1934"/>
              <a:ext cx="359"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a:solidFill>
                    <a:srgbClr val="632523"/>
                  </a:solidFill>
                  <a:latin typeface="Calibri" pitchFamily="32" charset="0"/>
                </a:rPr>
                <a:t>and</a:t>
              </a:r>
            </a:p>
          </p:txBody>
        </p:sp>
        <p:sp>
          <p:nvSpPr>
            <p:cNvPr id="12311" name="Rectangle 23"/>
            <p:cNvSpPr>
              <a:spLocks noChangeArrowheads="1"/>
            </p:cNvSpPr>
            <p:nvPr/>
          </p:nvSpPr>
          <p:spPr bwMode="auto">
            <a:xfrm>
              <a:off x="5350" y="1934"/>
              <a:ext cx="405"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a:solidFill>
                    <a:srgbClr val="632523"/>
                  </a:solidFill>
                  <a:latin typeface="Calibri" pitchFamily="32" charset="0"/>
                </a:rPr>
                <a:t>salts</a:t>
              </a:r>
            </a:p>
          </p:txBody>
        </p:sp>
        <p:sp>
          <p:nvSpPr>
            <p:cNvPr id="12312" name="Rectangle 24"/>
            <p:cNvSpPr>
              <a:spLocks noChangeArrowheads="1"/>
            </p:cNvSpPr>
            <p:nvPr/>
          </p:nvSpPr>
          <p:spPr bwMode="auto">
            <a:xfrm>
              <a:off x="4198" y="1951"/>
              <a:ext cx="370" cy="274"/>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a:solidFill>
                    <a:srgbClr val="632523"/>
                  </a:solidFill>
                  <a:latin typeface="Calibri" pitchFamily="32" charset="0"/>
                </a:rPr>
                <a:t>NO</a:t>
              </a:r>
              <a:r>
                <a:rPr lang="en-IN" sz="2000" baseline="-25000">
                  <a:solidFill>
                    <a:srgbClr val="632523"/>
                  </a:solidFill>
                  <a:latin typeface="Calibri" pitchFamily="32" charset="0"/>
                </a:rPr>
                <a:t>3</a:t>
              </a:r>
            </a:p>
          </p:txBody>
        </p:sp>
        <p:sp>
          <p:nvSpPr>
            <p:cNvPr id="12313" name="Rectangle 25"/>
            <p:cNvSpPr>
              <a:spLocks noChangeArrowheads="1"/>
            </p:cNvSpPr>
            <p:nvPr/>
          </p:nvSpPr>
          <p:spPr bwMode="auto">
            <a:xfrm>
              <a:off x="4452" y="1965"/>
              <a:ext cx="159"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aseline="30000">
                  <a:solidFill>
                    <a:srgbClr val="632523"/>
                  </a:solidFill>
                  <a:latin typeface="Calibri" pitchFamily="32" charset="0"/>
                </a:rPr>
                <a:t>–</a:t>
              </a:r>
            </a:p>
          </p:txBody>
        </p:sp>
        <p:sp>
          <p:nvSpPr>
            <p:cNvPr id="12314" name="Rectangle 26"/>
            <p:cNvSpPr>
              <a:spLocks noChangeArrowheads="1"/>
            </p:cNvSpPr>
            <p:nvPr/>
          </p:nvSpPr>
          <p:spPr bwMode="auto">
            <a:xfrm>
              <a:off x="1892" y="2360"/>
              <a:ext cx="585" cy="248"/>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a:solidFill>
                    <a:srgbClr val="632523"/>
                  </a:solidFill>
                  <a:latin typeface="Calibri" pitchFamily="32" charset="0"/>
                </a:rPr>
                <a:t>Mobile</a:t>
              </a:r>
            </a:p>
          </p:txBody>
        </p:sp>
        <p:sp>
          <p:nvSpPr>
            <p:cNvPr id="12315" name="Rectangle 27"/>
            <p:cNvSpPr>
              <a:spLocks noChangeArrowheads="1"/>
            </p:cNvSpPr>
            <p:nvPr/>
          </p:nvSpPr>
          <p:spPr bwMode="auto">
            <a:xfrm>
              <a:off x="4951" y="1947"/>
              <a:ext cx="340" cy="274"/>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a:solidFill>
                    <a:srgbClr val="632523"/>
                  </a:solidFill>
                  <a:latin typeface="Calibri" pitchFamily="32" charset="0"/>
                </a:rPr>
                <a:t>SO</a:t>
              </a:r>
              <a:r>
                <a:rPr lang="en-IN" sz="2000" baseline="-25000">
                  <a:solidFill>
                    <a:srgbClr val="632523"/>
                  </a:solidFill>
                  <a:latin typeface="Calibri" pitchFamily="32" charset="0"/>
                </a:rPr>
                <a:t>4</a:t>
              </a:r>
            </a:p>
          </p:txBody>
        </p:sp>
        <p:sp>
          <p:nvSpPr>
            <p:cNvPr id="12316" name="Rectangle 28"/>
            <p:cNvSpPr>
              <a:spLocks noChangeArrowheads="1"/>
            </p:cNvSpPr>
            <p:nvPr/>
          </p:nvSpPr>
          <p:spPr bwMode="auto">
            <a:xfrm>
              <a:off x="5155" y="1898"/>
              <a:ext cx="160" cy="274"/>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aseline="-25000">
                  <a:solidFill>
                    <a:srgbClr val="632523"/>
                  </a:solidFill>
                  <a:latin typeface="Calibri" pitchFamily="32" charset="0"/>
                </a:rPr>
                <a:t>2</a:t>
              </a:r>
            </a:p>
          </p:txBody>
        </p:sp>
        <p:sp>
          <p:nvSpPr>
            <p:cNvPr id="12317" name="Rectangle 29"/>
            <p:cNvSpPr>
              <a:spLocks noChangeArrowheads="1"/>
            </p:cNvSpPr>
            <p:nvPr/>
          </p:nvSpPr>
          <p:spPr bwMode="auto">
            <a:xfrm>
              <a:off x="5225" y="1914"/>
              <a:ext cx="176" cy="209"/>
            </a:xfrm>
            <a:prstGeom prst="rect">
              <a:avLst/>
            </a:prstGeom>
            <a:noFill/>
            <a:ln w="9525" cap="flat">
              <a:noFill/>
              <a:round/>
              <a:headEnd/>
              <a:tailEnd/>
            </a:ln>
            <a:effectLst/>
          </p:spPr>
          <p:txBody>
            <a:bodyPr wrap="none" lIns="90000" tIns="45000" rIns="90000" bIns="45000">
              <a:spAutoFit/>
            </a:bodyPr>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600">
                  <a:solidFill>
                    <a:srgbClr val="632523"/>
                  </a:solidFill>
                  <a:latin typeface="Calibri" pitchFamily="32" charset="0"/>
                </a:rPr>
                <a:t>–</a:t>
              </a:r>
            </a:p>
          </p:txBody>
        </p:sp>
      </p:gr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Air Pollution</a:t>
            </a:r>
          </a:p>
        </p:txBody>
      </p:sp>
      <p:sp>
        <p:nvSpPr>
          <p:cNvPr id="13314" name="Text Box 2"/>
          <p:cNvSpPr txBox="1">
            <a:spLocks noChangeArrowheads="1"/>
          </p:cNvSpPr>
          <p:nvPr/>
        </p:nvSpPr>
        <p:spPr bwMode="auto">
          <a:xfrm>
            <a:off x="285720" y="1714488"/>
            <a:ext cx="8572560" cy="4522800"/>
          </a:xfrm>
          <a:prstGeom prst="rect">
            <a:avLst/>
          </a:prstGeom>
          <a:noFill/>
          <a:ln w="9525" cap="flat">
            <a:noFill/>
            <a:round/>
            <a:headEnd/>
            <a:tailEnd/>
          </a:ln>
          <a:effectLst/>
        </p:spPr>
        <p:txBody>
          <a:bodyPr/>
          <a:lstStyle/>
          <a:p>
            <a:pPr marL="339725" indent="-339725" eaLnBrk="1" hangingPunct="1">
              <a:lnSpc>
                <a:spcPct val="80000"/>
              </a:lnSpc>
              <a:spcBef>
                <a:spcPts val="62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a:solidFill>
                  <a:srgbClr val="003E07"/>
                </a:solidFill>
                <a:latin typeface="Bahnschrift" pitchFamily="32" charset="0"/>
              </a:rPr>
              <a:t>Major Air Pollutants</a:t>
            </a:r>
          </a:p>
          <a:p>
            <a:pPr marL="739775" lvl="1" indent="-28257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Carbon Monoxide</a:t>
            </a:r>
          </a:p>
          <a:p>
            <a:pPr lvl="2" eaLnBrk="1" hangingPunct="1">
              <a:lnSpc>
                <a:spcPct val="80000"/>
              </a:lnSpc>
              <a:spcBef>
                <a:spcPts val="47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77933C"/>
                </a:solidFill>
                <a:latin typeface="Bahnschrift" pitchFamily="32" charset="0"/>
                <a:cs typeface="Times New Roman" pitchFamily="16" charset="0"/>
              </a:rPr>
              <a:t>Product by incomplete combustion of fuel such as natural gas, coal or wood. Vehicular exhaust is a major source of carbon monoxide.</a:t>
            </a:r>
          </a:p>
          <a:p>
            <a:pPr lvl="2" eaLnBrk="1" hangingPunct="1">
              <a:lnSpc>
                <a:spcPct val="80000"/>
              </a:lnSpc>
              <a:spcBef>
                <a:spcPts val="47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77933C"/>
                </a:solidFill>
                <a:latin typeface="Bahnschrift" pitchFamily="32" charset="0"/>
                <a:cs typeface="Times New Roman" pitchFamily="16" charset="0"/>
              </a:rPr>
              <a:t>Causes </a:t>
            </a:r>
            <a:r>
              <a:rPr lang="en-US" dirty="0" err="1">
                <a:solidFill>
                  <a:srgbClr val="77933C"/>
                </a:solidFill>
                <a:latin typeface="Bahnschrift" pitchFamily="32" charset="0"/>
                <a:cs typeface="Times New Roman" pitchFamily="16" charset="0"/>
              </a:rPr>
              <a:t>carboxyhaemoglobin</a:t>
            </a:r>
            <a:endParaRPr lang="en-US" dirty="0">
              <a:solidFill>
                <a:srgbClr val="77933C"/>
              </a:solidFill>
              <a:latin typeface="Bahnschrift" pitchFamily="32" charset="0"/>
              <a:cs typeface="Times New Roman" pitchFamily="16" charset="0"/>
            </a:endParaRPr>
          </a:p>
          <a:p>
            <a:pPr marL="739775" lvl="1" indent="-28257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Carbon Dioxide</a:t>
            </a:r>
          </a:p>
          <a:p>
            <a:pPr lvl="2" eaLnBrk="1" hangingPunct="1">
              <a:lnSpc>
                <a:spcPct val="80000"/>
              </a:lnSpc>
              <a:spcBef>
                <a:spcPts val="47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77933C"/>
                </a:solidFill>
                <a:latin typeface="Bahnschrift" pitchFamily="32" charset="0"/>
                <a:cs typeface="Times New Roman" pitchFamily="16" charset="0"/>
              </a:rPr>
              <a:t>A greenhouse gas emitted from combustion but is also a gas vital to living organisms. It is a natural gas in the atmosphere.</a:t>
            </a:r>
          </a:p>
          <a:p>
            <a:pPr marL="739775" lvl="1" indent="-28257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CFCs</a:t>
            </a:r>
          </a:p>
          <a:p>
            <a:pPr lvl="2" eaLnBrk="1" hangingPunct="1">
              <a:lnSpc>
                <a:spcPct val="80000"/>
              </a:lnSpc>
              <a:spcBef>
                <a:spcPts val="47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77933C"/>
                </a:solidFill>
                <a:latin typeface="Bahnschrift" pitchFamily="32" charset="0"/>
                <a:cs typeface="Times New Roman" pitchFamily="16" charset="0"/>
              </a:rPr>
              <a:t>Source: Refrigerators, air conditioners, foam shaving cream, spray cans and cleaning solvents</a:t>
            </a:r>
          </a:p>
          <a:p>
            <a:pPr lvl="2" eaLnBrk="1" hangingPunct="1">
              <a:lnSpc>
                <a:spcPct val="80000"/>
              </a:lnSpc>
              <a:spcBef>
                <a:spcPts val="47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77933C"/>
                </a:solidFill>
                <a:latin typeface="Bahnschrift" pitchFamily="32" charset="0"/>
                <a:cs typeface="Times New Roman" pitchFamily="16" charset="0"/>
              </a:rPr>
              <a:t>Destroy ozone layer</a:t>
            </a:r>
          </a:p>
          <a:p>
            <a:pPr marL="739775" lvl="1" indent="-28257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Ozone</a:t>
            </a:r>
          </a:p>
          <a:p>
            <a:pPr lvl="2" eaLnBrk="1" hangingPunct="1">
              <a:lnSpc>
                <a:spcPct val="80000"/>
              </a:lnSpc>
              <a:spcBef>
                <a:spcPts val="47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77933C"/>
                </a:solidFill>
                <a:latin typeface="Bahnschrift" pitchFamily="32" charset="0"/>
                <a:cs typeface="Times New Roman" pitchFamily="16" charset="0"/>
              </a:rPr>
              <a:t>Ground level ozone (O</a:t>
            </a:r>
            <a:r>
              <a:rPr lang="en-US" baseline="-25000" dirty="0">
                <a:solidFill>
                  <a:srgbClr val="77933C"/>
                </a:solidFill>
                <a:latin typeface="Bahnschrift" pitchFamily="32" charset="0"/>
                <a:cs typeface="Times New Roman" pitchFamily="16" charset="0"/>
              </a:rPr>
              <a:t>3</a:t>
            </a:r>
            <a:r>
              <a:rPr lang="en-US" dirty="0">
                <a:solidFill>
                  <a:srgbClr val="77933C"/>
                </a:solidFill>
                <a:latin typeface="Bahnschrift" pitchFamily="32" charset="0"/>
                <a:cs typeface="Times New Roman" pitchFamily="16" charset="0"/>
              </a:rPr>
              <a:t>) formed from </a:t>
            </a:r>
            <a:r>
              <a:rPr lang="en-US" dirty="0" err="1">
                <a:solidFill>
                  <a:srgbClr val="77933C"/>
                </a:solidFill>
                <a:latin typeface="Bahnschrift" pitchFamily="32" charset="0"/>
                <a:cs typeface="Times New Roman" pitchFamily="16" charset="0"/>
              </a:rPr>
              <a:t>NO</a:t>
            </a:r>
            <a:r>
              <a:rPr lang="en-US" baseline="-25000" dirty="0" err="1">
                <a:solidFill>
                  <a:srgbClr val="77933C"/>
                </a:solidFill>
                <a:latin typeface="Bahnschrift" pitchFamily="32" charset="0"/>
                <a:cs typeface="Times New Roman" pitchFamily="16" charset="0"/>
              </a:rPr>
              <a:t>x</a:t>
            </a:r>
            <a:r>
              <a:rPr lang="en-US" dirty="0">
                <a:solidFill>
                  <a:srgbClr val="77933C"/>
                </a:solidFill>
                <a:latin typeface="Bahnschrift" pitchFamily="32" charset="0"/>
                <a:cs typeface="Times New Roman" pitchFamily="16" charset="0"/>
              </a:rPr>
              <a:t> and VOCs. Ozone (O</a:t>
            </a:r>
            <a:r>
              <a:rPr lang="en-US" baseline="-25000" dirty="0">
                <a:solidFill>
                  <a:srgbClr val="77933C"/>
                </a:solidFill>
                <a:latin typeface="Bahnschrift" pitchFamily="32" charset="0"/>
                <a:cs typeface="Times New Roman" pitchFamily="16" charset="0"/>
              </a:rPr>
              <a:t>3</a:t>
            </a:r>
            <a:r>
              <a:rPr lang="en-US" dirty="0">
                <a:solidFill>
                  <a:srgbClr val="77933C"/>
                </a:solidFill>
                <a:latin typeface="Bahnschrift" pitchFamily="32" charset="0"/>
                <a:cs typeface="Times New Roman" pitchFamily="16" charset="0"/>
              </a:rPr>
              <a:t>)</a:t>
            </a:r>
          </a:p>
          <a:p>
            <a:pPr lvl="2" eaLnBrk="1" hangingPunct="1">
              <a:lnSpc>
                <a:spcPct val="80000"/>
              </a:lnSpc>
              <a:spcBef>
                <a:spcPts val="47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77933C"/>
                </a:solidFill>
                <a:latin typeface="Bahnschrift" pitchFamily="32" charset="0"/>
                <a:cs typeface="Times New Roman" pitchFamily="16" charset="0"/>
              </a:rPr>
              <a:t> Damages skin and many materials, constituent of smog</a:t>
            </a:r>
          </a:p>
        </p:txBody>
      </p:sp>
      <p:sp>
        <p:nvSpPr>
          <p:cNvPr id="13315"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Air Pollution</a:t>
            </a:r>
          </a:p>
        </p:txBody>
      </p:sp>
      <p:sp>
        <p:nvSpPr>
          <p:cNvPr id="14338" name="Text Box 2"/>
          <p:cNvSpPr txBox="1">
            <a:spLocks noChangeArrowheads="1"/>
          </p:cNvSpPr>
          <p:nvPr/>
        </p:nvSpPr>
        <p:spPr bwMode="auto">
          <a:xfrm>
            <a:off x="107950" y="1600200"/>
            <a:ext cx="8578850" cy="4756150"/>
          </a:xfrm>
          <a:prstGeom prst="rect">
            <a:avLst/>
          </a:prstGeom>
          <a:noFill/>
          <a:ln w="9525" cap="flat">
            <a:noFill/>
            <a:round/>
            <a:headEnd/>
            <a:tailEnd/>
          </a:ln>
          <a:effectLst/>
        </p:spPr>
        <p:txBody>
          <a:bodyPr/>
          <a:lstStyle/>
          <a:p>
            <a:pPr marL="339725" indent="-339725" eaLnBrk="1" hangingPunct="1">
              <a:lnSpc>
                <a:spcPct val="80000"/>
              </a:lnSpc>
              <a:spcBef>
                <a:spcPts val="62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400" dirty="0">
                <a:solidFill>
                  <a:srgbClr val="003E07"/>
                </a:solidFill>
                <a:latin typeface="Bahnschrift" pitchFamily="32" charset="0"/>
              </a:rPr>
              <a:t>Major Air Pollutants</a:t>
            </a:r>
          </a:p>
          <a:p>
            <a:pPr marL="739775" lvl="1" indent="-28257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Nitrogen </a:t>
            </a:r>
            <a:r>
              <a:rPr lang="en-IN" sz="2000" dirty="0" smtClean="0">
                <a:solidFill>
                  <a:srgbClr val="4F6228"/>
                </a:solidFill>
                <a:latin typeface="Bahnschrift" pitchFamily="32" charset="0"/>
              </a:rPr>
              <a:t>oxides</a:t>
            </a:r>
            <a:endParaRPr lang="en-IN" sz="2000" dirty="0">
              <a:solidFill>
                <a:srgbClr val="4F6228"/>
              </a:solidFill>
              <a:latin typeface="Bahnschrift" pitchFamily="32" charset="0"/>
            </a:endParaRPr>
          </a:p>
          <a:p>
            <a:pPr lvl="2" eaLnBrk="1" hangingPunct="1">
              <a:lnSpc>
                <a:spcPct val="80000"/>
              </a:lnSpc>
              <a:spcBef>
                <a:spcPts val="47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77933C"/>
                </a:solidFill>
                <a:latin typeface="Bahnschrift" pitchFamily="32" charset="0"/>
                <a:cs typeface="Times New Roman" pitchFamily="16" charset="0"/>
              </a:rPr>
              <a:t>Especially nitrogen dioxide are emitted from high temperature combustion. Nitrogen dioxide is the chemical compound with the formula N02. It is responsible for photochemical smog, acid rain etc.</a:t>
            </a:r>
          </a:p>
          <a:p>
            <a:pPr marL="739775" lvl="1" indent="-28257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Sulphur dioxide</a:t>
            </a:r>
          </a:p>
          <a:p>
            <a:pPr lvl="2" eaLnBrk="1" hangingPunct="1">
              <a:lnSpc>
                <a:spcPct val="80000"/>
              </a:lnSpc>
              <a:spcBef>
                <a:spcPts val="47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77933C"/>
                </a:solidFill>
                <a:latin typeface="Bahnschrift" pitchFamily="32" charset="0"/>
                <a:cs typeface="Times New Roman" pitchFamily="16" charset="0"/>
              </a:rPr>
              <a:t>SO</a:t>
            </a:r>
            <a:r>
              <a:rPr lang="en-US" baseline="-25000" dirty="0">
                <a:solidFill>
                  <a:srgbClr val="77933C"/>
                </a:solidFill>
                <a:latin typeface="Bahnschrift" pitchFamily="32" charset="0"/>
                <a:cs typeface="Times New Roman" pitchFamily="16" charset="0"/>
              </a:rPr>
              <a:t>2</a:t>
            </a:r>
            <a:r>
              <a:rPr lang="en-US" dirty="0">
                <a:solidFill>
                  <a:srgbClr val="77933C"/>
                </a:solidFill>
                <a:latin typeface="Bahnschrift" pitchFamily="32" charset="0"/>
                <a:cs typeface="Times New Roman" pitchFamily="16" charset="0"/>
              </a:rPr>
              <a:t> is produced by volcanoes and in various industrial processes. Since coal and petroleum often contain </a:t>
            </a:r>
            <a:r>
              <a:rPr lang="en-US" dirty="0" err="1">
                <a:solidFill>
                  <a:srgbClr val="77933C"/>
                </a:solidFill>
                <a:latin typeface="Bahnschrift" pitchFamily="32" charset="0"/>
                <a:cs typeface="Times New Roman" pitchFamily="16" charset="0"/>
              </a:rPr>
              <a:t>sulphur</a:t>
            </a:r>
            <a:r>
              <a:rPr lang="en-US" dirty="0">
                <a:solidFill>
                  <a:srgbClr val="77933C"/>
                </a:solidFill>
                <a:latin typeface="Bahnschrift" pitchFamily="32" charset="0"/>
                <a:cs typeface="Times New Roman" pitchFamily="16" charset="0"/>
              </a:rPr>
              <a:t> compounds, their combustion generates </a:t>
            </a:r>
            <a:r>
              <a:rPr lang="en-US" dirty="0" err="1">
                <a:solidFill>
                  <a:srgbClr val="77933C"/>
                </a:solidFill>
                <a:latin typeface="Bahnschrift" pitchFamily="32" charset="0"/>
                <a:cs typeface="Times New Roman" pitchFamily="16" charset="0"/>
              </a:rPr>
              <a:t>sulphur</a:t>
            </a:r>
            <a:r>
              <a:rPr lang="en-US" dirty="0">
                <a:solidFill>
                  <a:srgbClr val="77933C"/>
                </a:solidFill>
                <a:latin typeface="Bahnschrift" pitchFamily="32" charset="0"/>
                <a:cs typeface="Times New Roman" pitchFamily="16" charset="0"/>
              </a:rPr>
              <a:t> dioxide. Further oxidation of SO</a:t>
            </a:r>
            <a:r>
              <a:rPr lang="en-US" baseline="-25000" dirty="0">
                <a:solidFill>
                  <a:srgbClr val="77933C"/>
                </a:solidFill>
                <a:latin typeface="Bahnschrift" pitchFamily="32" charset="0"/>
                <a:cs typeface="Times New Roman" pitchFamily="16" charset="0"/>
              </a:rPr>
              <a:t>2</a:t>
            </a:r>
            <a:r>
              <a:rPr lang="en-US" dirty="0">
                <a:solidFill>
                  <a:srgbClr val="77933C"/>
                </a:solidFill>
                <a:latin typeface="Bahnschrift" pitchFamily="32" charset="0"/>
                <a:cs typeface="Times New Roman" pitchFamily="16" charset="0"/>
              </a:rPr>
              <a:t>, usually in the presence of a catalyst such as NO</a:t>
            </a:r>
            <a:r>
              <a:rPr lang="en-US" baseline="-25000" dirty="0">
                <a:solidFill>
                  <a:srgbClr val="77933C"/>
                </a:solidFill>
                <a:latin typeface="Bahnschrift" pitchFamily="32" charset="0"/>
                <a:cs typeface="Times New Roman" pitchFamily="16" charset="0"/>
              </a:rPr>
              <a:t>2</a:t>
            </a:r>
            <a:r>
              <a:rPr lang="en-US" dirty="0">
                <a:solidFill>
                  <a:srgbClr val="77933C"/>
                </a:solidFill>
                <a:latin typeface="Bahnschrift" pitchFamily="32" charset="0"/>
                <a:cs typeface="Times New Roman" pitchFamily="16" charset="0"/>
              </a:rPr>
              <a:t>, forms H</a:t>
            </a:r>
            <a:r>
              <a:rPr lang="en-US" baseline="-25000" dirty="0">
                <a:solidFill>
                  <a:srgbClr val="77933C"/>
                </a:solidFill>
                <a:latin typeface="Bahnschrift" pitchFamily="32" charset="0"/>
                <a:cs typeface="Times New Roman" pitchFamily="16" charset="0"/>
              </a:rPr>
              <a:t>2</a:t>
            </a:r>
            <a:r>
              <a:rPr lang="en-US" dirty="0">
                <a:solidFill>
                  <a:srgbClr val="77933C"/>
                </a:solidFill>
                <a:latin typeface="Bahnschrift" pitchFamily="32" charset="0"/>
                <a:cs typeface="Times New Roman" pitchFamily="16" charset="0"/>
              </a:rPr>
              <a:t>SO</a:t>
            </a:r>
            <a:r>
              <a:rPr lang="en-US" baseline="-25000" dirty="0">
                <a:solidFill>
                  <a:srgbClr val="77933C"/>
                </a:solidFill>
                <a:latin typeface="Bahnschrift" pitchFamily="32" charset="0"/>
                <a:cs typeface="Times New Roman" pitchFamily="16" charset="0"/>
              </a:rPr>
              <a:t>4</a:t>
            </a:r>
            <a:r>
              <a:rPr lang="en-US" dirty="0">
                <a:solidFill>
                  <a:srgbClr val="77933C"/>
                </a:solidFill>
                <a:latin typeface="Bahnschrift" pitchFamily="32" charset="0"/>
                <a:cs typeface="Times New Roman" pitchFamily="16" charset="0"/>
              </a:rPr>
              <a:t>, and thus acid rain. </a:t>
            </a:r>
          </a:p>
          <a:p>
            <a:pPr marL="739775" lvl="1" indent="-28257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Suspended Particulate Matter (SPM)</a:t>
            </a:r>
          </a:p>
          <a:p>
            <a:pPr lvl="2" eaLnBrk="1" hangingPunct="1">
              <a:lnSpc>
                <a:spcPct val="80000"/>
              </a:lnSpc>
              <a:spcBef>
                <a:spcPts val="475"/>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77933C"/>
                </a:solidFill>
                <a:latin typeface="Bahnschrift" pitchFamily="32" charset="0"/>
                <a:cs typeface="Times New Roman" pitchFamily="16" charset="0"/>
              </a:rPr>
              <a:t>Particulates, alternatively referred to as particulate matter (PM) or fine particles, are tiny particles of solid or liquid suspended in a gas. Sources of particulate matter can be manmade or natural. Increased levels of fine particles in the air are linked to health hazards such as heart disease, altered lung function and lung cancer.</a:t>
            </a:r>
          </a:p>
        </p:txBody>
      </p:sp>
      <p:sp>
        <p:nvSpPr>
          <p:cNvPr id="14339"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Air Pollution</a:t>
            </a:r>
          </a:p>
        </p:txBody>
      </p:sp>
      <p:sp>
        <p:nvSpPr>
          <p:cNvPr id="15362" name="Text Box 2"/>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39725" indent="-33972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dirty="0">
                <a:solidFill>
                  <a:srgbClr val="003E07"/>
                </a:solidFill>
                <a:latin typeface="Bahnschrift" pitchFamily="32" charset="0"/>
              </a:rPr>
              <a:t>Causes of Air Pollution</a:t>
            </a:r>
          </a:p>
          <a:p>
            <a:pPr marL="339725" indent="-33972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dirty="0">
                <a:solidFill>
                  <a:srgbClr val="003E07"/>
                </a:solidFill>
                <a:latin typeface="Bahnschrift" pitchFamily="32" charset="0"/>
              </a:rPr>
              <a:t>Natural Causes</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Natural disasters like volcanic eruption, cyclones, forest fires, microbes(CH</a:t>
            </a:r>
            <a:r>
              <a:rPr lang="en-IN" sz="2000" baseline="-25000" dirty="0">
                <a:solidFill>
                  <a:srgbClr val="4F6228"/>
                </a:solidFill>
                <a:latin typeface="Bahnschrift" pitchFamily="32" charset="0"/>
              </a:rPr>
              <a:t>4</a:t>
            </a:r>
            <a:r>
              <a:rPr lang="en-IN" sz="2000" dirty="0">
                <a:solidFill>
                  <a:srgbClr val="4F6228"/>
                </a:solidFill>
                <a:latin typeface="Bahnschrift" pitchFamily="32" charset="0"/>
              </a:rPr>
              <a:t>)</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Natural emissions from animals, decaying organic matter</a:t>
            </a:r>
          </a:p>
          <a:p>
            <a:pPr marL="339725" indent="-33972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200" dirty="0">
                <a:solidFill>
                  <a:srgbClr val="003E07"/>
                </a:solidFill>
                <a:latin typeface="Bahnschrift" pitchFamily="32" charset="0"/>
              </a:rPr>
              <a:t>Anthropogenic (Man made) Causes</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 Industrial emissions</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Automobiles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Thermal power stations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Nuclear explosions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Nuclear power plants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Agricultural activities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Disposal of garbage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4F6228"/>
                </a:solidFill>
                <a:latin typeface="Bahnschrift" pitchFamily="32" charset="0"/>
              </a:rPr>
              <a:t>Mining activities</a:t>
            </a:r>
          </a:p>
          <a:p>
            <a:pPr marL="341313" indent="-339725" eaLnBrk="1" hangingPunct="1">
              <a:lnSpc>
                <a:spcPct val="80000"/>
              </a:lnSpc>
              <a:spcBef>
                <a:spcPts val="55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IN" sz="2200" dirty="0">
              <a:solidFill>
                <a:srgbClr val="003E07"/>
              </a:solidFill>
              <a:latin typeface="Bahnschrift" pitchFamily="32" charset="0"/>
            </a:endParaRPr>
          </a:p>
          <a:p>
            <a:pPr marL="341313" indent="-339725" eaLnBrk="1" hangingPunct="1">
              <a:lnSpc>
                <a:spcPct val="80000"/>
              </a:lnSpc>
              <a:spcBef>
                <a:spcPts val="55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IN" sz="2200" dirty="0">
              <a:solidFill>
                <a:srgbClr val="003E07"/>
              </a:solidFill>
              <a:latin typeface="Bahnschrift" pitchFamily="32" charset="0"/>
            </a:endParaRPr>
          </a:p>
        </p:txBody>
      </p:sp>
      <p:sp>
        <p:nvSpPr>
          <p:cNvPr id="15363" name="Text Box 3"/>
          <p:cNvSpPr txBox="1">
            <a:spLocks noChangeArrowheads="1"/>
          </p:cNvSpPr>
          <p:nvPr/>
        </p:nvSpPr>
        <p:spPr bwMode="auto">
          <a:xfrm>
            <a:off x="457200" y="6356350"/>
            <a:ext cx="2133600" cy="365125"/>
          </a:xfrm>
          <a:prstGeom prst="rect">
            <a:avLst/>
          </a:prstGeom>
          <a:noFill/>
          <a:ln w="9525" cap="flat">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48130" name="Picture 2" descr="Air Pollution - Asthma for Mother Nature! - Envibrary"/>
          <p:cNvPicPr>
            <a:picLocks noChangeAspect="1" noChangeArrowheads="1"/>
          </p:cNvPicPr>
          <p:nvPr/>
        </p:nvPicPr>
        <p:blipFill>
          <a:blip r:embed="rId3" cstate="print"/>
          <a:srcRect/>
          <a:stretch>
            <a:fillRect/>
          </a:stretch>
        </p:blipFill>
        <p:spPr bwMode="auto">
          <a:xfrm>
            <a:off x="4929190" y="3599958"/>
            <a:ext cx="4214810" cy="2615099"/>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Air Pollution</a:t>
            </a:r>
          </a:p>
        </p:txBody>
      </p:sp>
      <p:sp>
        <p:nvSpPr>
          <p:cNvPr id="16386" name="Text Box 2"/>
          <p:cNvSpPr txBox="1">
            <a:spLocks noChangeArrowheads="1"/>
          </p:cNvSpPr>
          <p:nvPr/>
        </p:nvSpPr>
        <p:spPr bwMode="auto">
          <a:xfrm>
            <a:off x="457200" y="1500174"/>
            <a:ext cx="4400552" cy="4714908"/>
          </a:xfrm>
          <a:prstGeom prst="rect">
            <a:avLst/>
          </a:prstGeom>
          <a:noFill/>
          <a:ln w="9525" cap="flat">
            <a:noFill/>
            <a:round/>
            <a:headEnd/>
            <a:tailEnd/>
          </a:ln>
          <a:effectLst/>
        </p:spPr>
        <p:txBody>
          <a:bodyPr/>
          <a:lstStyle/>
          <a:p>
            <a:pPr marL="339725" indent="-33972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003E07"/>
                </a:solidFill>
                <a:latin typeface="Bahnschrift" pitchFamily="32" charset="0"/>
              </a:rPr>
              <a:t>Effects of Air Pollution </a:t>
            </a:r>
          </a:p>
          <a:p>
            <a:pPr marL="339725" indent="-33972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003E07"/>
                </a:solidFill>
                <a:latin typeface="Bahnschrift" pitchFamily="32" charset="0"/>
              </a:rPr>
              <a:t>Effects on Human Health</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err="1">
                <a:solidFill>
                  <a:srgbClr val="4F6228"/>
                </a:solidFill>
                <a:latin typeface="Bahnschrift" pitchFamily="32" charset="0"/>
              </a:rPr>
              <a:t>Carboxyhaemoglobin</a:t>
            </a:r>
            <a:endParaRPr lang="en-US" dirty="0">
              <a:solidFill>
                <a:srgbClr val="4F6228"/>
              </a:solidFill>
              <a:latin typeface="Bahnschrift" pitchFamily="32" charset="0"/>
            </a:endParaRP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Inflammation of lungs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Damage to respiratory system, and blood vascular system,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Cancer</a:t>
            </a:r>
          </a:p>
          <a:p>
            <a:pPr marL="339725" indent="-33972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003E07"/>
                </a:solidFill>
                <a:latin typeface="Bahnschrift" pitchFamily="32" charset="0"/>
              </a:rPr>
              <a:t>Effects on Plants</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Bleaching of the leaf pigment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Development of necrotic spots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Premature falling of leaves </a:t>
            </a:r>
          </a:p>
          <a:p>
            <a:pPr marL="339725" indent="-339725" eaLnBrk="1" hangingPunct="1">
              <a:lnSpc>
                <a:spcPct val="80000"/>
              </a:lnSpc>
              <a:spcBef>
                <a:spcPts val="55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IN" sz="2000" dirty="0">
                <a:solidFill>
                  <a:srgbClr val="003E07"/>
                </a:solidFill>
                <a:latin typeface="Bahnschrift" pitchFamily="32" charset="0"/>
              </a:rPr>
              <a:t>Effects on Climate</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Greenhouse effect and global warming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Acid rain </a:t>
            </a:r>
          </a:p>
          <a:p>
            <a:pPr marL="739775" lvl="1" indent="-282575" eaLnBrk="1" hangingPunct="1">
              <a:lnSpc>
                <a:spcPct val="80000"/>
              </a:lnSpc>
              <a:spcBef>
                <a:spcPts val="500"/>
              </a:spcBef>
              <a:buClr>
                <a:srgbClr val="77933C"/>
              </a:buClr>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solidFill>
                  <a:srgbClr val="4F6228"/>
                </a:solidFill>
                <a:latin typeface="Bahnschrift" pitchFamily="32" charset="0"/>
              </a:rPr>
              <a:t>Ozone (O3) layer depletion </a:t>
            </a:r>
          </a:p>
          <a:p>
            <a:pPr marL="341313" indent="-339725" eaLnBrk="1" hangingPunct="1">
              <a:lnSpc>
                <a:spcPct val="80000"/>
              </a:lnSpc>
              <a:spcBef>
                <a:spcPts val="50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dirty="0">
              <a:solidFill>
                <a:srgbClr val="4F6228"/>
              </a:solidFill>
              <a:latin typeface="Bahnschrift" pitchFamily="32" charset="0"/>
            </a:endParaRPr>
          </a:p>
        </p:txBody>
      </p:sp>
      <p:pic>
        <p:nvPicPr>
          <p:cNvPr id="46082" name="Picture 2" descr="Hemoglobin and Carbon Monoxide | Grade 12U Chemistry-Systems and ..."/>
          <p:cNvPicPr>
            <a:picLocks noChangeAspect="1" noChangeArrowheads="1"/>
          </p:cNvPicPr>
          <p:nvPr/>
        </p:nvPicPr>
        <p:blipFill>
          <a:blip r:embed="rId3" cstate="print"/>
          <a:srcRect/>
          <a:stretch>
            <a:fillRect/>
          </a:stretch>
        </p:blipFill>
        <p:spPr bwMode="auto">
          <a:xfrm>
            <a:off x="4762500" y="1500174"/>
            <a:ext cx="4381500" cy="2857500"/>
          </a:xfrm>
          <a:prstGeom prst="rect">
            <a:avLst/>
          </a:prstGeom>
          <a:noFill/>
        </p:spPr>
      </p:pic>
      <p:pic>
        <p:nvPicPr>
          <p:cNvPr id="46084" name="Picture 4" descr="What is the impact of air pollutants on vegetation? - Encyclopédie ..."/>
          <p:cNvPicPr>
            <a:picLocks noChangeAspect="1" noChangeArrowheads="1"/>
          </p:cNvPicPr>
          <p:nvPr/>
        </p:nvPicPr>
        <p:blipFill>
          <a:blip r:embed="rId4" cstate="print"/>
          <a:srcRect/>
          <a:stretch>
            <a:fillRect/>
          </a:stretch>
        </p:blipFill>
        <p:spPr bwMode="auto">
          <a:xfrm>
            <a:off x="5715008" y="4387467"/>
            <a:ext cx="3428992" cy="1809633"/>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ahnschrift Light"/>
        <a:ea typeface="Microsoft YaHei"/>
        <a:cs typeface=""/>
      </a:majorFont>
      <a:minorFont>
        <a:latin typeface="Bahnschrift"/>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ahnschrift Light"/>
        <a:ea typeface="Microsoft YaHei"/>
        <a:cs typeface=""/>
      </a:majorFont>
      <a:minorFont>
        <a:latin typeface="Bahnschrift"/>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ahnschrift Light"/>
        <a:ea typeface="Microsoft YaHei"/>
        <a:cs typeface=""/>
      </a:majorFont>
      <a:minorFont>
        <a:latin typeface="Bahnschrift"/>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1737</TotalTime>
  <Words>2161</Words>
  <Application>Microsoft Office PowerPoint</Application>
  <PresentationFormat>On-screen Show (4:3)</PresentationFormat>
  <Paragraphs>313</Paragraphs>
  <Slides>35</Slides>
  <Notes>29</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HP</cp:lastModifiedBy>
  <cp:revision>236</cp:revision>
  <cp:lastPrinted>1601-01-01T00:00:00Z</cp:lastPrinted>
  <dcterms:created xsi:type="dcterms:W3CDTF">2019-01-10T05:05:48Z</dcterms:created>
  <dcterms:modified xsi:type="dcterms:W3CDTF">2023-10-26T03:53:15Z</dcterms:modified>
</cp:coreProperties>
</file>