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4" r:id="rId5"/>
    <p:sldId id="275" r:id="rId6"/>
    <p:sldId id="276" r:id="rId7"/>
    <p:sldId id="305" r:id="rId8"/>
    <p:sldId id="279" r:id="rId9"/>
    <p:sldId id="280" r:id="rId10"/>
    <p:sldId id="281" r:id="rId11"/>
    <p:sldId id="284" r:id="rId12"/>
    <p:sldId id="303" r:id="rId13"/>
    <p:sldId id="304" r:id="rId14"/>
    <p:sldId id="300" r:id="rId15"/>
    <p:sldId id="301" r:id="rId16"/>
    <p:sldId id="258" r:id="rId17"/>
    <p:sldId id="289" r:id="rId18"/>
    <p:sldId id="290" r:id="rId19"/>
    <p:sldId id="293" r:id="rId20"/>
    <p:sldId id="294" r:id="rId21"/>
    <p:sldId id="295" r:id="rId22"/>
    <p:sldId id="296" r:id="rId23"/>
    <p:sldId id="297" r:id="rId24"/>
    <p:sldId id="299" r:id="rId25"/>
    <p:sldId id="273" r:id="rId26"/>
    <p:sldId id="302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576198"/>
            <a:ext cx="120345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76390" y="2300478"/>
            <a:ext cx="4349750" cy="367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7893" y="626440"/>
            <a:ext cx="423621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9475" y="1311738"/>
            <a:ext cx="10433049" cy="2989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jpe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jpeg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1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.jpeg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jpeg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1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jpeg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4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-1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sz="5400" spc="-8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752600"/>
            <a:ext cx="8153400" cy="253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ts val="3890"/>
              </a:lnSpc>
              <a:spcBef>
                <a:spcPts val="585"/>
              </a:spcBef>
            </a:pPr>
            <a:r>
              <a:rPr lang="en-US" sz="32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ELECTRICAL </a:t>
            </a:r>
            <a:endParaRPr lang="en-US" sz="3200" b="1" spc="-1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ts val="3890"/>
              </a:lnSpc>
              <a:spcBef>
                <a:spcPts val="585"/>
              </a:spcBef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ts val="3890"/>
              </a:lnSpc>
              <a:spcBef>
                <a:spcPts val="585"/>
              </a:spcBef>
            </a:pPr>
            <a:r>
              <a:rPr lang="en-US" sz="3200" b="1" spc="-1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 </a:t>
            </a:r>
            <a:r>
              <a:rPr lang="en-US" sz="3200"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" algn="ctr">
              <a:lnSpc>
                <a:spcPct val="100000"/>
              </a:lnSpc>
              <a:spcBef>
                <a:spcPts val="520"/>
              </a:spcBef>
            </a:pPr>
            <a:endParaRPr 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" algn="ctr">
              <a:lnSpc>
                <a:spcPct val="100000"/>
              </a:lnSpc>
              <a:spcBef>
                <a:spcPts val="520"/>
              </a:spcBef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2400" b="1" i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r>
              <a:rPr lang="en-US" sz="2400" b="1" i="1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>
            <a:picLocks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9451975" y="76200"/>
            <a:ext cx="2691130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762000"/>
            <a:ext cx="1206881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Unit- 2: </a:t>
            </a:r>
            <a:r>
              <a:rPr sz="4400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r>
              <a:rPr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</a:t>
            </a:r>
            <a:r>
              <a:rPr sz="4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4400" spc="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9000" y="1905000"/>
            <a:ext cx="4273931" cy="14001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0817" y="1905000"/>
            <a:ext cx="5226668" cy="4440402"/>
          </a:xfrm>
          <a:prstGeom prst="rect">
            <a:avLst/>
          </a:prstGeom>
        </p:spPr>
      </p:pic>
      <p:pic>
        <p:nvPicPr>
          <p:cNvPr id="13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4094732"/>
            <a:ext cx="2657765" cy="2013642"/>
          </a:xfrm>
          <a:prstGeom prst="rect">
            <a:avLst/>
          </a:prstGeom>
        </p:spPr>
      </p:pic>
      <p:pic>
        <p:nvPicPr>
          <p:cNvPr id="3" name="object 4"/>
          <p:cNvPicPr>
            <a:picLocks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10125710" y="0"/>
            <a:ext cx="2011045" cy="940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28600"/>
            <a:ext cx="12136755" cy="112204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 </a:t>
            </a:r>
            <a:r>
              <a:rPr lang="en-US" sz="4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number system and 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gates</a:t>
            </a:r>
            <a:endParaRPr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3870" y="3581400"/>
            <a:ext cx="5246370" cy="2531745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55" y="2133600"/>
            <a:ext cx="547497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04800" y="1676400"/>
            <a:ext cx="5539740" cy="18808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 System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Truth table, Basic logic operation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Boolean Algebra, Basic postulates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representation of logic functions -SOP forms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 of switching functions - K-map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4"/>
          <p:cNvPicPr>
            <a:picLocks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0125710" y="0"/>
            <a:ext cx="2011045" cy="940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85800"/>
            <a:ext cx="10424795" cy="676910"/>
          </a:xfrm>
        </p:spPr>
        <p:txBody>
          <a:bodyPr wrap="square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Unit-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of Arduino and Sensors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600200"/>
            <a:ext cx="5934903" cy="5048955"/>
          </a:xfrm>
          <a:prstGeom prst="rect">
            <a:avLst/>
          </a:prstGeom>
        </p:spPr>
      </p:pic>
      <p:pic>
        <p:nvPicPr>
          <p:cNvPr id="1026" name="Picture 2" descr="Types of Sensors Imag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/>
          <p:nvPr/>
        </p:nvSpPr>
        <p:spPr>
          <a:xfrm>
            <a:off x="10046970" y="31115"/>
            <a:ext cx="2042795" cy="96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838200"/>
            <a:ext cx="1193101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46030" algn="l"/>
              </a:tabLst>
            </a:pPr>
            <a:r>
              <a:rPr lang="en-IN" spc="-229" dirty="0" smtClean="0">
                <a:uFill>
                  <a:solidFill>
                    <a:srgbClr val="6FAC46"/>
                  </a:solidFill>
                </a:uFill>
              </a:rPr>
              <a:t>Unit- 5 : </a:t>
            </a:r>
            <a:r>
              <a:rPr lang="en-US" dirty="0"/>
              <a:t>Introduction to Combinational Logic Circuits</a:t>
            </a:r>
            <a:r>
              <a:rPr spc="-85" dirty="0">
                <a:solidFill>
                  <a:srgbClr val="C00000"/>
                </a:solidFill>
                <a:uFill>
                  <a:solidFill>
                    <a:srgbClr val="6FAC46"/>
                  </a:solidFill>
                </a:uFill>
              </a:rPr>
              <a:t>	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855707" y="85343"/>
            <a:ext cx="2234183" cy="6797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9" name="Picture 7" descr="Multiplexer (MUX) and Multiplexing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05935"/>
            <a:ext cx="4217670" cy="17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3347085"/>
            <a:ext cx="5295900" cy="312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096000" y="1828800"/>
            <a:ext cx="548322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combinational circuits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encoder operation and function implementation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Multiplexer and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Demultiplexer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etc.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91335"/>
            <a:ext cx="3747135" cy="1780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838200"/>
            <a:ext cx="11657330" cy="4476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dirty="0" smtClean="0"/>
              <a:t>Unit-</a:t>
            </a:r>
            <a:r>
              <a:rPr lang="en-IN" altLang="en-US" dirty="0" smtClean="0"/>
              <a:t>6</a:t>
            </a:r>
            <a:r>
              <a:rPr lang="en-US" dirty="0" smtClean="0"/>
              <a:t>: </a:t>
            </a:r>
            <a:r>
              <a:rPr lang="en-US" dirty="0"/>
              <a:t>Introduction to Sequential Logic </a:t>
            </a:r>
            <a:r>
              <a:rPr lang="en-US" dirty="0" smtClean="0"/>
              <a:t>Circuits  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855707" y="85343"/>
            <a:ext cx="2234183" cy="6797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743250"/>
            <a:ext cx="491013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88" y="5257850"/>
            <a:ext cx="44815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ounters and Timers | QualityTrainingPort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380374"/>
            <a:ext cx="3411538" cy="336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04800" y="1414780"/>
            <a:ext cx="6096000" cy="13220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logic Application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Multi-bit latches, Registers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Shift register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619" y="1676149"/>
            <a:ext cx="3383280" cy="18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526" y="380695"/>
            <a:ext cx="89287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Practical</a:t>
            </a:r>
            <a:r>
              <a:rPr sz="4800" spc="-290" dirty="0"/>
              <a:t> </a:t>
            </a:r>
            <a:r>
              <a:rPr sz="4800" dirty="0"/>
              <a:t>Applications</a:t>
            </a:r>
            <a:r>
              <a:rPr sz="4800" spc="-35" dirty="0"/>
              <a:t> </a:t>
            </a:r>
            <a:r>
              <a:rPr sz="4800" dirty="0"/>
              <a:t>of</a:t>
            </a:r>
            <a:r>
              <a:rPr sz="4800" spc="-15" dirty="0"/>
              <a:t> </a:t>
            </a:r>
            <a:r>
              <a:rPr sz="4800" dirty="0"/>
              <a:t>the</a:t>
            </a:r>
            <a:r>
              <a:rPr sz="4800" spc="-10" dirty="0"/>
              <a:t> </a:t>
            </a:r>
            <a:r>
              <a:rPr sz="4800" spc="-5" dirty="0"/>
              <a:t>Subject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18816" y="1431733"/>
            <a:ext cx="6569910" cy="493160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046970" y="31115"/>
            <a:ext cx="2042795" cy="96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7733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Why</a:t>
            </a:r>
            <a:r>
              <a:rPr spc="-425" dirty="0"/>
              <a:t> </a:t>
            </a:r>
            <a:r>
              <a:rPr spc="-265" dirty="0"/>
              <a:t>ECE</a:t>
            </a:r>
            <a:r>
              <a:rPr spc="-430" dirty="0"/>
              <a:t> </a:t>
            </a:r>
            <a:r>
              <a:rPr spc="-295" dirty="0"/>
              <a:t>Subject</a:t>
            </a:r>
            <a:r>
              <a:rPr spc="-425" dirty="0"/>
              <a:t> </a:t>
            </a:r>
            <a:r>
              <a:rPr spc="-240" dirty="0"/>
              <a:t>for</a:t>
            </a:r>
            <a:r>
              <a:rPr spc="-434" dirty="0"/>
              <a:t> </a:t>
            </a:r>
            <a:r>
              <a:rPr spc="-220" dirty="0"/>
              <a:t>CSE</a:t>
            </a:r>
            <a:r>
              <a:rPr spc="-430" dirty="0"/>
              <a:t> </a:t>
            </a:r>
            <a:r>
              <a:rPr spc="-150" dirty="0"/>
              <a:t>Students?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447800"/>
            <a:ext cx="5638799" cy="446288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45085" indent="-229235" algn="just">
              <a:lnSpc>
                <a:spcPts val="1940"/>
              </a:lnSpc>
              <a:spcBef>
                <a:spcPts val="345"/>
              </a:spcBef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engineers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largely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with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hardware,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scientists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74625" indent="-229235" algn="just">
              <a:lnSpc>
                <a:spcPct val="90000"/>
              </a:lnSpc>
              <a:spcBef>
                <a:spcPts val="985"/>
              </a:spcBef>
              <a:buFont typeface="Arial" panose="020B0604020202020204"/>
              <a:buChar char="•"/>
              <a:tabLst>
                <a:tab pos="292735" algn="l"/>
                <a:tab pos="2940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engineers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design 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circuits, processors,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memory,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01930" indent="-229235" algn="just">
              <a:lnSpc>
                <a:spcPts val="1940"/>
              </a:lnSpc>
              <a:spcBef>
                <a:spcPts val="1025"/>
              </a:spcBef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subject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sz="24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37795" indent="-229235" algn="just">
              <a:lnSpc>
                <a:spcPts val="1940"/>
              </a:lnSpc>
              <a:spcBef>
                <a:spcPts val="1045"/>
              </a:spcBef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MIT: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 algn="just">
              <a:lnSpc>
                <a:spcPts val="1940"/>
              </a:lnSpc>
              <a:spcBef>
                <a:spcPts val="1000"/>
              </a:spcBef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Berkeley: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Engineering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1596845"/>
            <a:ext cx="5181600" cy="44229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4"/>
          <p:cNvSpPr/>
          <p:nvPr/>
        </p:nvSpPr>
        <p:spPr>
          <a:xfrm>
            <a:off x="10046970" y="31115"/>
            <a:ext cx="2042795" cy="96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229" y="1219420"/>
            <a:ext cx="3604895" cy="21183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8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sz="2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599" y="3810059"/>
            <a:ext cx="5019675" cy="26624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10102" y="1371704"/>
            <a:ext cx="4335780" cy="16908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Clr>
                <a:srgbClr val="A4A4A4"/>
              </a:buClr>
              <a:buSzPct val="94000"/>
              <a:buFont typeface="Arial" panose="020B0604020202020204" pitchFamily="34" charset="0"/>
              <a:buChar char="•"/>
              <a:tabLst>
                <a:tab pos="287655" algn="l"/>
              </a:tabLst>
            </a:pP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failure </a:t>
            </a:r>
            <a:r>
              <a:rPr sz="26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338455" indent="-457200">
              <a:lnSpc>
                <a:spcPct val="100000"/>
              </a:lnSpc>
              <a:spcBef>
                <a:spcPts val="625"/>
              </a:spcBef>
              <a:buClr>
                <a:srgbClr val="A4A4A4"/>
              </a:buClr>
              <a:buSzPct val="94000"/>
              <a:buFont typeface="Arial" panose="020B0604020202020204" pitchFamily="34" charset="0"/>
              <a:buChar char="•"/>
              <a:tabLst>
                <a:tab pos="287655" algn="l"/>
              </a:tabLst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reasons </a:t>
            </a:r>
            <a:r>
              <a:rPr sz="26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sz="2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failure/interpretations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2800" y="3810000"/>
            <a:ext cx="3813048" cy="2235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11760" y="169545"/>
            <a:ext cx="103644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Electrical Signal in Computers </a:t>
            </a:r>
            <a:endParaRPr lang="en-US" sz="4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0384155" y="31115"/>
            <a:ext cx="1828800" cy="96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10358120" cy="132087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72230" marR="5080" indent="-3071495">
              <a:lnSpc>
                <a:spcPts val="4750"/>
              </a:lnSpc>
              <a:spcBef>
                <a:spcPts val="700"/>
              </a:spcBef>
            </a:pPr>
            <a:r>
              <a:rPr spc="-265" dirty="0"/>
              <a:t>ECE</a:t>
            </a:r>
            <a:r>
              <a:rPr spc="-420" dirty="0"/>
              <a:t> </a:t>
            </a:r>
            <a:r>
              <a:rPr lang="en-IN" spc="-200" dirty="0" smtClean="0"/>
              <a:t>249</a:t>
            </a:r>
            <a:r>
              <a:rPr spc="-200" dirty="0" smtClean="0"/>
              <a:t>:</a:t>
            </a:r>
            <a:r>
              <a:rPr spc="-395" dirty="0" smtClean="0"/>
              <a:t> </a:t>
            </a:r>
            <a:r>
              <a:rPr spc="-229" dirty="0"/>
              <a:t>Basic</a:t>
            </a:r>
            <a:r>
              <a:rPr spc="-409" dirty="0"/>
              <a:t> </a:t>
            </a:r>
            <a:r>
              <a:rPr spc="-305" dirty="0"/>
              <a:t>Electrical</a:t>
            </a:r>
            <a:r>
              <a:rPr spc="-415" dirty="0"/>
              <a:t> </a:t>
            </a:r>
            <a:r>
              <a:rPr spc="-200" dirty="0"/>
              <a:t>and</a:t>
            </a:r>
            <a:r>
              <a:rPr spc="-425" dirty="0"/>
              <a:t> </a:t>
            </a:r>
            <a:r>
              <a:rPr spc="-260" dirty="0"/>
              <a:t>Electronics  </a:t>
            </a:r>
            <a:r>
              <a:rPr spc="-220" dirty="0"/>
              <a:t>Engineering</a:t>
            </a:r>
            <a:endParaRPr spc="-220" dirty="0"/>
          </a:p>
        </p:txBody>
      </p:sp>
      <p:sp>
        <p:nvSpPr>
          <p:cNvPr id="3" name="object 3"/>
          <p:cNvSpPr/>
          <p:nvPr/>
        </p:nvSpPr>
        <p:spPr>
          <a:xfrm>
            <a:off x="8473237" y="2829966"/>
            <a:ext cx="1925523" cy="21452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24100" y="1825751"/>
            <a:ext cx="5119115" cy="4265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4"/>
          <p:cNvSpPr/>
          <p:nvPr/>
        </p:nvSpPr>
        <p:spPr>
          <a:xfrm>
            <a:off x="10384155" y="31115"/>
            <a:ext cx="1828800" cy="96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1014" y="609676"/>
            <a:ext cx="5114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Electrical </a:t>
            </a:r>
            <a:r>
              <a:rPr spc="-175" dirty="0"/>
              <a:t>vs</a:t>
            </a:r>
            <a:r>
              <a:rPr spc="-570" dirty="0"/>
              <a:t> </a:t>
            </a:r>
            <a:r>
              <a:rPr spc="-254" dirty="0"/>
              <a:t>Electronics</a:t>
            </a:r>
            <a:endParaRPr spc="-254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9275"/>
          <a:ext cx="10515600" cy="2301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Electrical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Electronics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 marR="72199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Deals with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larger voltage (typically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220 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V,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India). 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Factories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power stations,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require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up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11,000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volts.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Deals with smaller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voltage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(1.5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18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Volts)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Larger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size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Smaller in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size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Example: 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Motor,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transformer,</a:t>
                      </a:r>
                      <a:r>
                        <a:rPr sz="18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generator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Example: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Diode, 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Transistor,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OP-amp,</a:t>
                      </a:r>
                      <a:r>
                        <a:rPr sz="18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MOSFET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sp>
        <p:nvSpPr>
          <p:cNvPr id="4" name="Cloud 3"/>
          <p:cNvSpPr/>
          <p:nvPr/>
        </p:nvSpPr>
        <p:spPr>
          <a:xfrm>
            <a:off x="6553200" y="4343400"/>
            <a:ext cx="33528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Digital Electronics</a:t>
            </a:r>
            <a:endParaRPr lang="en-IN" b="1" dirty="0"/>
          </a:p>
        </p:txBody>
      </p:sp>
      <p:sp>
        <p:nvSpPr>
          <p:cNvPr id="7" name="object 4"/>
          <p:cNvSpPr/>
          <p:nvPr/>
        </p:nvSpPr>
        <p:spPr>
          <a:xfrm>
            <a:off x="10384155" y="31115"/>
            <a:ext cx="1828800" cy="9601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7050" y="221691"/>
            <a:ext cx="291909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4800" spc="-35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r>
              <a:rPr sz="4800" spc="-75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sz="4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3253" y="1371726"/>
            <a:ext cx="9177528" cy="4703064"/>
          </a:xfrm>
          <a:prstGeom prst="rect">
            <a:avLst/>
          </a:prstGeom>
        </p:spPr>
      </p:pic>
      <p:pic>
        <p:nvPicPr>
          <p:cNvPr id="4" name="object 4"/>
          <p:cNvPicPr>
            <a:picLocks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451975" y="76200"/>
            <a:ext cx="2691130" cy="115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220" dirty="0"/>
              <a:t>Blend </a:t>
            </a:r>
            <a:r>
              <a:rPr spc="-204" dirty="0"/>
              <a:t>of </a:t>
            </a:r>
            <a:r>
              <a:rPr spc="-235" dirty="0"/>
              <a:t>Computer</a:t>
            </a:r>
            <a:r>
              <a:rPr spc="-1045" dirty="0"/>
              <a:t> </a:t>
            </a:r>
            <a:r>
              <a:rPr spc="-295" dirty="0"/>
              <a:t>Science, </a:t>
            </a:r>
            <a:r>
              <a:rPr spc="-305" dirty="0"/>
              <a:t>Electrical </a:t>
            </a:r>
            <a:r>
              <a:rPr spc="-200" dirty="0"/>
              <a:t>and  </a:t>
            </a:r>
            <a:r>
              <a:rPr spc="-260" dirty="0"/>
              <a:t>Electronics</a:t>
            </a:r>
            <a:endParaRPr spc="-260" dirty="0"/>
          </a:p>
        </p:txBody>
      </p:sp>
      <p:sp>
        <p:nvSpPr>
          <p:cNvPr id="3" name="object 3"/>
          <p:cNvSpPr/>
          <p:nvPr/>
        </p:nvSpPr>
        <p:spPr>
          <a:xfrm>
            <a:off x="5162837" y="2619518"/>
            <a:ext cx="2623447" cy="292286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4"/>
          <p:cNvSpPr/>
          <p:nvPr/>
        </p:nvSpPr>
        <p:spPr>
          <a:xfrm>
            <a:off x="10384155" y="31115"/>
            <a:ext cx="1828800" cy="96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1277600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220" dirty="0"/>
              <a:t>Blend </a:t>
            </a:r>
            <a:r>
              <a:rPr spc="-204" dirty="0"/>
              <a:t>of </a:t>
            </a:r>
            <a:r>
              <a:rPr spc="-235" dirty="0"/>
              <a:t>Computer</a:t>
            </a:r>
            <a:r>
              <a:rPr spc="-1045" dirty="0"/>
              <a:t> </a:t>
            </a:r>
            <a:r>
              <a:rPr lang="en-US" spc="-1045" dirty="0" smtClean="0"/>
              <a:t>          </a:t>
            </a:r>
            <a:r>
              <a:rPr spc="-295" dirty="0" smtClean="0"/>
              <a:t>Science</a:t>
            </a:r>
            <a:r>
              <a:rPr spc="-295" dirty="0"/>
              <a:t>, </a:t>
            </a:r>
            <a:r>
              <a:rPr spc="-305" dirty="0"/>
              <a:t>Electrical </a:t>
            </a:r>
            <a:r>
              <a:rPr spc="-200" dirty="0"/>
              <a:t>and  </a:t>
            </a:r>
            <a:r>
              <a:rPr spc="-260" dirty="0"/>
              <a:t>Electronics</a:t>
            </a:r>
            <a:endParaRPr spc="-26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600200"/>
            <a:ext cx="6248400" cy="4812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340"/>
              </a:spcBef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 machine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circuit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comprising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plug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socket, 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fuse,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switch,  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drum.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340"/>
              </a:spcBef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cycle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inputted by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via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panel.  </a:t>
            </a:r>
            <a:endParaRPr lang="en-US" sz="2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just">
              <a:lnSpc>
                <a:spcPct val="90000"/>
              </a:lnSpc>
              <a:spcBef>
                <a:spcPts val="340"/>
              </a:spcBef>
              <a:tabLst>
                <a:tab pos="241300" algn="l"/>
                <a:tab pos="241935" algn="l"/>
              </a:tabLst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interpreted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circuits,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designed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programmed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user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 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24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pressed.</a:t>
            </a:r>
            <a:endParaRPr lang="en-US" sz="2400" b="1" spc="-5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340"/>
              </a:spcBef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circuit has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these, 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commands)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circuit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motor,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drum,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992" y="1825751"/>
            <a:ext cx="3047620" cy="42382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26440"/>
            <a:ext cx="10820400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220" dirty="0"/>
              <a:t>Blend </a:t>
            </a:r>
            <a:r>
              <a:rPr spc="-204" dirty="0"/>
              <a:t>of </a:t>
            </a:r>
            <a:r>
              <a:rPr spc="-235" dirty="0" smtClean="0"/>
              <a:t>Computer</a:t>
            </a:r>
            <a:r>
              <a:rPr lang="en-US" spc="-235" dirty="0" smtClean="0"/>
              <a:t> </a:t>
            </a:r>
            <a:r>
              <a:rPr spc="-1045" dirty="0" smtClean="0"/>
              <a:t> </a:t>
            </a:r>
            <a:r>
              <a:rPr spc="-295" dirty="0"/>
              <a:t>Science, </a:t>
            </a:r>
            <a:r>
              <a:rPr spc="-305" dirty="0"/>
              <a:t>Electrical </a:t>
            </a:r>
            <a:r>
              <a:rPr spc="-200" dirty="0"/>
              <a:t>and  </a:t>
            </a:r>
            <a:r>
              <a:rPr spc="-260" dirty="0"/>
              <a:t>Electronics</a:t>
            </a:r>
            <a:endParaRPr spc="-260" dirty="0"/>
          </a:p>
        </p:txBody>
      </p:sp>
      <p:sp>
        <p:nvSpPr>
          <p:cNvPr id="3" name="object 3"/>
          <p:cNvSpPr/>
          <p:nvPr/>
        </p:nvSpPr>
        <p:spPr>
          <a:xfrm>
            <a:off x="6248400" y="2046604"/>
            <a:ext cx="5408235" cy="33635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3"/>
          <p:cNvSpPr/>
          <p:nvPr/>
        </p:nvSpPr>
        <p:spPr>
          <a:xfrm>
            <a:off x="304800" y="2137314"/>
            <a:ext cx="5638800" cy="3182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601" y="302768"/>
            <a:ext cx="9192895" cy="253915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0"/>
              </a:spcBef>
            </a:pPr>
            <a:r>
              <a:rPr spc="-220" dirty="0"/>
              <a:t>Blend </a:t>
            </a:r>
            <a:r>
              <a:rPr spc="-204" dirty="0"/>
              <a:t>of </a:t>
            </a:r>
            <a:r>
              <a:rPr spc="-235" dirty="0"/>
              <a:t>Computer</a:t>
            </a:r>
            <a:r>
              <a:rPr spc="-1045" dirty="0"/>
              <a:t> </a:t>
            </a:r>
            <a:r>
              <a:rPr spc="-295" dirty="0"/>
              <a:t>Science, </a:t>
            </a:r>
            <a:r>
              <a:rPr spc="-305" dirty="0"/>
              <a:t>Electrical </a:t>
            </a:r>
            <a:r>
              <a:rPr spc="-200" dirty="0"/>
              <a:t>and  </a:t>
            </a:r>
            <a:r>
              <a:rPr spc="-260" dirty="0" smtClean="0"/>
              <a:t>Electronics</a:t>
            </a:r>
            <a:br>
              <a:rPr lang="en-US" spc="-260" dirty="0" smtClean="0"/>
            </a:br>
            <a:endParaRPr spc="-260" dirty="0"/>
          </a:p>
          <a:p>
            <a:pPr algn="ctr">
              <a:lnSpc>
                <a:spcPts val="4685"/>
              </a:lnSpc>
            </a:pPr>
            <a:r>
              <a:rPr lang="en-US" spc="-50" dirty="0" smtClean="0">
                <a:solidFill>
                  <a:srgbClr val="000000"/>
                </a:solidFill>
              </a:rPr>
              <a:t>Some </a:t>
            </a:r>
            <a:r>
              <a:rPr spc="-50" dirty="0" smtClean="0">
                <a:solidFill>
                  <a:srgbClr val="000000"/>
                </a:solidFill>
              </a:rPr>
              <a:t>Mini</a:t>
            </a:r>
            <a:r>
              <a:rPr spc="-1010" dirty="0" smtClean="0">
                <a:solidFill>
                  <a:srgbClr val="000000"/>
                </a:solidFill>
              </a:rPr>
              <a:t> </a:t>
            </a:r>
            <a:r>
              <a:rPr lang="en-US" spc="-1010" dirty="0" smtClean="0">
                <a:solidFill>
                  <a:srgbClr val="000000"/>
                </a:solidFill>
              </a:rPr>
              <a:t> </a:t>
            </a:r>
            <a:r>
              <a:rPr spc="-290" dirty="0" smtClean="0">
                <a:solidFill>
                  <a:srgbClr val="000000"/>
                </a:solidFill>
              </a:rPr>
              <a:t>Projects </a:t>
            </a:r>
            <a:endParaRPr spc="-229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2459" y="2883407"/>
            <a:ext cx="3019386" cy="237355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86784" y="3067812"/>
            <a:ext cx="3767327" cy="2113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88617" y="2902435"/>
            <a:ext cx="3851922" cy="2803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94447" y="2060448"/>
            <a:ext cx="4451604" cy="42382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3401" y="573100"/>
            <a:ext cx="94348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1495" algn="l"/>
              </a:tabLst>
            </a:pPr>
            <a:r>
              <a:rPr sz="4800" u="heavy" spc="-195" dirty="0">
                <a:solidFill>
                  <a:srgbClr val="C00000"/>
                </a:solidFill>
                <a:uFill>
                  <a:solidFill>
                    <a:srgbClr val="6FAC46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u="heavy" spc="-10" dirty="0">
                <a:solidFill>
                  <a:srgbClr val="C00000"/>
                </a:solidFill>
                <a:uFill>
                  <a:solidFill>
                    <a:srgbClr val="6FAC46"/>
                  </a:solidFill>
                </a:uFill>
                <a:latin typeface="Calibri Light" panose="020F0302020204030204"/>
                <a:cs typeface="Calibri Light" panose="020F0302020204030204"/>
              </a:rPr>
              <a:t>Get</a:t>
            </a:r>
            <a:r>
              <a:rPr sz="4800" u="heavy" spc="-25" dirty="0">
                <a:solidFill>
                  <a:srgbClr val="C00000"/>
                </a:solidFill>
                <a:uFill>
                  <a:solidFill>
                    <a:srgbClr val="6FAC46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u="heavy" spc="-5" dirty="0">
                <a:solidFill>
                  <a:srgbClr val="C00000"/>
                </a:solidFill>
                <a:uFill>
                  <a:solidFill>
                    <a:srgbClr val="6FAC46"/>
                  </a:solidFill>
                </a:uFill>
                <a:latin typeface="Calibri Light" panose="020F0302020204030204"/>
                <a:cs typeface="Calibri Light" panose="020F0302020204030204"/>
              </a:rPr>
              <a:t>Set</a:t>
            </a:r>
            <a:r>
              <a:rPr sz="4800" u="heavy" spc="-25" dirty="0">
                <a:solidFill>
                  <a:srgbClr val="C00000"/>
                </a:solidFill>
                <a:uFill>
                  <a:solidFill>
                    <a:srgbClr val="6FAC46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u="heavy" dirty="0">
                <a:solidFill>
                  <a:srgbClr val="C00000"/>
                </a:solidFill>
                <a:uFill>
                  <a:solidFill>
                    <a:srgbClr val="6FAC46"/>
                  </a:solidFill>
                </a:uFill>
                <a:latin typeface="Calibri Light" panose="020F0302020204030204"/>
                <a:cs typeface="Calibri Light" panose="020F0302020204030204"/>
              </a:rPr>
              <a:t>Go!!!	</a:t>
            </a:r>
            <a:endParaRPr sz="48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707" y="85343"/>
            <a:ext cx="2234183" cy="679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3715" y="1649679"/>
            <a:ext cx="5228590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Gear</a:t>
            </a:r>
            <a:r>
              <a:rPr sz="4400" spc="7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4400" spc="-28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up</a:t>
            </a:r>
            <a:endParaRPr sz="44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</a:pPr>
            <a:r>
              <a:rPr sz="4400" spc="-30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Fasten</a:t>
            </a:r>
            <a:r>
              <a:rPr sz="4400" spc="7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4400" spc="-29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your</a:t>
            </a:r>
            <a:r>
              <a:rPr sz="4400" spc="9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4400" spc="-24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seat</a:t>
            </a:r>
            <a:r>
              <a:rPr sz="4400" spc="9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4400" spc="-24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belts</a:t>
            </a:r>
            <a:endParaRPr sz="44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</a:pPr>
            <a:endParaRPr sz="52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4470"/>
              </a:spcBef>
            </a:pPr>
            <a:r>
              <a:rPr sz="4400" spc="-195" dirty="0">
                <a:solidFill>
                  <a:srgbClr val="FF0000"/>
                </a:solidFill>
                <a:latin typeface="Cambria" panose="02040503050406030204"/>
                <a:cs typeface="Cambria" panose="02040503050406030204"/>
              </a:rPr>
              <a:t>Build</a:t>
            </a:r>
            <a:r>
              <a:rPr sz="4400" spc="65" dirty="0">
                <a:solidFill>
                  <a:srgbClr val="FF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4400" spc="-240" dirty="0">
                <a:solidFill>
                  <a:srgbClr val="FF0000"/>
                </a:solidFill>
                <a:latin typeface="Cambria" panose="02040503050406030204"/>
                <a:cs typeface="Cambria" panose="02040503050406030204"/>
              </a:rPr>
              <a:t>futuristic</a:t>
            </a:r>
            <a:r>
              <a:rPr sz="4400" spc="60" dirty="0">
                <a:solidFill>
                  <a:srgbClr val="FF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4400" spc="-260" dirty="0">
                <a:solidFill>
                  <a:srgbClr val="FF0000"/>
                </a:solidFill>
                <a:latin typeface="Cambria" panose="02040503050406030204"/>
                <a:cs typeface="Cambria" panose="02040503050406030204"/>
              </a:rPr>
              <a:t>solutions</a:t>
            </a:r>
            <a:endParaRPr sz="44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475" y="2904292"/>
            <a:ext cx="10433049" cy="830997"/>
          </a:xfrm>
        </p:spPr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165" y="457200"/>
            <a:ext cx="1196403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1522730"/>
            <a:ext cx="11216640" cy="4039870"/>
          </a:xfrm>
          <a:prstGeom prst="rect">
            <a:avLst/>
          </a:prstGeom>
        </p:spPr>
      </p:pic>
      <p:pic>
        <p:nvPicPr>
          <p:cNvPr id="4" name="object 4"/>
          <p:cNvPicPr>
            <a:picLocks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0063480" y="76200"/>
            <a:ext cx="2079625" cy="826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4950" y="0"/>
            <a:ext cx="9182100" cy="787400"/>
            <a:chOff x="-19050" y="0"/>
            <a:chExt cx="9182100" cy="787400"/>
          </a:xfrm>
        </p:grpSpPr>
        <p:sp>
          <p:nvSpPr>
            <p:cNvPr id="3" name="object 3"/>
            <p:cNvSpPr/>
            <p:nvPr/>
          </p:nvSpPr>
          <p:spPr>
            <a:xfrm>
              <a:off x="0" y="685800"/>
              <a:ext cx="9144000" cy="822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0" y="685800"/>
                  </a:moveTo>
                  <a:lnTo>
                    <a:pt x="9144000" y="685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45288" y="44586"/>
            <a:ext cx="6313112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25" dirty="0" smtClean="0">
                <a:solidFill>
                  <a:srgbClr val="FFFFFF"/>
                </a:solidFill>
              </a:rPr>
              <a:t>Program</a:t>
            </a:r>
            <a:r>
              <a:rPr lang="en-IN" sz="4000" spc="-25" dirty="0" smtClean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Outcome</a:t>
            </a:r>
            <a:endParaRPr sz="4000" dirty="0"/>
          </a:p>
        </p:txBody>
      </p:sp>
      <p:sp>
        <p:nvSpPr>
          <p:cNvPr id="7" name="object 7"/>
          <p:cNvSpPr/>
          <p:nvPr/>
        </p:nvSpPr>
        <p:spPr>
          <a:xfrm>
            <a:off x="762000" y="1860052"/>
            <a:ext cx="4880668" cy="4558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58000" y="2211070"/>
            <a:ext cx="4069715" cy="6642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07580" y="2133600"/>
            <a:ext cx="3187700" cy="693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96100" y="2231390"/>
            <a:ext cx="4030345" cy="5848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58000" y="2272151"/>
            <a:ext cx="4069079" cy="513602"/>
          </a:xfrm>
          <a:prstGeom prst="rect">
            <a:avLst/>
          </a:prstGeom>
          <a:ln w="12700">
            <a:solidFill>
              <a:srgbClr val="97B853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35" algn="ctr">
              <a:spcBef>
                <a:spcPts val="165"/>
              </a:spcBef>
            </a:pPr>
            <a:r>
              <a:rPr sz="3200" spc="-5" dirty="0">
                <a:latin typeface="Carlito"/>
                <a:cs typeface="Carlito"/>
              </a:rPr>
              <a:t>PO-CO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Mapping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98678" y="3069988"/>
            <a:ext cx="4904486" cy="2122914"/>
            <a:chOff x="4863084" y="3835908"/>
            <a:chExt cx="4281170" cy="1864360"/>
          </a:xfrm>
        </p:grpSpPr>
        <p:sp>
          <p:nvSpPr>
            <p:cNvPr id="14" name="object 14"/>
            <p:cNvSpPr/>
            <p:nvPr/>
          </p:nvSpPr>
          <p:spPr>
            <a:xfrm>
              <a:off x="4913379" y="3866388"/>
              <a:ext cx="4230620" cy="1833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63084" y="3835908"/>
              <a:ext cx="4201668" cy="18044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53000" y="3886149"/>
              <a:ext cx="4191000" cy="175437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689090" y="2954020"/>
            <a:ext cx="4814570" cy="25920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1115" rIns="0" bIns="0" rtlCol="0">
            <a:noAutofit/>
          </a:bodyPr>
          <a:lstStyle/>
          <a:p>
            <a:pPr marL="434975" indent="-343535">
              <a:spcBef>
                <a:spcPts val="245"/>
              </a:spcBef>
              <a:buAutoNum type="arabicPeriod"/>
              <a:tabLst>
                <a:tab pos="434975" algn="l"/>
                <a:tab pos="434975" algn="l"/>
              </a:tabLst>
            </a:pPr>
            <a:r>
              <a:rPr sz="2000" spc="-5" dirty="0">
                <a:latin typeface="Carlito"/>
                <a:cs typeface="Carlito"/>
              </a:rPr>
              <a:t>Engineering </a:t>
            </a:r>
            <a:r>
              <a:rPr sz="2000" spc="-10" dirty="0">
                <a:latin typeface="Carlito"/>
                <a:cs typeface="Carlito"/>
              </a:rPr>
              <a:t>Knowledge</a:t>
            </a:r>
            <a:endParaRPr sz="2000" dirty="0">
              <a:latin typeface="Carlito"/>
              <a:cs typeface="Carlito"/>
            </a:endParaRPr>
          </a:p>
          <a:p>
            <a:pPr marL="434975" indent="-343535">
              <a:buAutoNum type="arabicPeriod"/>
              <a:tabLst>
                <a:tab pos="434975" algn="l"/>
                <a:tab pos="434975" algn="l"/>
              </a:tabLst>
            </a:pPr>
            <a:r>
              <a:rPr sz="2000" spc="-10" dirty="0">
                <a:latin typeface="Carlito"/>
                <a:cs typeface="Carlito"/>
              </a:rPr>
              <a:t>Problem</a:t>
            </a:r>
            <a:r>
              <a:rPr sz="2000" spc="-5" dirty="0">
                <a:latin typeface="Carlito"/>
                <a:cs typeface="Carlito"/>
              </a:rPr>
              <a:t> Analysis</a:t>
            </a:r>
            <a:endParaRPr sz="2000" dirty="0">
              <a:latin typeface="Carlito"/>
              <a:cs typeface="Carlito"/>
            </a:endParaRPr>
          </a:p>
          <a:p>
            <a:pPr marL="434975" indent="-343535">
              <a:buAutoNum type="arabicPeriod"/>
              <a:tabLst>
                <a:tab pos="434975" algn="l"/>
                <a:tab pos="434975" algn="l"/>
              </a:tabLst>
            </a:pPr>
            <a:r>
              <a:rPr sz="2000" spc="-5" dirty="0">
                <a:latin typeface="Carlito"/>
                <a:cs typeface="Carlito"/>
              </a:rPr>
              <a:t>Design </a:t>
            </a:r>
            <a:r>
              <a:rPr sz="2000" dirty="0">
                <a:latin typeface="Carlito"/>
                <a:cs typeface="Carlito"/>
              </a:rPr>
              <a:t>/ </a:t>
            </a:r>
            <a:r>
              <a:rPr sz="2000" spc="-5" dirty="0">
                <a:latin typeface="Carlito"/>
                <a:cs typeface="Carlito"/>
              </a:rPr>
              <a:t>Development 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Solution</a:t>
            </a:r>
            <a:endParaRPr sz="2000" dirty="0">
              <a:latin typeface="Carlito"/>
              <a:cs typeface="Carlito"/>
            </a:endParaRPr>
          </a:p>
          <a:p>
            <a:pPr marL="434975" indent="-343535">
              <a:buAutoNum type="arabicPeriod"/>
              <a:tabLst>
                <a:tab pos="434975" algn="l"/>
                <a:tab pos="434975" algn="l"/>
              </a:tabLst>
            </a:pPr>
            <a:r>
              <a:rPr sz="2000" dirty="0">
                <a:latin typeface="Carlito"/>
                <a:cs typeface="Carlito"/>
              </a:rPr>
              <a:t>Modern </a:t>
            </a:r>
            <a:r>
              <a:rPr sz="2000" spc="-45" dirty="0">
                <a:latin typeface="Carlito"/>
                <a:cs typeface="Carlito"/>
              </a:rPr>
              <a:t>Tool</a:t>
            </a:r>
            <a:r>
              <a:rPr sz="2000" spc="-5" dirty="0">
                <a:latin typeface="Carlito"/>
                <a:cs typeface="Carlito"/>
              </a:rPr>
              <a:t> usage</a:t>
            </a:r>
            <a:endParaRPr sz="2000" dirty="0">
              <a:latin typeface="Carlito"/>
              <a:cs typeface="Carlito"/>
            </a:endParaRPr>
          </a:p>
          <a:p>
            <a:pPr marL="434975" indent="-343535">
              <a:buAutoNum type="arabicPeriod"/>
              <a:tabLst>
                <a:tab pos="434975" algn="l"/>
                <a:tab pos="434975" algn="l"/>
              </a:tabLst>
            </a:pPr>
            <a:r>
              <a:rPr sz="2000" spc="-5" dirty="0">
                <a:latin typeface="Carlito"/>
                <a:cs typeface="Carlito"/>
              </a:rPr>
              <a:t>Individual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teamwork</a:t>
            </a:r>
            <a:endParaRPr sz="2000" dirty="0">
              <a:latin typeface="Carlito"/>
              <a:cs typeface="Carlito"/>
            </a:endParaRPr>
          </a:p>
          <a:p>
            <a:pPr marL="434975" indent="-343535">
              <a:spcBef>
                <a:spcPts val="5"/>
              </a:spcBef>
              <a:buAutoNum type="arabicPeriod"/>
              <a:tabLst>
                <a:tab pos="434975" algn="l"/>
                <a:tab pos="434975" algn="l"/>
              </a:tabLst>
            </a:pPr>
            <a:r>
              <a:rPr sz="2000" spc="-10" dirty="0">
                <a:latin typeface="Carlito"/>
                <a:cs typeface="Carlito"/>
              </a:rPr>
              <a:t>Life-long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learning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9" name="Cloud 18"/>
          <p:cNvSpPr/>
          <p:nvPr/>
        </p:nvSpPr>
        <p:spPr>
          <a:xfrm>
            <a:off x="152400" y="954071"/>
            <a:ext cx="3352800" cy="6035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/>
              <a:t>Program Outcomes</a:t>
            </a:r>
            <a:endParaRPr lang="en-IN" b="1" dirty="0"/>
          </a:p>
        </p:txBody>
      </p:sp>
      <p:sp>
        <p:nvSpPr>
          <p:cNvPr id="20" name="Cloud 19"/>
          <p:cNvSpPr/>
          <p:nvPr/>
        </p:nvSpPr>
        <p:spPr>
          <a:xfrm>
            <a:off x="5943859" y="1219171"/>
            <a:ext cx="410717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Program outcome and Course Outcome</a:t>
            </a:r>
            <a:endParaRPr lang="en-IN" b="1" dirty="0"/>
          </a:p>
        </p:txBody>
      </p:sp>
      <p:pic>
        <p:nvPicPr>
          <p:cNvPr id="18" name="object 4"/>
          <p:cNvPicPr>
            <a:picLocks noChangeAspect="1"/>
          </p:cNvPicPr>
          <p:nvPr>
            <p:ph sz="half" idx="2"/>
          </p:nvPr>
        </p:nvPicPr>
        <p:blipFill>
          <a:blip r:embed="rId9" cstate="print"/>
          <a:stretch>
            <a:fillRect/>
          </a:stretch>
        </p:blipFill>
        <p:spPr>
          <a:xfrm>
            <a:off x="10170160" y="14605"/>
            <a:ext cx="1972945" cy="93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xfrm>
            <a:off x="609600" y="1447800"/>
            <a:ext cx="10509885" cy="452628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24130" algn="just">
              <a:spcBef>
                <a:spcPts val="100"/>
              </a:spcBef>
            </a:pPr>
            <a:r>
              <a:rPr lang="en-IN" sz="2000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2000" b="1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2000" b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b="1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" algn="just">
              <a:spcBef>
                <a:spcPts val="20"/>
              </a:spcBef>
            </a:pPr>
            <a:endParaRPr lang="en-IN" sz="1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" algn="just">
              <a:spcBef>
                <a:spcPts val="20"/>
              </a:spcBef>
            </a:pPr>
            <a:endParaRPr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030" marR="5080" indent="-342900" algn="just">
              <a:tabLst>
                <a:tab pos="366395" algn="l"/>
              </a:tabLst>
            </a:pP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endParaRPr sz="2000" spc="-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" algn="just">
              <a:spcBef>
                <a:spcPts val="25"/>
              </a:spcBef>
            </a:pPr>
            <a:endParaRPr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" algn="just">
              <a:spcBef>
                <a:spcPts val="5"/>
              </a:spcBef>
            </a:pPr>
            <a:r>
              <a:rPr sz="2000" b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sz="2000" b="1" spc="-1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" algn="just">
              <a:spcBef>
                <a:spcPts val="20"/>
              </a:spcBef>
            </a:pPr>
            <a:endParaRPr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030" marR="546735" indent="-342900" algn="just">
              <a:buAutoNum type="arabicPeriod"/>
              <a:tabLst>
                <a:tab pos="366395" algn="l"/>
                <a:tab pos="367030" algn="l"/>
              </a:tabLst>
            </a:pP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ELECTRICAL ENGINEERING </a:t>
            </a:r>
            <a:r>
              <a:rPr sz="20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D.C. </a:t>
            </a:r>
            <a:r>
              <a:rPr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KULSHRESTHA, </a:t>
            </a:r>
            <a:r>
              <a:rPr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 </a:t>
            </a:r>
            <a:r>
              <a:rPr sz="20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GRAW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 by </a:t>
            </a:r>
            <a:r>
              <a:rPr sz="20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D.C.  </a:t>
            </a:r>
            <a:r>
              <a:rPr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KULSHRESTHA, </a:t>
            </a:r>
            <a:r>
              <a:rPr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 </a:t>
            </a:r>
            <a:r>
              <a:rPr sz="20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GRAW</a:t>
            </a:r>
            <a:r>
              <a:rPr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</a:t>
            </a:r>
            <a:endParaRPr sz="20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030" indent="-342900" algn="just">
              <a:buAutoNum type="arabicPeriod"/>
              <a:tabLst>
                <a:tab pos="366395" algn="l"/>
                <a:tab pos="367030" algn="l"/>
              </a:tabLst>
            </a:pPr>
            <a:r>
              <a:rPr sz="20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sz="20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BY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THOMAS L. </a:t>
            </a:r>
            <a:r>
              <a:rPr sz="20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P </a:t>
            </a:r>
            <a:r>
              <a:rPr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JAIN, </a:t>
            </a:r>
            <a:r>
              <a:rPr sz="20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THOMAS</a:t>
            </a:r>
            <a:r>
              <a:rPr sz="200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</a:t>
            </a:r>
            <a:endParaRPr sz="20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030" algn="just">
              <a:spcBef>
                <a:spcPts val="5"/>
              </a:spcBef>
            </a:pPr>
            <a:r>
              <a:rPr sz="20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P </a:t>
            </a:r>
            <a:r>
              <a:rPr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JAIN,</a:t>
            </a:r>
            <a:r>
              <a:rPr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endParaRPr sz="2000" spc="-1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030" marR="347345" indent="-342900" algn="just">
              <a:buAutoNum type="arabicPeriod" startAt="3"/>
              <a:tabLst>
                <a:tab pos="366395" algn="l"/>
                <a:tab pos="367030" algn="l"/>
              </a:tabLst>
            </a:pPr>
            <a:r>
              <a:rPr sz="20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sz="20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H. </a:t>
            </a:r>
            <a:r>
              <a:rPr sz="20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TAUB </a:t>
            </a:r>
            <a:r>
              <a:rPr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SCHILLING, </a:t>
            </a:r>
            <a:r>
              <a:rPr sz="20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MCGRAW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  </a:t>
            </a:r>
            <a:r>
              <a:rPr sz="2000" spc="-2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lang="en-US" sz="2000" spc="-25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030" marR="347345" indent="-342900" algn="just">
              <a:buAutoNum type="arabicPeriod" startAt="3"/>
              <a:tabLst>
                <a:tab pos="366395" algn="l"/>
                <a:tab pos="367030" algn="l"/>
              </a:tabLst>
            </a:pPr>
            <a:r>
              <a:rPr lang="en-US" sz="20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(IOT)- ARCHITECTURE AND DESIGN PRINCIPLES by RAJ KAMAL,</a:t>
            </a:r>
            <a:r>
              <a:rPr lang="en-IN" altLang="en-US" sz="20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MCGRAW HILL EDUCATION</a:t>
            </a:r>
            <a:endParaRPr lang="en-IN" sz="2000" spc="-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030" marR="347345" indent="-342900" algn="just">
              <a:buAutoNum type="arabicPeriod" startAt="3"/>
              <a:tabLst>
                <a:tab pos="366395" algn="l"/>
                <a:tab pos="367030" algn="l"/>
              </a:tabLst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FUNDAMENTALS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ELECTRICAL ENGINEERING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ELECTRONICS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B.L.THERAJA,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S.  CHAND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&amp;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COMPANY</a:t>
            </a:r>
            <a:endParaRPr lang="en-IN" sz="2000" spc="-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Details</a:t>
            </a:r>
            <a:endParaRPr lang="en-US" b="1" dirty="0"/>
          </a:p>
        </p:txBody>
      </p:sp>
      <p:pic>
        <p:nvPicPr>
          <p:cNvPr id="5" name="object 4"/>
          <p:cNvPicPr>
            <a:picLocks noChangeAspect="1"/>
          </p:cNvPicPr>
          <p:nvPr>
            <p:ph sz="half" idx="3"/>
          </p:nvPr>
        </p:nvPicPr>
        <p:blipFill>
          <a:blip r:embed="rId1" cstate="print"/>
          <a:stretch>
            <a:fillRect/>
          </a:stretch>
        </p:blipFill>
        <p:spPr>
          <a:xfrm>
            <a:off x="10013950" y="0"/>
            <a:ext cx="2178050" cy="11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39" y="576198"/>
            <a:ext cx="12034520" cy="67710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Course Assessment Model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600200"/>
            <a:ext cx="10287000" cy="4431983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 Break Up: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                                          5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 (Two best out of Three)               25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MTE                                                   20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                                                    50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                                                100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4"/>
          <p:cNvPicPr>
            <a:picLocks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10125710" y="0"/>
            <a:ext cx="2011045" cy="940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" y="457200"/>
            <a:ext cx="973963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Before MTE</a:t>
            </a:r>
            <a:endParaRPr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1426845"/>
            <a:ext cx="9961880" cy="443738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0125710" y="0"/>
            <a:ext cx="2011045" cy="940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335" y="626745"/>
            <a:ext cx="77311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MTE</a:t>
            </a:r>
            <a:endParaRPr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4"/>
          <p:cNvPicPr>
            <a:picLocks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9395460" y="0"/>
            <a:ext cx="2796540" cy="9677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1068133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" y="605155"/>
            <a:ext cx="1118933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1495" algn="l"/>
              </a:tabLst>
            </a:pPr>
            <a:r>
              <a:rPr sz="4400" spc="-195" dirty="0">
                <a:solidFill>
                  <a:srgbClr val="FF0000"/>
                </a:solidFill>
                <a:uFill>
                  <a:solidFill>
                    <a:srgbClr val="6FAC46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pc="-195" dirty="0" smtClean="0">
                <a:solidFill>
                  <a:srgbClr val="FF0000"/>
                </a:solidFill>
                <a:uFill>
                  <a:solidFill>
                    <a:srgbClr val="6FAC46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Unit- 1: </a:t>
            </a:r>
            <a:r>
              <a:rPr sz="4400" spc="-50" dirty="0" smtClean="0">
                <a:solidFill>
                  <a:srgbClr val="FF0000"/>
                </a:solidFill>
                <a:uFill>
                  <a:solidFill>
                    <a:srgbClr val="6FAC46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r>
              <a:rPr sz="4400" spc="-95" dirty="0" smtClean="0">
                <a:solidFill>
                  <a:srgbClr val="FF0000"/>
                </a:solidFill>
                <a:uFill>
                  <a:solidFill>
                    <a:srgbClr val="6FAC46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20" dirty="0">
                <a:solidFill>
                  <a:srgbClr val="FF0000"/>
                </a:solidFill>
                <a:uFill>
                  <a:solidFill>
                    <a:srgbClr val="6FAC46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400" spc="-50" dirty="0">
                <a:solidFill>
                  <a:srgbClr val="FF0000"/>
                </a:solidFill>
                <a:uFill>
                  <a:solidFill>
                    <a:srgbClr val="6FAC46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75" dirty="0" smtClean="0">
                <a:solidFill>
                  <a:srgbClr val="FF0000"/>
                </a:solidFill>
                <a:uFill>
                  <a:solidFill>
                    <a:srgbClr val="6FAC46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4400" spc="-75" dirty="0" smtClean="0">
                <a:solidFill>
                  <a:srgbClr val="FF0000"/>
                </a:solidFill>
                <a:uFill>
                  <a:solidFill>
                    <a:srgbClr val="6FAC46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and A.C</a:t>
            </a:r>
            <a:r>
              <a:rPr sz="4400" spc="-85" dirty="0" smtClean="0">
                <a:solidFill>
                  <a:srgbClr val="FF0000"/>
                </a:solidFill>
                <a:uFill>
                  <a:solidFill>
                    <a:srgbClr val="6FAC46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35" dirty="0" smtClean="0">
                <a:solidFill>
                  <a:srgbClr val="FF0000"/>
                </a:solidFill>
                <a:uFill>
                  <a:solidFill>
                    <a:srgbClr val="6FAC46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r>
              <a:rPr sz="4400" dirty="0">
                <a:solidFill>
                  <a:srgbClr val="FF0000"/>
                </a:solidFill>
                <a:uFill>
                  <a:solidFill>
                    <a:srgbClr val="6FAC46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39400" y="76200"/>
            <a:ext cx="1717040" cy="8610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80590" y="5993765"/>
            <a:ext cx="3077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 panose="020B0604030504040204"/>
                <a:cs typeface="Tahoma" panose="020B0604030504040204"/>
              </a:rPr>
              <a:t>Revising</a:t>
            </a:r>
            <a:r>
              <a:rPr sz="20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dirty="0">
                <a:latin typeface="Tahoma" panose="020B0604030504040204"/>
                <a:cs typeface="Tahoma" panose="020B0604030504040204"/>
              </a:rPr>
              <a:t>basic</a:t>
            </a:r>
            <a:r>
              <a:rPr sz="20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formulas</a:t>
            </a:r>
            <a:endParaRPr sz="20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151" y="1600200"/>
            <a:ext cx="5440849" cy="3886200"/>
          </a:xfrm>
          <a:prstGeom prst="rect">
            <a:avLst/>
          </a:prstGeom>
        </p:spPr>
      </p:pic>
      <p:pic>
        <p:nvPicPr>
          <p:cNvPr id="6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2617556"/>
            <a:ext cx="5486400" cy="2836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3965</Words>
  <Application>WPS Presentation</Application>
  <PresentationFormat>Widescreen</PresentationFormat>
  <Paragraphs>154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SimSun</vt:lpstr>
      <vt:lpstr>Wingdings</vt:lpstr>
      <vt:lpstr>Times New Roman</vt:lpstr>
      <vt:lpstr>Calibri Light</vt:lpstr>
      <vt:lpstr>Arial MT</vt:lpstr>
      <vt:lpstr>Times New Roman</vt:lpstr>
      <vt:lpstr>Carlito</vt:lpstr>
      <vt:lpstr>Courant</vt:lpstr>
      <vt:lpstr>Tahoma</vt:lpstr>
      <vt:lpstr>Microsoft YaHei</vt:lpstr>
      <vt:lpstr>Arial Unicode MS</vt:lpstr>
      <vt:lpstr>Calibri</vt:lpstr>
      <vt:lpstr>Arial</vt:lpstr>
      <vt:lpstr>Cambria</vt:lpstr>
      <vt:lpstr>Office Theme</vt:lpstr>
      <vt:lpstr>Lecture 0</vt:lpstr>
      <vt:lpstr>PowerPoint 演示文稿</vt:lpstr>
      <vt:lpstr>PowerPoint 演示文稿</vt:lpstr>
      <vt:lpstr>Program Outcome</vt:lpstr>
      <vt:lpstr>Course Details</vt:lpstr>
      <vt:lpstr>Course Assessment Model</vt:lpstr>
      <vt:lpstr>The course contents Before MTE</vt:lpstr>
      <vt:lpstr>The course contents After MTE</vt:lpstr>
      <vt:lpstr>PowerPoint 演示文稿</vt:lpstr>
      <vt:lpstr>PowerPoint 演示文稿</vt:lpstr>
      <vt:lpstr>PowerPoint 演示文稿</vt:lpstr>
      <vt:lpstr>Unit-6: Introduction of Arduino and Sensors</vt:lpstr>
      <vt:lpstr>Unit- 4 : Introduction to Combinational Logic Circuits	</vt:lpstr>
      <vt:lpstr>Unit-5: Introduction to Sequential Logic Circuits  </vt:lpstr>
      <vt:lpstr>Practical Applications of the Subject</vt:lpstr>
      <vt:lpstr>Why ECE Subject for CSE Students?</vt:lpstr>
      <vt:lpstr>PowerPoint 演示文稿</vt:lpstr>
      <vt:lpstr>ECE 249: Basic Electrical and Electronics  Engineering</vt:lpstr>
      <vt:lpstr>Electrical vs Electronics</vt:lpstr>
      <vt:lpstr>Blend of Computer Science, Electrical and  Electronics</vt:lpstr>
      <vt:lpstr>Blend of Computer           Science, Electrical and  Electronics</vt:lpstr>
      <vt:lpstr>Blend of Computer  Science, Electrical and  Electronics</vt:lpstr>
      <vt:lpstr>Some Mini  Projects </vt:lpstr>
      <vt:lpstr> Get Set Go!!!	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</dc:title>
  <dc:creator>Irfan Ahmad</dc:creator>
  <cp:lastModifiedBy>91887</cp:lastModifiedBy>
  <cp:revision>67</cp:revision>
  <dcterms:created xsi:type="dcterms:W3CDTF">2022-08-29T09:43:00Z</dcterms:created>
  <dcterms:modified xsi:type="dcterms:W3CDTF">2023-08-16T15:58:19Z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2021-09-02T11:00:00Z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2022-08-29T11:00:00Z</vt:filetime>
  </property>
  <property fmtid="{D5CDD505-2E9C-101B-9397-08002B2CF9AE}" pid="5" name="ICV">
    <vt:lpwstr>AE08C06AA79148A2B8D2806976F5461F_13</vt:lpwstr>
  </property>
  <property fmtid="{D5CDD505-2E9C-101B-9397-08002B2CF9AE}" pid="6" name="KSOProductBuildVer">
    <vt:lpwstr>1033-12.2.0.13085</vt:lpwstr>
  </property>
</Properties>
</file>