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DD9CF-FD76-4068-B8EE-5C1947D25B8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3D479-326E-487A-9EE4-E8139DA70F5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3D479-326E-487A-9EE4-E8139DA70F5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8055" y="2489072"/>
            <a:ext cx="621588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22598" y="3774694"/>
            <a:ext cx="4146803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25128" y="644228"/>
            <a:ext cx="2210217" cy="7674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5446" y="609676"/>
            <a:ext cx="580110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299586"/>
            <a:ext cx="5569585" cy="156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88054" y="2489072"/>
            <a:ext cx="74513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endParaRPr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3)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665970" cy="2881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Calculate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ratings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100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Watt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incandescent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bulb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15 </a:t>
            </a:r>
            <a:r>
              <a:rPr sz="2800" spc="-6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Watt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LED lamp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operated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with the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domestic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supply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220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Volt?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3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Bulb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0.068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LED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0.45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Bulb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0.45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 and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LED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=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0.068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Bulb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=0.50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 and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0.068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Bulb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0.50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0.68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4)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57745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From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previous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question,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inferred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that: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LED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consumes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5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times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more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than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Bulb.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Bulb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consumes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5 times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more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than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LED..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LED consumes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6.6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times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more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than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Bulb.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Bulb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consumes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6.6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times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more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than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LED.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505" y="609676"/>
            <a:ext cx="4860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Network</a:t>
            </a:r>
            <a:r>
              <a:rPr spc="-160" dirty="0"/>
              <a:t> </a:t>
            </a:r>
            <a:r>
              <a:rPr spc="-45" dirty="0"/>
              <a:t>Components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514855" y="2731007"/>
            <a:ext cx="2415540" cy="65405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Active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600" y="2798064"/>
            <a:ext cx="2415540" cy="65532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Passive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4855" y="3384803"/>
            <a:ext cx="0" cy="2211070"/>
          </a:xfrm>
          <a:custGeom>
            <a:avLst/>
            <a:gdLst/>
            <a:ahLst/>
            <a:cxnLst/>
            <a:rect l="l" t="t" r="r" b="b"/>
            <a:pathLst>
              <a:path h="2211070">
                <a:moveTo>
                  <a:pt x="0" y="0"/>
                </a:moveTo>
                <a:lnTo>
                  <a:pt x="0" y="221093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37792" y="3783914"/>
            <a:ext cx="704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tt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7792" y="4406010"/>
            <a:ext cx="216598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Transistor, </a:t>
            </a:r>
            <a:endParaRPr lang="en-US" sz="1800" spc="-35" dirty="0" smtClean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latin typeface="Calibri" panose="020F0502020204030204"/>
                <a:cs typeface="Calibri" panose="020F0502020204030204"/>
              </a:rPr>
              <a:t>Op-amp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endParaRPr lang="en-US" sz="1800" spc="-25" dirty="0" smtClean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5" dirty="0" smtClean="0">
                <a:latin typeface="Calibri" panose="020F0502020204030204"/>
                <a:cs typeface="Calibri" panose="020F0502020204030204"/>
              </a:rPr>
              <a:t>Diode </a:t>
            </a:r>
            <a:endParaRPr lang="en-US" spc="-1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5" dirty="0" smtClean="0">
                <a:latin typeface="Calibri" panose="020F0502020204030204"/>
                <a:cs typeface="Calibri" panose="020F0502020204030204"/>
              </a:rPr>
              <a:t>VS and CS</a:t>
            </a:r>
            <a:endParaRPr lang="en-US" sz="1800" spc="-15" dirty="0" smtClean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Generators 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3453384"/>
            <a:ext cx="0" cy="2402205"/>
          </a:xfrm>
          <a:custGeom>
            <a:avLst/>
            <a:gdLst/>
            <a:ahLst/>
            <a:cxnLst/>
            <a:rect l="l" t="t" r="r" b="b"/>
            <a:pathLst>
              <a:path h="2402204">
                <a:moveTo>
                  <a:pt x="0" y="0"/>
                </a:moveTo>
                <a:lnTo>
                  <a:pt x="0" y="2402001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24600" y="3974083"/>
            <a:ext cx="146367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Resistance (R)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Capacitance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(C)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Inductance (L</a:t>
            </a:r>
            <a:r>
              <a:rPr sz="1800" spc="-5" dirty="0" smtClean="0">
                <a:latin typeface="Calibri" panose="020F0502020204030204"/>
                <a:cs typeface="Calibri" panose="020F0502020204030204"/>
              </a:rPr>
              <a:t>)</a:t>
            </a:r>
            <a:endParaRPr lang="en-US" sz="1800" spc="-5" dirty="0" smtClean="0">
              <a:latin typeface="Calibri" panose="020F0502020204030204"/>
              <a:cs typeface="Calibri" panose="020F0502020204030204"/>
            </a:endParaRPr>
          </a:p>
          <a:p>
            <a:pPr marL="12700" marR="5080">
              <a:spcBef>
                <a:spcPts val="100"/>
              </a:spcBef>
            </a:pPr>
            <a:r>
              <a:rPr lang="en-US" dirty="0"/>
              <a:t>Transformers</a:t>
            </a:r>
            <a:endParaRPr lang="en-US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6814" y="1905000"/>
            <a:ext cx="3756577" cy="3364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4805" y="501776"/>
            <a:ext cx="2347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Resistance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447801"/>
            <a:ext cx="7924800" cy="149784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Resistance:</a:t>
            </a:r>
            <a:r>
              <a:rPr sz="2800" spc="1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28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opposition</a:t>
            </a:r>
            <a:r>
              <a:rPr sz="28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flow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927100" marR="1629410">
              <a:lnSpc>
                <a:spcPts val="4020"/>
              </a:lnSpc>
              <a:spcBef>
                <a:spcPts val="7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S.I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Unit: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Ohm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(Ω)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endParaRPr lang="en-US" sz="2800" spc="-620" dirty="0" smtClean="0">
              <a:latin typeface="Calibri" panose="020F0502020204030204"/>
              <a:cs typeface="Calibri" panose="020F0502020204030204"/>
            </a:endParaRPr>
          </a:p>
          <a:p>
            <a:pPr marL="927100" marR="1629410">
              <a:lnSpc>
                <a:spcPts val="4020"/>
              </a:lnSpc>
              <a:spcBef>
                <a:spcPts val="75"/>
              </a:spcBef>
            </a:pPr>
            <a:r>
              <a:rPr sz="2800" spc="-15" dirty="0" smtClean="0">
                <a:latin typeface="Calibri" panose="020F0502020204030204"/>
                <a:cs typeface="Calibri" panose="020F0502020204030204"/>
              </a:rPr>
              <a:t>Symbol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: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R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72882" y="2026919"/>
            <a:ext cx="5018257" cy="3266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72" y="4291584"/>
            <a:ext cx="329184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6497" y="609676"/>
            <a:ext cx="2705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Capacitance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06907"/>
            <a:ext cx="5680709" cy="4064318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158115" indent="-229235">
              <a:lnSpc>
                <a:spcPct val="7000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sz="2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electrostatic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ts val="2245"/>
              </a:lnSpc>
              <a:spcBef>
                <a:spcPts val="2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245"/>
              </a:lnSpc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electrical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10845" indent="-229235">
              <a:lnSpc>
                <a:spcPct val="7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S.I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Unit: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Farad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009140" algn="ctr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Symbol: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976120" algn="ctr">
              <a:lnSpc>
                <a:spcPct val="100000"/>
              </a:lnSpc>
              <a:spcBef>
                <a:spcPts val="205"/>
              </a:spcBef>
            </a:pPr>
            <a:r>
              <a:rPr sz="22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5080" indent="-515620">
              <a:lnSpc>
                <a:spcPct val="7000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flows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capacitor,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lnSpc>
                <a:spcPts val="2245"/>
              </a:lnSpc>
              <a:spcBef>
                <a:spcPts val="2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>
              <a:lnSpc>
                <a:spcPts val="2245"/>
              </a:lnSpc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instantaneously.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53200" y="2286000"/>
            <a:ext cx="5304884" cy="174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0797" y="609676"/>
            <a:ext cx="2475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</a:t>
            </a:r>
            <a:r>
              <a:rPr spc="-55" dirty="0"/>
              <a:t>n</a:t>
            </a:r>
            <a:r>
              <a:rPr spc="-50" dirty="0"/>
              <a:t>du</a:t>
            </a:r>
            <a:r>
              <a:rPr spc="-40" dirty="0"/>
              <a:t>c</a:t>
            </a:r>
            <a:r>
              <a:rPr spc="-95" dirty="0"/>
              <a:t>t</a:t>
            </a:r>
            <a:r>
              <a:rPr spc="-35" dirty="0"/>
              <a:t>a</a:t>
            </a:r>
            <a:r>
              <a:rPr spc="-50" dirty="0"/>
              <a:t>n</a:t>
            </a:r>
            <a:r>
              <a:rPr spc="-40" dirty="0"/>
              <a:t>c</a:t>
            </a:r>
            <a:r>
              <a:rPr dirty="0"/>
              <a:t>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520266"/>
            <a:ext cx="6324599" cy="108811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marR="5715" indent="-229235" algn="just">
              <a:lnSpc>
                <a:spcPct val="7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  <a:tab pos="241935" algn="l"/>
                <a:tab pos="1532255" algn="l"/>
                <a:tab pos="1837055" algn="l"/>
                <a:tab pos="2329180" algn="l"/>
                <a:tab pos="3855720" algn="l"/>
                <a:tab pos="4214495" algn="l"/>
                <a:tab pos="4615180" algn="l"/>
              </a:tabLst>
            </a:pP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Induc</a:t>
            </a:r>
            <a:r>
              <a:rPr sz="20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0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dirty="0">
                <a:latin typeface="Calibri" panose="020F0502020204030204"/>
                <a:cs typeface="Calibri" panose="020F0502020204030204"/>
              </a:rPr>
              <a:t>s	the	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ac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eri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tic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Calibri" panose="020F0502020204030204"/>
                <a:cs typeface="Calibri" panose="020F0502020204030204"/>
              </a:rPr>
              <a:t>f	an	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ect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Calibri" panose="020F0502020204030204"/>
                <a:cs typeface="Calibri" panose="020F0502020204030204"/>
              </a:rPr>
              <a:t>al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conductor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opposes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change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flow.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241300" indent="-229235" algn="just">
              <a:lnSpc>
                <a:spcPts val="204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  <a:tab pos="241935" algn="l"/>
                <a:tab pos="1934210" algn="l"/>
                <a:tab pos="2184400" algn="l"/>
                <a:tab pos="2978785" algn="l"/>
                <a:tab pos="3528695" algn="l"/>
                <a:tab pos="4281805" algn="l"/>
                <a:tab pos="511556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5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inductor</a:t>
            </a:r>
            <a:r>
              <a:rPr sz="2000" spc="55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	</a:t>
            </a:r>
            <a:r>
              <a:rPr sz="2000" dirty="0">
                <a:latin typeface="Calibri" panose="020F0502020204030204"/>
                <a:cs typeface="Calibri" panose="020F0502020204030204"/>
              </a:rPr>
              <a:t>a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device	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that	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stores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energy	in</a:t>
            </a:r>
            <a:r>
              <a:rPr sz="2000" spc="4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241300" algn="just">
              <a:lnSpc>
                <a:spcPts val="204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magnetic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field.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72867"/>
            <a:ext cx="556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241935" algn="l"/>
                <a:tab pos="1065530" algn="l"/>
                <a:tab pos="1391920" algn="l"/>
                <a:tab pos="2353310" algn="l"/>
                <a:tab pos="3105150" algn="l"/>
                <a:tab pos="4135120" algn="l"/>
                <a:tab pos="446024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When	</a:t>
            </a:r>
            <a:r>
              <a:rPr sz="2000" dirty="0">
                <a:latin typeface="Calibri" panose="020F0502020204030204"/>
                <a:cs typeface="Calibri" panose="020F0502020204030204"/>
              </a:rPr>
              <a:t>a	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current	flows	through	</a:t>
            </a:r>
            <a:r>
              <a:rPr sz="2000" dirty="0">
                <a:latin typeface="Calibri" panose="020F0502020204030204"/>
                <a:cs typeface="Calibri" panose="020F0502020204030204"/>
              </a:rPr>
              <a:t>a	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conductor,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086226"/>
            <a:ext cx="5339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magnetic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field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builds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up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around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conductor.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This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62001" y="3299586"/>
            <a:ext cx="5724524" cy="15659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marR="5080">
              <a:lnSpc>
                <a:spcPct val="70000"/>
              </a:lnSpc>
              <a:spcBef>
                <a:spcPts val="825"/>
              </a:spcBef>
              <a:tabLst>
                <a:tab pos="832485" algn="l"/>
                <a:tab pos="1838325" algn="l"/>
                <a:tab pos="2682875" algn="l"/>
                <a:tab pos="3207385" algn="l"/>
                <a:tab pos="3501390" algn="l"/>
                <a:tab pos="3984625" algn="l"/>
                <a:tab pos="5260340" algn="l"/>
              </a:tabLst>
            </a:pPr>
            <a:r>
              <a:rPr spc="-5" dirty="0"/>
              <a:t>fi</a:t>
            </a:r>
            <a:r>
              <a:rPr spc="-10" dirty="0"/>
              <a:t>e</a:t>
            </a:r>
            <a:r>
              <a:rPr dirty="0"/>
              <a:t>ld	</a:t>
            </a:r>
            <a:r>
              <a:rPr spc="-10" dirty="0"/>
              <a:t>c</a:t>
            </a:r>
            <a:r>
              <a:rPr spc="-5" dirty="0"/>
              <a:t>o</a:t>
            </a:r>
            <a:r>
              <a:rPr spc="-25" dirty="0"/>
              <a:t>nt</a:t>
            </a:r>
            <a:r>
              <a:rPr dirty="0"/>
              <a:t>ains	ene</a:t>
            </a:r>
            <a:r>
              <a:rPr spc="-30" dirty="0"/>
              <a:t>r</a:t>
            </a:r>
            <a:r>
              <a:rPr spc="-10" dirty="0"/>
              <a:t>g</a:t>
            </a:r>
            <a:r>
              <a:rPr dirty="0"/>
              <a:t>y	a</a:t>
            </a:r>
            <a:r>
              <a:rPr spc="-10" dirty="0"/>
              <a:t>n</a:t>
            </a:r>
            <a:r>
              <a:rPr dirty="0"/>
              <a:t>d	</a:t>
            </a:r>
            <a:r>
              <a:rPr spc="-5" dirty="0"/>
              <a:t>i</a:t>
            </a:r>
            <a:r>
              <a:rPr dirty="0"/>
              <a:t>s	the	</a:t>
            </a:r>
            <a:r>
              <a:rPr spc="-40" dirty="0"/>
              <a:t>f</a:t>
            </a:r>
            <a:r>
              <a:rPr spc="-5" dirty="0"/>
              <a:t>ou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-35" dirty="0"/>
              <a:t>a</a:t>
            </a:r>
            <a:r>
              <a:rPr dirty="0"/>
              <a:t>tion	</a:t>
            </a:r>
            <a:r>
              <a:rPr spc="-40" dirty="0"/>
              <a:t>f</a:t>
            </a:r>
            <a:r>
              <a:rPr spc="-5" dirty="0"/>
              <a:t>or  </a:t>
            </a:r>
            <a:r>
              <a:rPr dirty="0" smtClean="0"/>
              <a:t>inductance</a:t>
            </a:r>
            <a:r>
              <a:rPr lang="en-US" dirty="0" smtClean="0"/>
              <a:t>.</a:t>
            </a:r>
            <a:endParaRPr dirty="0"/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pc="-5" dirty="0"/>
              <a:t>S.I</a:t>
            </a:r>
            <a:r>
              <a:rPr spc="-30" dirty="0"/>
              <a:t> </a:t>
            </a:r>
            <a:r>
              <a:rPr dirty="0"/>
              <a:t>Unit:</a:t>
            </a:r>
            <a:r>
              <a:rPr spc="-15" dirty="0"/>
              <a:t> </a:t>
            </a:r>
            <a:r>
              <a:rPr dirty="0"/>
              <a:t>Henry</a:t>
            </a:r>
            <a:r>
              <a:rPr spc="-35" dirty="0"/>
              <a:t> </a:t>
            </a:r>
            <a:r>
              <a:rPr dirty="0"/>
              <a:t>(H)</a:t>
            </a:r>
            <a:endParaRPr dirty="0"/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pc="-5" dirty="0"/>
              <a:t>Symbol:</a:t>
            </a:r>
            <a:r>
              <a:rPr spc="-55" dirty="0"/>
              <a:t> </a:t>
            </a:r>
            <a:r>
              <a:rPr dirty="0"/>
              <a:t>L</a:t>
            </a:r>
            <a:endParaRPr dirty="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40" dirty="0">
                <a:solidFill>
                  <a:srgbClr val="FF0000"/>
                </a:solidFill>
              </a:rPr>
              <a:t>Two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important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Properties: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4998085"/>
            <a:ext cx="6179819" cy="10979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7685" marR="5080" indent="-515620" algn="just">
              <a:lnSpc>
                <a:spcPct val="70000"/>
              </a:lnSpc>
              <a:spcBef>
                <a:spcPts val="8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No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voltage</a:t>
            </a:r>
            <a:r>
              <a:rPr sz="20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appears</a:t>
            </a:r>
            <a:r>
              <a:rPr sz="20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across</a:t>
            </a:r>
            <a:r>
              <a:rPr sz="20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inductor,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through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remains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constant.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527685" indent="-515620" algn="just">
              <a:lnSpc>
                <a:spcPts val="2040"/>
              </a:lnSpc>
              <a:spcBef>
                <a:spcPts val="2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0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through</a:t>
            </a:r>
            <a:r>
              <a:rPr sz="20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inductor</a:t>
            </a:r>
            <a:r>
              <a:rPr sz="20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cannot</a:t>
            </a:r>
            <a:r>
              <a:rPr sz="20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change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527685" algn="just">
              <a:lnSpc>
                <a:spcPts val="2040"/>
              </a:lnSpc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instantaneously.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42759" y="1935479"/>
            <a:ext cx="4642103" cy="3387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945" y="609676"/>
            <a:ext cx="6219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Capacitance</a:t>
            </a:r>
            <a:r>
              <a:rPr spc="-125" dirty="0"/>
              <a:t> </a:t>
            </a:r>
            <a:r>
              <a:rPr spc="-25" dirty="0"/>
              <a:t>and</a:t>
            </a:r>
            <a:r>
              <a:rPr spc="-114" dirty="0"/>
              <a:t> </a:t>
            </a:r>
            <a:r>
              <a:rPr spc="-40" dirty="0"/>
              <a:t>Inductance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1401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𝑄</a:t>
            </a:r>
            <a:r>
              <a:rPr sz="2800" spc="19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2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10" dirty="0">
                <a:latin typeface="Cambria Math" panose="02040503050406030204"/>
                <a:cs typeface="Cambria Math" panose="02040503050406030204"/>
              </a:rPr>
              <a:t>𝐶𝑉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402789"/>
            <a:ext cx="76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2800" spc="16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7839" y="2657729"/>
            <a:ext cx="355600" cy="22860"/>
          </a:xfrm>
          <a:custGeom>
            <a:avLst/>
            <a:gdLst/>
            <a:ahLst/>
            <a:cxnLst/>
            <a:rect l="l" t="t" r="r" b="b"/>
            <a:pathLst>
              <a:path w="355600" h="22860">
                <a:moveTo>
                  <a:pt x="355092" y="0"/>
                </a:moveTo>
                <a:lnTo>
                  <a:pt x="0" y="0"/>
                </a:lnTo>
                <a:lnTo>
                  <a:pt x="0" y="22860"/>
                </a:lnTo>
                <a:lnTo>
                  <a:pt x="355092" y="22860"/>
                </a:lnTo>
                <a:lnTo>
                  <a:pt x="355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55393" y="2290317"/>
            <a:ext cx="599185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95" dirty="0" smtClean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050" spc="50" dirty="0" smtClean="0">
                <a:latin typeface="Cambria Math" panose="02040503050406030204"/>
                <a:cs typeface="Cambria Math" panose="02040503050406030204"/>
              </a:rPr>
              <a:t>𝑄</a:t>
            </a:r>
            <a:endParaRPr sz="205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8922" y="2729801"/>
            <a:ext cx="434847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95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050" spc="225" dirty="0">
                <a:latin typeface="Cambria Math" panose="02040503050406030204"/>
                <a:cs typeface="Cambria Math" panose="02040503050406030204"/>
              </a:rPr>
              <a:t>𝑡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8022" y="2402789"/>
            <a:ext cx="29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4704" y="2657729"/>
            <a:ext cx="567055" cy="22860"/>
          </a:xfrm>
          <a:custGeom>
            <a:avLst/>
            <a:gdLst/>
            <a:ahLst/>
            <a:cxnLst/>
            <a:rect l="l" t="t" r="r" b="b"/>
            <a:pathLst>
              <a:path w="567055" h="22860">
                <a:moveTo>
                  <a:pt x="566928" y="0"/>
                </a:moveTo>
                <a:lnTo>
                  <a:pt x="0" y="0"/>
                </a:lnTo>
                <a:lnTo>
                  <a:pt x="0" y="22860"/>
                </a:lnTo>
                <a:lnTo>
                  <a:pt x="566928" y="22860"/>
                </a:lnTo>
                <a:lnTo>
                  <a:pt x="566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72257" y="2290317"/>
            <a:ext cx="58293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14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050" spc="-2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050" spc="25" dirty="0">
                <a:latin typeface="Cambria Math" panose="02040503050406030204"/>
                <a:cs typeface="Cambria Math" panose="02040503050406030204"/>
              </a:rPr>
              <a:t>𝐶𝑉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0942" y="2677795"/>
            <a:ext cx="523875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95" dirty="0" smtClean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050" spc="225" dirty="0" smtClean="0">
                <a:latin typeface="Cambria Math" panose="02040503050406030204"/>
                <a:cs typeface="Cambria Math" panose="02040503050406030204"/>
              </a:rPr>
              <a:t>𝑡</a:t>
            </a:r>
            <a:endParaRPr sz="205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8245" y="2402789"/>
            <a:ext cx="602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7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𝐶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1440" y="2657729"/>
            <a:ext cx="344805" cy="22860"/>
          </a:xfrm>
          <a:custGeom>
            <a:avLst/>
            <a:gdLst/>
            <a:ahLst/>
            <a:cxnLst/>
            <a:rect l="l" t="t" r="r" b="b"/>
            <a:pathLst>
              <a:path w="344804" h="22860">
                <a:moveTo>
                  <a:pt x="344424" y="0"/>
                </a:moveTo>
                <a:lnTo>
                  <a:pt x="0" y="0"/>
                </a:lnTo>
                <a:lnTo>
                  <a:pt x="0" y="22860"/>
                </a:lnTo>
                <a:lnTo>
                  <a:pt x="344424" y="22860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89375" y="2311027"/>
            <a:ext cx="470786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95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050" spc="75" dirty="0">
                <a:latin typeface="Cambria Math" panose="02040503050406030204"/>
                <a:cs typeface="Cambria Math" panose="02040503050406030204"/>
              </a:rPr>
              <a:t>𝑉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6807" y="2677795"/>
            <a:ext cx="370586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95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050" spc="225" dirty="0">
                <a:latin typeface="Cambria Math" panose="02040503050406030204"/>
                <a:cs typeface="Cambria Math" panose="02040503050406030204"/>
              </a:rPr>
              <a:t>𝑡</a:t>
            </a:r>
            <a:endParaRPr sz="205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7755" y="3328289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30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45310" y="2961259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 panose="02040503050406030204"/>
                <a:cs typeface="Cambria Math" panose="02040503050406030204"/>
              </a:rPr>
              <a:t>1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5310" y="3348354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 panose="02040503050406030204"/>
                <a:cs typeface="Cambria Math" panose="02040503050406030204"/>
              </a:rPr>
              <a:t>2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3074035"/>
            <a:ext cx="16135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  <a:tab pos="1149350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𝐸</a:t>
            </a:r>
            <a:r>
              <a:rPr sz="2800" spc="27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 smtClean="0">
                <a:latin typeface="Cambria Math" panose="02040503050406030204"/>
                <a:cs typeface="Cambria Math" panose="02040503050406030204"/>
              </a:rPr>
              <a:t>=</a:t>
            </a:r>
            <a:r>
              <a:rPr lang="en-US" sz="28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lang="en-US" sz="2800" dirty="0" smtClean="0">
                <a:latin typeface="Cambria Math" panose="02040503050406030204"/>
                <a:cs typeface="Cambria Math" panose="02040503050406030204"/>
              </a:rPr>
              <a:t>  </a:t>
            </a:r>
            <a:r>
              <a:rPr sz="2800" spc="125" dirty="0" smtClean="0">
                <a:latin typeface="Cambria Math" panose="02040503050406030204"/>
                <a:cs typeface="Cambria Math" panose="02040503050406030204"/>
              </a:rPr>
              <a:t>𝐶</a:t>
            </a:r>
            <a:r>
              <a:rPr sz="2800" spc="-5" dirty="0" smtClean="0">
                <a:latin typeface="Cambria Math" panose="02040503050406030204"/>
                <a:cs typeface="Cambria Math" panose="02040503050406030204"/>
              </a:rPr>
              <a:t>𝑉</a:t>
            </a:r>
            <a:endParaRPr sz="280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3489" y="3040507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 panose="02040503050406030204"/>
                <a:cs typeface="Cambria Math" panose="02040503050406030204"/>
              </a:rPr>
              <a:t>2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48611" y="4000372"/>
            <a:ext cx="335280" cy="22860"/>
          </a:xfrm>
          <a:custGeom>
            <a:avLst/>
            <a:gdLst/>
            <a:ahLst/>
            <a:cxnLst/>
            <a:rect l="l" t="t" r="r" b="b"/>
            <a:pathLst>
              <a:path w="335280" h="22860">
                <a:moveTo>
                  <a:pt x="335280" y="0"/>
                </a:moveTo>
                <a:lnTo>
                  <a:pt x="0" y="0"/>
                </a:lnTo>
                <a:lnTo>
                  <a:pt x="0" y="22859"/>
                </a:lnTo>
                <a:lnTo>
                  <a:pt x="335280" y="22859"/>
                </a:lnTo>
                <a:lnTo>
                  <a:pt x="335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91539" y="3746119"/>
            <a:ext cx="1332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7335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𝐶</a:t>
            </a:r>
            <a:r>
              <a:rPr sz="2800" spc="24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14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075" spc="52" baseline="45000" dirty="0">
                <a:latin typeface="Cambria Math" panose="02040503050406030204"/>
                <a:cs typeface="Cambria Math" panose="02040503050406030204"/>
              </a:rPr>
              <a:t>𝐴∈</a:t>
            </a:r>
            <a:endParaRPr sz="3075" baseline="4500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5414" y="4020439"/>
            <a:ext cx="19113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95" dirty="0">
                <a:latin typeface="Cambria Math" panose="02040503050406030204"/>
                <a:cs typeface="Cambria Math" panose="02040503050406030204"/>
              </a:rPr>
              <a:t>𝑑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44740" y="2145664"/>
            <a:ext cx="288290" cy="22860"/>
          </a:xfrm>
          <a:custGeom>
            <a:avLst/>
            <a:gdLst/>
            <a:ahLst/>
            <a:cxnLst/>
            <a:rect l="l" t="t" r="r" b="b"/>
            <a:pathLst>
              <a:path w="288290" h="22860">
                <a:moveTo>
                  <a:pt x="288035" y="0"/>
                </a:moveTo>
                <a:lnTo>
                  <a:pt x="0" y="0"/>
                </a:lnTo>
                <a:lnTo>
                  <a:pt x="0" y="22860"/>
                </a:lnTo>
                <a:lnTo>
                  <a:pt x="288035" y="22860"/>
                </a:lnTo>
                <a:lnTo>
                  <a:pt x="288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26428" y="1891029"/>
            <a:ext cx="153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𝑉</a:t>
            </a:r>
            <a:r>
              <a:rPr sz="2800" spc="22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3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800" spc="-6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075" spc="97" baseline="45000" dirty="0">
                <a:latin typeface="Cambria Math" panose="02040503050406030204"/>
                <a:cs typeface="Cambria Math" panose="02040503050406030204"/>
              </a:rPr>
              <a:t>𝑑𝐼</a:t>
            </a:r>
            <a:endParaRPr sz="3075" baseline="4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32929" y="2165350"/>
            <a:ext cx="30670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95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050" spc="225" dirty="0">
                <a:latin typeface="Cambria Math" panose="02040503050406030204"/>
                <a:cs typeface="Cambria Math" panose="02040503050406030204"/>
              </a:rPr>
              <a:t>𝑡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1756" y="2817748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179944" y="2450338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 panose="02040503050406030204"/>
                <a:cs typeface="Cambria Math" panose="02040503050406030204"/>
              </a:rPr>
              <a:t>1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79944" y="2837815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 panose="02040503050406030204"/>
                <a:cs typeface="Cambria Math" panose="02040503050406030204"/>
              </a:rPr>
              <a:t>2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1828" y="2562809"/>
            <a:ext cx="1494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1149350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𝐸</a:t>
            </a:r>
            <a:r>
              <a:rPr sz="2800" spc="27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dirty="0">
                <a:latin typeface="Cambria Math" panose="02040503050406030204"/>
                <a:cs typeface="Cambria Math" panose="02040503050406030204"/>
              </a:rPr>
              <a:t>	</a:t>
            </a:r>
            <a:r>
              <a:rPr sz="2800" spc="5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𝐼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30108" y="2529281"/>
            <a:ext cx="17589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 panose="02040503050406030204"/>
                <a:cs typeface="Cambria Math" panose="02040503050406030204"/>
              </a:rPr>
              <a:t>2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51828" y="3288919"/>
            <a:ext cx="815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𝐿</a:t>
            </a:r>
            <a:r>
              <a:rPr sz="2800" spc="13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50607" y="3543172"/>
            <a:ext cx="690880" cy="22860"/>
          </a:xfrm>
          <a:custGeom>
            <a:avLst/>
            <a:gdLst/>
            <a:ahLst/>
            <a:cxnLst/>
            <a:rect l="l" t="t" r="r" b="b"/>
            <a:pathLst>
              <a:path w="690879" h="22860">
                <a:moveTo>
                  <a:pt x="690372" y="0"/>
                </a:moveTo>
                <a:lnTo>
                  <a:pt x="0" y="0"/>
                </a:lnTo>
                <a:lnTo>
                  <a:pt x="0" y="22860"/>
                </a:lnTo>
                <a:lnTo>
                  <a:pt x="690372" y="22860"/>
                </a:lnTo>
                <a:lnTo>
                  <a:pt x="690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516748" y="3127374"/>
            <a:ext cx="1524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85" dirty="0">
                <a:latin typeface="Cambria Math" panose="02040503050406030204"/>
                <a:cs typeface="Cambria Math" panose="02040503050406030204"/>
              </a:rPr>
              <a:t>2</a:t>
            </a:r>
            <a:endParaRPr sz="16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8796" y="3176142"/>
            <a:ext cx="71374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8955" algn="l"/>
              </a:tabLst>
            </a:pPr>
            <a:r>
              <a:rPr sz="2050" spc="415" dirty="0">
                <a:latin typeface="Cambria Math" panose="02040503050406030204"/>
                <a:cs typeface="Cambria Math" panose="02040503050406030204"/>
              </a:rPr>
              <a:t>𝜇</a:t>
            </a:r>
            <a:r>
              <a:rPr sz="2050" spc="55" dirty="0">
                <a:latin typeface="Cambria Math" panose="02040503050406030204"/>
                <a:cs typeface="Cambria Math" panose="02040503050406030204"/>
              </a:rPr>
              <a:t>𝑁</a:t>
            </a:r>
            <a:r>
              <a:rPr sz="2050" dirty="0">
                <a:latin typeface="Cambria Math" panose="02040503050406030204"/>
                <a:cs typeface="Cambria Math" panose="02040503050406030204"/>
              </a:rPr>
              <a:t>	</a:t>
            </a:r>
            <a:r>
              <a:rPr sz="2050" spc="80" dirty="0">
                <a:latin typeface="Cambria Math" panose="02040503050406030204"/>
                <a:cs typeface="Cambria Math" panose="02040503050406030204"/>
              </a:rPr>
              <a:t>𝐴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10067" y="3563239"/>
            <a:ext cx="2127251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50" dirty="0" smtClean="0">
                <a:latin typeface="Cambria Math" panose="02040503050406030204"/>
                <a:cs typeface="Cambria Math" panose="02040503050406030204"/>
              </a:rPr>
              <a:t>𝗅</a:t>
            </a:r>
            <a:r>
              <a:rPr lang="en-US" sz="1400" dirty="0" smtClean="0">
                <a:latin typeface="Cambria Math" panose="02040503050406030204"/>
                <a:cs typeface="Cambria Math" panose="02040503050406030204"/>
              </a:rPr>
              <a:t>(length of coil)</a:t>
            </a:r>
            <a:endParaRPr sz="2050" dirty="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63000" y="3712464"/>
            <a:ext cx="2119883" cy="232867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467" y="3859031"/>
            <a:ext cx="2379426" cy="1911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5)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103370" cy="31329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passive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element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Battery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35" dirty="0">
                <a:latin typeface="Calibri" panose="020F0502020204030204"/>
                <a:cs typeface="Calibri" panose="020F0502020204030204"/>
              </a:rPr>
              <a:t>Transformer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35" dirty="0">
                <a:latin typeface="Calibri" panose="020F0502020204030204"/>
                <a:cs typeface="Calibri" panose="020F0502020204030204"/>
              </a:rPr>
              <a:t>Transistor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OP-amp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065">
              <a:lnSpc>
                <a:spcPct val="100000"/>
              </a:lnSpc>
              <a:spcBef>
                <a:spcPts val="660"/>
              </a:spcBef>
              <a:tabLst>
                <a:tab pos="527685" algn="l"/>
                <a:tab pos="528320" algn="l"/>
              </a:tabLst>
            </a:pP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6)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71405" cy="2881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Find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capacitance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value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voltage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increases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linearly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from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100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V in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0.1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causing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flow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5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mA?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3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10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µF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5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10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5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µF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1278" y="609676"/>
            <a:ext cx="2415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O</a:t>
            </a:r>
            <a:r>
              <a:rPr spc="-50" dirty="0"/>
              <a:t>h</a:t>
            </a:r>
            <a:r>
              <a:rPr spc="-65" dirty="0"/>
              <a:t>m</a:t>
            </a:r>
            <a:r>
              <a:rPr spc="-300" dirty="0"/>
              <a:t>’</a:t>
            </a:r>
            <a:r>
              <a:rPr dirty="0"/>
              <a:t>s</a:t>
            </a:r>
            <a:r>
              <a:rPr spc="-90" dirty="0"/>
              <a:t> </a:t>
            </a:r>
            <a:r>
              <a:rPr spc="-25" dirty="0"/>
              <a:t>L</a:t>
            </a:r>
            <a:r>
              <a:rPr spc="-60" dirty="0"/>
              <a:t>a</a:t>
            </a:r>
            <a:r>
              <a:rPr dirty="0"/>
              <a:t>w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8208"/>
            <a:ext cx="10126345" cy="2966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5" dirty="0">
                <a:latin typeface="Calibri" panose="020F0502020204030204"/>
                <a:cs typeface="Calibri" panose="020F0502020204030204"/>
              </a:rPr>
              <a:t>Ohm’s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law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states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that: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690"/>
              </a:lnSpc>
              <a:spcBef>
                <a:spcPts val="970"/>
              </a:spcBef>
            </a:pP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“the</a:t>
            </a:r>
            <a:r>
              <a:rPr sz="2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electric</a:t>
            </a:r>
            <a:r>
              <a:rPr sz="2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circuit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directly</a:t>
            </a:r>
            <a:r>
              <a:rPr sz="2800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proportional</a:t>
            </a:r>
            <a:r>
              <a:rPr sz="2800" spc="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voltage </a:t>
            </a:r>
            <a:r>
              <a:rPr sz="2800" spc="-6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across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its</a:t>
            </a:r>
            <a:r>
              <a:rPr sz="2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terminals,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provided</a:t>
            </a:r>
            <a:r>
              <a:rPr sz="2800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physical</a:t>
            </a:r>
            <a:r>
              <a:rPr sz="2800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parameters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like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710"/>
              </a:lnSpc>
            </a:pP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temperature,</a:t>
            </a:r>
            <a:r>
              <a:rPr sz="2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etc.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remain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constant”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160"/>
              </a:lnSpc>
              <a:spcBef>
                <a:spcPts val="335"/>
              </a:spcBef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Mathematically,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43510" algn="ctr">
              <a:lnSpc>
                <a:spcPts val="3160"/>
              </a:lnSpc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2800" spc="22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lang="el-GR" sz="2800" spc="220" dirty="0" smtClean="0">
                <a:latin typeface="Cambria Math" panose="02040503050406030204"/>
                <a:cs typeface="Cambria Math" panose="02040503050406030204"/>
              </a:rPr>
              <a:t>α</a:t>
            </a:r>
            <a:r>
              <a:rPr sz="2800" spc="125" dirty="0" smtClean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𝑉</a:t>
            </a:r>
            <a:endParaRPr sz="2800" dirty="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90" dirty="0">
                <a:latin typeface="Calibri" panose="020F0502020204030204"/>
                <a:cs typeface="Calibri" panose="020F0502020204030204"/>
              </a:rPr>
              <a:t>Or,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40" y="5033645"/>
            <a:ext cx="178435" cy="22860"/>
          </a:xfrm>
          <a:custGeom>
            <a:avLst/>
            <a:gdLst/>
            <a:ahLst/>
            <a:cxnLst/>
            <a:rect l="l" t="t" r="r" b="b"/>
            <a:pathLst>
              <a:path w="178435" h="22860">
                <a:moveTo>
                  <a:pt x="178308" y="0"/>
                </a:moveTo>
                <a:lnTo>
                  <a:pt x="0" y="0"/>
                </a:lnTo>
                <a:lnTo>
                  <a:pt x="0" y="22859"/>
                </a:lnTo>
                <a:lnTo>
                  <a:pt x="178308" y="22859"/>
                </a:lnTo>
                <a:lnTo>
                  <a:pt x="178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64175" y="4779645"/>
            <a:ext cx="8553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2800" spc="2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2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075" spc="67" baseline="45000" dirty="0">
                <a:latin typeface="Cambria Math" panose="02040503050406030204"/>
                <a:cs typeface="Cambria Math" panose="02040503050406030204"/>
              </a:rPr>
              <a:t>𝑉</a:t>
            </a:r>
            <a:endParaRPr sz="3075" baseline="4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9428" y="5053965"/>
            <a:ext cx="1962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50" dirty="0">
                <a:latin typeface="Cambria Math" panose="02040503050406030204"/>
                <a:cs typeface="Cambria Math" panose="02040503050406030204"/>
              </a:rPr>
              <a:t>𝑅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8" y="5396585"/>
            <a:ext cx="41884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Where,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Resistance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𝑅</a:t>
            </a:r>
            <a:r>
              <a:rPr sz="2800" spc="22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 smtClean="0">
                <a:latin typeface="Cambria Math" panose="02040503050406030204"/>
                <a:cs typeface="Cambria Math" panose="02040503050406030204"/>
              </a:rPr>
              <a:t>=</a:t>
            </a:r>
            <a:r>
              <a:rPr lang="en-US" sz="2800" spc="-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lang="el-GR" sz="2800" spc="-5" dirty="0" smtClean="0">
                <a:latin typeface="Cambria Math" panose="02040503050406030204"/>
                <a:cs typeface="Cambria Math" panose="02040503050406030204"/>
              </a:rPr>
              <a:t>ρ</a:t>
            </a:r>
            <a:endParaRPr sz="280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8195" y="5650865"/>
            <a:ext cx="268605" cy="22860"/>
          </a:xfrm>
          <a:custGeom>
            <a:avLst/>
            <a:gdLst/>
            <a:ahLst/>
            <a:cxnLst/>
            <a:rect l="l" t="t" r="r" b="b"/>
            <a:pathLst>
              <a:path w="268604" h="22860">
                <a:moveTo>
                  <a:pt x="268224" y="0"/>
                </a:moveTo>
                <a:lnTo>
                  <a:pt x="0" y="0"/>
                </a:lnTo>
                <a:lnTo>
                  <a:pt x="0" y="22860"/>
                </a:lnTo>
                <a:lnTo>
                  <a:pt x="268224" y="22860"/>
                </a:lnTo>
                <a:lnTo>
                  <a:pt x="268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79315" y="5670905"/>
            <a:ext cx="19748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85" dirty="0">
                <a:latin typeface="Cambria Math" panose="02040503050406030204"/>
                <a:cs typeface="Cambria Math" panose="02040503050406030204"/>
              </a:rPr>
              <a:t>𝐴</a:t>
            </a:r>
            <a:endParaRPr sz="2050" dirty="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73193" y="3452554"/>
            <a:ext cx="3364155" cy="27563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91786" y="5345668"/>
            <a:ext cx="28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20" dirty="0" smtClean="0">
                <a:latin typeface="Cambria Math" panose="02040503050406030204"/>
                <a:cs typeface="Cambria Math" panose="02040503050406030204"/>
              </a:rPr>
              <a:t>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6729" y="609676"/>
            <a:ext cx="3562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Electrical</a:t>
            </a:r>
            <a:r>
              <a:rPr spc="-175" dirty="0"/>
              <a:t> </a:t>
            </a:r>
            <a:r>
              <a:rPr spc="-35" dirty="0"/>
              <a:t>Circuit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2365" y="2250995"/>
            <a:ext cx="4463484" cy="26823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110" y="1964435"/>
            <a:ext cx="4961489" cy="3768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1782" y="609676"/>
            <a:ext cx="3493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Resistivity</a:t>
            </a:r>
            <a:r>
              <a:rPr spc="-155" dirty="0"/>
              <a:t> </a:t>
            </a:r>
            <a:r>
              <a:rPr spc="-95" dirty="0"/>
              <a:t>Table</a:t>
            </a:r>
            <a:endParaRPr spc="-9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43072" y="1565077"/>
            <a:ext cx="7761026" cy="3609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8294" y="609676"/>
            <a:ext cx="2920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Conductance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679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useful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quantity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circuit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reciprocal</a:t>
            </a:r>
            <a:r>
              <a:rPr sz="2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resistance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R,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known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conductance</a:t>
            </a:r>
            <a:r>
              <a:rPr sz="2800" spc="4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denoted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0804" y="3032632"/>
            <a:ext cx="178435" cy="22860"/>
          </a:xfrm>
          <a:custGeom>
            <a:avLst/>
            <a:gdLst/>
            <a:ahLst/>
            <a:cxnLst/>
            <a:rect l="l" t="t" r="r" b="b"/>
            <a:pathLst>
              <a:path w="178435" h="22860">
                <a:moveTo>
                  <a:pt x="178307" y="0"/>
                </a:moveTo>
                <a:lnTo>
                  <a:pt x="0" y="0"/>
                </a:lnTo>
                <a:lnTo>
                  <a:pt x="0" y="22860"/>
                </a:lnTo>
                <a:lnTo>
                  <a:pt x="178307" y="22860"/>
                </a:lnTo>
                <a:lnTo>
                  <a:pt x="178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00883" y="3032632"/>
            <a:ext cx="178435" cy="22860"/>
          </a:xfrm>
          <a:custGeom>
            <a:avLst/>
            <a:gdLst/>
            <a:ahLst/>
            <a:cxnLst/>
            <a:rect l="l" t="t" r="r" b="b"/>
            <a:pathLst>
              <a:path w="178435" h="22860">
                <a:moveTo>
                  <a:pt x="178307" y="0"/>
                </a:moveTo>
                <a:lnTo>
                  <a:pt x="0" y="0"/>
                </a:lnTo>
                <a:lnTo>
                  <a:pt x="0" y="22860"/>
                </a:lnTo>
                <a:lnTo>
                  <a:pt x="178307" y="22860"/>
                </a:lnTo>
                <a:lnTo>
                  <a:pt x="178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1539" y="2778379"/>
            <a:ext cx="1782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7335" algn="l"/>
                <a:tab pos="1642745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𝐺</a:t>
            </a:r>
            <a:r>
              <a:rPr sz="2800" spc="28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27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075" spc="67" baseline="45000" dirty="0">
                <a:latin typeface="Cambria Math" panose="02040503050406030204"/>
                <a:cs typeface="Cambria Math" panose="02040503050406030204"/>
              </a:rPr>
              <a:t>1</a:t>
            </a:r>
            <a:r>
              <a:rPr sz="3075" spc="652" baseline="45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	</a:t>
            </a:r>
            <a:r>
              <a:rPr sz="3075" spc="30" baseline="45000" dirty="0">
                <a:latin typeface="Cambria Math" panose="02040503050406030204"/>
                <a:cs typeface="Cambria Math" panose="02040503050406030204"/>
              </a:rPr>
              <a:t>𝐼</a:t>
            </a:r>
            <a:endParaRPr sz="3075" baseline="4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8357" y="3052698"/>
            <a:ext cx="83439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2145" algn="l"/>
              </a:tabLst>
            </a:pPr>
            <a:r>
              <a:rPr sz="2050" spc="50" dirty="0">
                <a:latin typeface="Cambria Math" panose="02040503050406030204"/>
                <a:cs typeface="Cambria Math" panose="02040503050406030204"/>
              </a:rPr>
              <a:t>𝑅	</a:t>
            </a:r>
            <a:r>
              <a:rPr sz="2050" spc="75" dirty="0">
                <a:latin typeface="Cambria Math" panose="02040503050406030204"/>
                <a:cs typeface="Cambria Math" panose="02040503050406030204"/>
              </a:rPr>
              <a:t>𝑉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278018"/>
            <a:ext cx="7486650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S.I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Unit: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mho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(ohm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spelled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backwards)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Siemens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Symbol: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9659" y="4053770"/>
            <a:ext cx="3079036" cy="2932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00" y="4738998"/>
            <a:ext cx="3307637" cy="312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7830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Power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dissipated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resistor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expressed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4176" y="2703448"/>
            <a:ext cx="323215" cy="22860"/>
          </a:xfrm>
          <a:custGeom>
            <a:avLst/>
            <a:gdLst/>
            <a:ahLst/>
            <a:cxnLst/>
            <a:rect l="l" t="t" r="r" b="b"/>
            <a:pathLst>
              <a:path w="323214" h="22860">
                <a:moveTo>
                  <a:pt x="323088" y="0"/>
                </a:moveTo>
                <a:lnTo>
                  <a:pt x="0" y="0"/>
                </a:lnTo>
                <a:lnTo>
                  <a:pt x="0" y="22860"/>
                </a:lnTo>
                <a:lnTo>
                  <a:pt x="323088" y="22860"/>
                </a:lnTo>
                <a:lnTo>
                  <a:pt x="323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539" y="2287269"/>
            <a:ext cx="3152775" cy="613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0480" algn="r">
              <a:lnSpc>
                <a:spcPts val="1610"/>
              </a:lnSpc>
              <a:spcBef>
                <a:spcPts val="130"/>
              </a:spcBef>
            </a:pPr>
            <a:r>
              <a:rPr sz="1650" spc="85" dirty="0">
                <a:latin typeface="Cambria Math" panose="02040503050406030204"/>
                <a:cs typeface="Cambria Math" panose="02040503050406030204"/>
              </a:rPr>
              <a:t>2</a:t>
            </a:r>
            <a:endParaRPr sz="1650">
              <a:latin typeface="Cambria Math" panose="02040503050406030204"/>
              <a:cs typeface="Cambria Math" panose="02040503050406030204"/>
            </a:endParaRPr>
          </a:p>
          <a:p>
            <a:pPr marL="266700" indent="-229235">
              <a:lnSpc>
                <a:spcPts val="2990"/>
              </a:lnSpc>
              <a:buFont typeface="Arial MT"/>
              <a:buChar char="•"/>
              <a:tabLst>
                <a:tab pos="267335" algn="l"/>
              </a:tabLst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𝑃</a:t>
            </a:r>
            <a:r>
              <a:rPr sz="2800" spc="21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5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𝑉𝐼</a:t>
            </a:r>
            <a:r>
              <a:rPr sz="2800" spc="24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80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3075" spc="120" baseline="27000" dirty="0">
                <a:latin typeface="Cambria Math" panose="02040503050406030204"/>
                <a:cs typeface="Cambria Math" panose="02040503050406030204"/>
              </a:rPr>
              <a:t>2</a:t>
            </a:r>
            <a:r>
              <a:rPr sz="2800" spc="80" dirty="0">
                <a:latin typeface="Cambria Math" panose="02040503050406030204"/>
                <a:cs typeface="Cambria Math" panose="02040503050406030204"/>
              </a:rPr>
              <a:t>𝑅</a:t>
            </a:r>
            <a:r>
              <a:rPr sz="2800" spc="24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075" spc="67" baseline="45000" dirty="0">
                <a:latin typeface="Cambria Math" panose="02040503050406030204"/>
                <a:cs typeface="Cambria Math" panose="02040503050406030204"/>
              </a:rPr>
              <a:t>𝑉</a:t>
            </a:r>
            <a:endParaRPr sz="3075" baseline="4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3739" y="2723515"/>
            <a:ext cx="1962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50" dirty="0">
                <a:latin typeface="Cambria Math" panose="02040503050406030204"/>
                <a:cs typeface="Cambria Math" panose="02040503050406030204"/>
              </a:rPr>
              <a:t>𝑅</a:t>
            </a:r>
            <a:endParaRPr sz="205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40020" y="2540507"/>
            <a:ext cx="4392308" cy="3969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968" y="3579109"/>
            <a:ext cx="2966047" cy="2322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925" y="609676"/>
            <a:ext cx="6540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Short-circuit</a:t>
            </a:r>
            <a:r>
              <a:rPr spc="-105" dirty="0"/>
              <a:t> </a:t>
            </a:r>
            <a:r>
              <a:rPr spc="-25" dirty="0"/>
              <a:t>and</a:t>
            </a:r>
            <a:r>
              <a:rPr spc="-114" dirty="0"/>
              <a:t> </a:t>
            </a:r>
            <a:r>
              <a:rPr spc="-40" dirty="0"/>
              <a:t>Open-circuit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655820" cy="1944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short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circuit,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Ω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Therefore,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V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I.R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V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NOTE: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(current,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any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value)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10964"/>
            <a:ext cx="4653915" cy="19411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open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circuit,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∞</a:t>
            </a:r>
            <a:r>
              <a:rPr sz="2800" spc="2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Ω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Therefore,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I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 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V/R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V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NOTE: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(voltage,V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can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any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value)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9230" y="3986197"/>
            <a:ext cx="2407734" cy="18119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882" y="3963689"/>
            <a:ext cx="2498213" cy="181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Applications</a:t>
            </a:r>
            <a:r>
              <a:rPr spc="-120" dirty="0"/>
              <a:t> </a:t>
            </a:r>
            <a:r>
              <a:rPr spc="-15" dirty="0"/>
              <a:t>of</a:t>
            </a:r>
            <a:r>
              <a:rPr spc="-95" dirty="0"/>
              <a:t> </a:t>
            </a:r>
            <a:r>
              <a:rPr spc="-90" dirty="0"/>
              <a:t>Ohm’s</a:t>
            </a:r>
            <a:r>
              <a:rPr spc="-120" dirty="0"/>
              <a:t> </a:t>
            </a:r>
            <a:r>
              <a:rPr spc="-25" dirty="0"/>
              <a:t>Law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358505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365125" algn="l"/>
              </a:tabLst>
            </a:pPr>
            <a:r>
              <a:rPr sz="2800" spc="-13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find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unknown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Voltage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(V)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64490" indent="-35242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65125" algn="l"/>
              </a:tabLst>
            </a:pPr>
            <a:r>
              <a:rPr sz="2800" spc="-13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Find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unknown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Resistance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(R)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65125" algn="l"/>
              </a:tabLst>
            </a:pPr>
            <a:r>
              <a:rPr sz="2800" spc="-13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Find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unknown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(I)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6512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used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find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Unknown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Conductance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(G)=1/R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64490" indent="-35242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used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find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unknown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Power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(P)=VI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6512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used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find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unknown</a:t>
            </a:r>
            <a:r>
              <a:rPr sz="2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conductivity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Resistivity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4656" y="5158740"/>
            <a:ext cx="1083658" cy="5852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444" y="5158912"/>
            <a:ext cx="1086444" cy="6352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5111" y="5203581"/>
            <a:ext cx="1638300" cy="4277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94" y="4899659"/>
            <a:ext cx="991822" cy="739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Applications</a:t>
            </a:r>
            <a:r>
              <a:rPr spc="-120" dirty="0"/>
              <a:t> </a:t>
            </a:r>
            <a:r>
              <a:rPr spc="-15" dirty="0"/>
              <a:t>of</a:t>
            </a:r>
            <a:r>
              <a:rPr spc="-95" dirty="0"/>
              <a:t> </a:t>
            </a:r>
            <a:r>
              <a:rPr spc="-90" dirty="0"/>
              <a:t>Ohm’s</a:t>
            </a:r>
            <a:r>
              <a:rPr spc="-120" dirty="0"/>
              <a:t> </a:t>
            </a:r>
            <a:r>
              <a:rPr spc="-25" dirty="0"/>
              <a:t>Law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9427"/>
            <a:ext cx="10319385" cy="4401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It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widely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circuit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analysis.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It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ammeter,</a:t>
            </a:r>
            <a:r>
              <a:rPr sz="2600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multimeter,</a:t>
            </a:r>
            <a:r>
              <a:rPr sz="2600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etc.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It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used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resistors.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marR="986155" indent="-515620">
              <a:lnSpc>
                <a:spcPct val="80000"/>
              </a:lnSpc>
              <a:spcBef>
                <a:spcPts val="9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It is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used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to get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desired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circuit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drop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circuit design (Example,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Domestic</a:t>
            </a:r>
            <a:r>
              <a:rPr sz="26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Fan</a:t>
            </a:r>
            <a:r>
              <a:rPr sz="26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Regulator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).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marR="5080" indent="-515620">
              <a:lnSpc>
                <a:spcPts val="2500"/>
              </a:lnSpc>
              <a:spcBef>
                <a:spcPts val="9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alibri" panose="020F0502020204030204"/>
                <a:cs typeface="Calibri" panose="020F0502020204030204"/>
              </a:rPr>
              <a:t>Advanced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laws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as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Kirchhoff’s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Norton’s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law,</a:t>
            </a:r>
            <a:r>
              <a:rPr sz="26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Thevenin’s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law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based </a:t>
            </a:r>
            <a:r>
              <a:rPr sz="2600" spc="-5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ohm’s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law.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marR="198755" indent="-515620">
              <a:lnSpc>
                <a:spcPct val="80000"/>
              </a:lnSpc>
              <a:spcBef>
                <a:spcPts val="10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Electric</a:t>
            </a:r>
            <a:r>
              <a:rPr sz="26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heaters,</a:t>
            </a:r>
            <a:r>
              <a:rPr sz="26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kettles</a:t>
            </a:r>
            <a:r>
              <a:rPr sz="26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types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equipment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working</a:t>
            </a:r>
            <a:r>
              <a:rPr sz="26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principle </a:t>
            </a:r>
            <a:r>
              <a:rPr sz="2600" spc="-5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follow</a:t>
            </a:r>
            <a:r>
              <a:rPr sz="26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ohm’s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law.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527685" marR="579755" indent="-515620">
              <a:lnSpc>
                <a:spcPts val="2500"/>
              </a:lnSpc>
              <a:spcBef>
                <a:spcPts val="9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6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laptop </a:t>
            </a:r>
            <a:r>
              <a:rPr sz="26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6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mobile </a:t>
            </a:r>
            <a:r>
              <a:rPr sz="26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charger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using DC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power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supply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operation </a:t>
            </a:r>
            <a:r>
              <a:rPr sz="26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600" spc="-5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working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 principle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DC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power</a:t>
            </a:r>
            <a:r>
              <a:rPr sz="26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supply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depend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ohm’s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law.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273" y="480771"/>
            <a:ext cx="552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Limitations</a:t>
            </a:r>
            <a:r>
              <a:rPr spc="-114" dirty="0"/>
              <a:t> </a:t>
            </a:r>
            <a:r>
              <a:rPr spc="-15" dirty="0"/>
              <a:t>of</a:t>
            </a:r>
            <a:r>
              <a:rPr spc="-95" dirty="0"/>
              <a:t> </a:t>
            </a:r>
            <a:r>
              <a:rPr spc="-90" dirty="0"/>
              <a:t>Ohm’s</a:t>
            </a:r>
            <a:r>
              <a:rPr spc="-120" dirty="0"/>
              <a:t> </a:t>
            </a:r>
            <a:r>
              <a:rPr spc="-25" dirty="0"/>
              <a:t>Law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00936"/>
            <a:ext cx="10237470" cy="2753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5" dirty="0">
                <a:latin typeface="Calibri" panose="020F0502020204030204"/>
                <a:cs typeface="Calibri" panose="020F0502020204030204"/>
              </a:rPr>
              <a:t>Ohm’s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law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holds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true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only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conductor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a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constant</a:t>
            </a:r>
            <a:r>
              <a:rPr sz="2800" spc="4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temperature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.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Resistivity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changes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temperature.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5" dirty="0">
                <a:latin typeface="Calibri" panose="020F0502020204030204"/>
                <a:cs typeface="Calibri" panose="020F0502020204030204"/>
              </a:rPr>
              <a:t>Ohm’s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law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itself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not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sufficient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circuits.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241300" marR="692785" indent="-22923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NOT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applicable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non</a:t>
            </a:r>
            <a:r>
              <a:rPr sz="2800" spc="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linear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elements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example,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Diodes,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Transistors,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Thyristors,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etc.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law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cannot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applied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unilateral</a:t>
            </a:r>
            <a:r>
              <a:rPr sz="2800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networks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06994" y="3726901"/>
            <a:ext cx="2599033" cy="203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7)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5185410" cy="309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voltage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and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conductance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circuit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30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V,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10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µS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30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mV,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100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µS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76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C.	30 </a:t>
            </a:r>
            <a:r>
              <a:rPr sz="2800" spc="-120" dirty="0">
                <a:latin typeface="Calibri" panose="020F0502020204030204"/>
                <a:cs typeface="Calibri" panose="020F0502020204030204"/>
              </a:rPr>
              <a:t>V,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100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µS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5276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D.	30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mV,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10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µS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70447" y="2226564"/>
            <a:ext cx="4558284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8)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721860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power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circuit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60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mW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70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mW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80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mW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90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mW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19513" y="3024395"/>
            <a:ext cx="3534995" cy="202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235" y="594106"/>
            <a:ext cx="3998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Series</a:t>
            </a:r>
            <a:r>
              <a:rPr spc="-150" dirty="0"/>
              <a:t> </a:t>
            </a:r>
            <a:r>
              <a:rPr spc="-35" dirty="0"/>
              <a:t>Connection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75994" y="1449069"/>
            <a:ext cx="955230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SERIES </a:t>
            </a:r>
            <a:r>
              <a:rPr sz="2800" b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CONNECTION: 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Two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more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elements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 series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they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exclusively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share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single node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consequently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carry 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same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0032" y="2660904"/>
            <a:ext cx="3666744" cy="14965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942" y="4503908"/>
            <a:ext cx="4410075" cy="16586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679" y="4227576"/>
            <a:ext cx="4203192" cy="20817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1949" y="2406492"/>
            <a:ext cx="3093534" cy="1736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205" y="609676"/>
            <a:ext cx="4328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Charge</a:t>
            </a:r>
            <a:r>
              <a:rPr spc="-140" dirty="0"/>
              <a:t> </a:t>
            </a:r>
            <a:r>
              <a:rPr spc="-25" dirty="0"/>
              <a:t>and</a:t>
            </a:r>
            <a:r>
              <a:rPr spc="-130" dirty="0"/>
              <a:t> </a:t>
            </a:r>
            <a:r>
              <a:rPr spc="-45" dirty="0"/>
              <a:t>Current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35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Cha</a:t>
            </a:r>
            <a:r>
              <a:rPr sz="2800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1589" y="1810258"/>
            <a:ext cx="3380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1646555" algn="l"/>
                <a:tab pos="224409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Ch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Calibri" panose="020F0502020204030204"/>
                <a:cs typeface="Calibri" panose="020F0502020204030204"/>
              </a:rPr>
              <a:t>e	is	an	elec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ri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latin typeface="Calibri" panose="020F0502020204030204"/>
                <a:cs typeface="Calibri" panose="020F0502020204030204"/>
              </a:rPr>
              <a:t>al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115058"/>
            <a:ext cx="5023485" cy="2459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>
              <a:lnSpc>
                <a:spcPct val="80000"/>
              </a:lnSpc>
              <a:spcBef>
                <a:spcPts val="675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property</a:t>
            </a:r>
            <a:r>
              <a:rPr sz="2400" spc="4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3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3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atomic</a:t>
            </a:r>
            <a:r>
              <a:rPr sz="2400" spc="3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particles</a:t>
            </a:r>
            <a:r>
              <a:rPr sz="2400" spc="4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3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matter.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S.I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Unit: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Coulomb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(C)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Symbol: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Q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Current:</a:t>
            </a:r>
            <a:r>
              <a:rPr sz="2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Rate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change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charge.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17475" algn="ctr">
              <a:lnSpc>
                <a:spcPct val="100000"/>
              </a:lnSpc>
              <a:spcBef>
                <a:spcPts val="440"/>
              </a:spcBef>
            </a:pPr>
            <a:r>
              <a:rPr sz="2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604384"/>
            <a:ext cx="4140200" cy="15227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1528445">
              <a:lnSpc>
                <a:spcPct val="80000"/>
              </a:lnSpc>
              <a:spcBef>
                <a:spcPts val="675"/>
              </a:spcBef>
              <a:tabLst>
                <a:tab pos="358521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Co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tinuous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flow  electrons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electrical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circuit.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marR="751205">
              <a:lnSpc>
                <a:spcPts val="33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S.I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Unit: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Ampere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(A)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Symbol: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3310" y="4604384"/>
            <a:ext cx="27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of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24321" y="2037460"/>
            <a:ext cx="5181600" cy="2958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464" y="721867"/>
            <a:ext cx="7494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Point</a:t>
            </a:r>
            <a:r>
              <a:rPr sz="4000" spc="-95" dirty="0"/>
              <a:t> </a:t>
            </a:r>
            <a:r>
              <a:rPr sz="4000" spc="-30" dirty="0"/>
              <a:t>to</a:t>
            </a:r>
            <a:r>
              <a:rPr sz="4000" spc="-70" dirty="0"/>
              <a:t> </a:t>
            </a:r>
            <a:r>
              <a:rPr sz="4000" spc="-50" dirty="0"/>
              <a:t>Remember</a:t>
            </a:r>
            <a:r>
              <a:rPr sz="4000" spc="-95" dirty="0"/>
              <a:t> </a:t>
            </a:r>
            <a:r>
              <a:rPr sz="4000" spc="-45" dirty="0"/>
              <a:t>for</a:t>
            </a:r>
            <a:r>
              <a:rPr sz="4000" spc="-70" dirty="0"/>
              <a:t> </a:t>
            </a:r>
            <a:r>
              <a:rPr sz="4000" spc="-25" dirty="0"/>
              <a:t>Series</a:t>
            </a:r>
            <a:r>
              <a:rPr sz="4000" spc="-85" dirty="0"/>
              <a:t> </a:t>
            </a:r>
            <a:r>
              <a:rPr sz="4000" spc="-35" dirty="0"/>
              <a:t>Circuits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8655" y="1883240"/>
            <a:ext cx="9314688" cy="3732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0114" y="648970"/>
            <a:ext cx="4279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Parallel</a:t>
            </a:r>
            <a:r>
              <a:rPr spc="-150" dirty="0"/>
              <a:t> </a:t>
            </a:r>
            <a:r>
              <a:rPr spc="-35" dirty="0"/>
              <a:t>Connection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4892" y="3183635"/>
            <a:ext cx="2976643" cy="2705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2519" y="1446987"/>
            <a:ext cx="9427845" cy="12204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PARALLEL</a:t>
            </a:r>
            <a:r>
              <a:rPr sz="2800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CONNECTION:</a:t>
            </a:r>
            <a:r>
              <a:rPr sz="2800" spc="4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more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elements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parallel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connected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same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nodes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consequently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have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same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voltage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across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them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545" y="2580195"/>
            <a:ext cx="3363487" cy="15874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5061" y="4699575"/>
            <a:ext cx="3356718" cy="1990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08135" y="1836419"/>
            <a:ext cx="2258567" cy="33177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37844" y="1513332"/>
            <a:ext cx="6696709" cy="4662170"/>
            <a:chOff x="1037844" y="1513332"/>
            <a:chExt cx="6696709" cy="4662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844" y="1513332"/>
              <a:ext cx="6696456" cy="2895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3516" y="4331208"/>
              <a:ext cx="3904487" cy="184403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0317" y="723646"/>
            <a:ext cx="663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Battery</a:t>
            </a:r>
            <a:r>
              <a:rPr sz="3600" spc="-100" dirty="0"/>
              <a:t> </a:t>
            </a:r>
            <a:r>
              <a:rPr sz="3600" spc="-55" dirty="0"/>
              <a:t>Voltage</a:t>
            </a:r>
            <a:r>
              <a:rPr sz="3600" spc="-90" dirty="0"/>
              <a:t> </a:t>
            </a:r>
            <a:r>
              <a:rPr sz="3600" spc="-5" dirty="0"/>
              <a:t>In</a:t>
            </a:r>
            <a:r>
              <a:rPr sz="3600" spc="-75" dirty="0"/>
              <a:t> </a:t>
            </a:r>
            <a:r>
              <a:rPr sz="3600" spc="-20" dirty="0"/>
              <a:t>Series</a:t>
            </a:r>
            <a:r>
              <a:rPr sz="3600" spc="-100" dirty="0"/>
              <a:t> </a:t>
            </a:r>
            <a:r>
              <a:rPr sz="3600" spc="-20" dirty="0"/>
              <a:t>And</a:t>
            </a:r>
            <a:r>
              <a:rPr sz="3600" spc="-90" dirty="0"/>
              <a:t> </a:t>
            </a:r>
            <a:r>
              <a:rPr sz="3600" spc="-40" dirty="0"/>
              <a:t>Parallel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8725" y="1087542"/>
            <a:ext cx="7601423" cy="479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6117" y="5806541"/>
            <a:ext cx="878332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40"/>
              </a:lnSpc>
              <a:spcBef>
                <a:spcPts val="345"/>
              </a:spcBef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Note:</a:t>
            </a:r>
            <a:r>
              <a:rPr sz="18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Resistors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series</a:t>
            </a:r>
            <a:r>
              <a:rPr sz="1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behave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as a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single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resistor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whose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resistance</a:t>
            </a:r>
            <a:r>
              <a:rPr sz="1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equal</a:t>
            </a:r>
            <a:r>
              <a:rPr sz="1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the</a:t>
            </a:r>
            <a:r>
              <a:rPr sz="1800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sum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of</a:t>
            </a:r>
            <a:r>
              <a:rPr sz="1800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800" spc="-3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resistances</a:t>
            </a:r>
            <a:r>
              <a:rPr sz="1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individual</a:t>
            </a:r>
            <a:r>
              <a:rPr sz="1800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resistors.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9110" y="580927"/>
            <a:ext cx="7326702" cy="433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675893"/>
            <a:ext cx="383857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Resistors</a:t>
            </a:r>
            <a:r>
              <a:rPr sz="4000" spc="-110" dirty="0"/>
              <a:t> </a:t>
            </a:r>
            <a:r>
              <a:rPr sz="4000" spc="-5" dirty="0"/>
              <a:t>in</a:t>
            </a:r>
            <a:r>
              <a:rPr sz="4000" spc="-114" dirty="0"/>
              <a:t> </a:t>
            </a:r>
            <a:r>
              <a:rPr sz="4000" spc="-45" dirty="0"/>
              <a:t>Parallel</a:t>
            </a:r>
            <a:endParaRPr sz="4000"/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1300" spc="-5" dirty="0"/>
              <a:t>.</a:t>
            </a:r>
            <a:endParaRPr sz="1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64919" y="1662436"/>
            <a:ext cx="8583414" cy="38574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717" y="5687186"/>
            <a:ext cx="2981689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053" y="565785"/>
            <a:ext cx="52336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24840" marR="5080" indent="-612775">
              <a:lnSpc>
                <a:spcPts val="3020"/>
              </a:lnSpc>
              <a:spcBef>
                <a:spcPts val="480"/>
              </a:spcBef>
            </a:pPr>
            <a:r>
              <a:rPr sz="2800" spc="-20" dirty="0"/>
              <a:t>How</a:t>
            </a:r>
            <a:r>
              <a:rPr sz="2800" spc="-70" dirty="0"/>
              <a:t> </a:t>
            </a:r>
            <a:r>
              <a:rPr sz="2800" spc="-20" dirty="0"/>
              <a:t>to</a:t>
            </a:r>
            <a:r>
              <a:rPr sz="2800" spc="-60" dirty="0"/>
              <a:t> </a:t>
            </a:r>
            <a:r>
              <a:rPr sz="2800" spc="-10" dirty="0"/>
              <a:t>find</a:t>
            </a:r>
            <a:r>
              <a:rPr sz="2800" spc="-70" dirty="0"/>
              <a:t> </a:t>
            </a:r>
            <a:r>
              <a:rPr sz="2800" spc="-30" dirty="0"/>
              <a:t>Equivalent</a:t>
            </a:r>
            <a:r>
              <a:rPr sz="2800" spc="-75" dirty="0"/>
              <a:t> </a:t>
            </a:r>
            <a:r>
              <a:rPr sz="2800" spc="-30" dirty="0"/>
              <a:t>Resistance</a:t>
            </a:r>
            <a:r>
              <a:rPr sz="2800" spc="-75" dirty="0"/>
              <a:t> </a:t>
            </a:r>
            <a:r>
              <a:rPr sz="2800" spc="-40" dirty="0"/>
              <a:t>for </a:t>
            </a:r>
            <a:r>
              <a:rPr sz="2800" spc="-620" dirty="0"/>
              <a:t> </a:t>
            </a:r>
            <a:r>
              <a:rPr sz="2800" spc="-25" dirty="0"/>
              <a:t>Series-Parallel</a:t>
            </a:r>
            <a:r>
              <a:rPr sz="2800" spc="-60" dirty="0"/>
              <a:t> </a:t>
            </a:r>
            <a:r>
              <a:rPr sz="2800" spc="-25" dirty="0"/>
              <a:t>Combinations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8300" y="2183892"/>
            <a:ext cx="9488424" cy="3633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107" y="639318"/>
            <a:ext cx="4667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spc="-45" dirty="0"/>
              <a:t>e</a:t>
            </a:r>
            <a:r>
              <a:rPr dirty="0"/>
              <a:t>:</a:t>
            </a:r>
            <a:r>
              <a:rPr spc="-75" dirty="0"/>
              <a:t> </a:t>
            </a:r>
            <a:r>
              <a:rPr spc="-425" dirty="0"/>
              <a:t>T</a:t>
            </a:r>
            <a:r>
              <a:rPr dirty="0"/>
              <a:t>o</a:t>
            </a:r>
            <a:r>
              <a:rPr spc="-90" dirty="0"/>
              <a:t> </a:t>
            </a:r>
            <a:r>
              <a:rPr dirty="0"/>
              <a:t>f</a:t>
            </a:r>
            <a:r>
              <a:rPr spc="-25" dirty="0"/>
              <a:t>i</a:t>
            </a:r>
            <a:r>
              <a:rPr spc="-45" dirty="0"/>
              <a:t>n</a:t>
            </a:r>
            <a:r>
              <a:rPr dirty="0"/>
              <a:t>d</a:t>
            </a:r>
            <a:r>
              <a:rPr spc="-75" dirty="0"/>
              <a:t> </a:t>
            </a:r>
            <a:r>
              <a:rPr spc="5" dirty="0">
                <a:latin typeface="Cambria Math" panose="02040503050406030204"/>
                <a:cs typeface="Cambria Math" panose="02040503050406030204"/>
              </a:rPr>
              <a:t>𝑹</a:t>
            </a:r>
            <a:r>
              <a:rPr sz="4800" spc="15" baseline="-16000" dirty="0">
                <a:latin typeface="Cambria Math" panose="02040503050406030204"/>
                <a:cs typeface="Cambria Math" panose="02040503050406030204"/>
              </a:rPr>
              <a:t>𝒆𝒒</a:t>
            </a:r>
            <a:endParaRPr sz="4800" baseline="-160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93565" y="2254891"/>
            <a:ext cx="4920746" cy="2884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11" y="2198386"/>
            <a:ext cx="4972239" cy="3246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9)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269865" cy="300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Find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Equivalent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Resistance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Ohms?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5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10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15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20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85076" y="2432811"/>
            <a:ext cx="4738357" cy="250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609676"/>
            <a:ext cx="4596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5" dirty="0"/>
              <a:t>10)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269865" cy="300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Find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Equivalent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Resistance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Ohms?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12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17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19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29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09247" y="2775204"/>
            <a:ext cx="3950276" cy="2706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205" y="609676"/>
            <a:ext cx="4328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Charge</a:t>
            </a:r>
            <a:r>
              <a:rPr spc="-140" dirty="0"/>
              <a:t> </a:t>
            </a:r>
            <a:r>
              <a:rPr spc="-25" dirty="0"/>
              <a:t>and</a:t>
            </a:r>
            <a:r>
              <a:rPr spc="-130" dirty="0"/>
              <a:t> </a:t>
            </a:r>
            <a:r>
              <a:rPr spc="-45" dirty="0"/>
              <a:t>Current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256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Mathematically,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3151" y="2427173"/>
            <a:ext cx="53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2800" spc="17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3291" y="2682113"/>
            <a:ext cx="457200" cy="22860"/>
          </a:xfrm>
          <a:custGeom>
            <a:avLst/>
            <a:gdLst/>
            <a:ahLst/>
            <a:cxnLst/>
            <a:rect l="l" t="t" r="r" b="b"/>
            <a:pathLst>
              <a:path w="457200" h="22860">
                <a:moveTo>
                  <a:pt x="457200" y="0"/>
                </a:moveTo>
                <a:lnTo>
                  <a:pt x="0" y="0"/>
                </a:lnTo>
                <a:lnTo>
                  <a:pt x="0" y="22860"/>
                </a:lnTo>
                <a:lnTo>
                  <a:pt x="457200" y="2286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91227" y="2159254"/>
            <a:ext cx="47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 panose="02040503050406030204"/>
                <a:cs typeface="Cambria Math" panose="02040503050406030204"/>
              </a:rPr>
              <a:t>𝑑𝑄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519" y="2665602"/>
            <a:ext cx="371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 panose="02040503050406030204"/>
                <a:cs typeface="Cambria Math" panose="02040503050406030204"/>
              </a:rPr>
              <a:t>𝑑𝑡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0186" y="2118105"/>
            <a:ext cx="2266315" cy="1077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81455">
              <a:lnSpc>
                <a:spcPts val="2450"/>
              </a:lnSpc>
              <a:spcBef>
                <a:spcPts val="90"/>
              </a:spcBef>
            </a:pPr>
            <a:r>
              <a:rPr sz="2050" spc="85" dirty="0">
                <a:latin typeface="Cambria Math" panose="02040503050406030204"/>
                <a:cs typeface="Cambria Math" panose="02040503050406030204"/>
              </a:rPr>
              <a:t>𝑡</a:t>
            </a:r>
            <a:endParaRPr sz="2050">
              <a:latin typeface="Cambria Math" panose="02040503050406030204"/>
              <a:cs typeface="Cambria Math" panose="02040503050406030204"/>
            </a:endParaRPr>
          </a:p>
          <a:p>
            <a:pPr marL="38100">
              <a:lnSpc>
                <a:spcPts val="3350"/>
              </a:lnSpc>
            </a:pPr>
            <a:r>
              <a:rPr sz="2800" spc="-10" dirty="0">
                <a:latin typeface="Cambria Math" panose="02040503050406030204"/>
                <a:cs typeface="Cambria Math" panose="02040503050406030204"/>
              </a:rPr>
              <a:t>𝑜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𝑟</a:t>
            </a:r>
            <a:r>
              <a:rPr sz="2800" spc="5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𝑄</a:t>
            </a:r>
            <a:r>
              <a:rPr sz="2800" spc="23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6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615" dirty="0">
                <a:latin typeface="Cambria Math" panose="02040503050406030204"/>
                <a:cs typeface="Cambria Math" panose="02040503050406030204"/>
              </a:rPr>
              <a:t>∫</a:t>
            </a:r>
            <a:r>
              <a:rPr sz="28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27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85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.</a:t>
            </a:r>
            <a:r>
              <a:rPr sz="2800" spc="-1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10" dirty="0">
                <a:latin typeface="Cambria Math" panose="02040503050406030204"/>
                <a:cs typeface="Cambria Math" panose="02040503050406030204"/>
              </a:rPr>
              <a:t>𝑑𝑡</a:t>
            </a:r>
            <a:endParaRPr sz="2800">
              <a:latin typeface="Cambria Math" panose="02040503050406030204"/>
              <a:cs typeface="Cambria Math" panose="02040503050406030204"/>
            </a:endParaRPr>
          </a:p>
          <a:p>
            <a:pPr marL="1350010">
              <a:lnSpc>
                <a:spcPct val="100000"/>
              </a:lnSpc>
              <a:spcBef>
                <a:spcPts val="30"/>
              </a:spcBef>
            </a:pPr>
            <a:r>
              <a:rPr sz="2050" spc="85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2475" spc="127" baseline="-13000" dirty="0">
                <a:latin typeface="Cambria Math" panose="02040503050406030204"/>
                <a:cs typeface="Cambria Math" panose="02040503050406030204"/>
              </a:rPr>
              <a:t>0</a:t>
            </a:r>
            <a:endParaRPr sz="2475" baseline="-1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3211194"/>
            <a:ext cx="283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latin typeface="Calibri" panose="020F0502020204030204"/>
                <a:cs typeface="Calibri" panose="020F0502020204030204"/>
              </a:rPr>
              <a:t>Or,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simple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terms: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4166" y="3807078"/>
            <a:ext cx="53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𝐼</a:t>
            </a:r>
            <a:r>
              <a:rPr sz="2800" spc="17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4308" y="4061333"/>
            <a:ext cx="250190" cy="22860"/>
          </a:xfrm>
          <a:custGeom>
            <a:avLst/>
            <a:gdLst/>
            <a:ahLst/>
            <a:cxnLst/>
            <a:rect l="l" t="t" r="r" b="b"/>
            <a:pathLst>
              <a:path w="250190" h="22860">
                <a:moveTo>
                  <a:pt x="249936" y="0"/>
                </a:moveTo>
                <a:lnTo>
                  <a:pt x="0" y="0"/>
                </a:lnTo>
                <a:lnTo>
                  <a:pt x="0" y="22860"/>
                </a:lnTo>
                <a:lnTo>
                  <a:pt x="249936" y="22860"/>
                </a:lnTo>
                <a:lnTo>
                  <a:pt x="249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62496" y="3459370"/>
            <a:ext cx="26606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𝑄</a:t>
            </a:r>
            <a:endParaRPr sz="2800">
              <a:latin typeface="Cambria Math" panose="02040503050406030204"/>
              <a:cs typeface="Cambria Math" panose="02040503050406030204"/>
            </a:endParaRPr>
          </a:p>
          <a:p>
            <a:pPr marL="27305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𝑇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4441316"/>
            <a:ext cx="5488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902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So,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Ampere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=	1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coulomb/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second.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1)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22643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1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Coulomb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same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45" dirty="0">
                <a:latin typeface="Calibri" panose="020F0502020204030204"/>
                <a:cs typeface="Calibri" panose="020F0502020204030204"/>
              </a:rPr>
              <a:t>Watt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/sec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Ampere/sec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Joule-sec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Ampere-sec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2)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10347325" cy="28803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48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total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charge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entering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terminal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5𝑠𝑖𝑛4𝜋𝑡</a:t>
            </a:r>
            <a:r>
              <a:rPr sz="2800" spc="7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40" dirty="0">
                <a:latin typeface="Cambria Math" panose="02040503050406030204"/>
                <a:cs typeface="Cambria Math" panose="02040503050406030204"/>
              </a:rPr>
              <a:t>𝑚𝐶.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Calculate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current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at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t= 0.5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sec.: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276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A.	31.2 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276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B.	31.2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276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C.	62.8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D.	62.8 A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8561" y="609676"/>
            <a:ext cx="1679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Voltage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023485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energy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(Work)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required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move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unit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charge</a:t>
            </a:r>
            <a:r>
              <a:rPr sz="2800" spc="6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through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element.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27100" marR="1799590">
              <a:lnSpc>
                <a:spcPts val="4020"/>
              </a:lnSpc>
              <a:spcBef>
                <a:spcPts val="7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S.I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Unit: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Volt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(V) </a:t>
            </a:r>
            <a:r>
              <a:rPr sz="2800" spc="-6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Symbol: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V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35616" y="1961127"/>
            <a:ext cx="5256187" cy="39766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002023"/>
            <a:ext cx="1623060" cy="21777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1939" y="4550071"/>
            <a:ext cx="1595932" cy="247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2585" y="5226851"/>
            <a:ext cx="2669138" cy="235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797" y="609676"/>
            <a:ext cx="3999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Power</a:t>
            </a:r>
            <a:r>
              <a:rPr spc="-105" dirty="0"/>
              <a:t> </a:t>
            </a:r>
            <a:r>
              <a:rPr spc="-25" dirty="0"/>
              <a:t>and</a:t>
            </a:r>
            <a:r>
              <a:rPr spc="-120" dirty="0"/>
              <a:t> </a:t>
            </a:r>
            <a:r>
              <a:rPr spc="-40" dirty="0"/>
              <a:t>Energy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82705"/>
            <a:ext cx="6232525" cy="28479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Power: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Rate at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work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done.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841500">
              <a:lnSpc>
                <a:spcPct val="100000"/>
              </a:lnSpc>
              <a:spcBef>
                <a:spcPts val="750"/>
              </a:spcBef>
            </a:pPr>
            <a:r>
              <a:rPr sz="2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OR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Time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rate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absorbing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supplying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energy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841500" marR="2099310">
              <a:lnSpc>
                <a:spcPts val="3600"/>
              </a:lnSpc>
              <a:spcBef>
                <a:spcPts val="23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S.I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Unit: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Watts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(W) </a:t>
            </a:r>
            <a:r>
              <a:rPr sz="2400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Symbol: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Mathematically,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2475" y="4896484"/>
            <a:ext cx="364490" cy="20320"/>
          </a:xfrm>
          <a:custGeom>
            <a:avLst/>
            <a:gdLst/>
            <a:ahLst/>
            <a:cxnLst/>
            <a:rect l="l" t="t" r="r" b="b"/>
            <a:pathLst>
              <a:path w="364489" h="20320">
                <a:moveTo>
                  <a:pt x="364236" y="0"/>
                </a:moveTo>
                <a:lnTo>
                  <a:pt x="0" y="0"/>
                </a:lnTo>
                <a:lnTo>
                  <a:pt x="0" y="19812"/>
                </a:lnTo>
                <a:lnTo>
                  <a:pt x="364236" y="19812"/>
                </a:lnTo>
                <a:lnTo>
                  <a:pt x="364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9111" y="4896484"/>
            <a:ext cx="364490" cy="20320"/>
          </a:xfrm>
          <a:custGeom>
            <a:avLst/>
            <a:gdLst/>
            <a:ahLst/>
            <a:cxnLst/>
            <a:rect l="l" t="t" r="r" b="b"/>
            <a:pathLst>
              <a:path w="364489" h="20320">
                <a:moveTo>
                  <a:pt x="364236" y="0"/>
                </a:moveTo>
                <a:lnTo>
                  <a:pt x="0" y="0"/>
                </a:lnTo>
                <a:lnTo>
                  <a:pt x="0" y="19812"/>
                </a:lnTo>
                <a:lnTo>
                  <a:pt x="364236" y="19812"/>
                </a:lnTo>
                <a:lnTo>
                  <a:pt x="364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939" y="4896484"/>
            <a:ext cx="283845" cy="20320"/>
          </a:xfrm>
          <a:custGeom>
            <a:avLst/>
            <a:gdLst/>
            <a:ahLst/>
            <a:cxnLst/>
            <a:rect l="l" t="t" r="r" b="b"/>
            <a:pathLst>
              <a:path w="283844" h="20320">
                <a:moveTo>
                  <a:pt x="283463" y="0"/>
                </a:moveTo>
                <a:lnTo>
                  <a:pt x="0" y="0"/>
                </a:lnTo>
                <a:lnTo>
                  <a:pt x="0" y="19812"/>
                </a:lnTo>
                <a:lnTo>
                  <a:pt x="283463" y="19812"/>
                </a:lnTo>
                <a:lnTo>
                  <a:pt x="283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60864" y="4920805"/>
            <a:ext cx="12706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540" algn="l"/>
                <a:tab pos="1017905" algn="l"/>
              </a:tabLst>
            </a:pPr>
            <a:r>
              <a:rPr sz="1750" spc="175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1750" spc="204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1750" dirty="0">
                <a:latin typeface="Cambria Math" panose="02040503050406030204"/>
                <a:cs typeface="Cambria Math" panose="02040503050406030204"/>
              </a:rPr>
              <a:t>	</a:t>
            </a:r>
            <a:r>
              <a:rPr sz="1750" spc="185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1750" spc="195" dirty="0">
                <a:latin typeface="Cambria Math" panose="02040503050406030204"/>
                <a:cs typeface="Cambria Math" panose="02040503050406030204"/>
              </a:rPr>
              <a:t>𝑞</a:t>
            </a:r>
            <a:r>
              <a:rPr sz="1750" dirty="0">
                <a:latin typeface="Cambria Math" panose="02040503050406030204"/>
                <a:cs typeface="Cambria Math" panose="02040503050406030204"/>
              </a:rPr>
              <a:t>	</a:t>
            </a:r>
            <a:r>
              <a:rPr sz="1750" spc="175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1750" spc="200" dirty="0">
                <a:latin typeface="Cambria Math" panose="02040503050406030204"/>
                <a:cs typeface="Cambria Math" panose="02040503050406030204"/>
              </a:rPr>
              <a:t>𝑡</a:t>
            </a:r>
            <a:endParaRPr sz="175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590" y="4676013"/>
            <a:ext cx="282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 panose="02040503050406030204"/>
                <a:cs typeface="Cambria Math" panose="02040503050406030204"/>
              </a:rPr>
              <a:t>𝑃</a:t>
            </a:r>
            <a:r>
              <a:rPr sz="2400" spc="19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400" spc="13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625" spc="262" baseline="44000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625" spc="135" baseline="44000" dirty="0">
                <a:latin typeface="Cambria Math" panose="02040503050406030204"/>
                <a:cs typeface="Cambria Math" panose="02040503050406030204"/>
              </a:rPr>
              <a:t>𝑊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625" spc="262" baseline="44000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625" spc="82" baseline="44000" dirty="0">
                <a:latin typeface="Cambria Math" panose="02040503050406030204"/>
                <a:cs typeface="Cambria Math" panose="02040503050406030204"/>
              </a:rPr>
              <a:t>𝑊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.</a:t>
            </a:r>
            <a:r>
              <a:rPr sz="2400" spc="-13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625" spc="262" baseline="44000" dirty="0">
                <a:latin typeface="Cambria Math" panose="02040503050406030204"/>
                <a:cs typeface="Cambria Math" panose="02040503050406030204"/>
              </a:rPr>
              <a:t>𝑑</a:t>
            </a:r>
            <a:r>
              <a:rPr sz="2625" spc="292" baseline="44000" dirty="0">
                <a:latin typeface="Cambria Math" panose="02040503050406030204"/>
                <a:cs typeface="Cambria Math" panose="02040503050406030204"/>
              </a:rPr>
              <a:t>𝑞</a:t>
            </a:r>
            <a:r>
              <a:rPr sz="2625" baseline="44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625" spc="-67" baseline="44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400" spc="12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80" dirty="0">
                <a:latin typeface="Cambria Math" panose="02040503050406030204"/>
                <a:cs typeface="Cambria Math" panose="02040503050406030204"/>
              </a:rPr>
              <a:t>𝑉</a:t>
            </a:r>
            <a:r>
              <a:rPr sz="2400" dirty="0" smtClean="0">
                <a:latin typeface="Cambria Math" panose="02040503050406030204"/>
                <a:cs typeface="Cambria Math" panose="02040503050406030204"/>
              </a:rPr>
              <a:t>.𝐼</a:t>
            </a:r>
            <a:endParaRPr sz="240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567680"/>
            <a:ext cx="1151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Imp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ie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,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3700" y="5757545"/>
            <a:ext cx="1638300" cy="4908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890"/>
              </a:lnSpc>
            </a:pPr>
            <a:r>
              <a:rPr sz="2800" spc="-5" dirty="0">
                <a:latin typeface="Cambria Math" panose="02040503050406030204"/>
                <a:cs typeface="Cambria Math" panose="02040503050406030204"/>
              </a:rPr>
              <a:t>𝑃</a:t>
            </a:r>
            <a:r>
              <a:rPr sz="2800" spc="22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2800" spc="16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80" dirty="0">
                <a:latin typeface="Cambria Math" panose="02040503050406030204"/>
                <a:cs typeface="Cambria Math" panose="02040503050406030204"/>
              </a:rPr>
              <a:t>𝑉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.</a:t>
            </a:r>
            <a:r>
              <a:rPr sz="2800" spc="-1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800" spc="-5" dirty="0">
                <a:latin typeface="Cambria Math" panose="02040503050406030204"/>
                <a:cs typeface="Cambria Math" panose="02040503050406030204"/>
              </a:rPr>
              <a:t>𝐼</a:t>
            </a:r>
            <a:endParaRPr sz="2800" dirty="0">
              <a:latin typeface="Cambria Math" panose="02040503050406030204"/>
              <a:cs typeface="Cambria Math" panose="02040503050406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797" y="609676"/>
            <a:ext cx="3999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Power</a:t>
            </a:r>
            <a:r>
              <a:rPr spc="-105" dirty="0"/>
              <a:t> </a:t>
            </a:r>
            <a:r>
              <a:rPr spc="-25" dirty="0"/>
              <a:t>and</a:t>
            </a:r>
            <a:r>
              <a:rPr spc="-120" dirty="0"/>
              <a:t> </a:t>
            </a:r>
            <a:r>
              <a:rPr spc="-40" dirty="0"/>
              <a:t>Energy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82705"/>
            <a:ext cx="4314190" cy="14795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Energy: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Capacity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doing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work.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841500" marR="316865">
              <a:lnSpc>
                <a:spcPct val="125000"/>
              </a:lnSpc>
              <a:spcBef>
                <a:spcPts val="40"/>
              </a:spcBef>
              <a:tabLst>
                <a:tab pos="29470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S.</a:t>
            </a:r>
            <a:r>
              <a:rPr sz="2400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Unit:	Joules(J)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Symbol: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6011</Words>
  <Application>WPS Presentation</Application>
  <PresentationFormat>Widescreen</PresentationFormat>
  <Paragraphs>359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SimSun</vt:lpstr>
      <vt:lpstr>Wingdings</vt:lpstr>
      <vt:lpstr>Calibri Light</vt:lpstr>
      <vt:lpstr>Calibri</vt:lpstr>
      <vt:lpstr>Times New Roman</vt:lpstr>
      <vt:lpstr>Arial MT</vt:lpstr>
      <vt:lpstr>Cambria Math</vt:lpstr>
      <vt:lpstr>Microsoft YaHei</vt:lpstr>
      <vt:lpstr>Arial Unicode MS</vt:lpstr>
      <vt:lpstr>Office Theme</vt:lpstr>
      <vt:lpstr>UNIT 1:  DC CIRCUITS</vt:lpstr>
      <vt:lpstr>Electrical Circuit</vt:lpstr>
      <vt:lpstr>Charge and Current</vt:lpstr>
      <vt:lpstr>Charge and Current</vt:lpstr>
      <vt:lpstr>QUICK QUIZ (Poll 1)</vt:lpstr>
      <vt:lpstr>QUICK QUIZ (Poll 2)</vt:lpstr>
      <vt:lpstr>Voltage</vt:lpstr>
      <vt:lpstr>Power and Energy</vt:lpstr>
      <vt:lpstr>Power and Energy</vt:lpstr>
      <vt:lpstr>QUICK QUIZ (Poll 3)</vt:lpstr>
      <vt:lpstr>QUICK QUIZ (Poll 4)</vt:lpstr>
      <vt:lpstr>Network Components</vt:lpstr>
      <vt:lpstr>Resistance</vt:lpstr>
      <vt:lpstr>Capacitance</vt:lpstr>
      <vt:lpstr>Inductance</vt:lpstr>
      <vt:lpstr>Capacitance and Inductance</vt:lpstr>
      <vt:lpstr>QUICK QUIZ (Poll 5)</vt:lpstr>
      <vt:lpstr>QUICK QUIZ (Poll 6)</vt:lpstr>
      <vt:lpstr>Ohm’s Law</vt:lpstr>
      <vt:lpstr>Resistivity Table</vt:lpstr>
      <vt:lpstr>Conductance</vt:lpstr>
      <vt:lpstr>PowerPoint 演示文稿</vt:lpstr>
      <vt:lpstr>Short-circuit and Open-circuit</vt:lpstr>
      <vt:lpstr>Applications of Ohm’s Law</vt:lpstr>
      <vt:lpstr>Applications of Ohm’s Law</vt:lpstr>
      <vt:lpstr>Limitations of Ohm’s Law</vt:lpstr>
      <vt:lpstr>QUICK QUIZ (Poll 7)</vt:lpstr>
      <vt:lpstr>QUICK QUIZ (Poll 8)</vt:lpstr>
      <vt:lpstr>Series Connection</vt:lpstr>
      <vt:lpstr>Point to Remember for Series Circuits</vt:lpstr>
      <vt:lpstr>Parallel Connection</vt:lpstr>
      <vt:lpstr>Battery Voltage In Series And Parallel</vt:lpstr>
      <vt:lpstr>PowerPoint 演示文稿</vt:lpstr>
      <vt:lpstr>PowerPoint 演示文稿</vt:lpstr>
      <vt:lpstr>.</vt:lpstr>
      <vt:lpstr>How to find Equivalent Resistance for  Series-Parallel Combinations</vt:lpstr>
      <vt:lpstr>Example: To find 𝑹𝒆𝒒</vt:lpstr>
      <vt:lpstr>QUICK QUIZ (Poll 9)</vt:lpstr>
      <vt:lpstr>QUICK QUIZ (Poll 10)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DC CIRCUITS</dc:title>
  <dc:creator>Irfan Ahmad</dc:creator>
  <cp:lastModifiedBy>91887</cp:lastModifiedBy>
  <cp:revision>20</cp:revision>
  <dcterms:created xsi:type="dcterms:W3CDTF">2022-08-31T11:04:00Z</dcterms:created>
  <dcterms:modified xsi:type="dcterms:W3CDTF">2023-08-05T05:15:46Z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2020-08-12T05:30:00Z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2022-08-31T05:30:00Z</vt:filetime>
  </property>
  <property fmtid="{D5CDD505-2E9C-101B-9397-08002B2CF9AE}" pid="5" name="ICV">
    <vt:lpwstr>523D9BAA125C4759A69737CA3AF08C16_13</vt:lpwstr>
  </property>
  <property fmtid="{D5CDD505-2E9C-101B-9397-08002B2CF9AE}" pid="6" name="KSOProductBuildVer">
    <vt:lpwstr>1033-12.2.0.13085</vt:lpwstr>
  </property>
</Properties>
</file>