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2" r:id="rId3"/>
    <p:sldId id="257" r:id="rId4"/>
    <p:sldId id="284" r:id="rId5"/>
    <p:sldId id="285" r:id="rId6"/>
    <p:sldId id="258" r:id="rId7"/>
    <p:sldId id="259" r:id="rId8"/>
    <p:sldId id="286" r:id="rId9"/>
    <p:sldId id="290" r:id="rId10"/>
    <p:sldId id="265" r:id="rId11"/>
    <p:sldId id="287" r:id="rId12"/>
    <p:sldId id="288" r:id="rId13"/>
    <p:sldId id="289" r:id="rId14"/>
    <p:sldId id="279" r:id="rId15"/>
    <p:sldId id="280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50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9626" y="478663"/>
            <a:ext cx="4444746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43558"/>
            <a:ext cx="8074025" cy="4623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905000"/>
            <a:ext cx="6553200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3600" spc="-5" dirty="0" smtClean="0">
                <a:solidFill>
                  <a:srgbClr val="FF0000"/>
                </a:solidFill>
              </a:rPr>
              <a:t>OP-</a:t>
            </a:r>
            <a:r>
              <a:rPr sz="3600" dirty="0" smtClean="0">
                <a:solidFill>
                  <a:srgbClr val="FF0000"/>
                </a:solidFill>
              </a:rPr>
              <a:t>AMP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br>
              <a:rPr lang="en-US" sz="3600" dirty="0" smtClean="0">
                <a:solidFill>
                  <a:srgbClr val="FF0000"/>
                </a:solidFill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(Operational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mplifier)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6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762000"/>
            <a:ext cx="6400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Unit-4: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32080"/>
            <a:ext cx="3276600" cy="27827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295650"/>
            <a:ext cx="4295775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422" y="76200"/>
            <a:ext cx="736536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solidFill>
                  <a:srgbClr val="FF0000"/>
                </a:solidFill>
              </a:rPr>
              <a:t>Characteristics</a:t>
            </a:r>
            <a:r>
              <a:rPr sz="4000" spc="-70" dirty="0">
                <a:solidFill>
                  <a:srgbClr val="FF0000"/>
                </a:solidFill>
              </a:rPr>
              <a:t> </a:t>
            </a:r>
            <a:r>
              <a:rPr sz="4000" dirty="0">
                <a:solidFill>
                  <a:srgbClr val="FF0000"/>
                </a:solidFill>
              </a:rPr>
              <a:t>of</a:t>
            </a:r>
            <a:r>
              <a:rPr sz="4000" spc="-20" dirty="0">
                <a:solidFill>
                  <a:srgbClr val="FF0000"/>
                </a:solidFill>
              </a:rPr>
              <a:t> </a:t>
            </a:r>
            <a:r>
              <a:rPr sz="4000" dirty="0">
                <a:solidFill>
                  <a:srgbClr val="FF0000"/>
                </a:solidFill>
              </a:rPr>
              <a:t>an</a:t>
            </a:r>
            <a:r>
              <a:rPr sz="4000" spc="-25" dirty="0">
                <a:solidFill>
                  <a:srgbClr val="FF0000"/>
                </a:solidFill>
              </a:rPr>
              <a:t> </a:t>
            </a:r>
            <a:r>
              <a:rPr sz="4000" dirty="0">
                <a:solidFill>
                  <a:srgbClr val="FF0000"/>
                </a:solidFill>
              </a:rPr>
              <a:t>OP-AMP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685800"/>
            <a:ext cx="8839200" cy="1342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356235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C</a:t>
            </a:r>
            <a:r>
              <a:rPr sz="2000" spc="-5" dirty="0" smtClean="0">
                <a:latin typeface="Times New Roman"/>
                <a:cs typeface="Times New Roman"/>
              </a:rPr>
              <a:t>haracteristics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are </a:t>
            </a:r>
            <a:r>
              <a:rPr sz="2000" dirty="0" smtClean="0">
                <a:latin typeface="Times New Roman"/>
                <a:cs typeface="Times New Roman"/>
              </a:rPr>
              <a:t>important </a:t>
            </a:r>
            <a:r>
              <a:rPr sz="2000" spc="-5" dirty="0">
                <a:latin typeface="Times New Roman"/>
                <a:cs typeface="Times New Roman"/>
              </a:rPr>
              <a:t>because,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 use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compare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performance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various </a:t>
            </a:r>
            <a:r>
              <a:rPr sz="2000" spc="5" dirty="0">
                <a:latin typeface="Times New Roman"/>
                <a:cs typeface="Times New Roman"/>
              </a:rPr>
              <a:t>op </a:t>
            </a:r>
            <a:r>
              <a:rPr sz="2000" spc="-5" dirty="0">
                <a:latin typeface="Times New Roman"/>
                <a:cs typeface="Times New Roman"/>
              </a:rPr>
              <a:t>amp </a:t>
            </a:r>
            <a:r>
              <a:rPr sz="2000" dirty="0">
                <a:latin typeface="Times New Roman"/>
                <a:cs typeface="Times New Roman"/>
              </a:rPr>
              <a:t>ICs </a:t>
            </a:r>
            <a:r>
              <a:rPr sz="2000" spc="-5" dirty="0">
                <a:latin typeface="Times New Roman"/>
                <a:cs typeface="Times New Roman"/>
              </a:rPr>
              <a:t>and select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best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suitable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required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dirty="0" smtClean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724"/>
          <a:stretch/>
        </p:blipFill>
        <p:spPr>
          <a:xfrm>
            <a:off x="484214" y="2209800"/>
            <a:ext cx="8431186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133600"/>
            <a:ext cx="8228965" cy="351539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one of the following characteristics is true for ideal op-amp?</a:t>
            </a:r>
          </a:p>
          <a:p>
            <a:pPr marL="514350" indent="-514350">
              <a:buAutoNum type="alphaLcParenBoth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marL="514350" indent="-514350">
              <a:buAutoNum type="alphaLcParenBoth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Ro= ∞</a:t>
            </a:r>
          </a:p>
          <a:p>
            <a:pPr marL="514350" indent="-514350"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B.W.= 0</a:t>
            </a:r>
          </a:p>
          <a:p>
            <a:pPr marL="514350" indent="-514350">
              <a:buFontTx/>
              <a:buAutoNum type="alphaLcParenBoth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CMRR=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arenBoth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44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304800" y="1913215"/>
            <a:ext cx="8305165" cy="387798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one of the following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true for ideal op-amp? </a:t>
            </a:r>
          </a:p>
          <a:p>
            <a:pPr marL="514350" indent="-514350">
              <a:buFontTx/>
              <a:buAutoNum type="alphaLcParenBoth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∞</a:t>
            </a:r>
          </a:p>
          <a:p>
            <a:pPr marL="514350" indent="-514350">
              <a:buAutoNum type="alphaLcParenBoth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arenBoth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B.W.= 0</a:t>
            </a:r>
          </a:p>
          <a:p>
            <a:pPr marL="514350" indent="-514350">
              <a:buFontTx/>
              <a:buAutoNum type="alphaLcParenBoth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Gain=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62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78663"/>
            <a:ext cx="1905000" cy="696594"/>
          </a:xfrm>
        </p:spPr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115502"/>
            <a:ext cx="8382000" cy="34470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one of the following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for op-amp characteristics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lphaLcParenBoth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∞, Voltage gain= 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LcParenBoth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Ro= 0, CMRR=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lphaLcParenBoth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 Gain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lpha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Slew Rate </a:t>
            </a:r>
            <a:r>
              <a:rPr lang="en-US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27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144" y="2848482"/>
            <a:ext cx="6727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98905" algn="l"/>
                <a:tab pos="2577465" algn="l"/>
                <a:tab pos="3856354" algn="l"/>
                <a:tab pos="5236210" algn="l"/>
                <a:tab pos="6199505" algn="l"/>
              </a:tabLst>
            </a:pP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finit</a:t>
            </a:r>
            <a:r>
              <a:rPr sz="2800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Hence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cur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ent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fl</a:t>
            </a:r>
            <a:r>
              <a:rPr sz="2800" spc="5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wing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om</a:t>
            </a:r>
            <a:r>
              <a:rPr sz="2800" dirty="0">
                <a:latin typeface="Times New Roman"/>
                <a:cs typeface="Times New Roman"/>
              </a:rPr>
              <a:t>	one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" y="2262117"/>
            <a:ext cx="8381999" cy="1090683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342900" marR="5080" indent="-342900" algn="r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342900" algn="l"/>
                <a:tab pos="343535" algn="l"/>
                <a:tab pos="1139825" algn="l"/>
                <a:tab pos="2117090" algn="l"/>
                <a:tab pos="3898900" algn="l"/>
                <a:tab pos="4441190" algn="l"/>
                <a:tab pos="5022215" algn="l"/>
                <a:tab pos="6599555" algn="l"/>
                <a:tab pos="708279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	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pedance</a:t>
            </a:r>
            <a:r>
              <a:rPr sz="2400" dirty="0">
                <a:latin typeface="Times New Roman"/>
                <a:cs typeface="Times New Roman"/>
              </a:rPr>
              <a:t>	o</a:t>
            </a:r>
            <a:r>
              <a:rPr sz="2400" spc="-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1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AMP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lly</a:t>
            </a:r>
            <a:endParaRPr sz="2400" dirty="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  <a:spcBef>
                <a:spcPts val="1340"/>
              </a:spcBef>
            </a:pPr>
            <a:r>
              <a:rPr sz="2400" dirty="0">
                <a:latin typeface="Times New Roman"/>
                <a:cs typeface="Times New Roman"/>
              </a:rPr>
              <a:t>input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3505200"/>
            <a:ext cx="8686800" cy="21312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Times New Roman"/>
                <a:cs typeface="Times New Roman"/>
              </a:rPr>
              <a:t>terminal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zero.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40100"/>
              </a:lnSpc>
              <a:spcBef>
                <a:spcPts val="67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Thus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voltage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drop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across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Ri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zero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both </a:t>
            </a:r>
            <a:r>
              <a:rPr sz="2400" spc="-6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terminals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same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potential.</a:t>
            </a:r>
          </a:p>
          <a:p>
            <a:pPr marL="355600" indent="-343535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355600" algn="l"/>
                <a:tab pos="356235" algn="l"/>
                <a:tab pos="1478915" algn="l"/>
              </a:tabLst>
            </a:pPr>
            <a:r>
              <a:rPr sz="2400" spc="-10" dirty="0">
                <a:latin typeface="Times New Roman"/>
                <a:cs typeface="Times New Roman"/>
              </a:rPr>
              <a:t>Means	</a:t>
            </a:r>
            <a:r>
              <a:rPr sz="2400" spc="-5" dirty="0">
                <a:latin typeface="Times New Roman"/>
                <a:cs typeface="Times New Roman"/>
              </a:rPr>
              <a:t>they are</a:t>
            </a:r>
            <a:r>
              <a:rPr sz="2400" dirty="0">
                <a:latin typeface="Times New Roman"/>
                <a:cs typeface="Times New Roman"/>
              </a:rPr>
              <a:t> virtually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shorted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each</a:t>
            </a:r>
            <a:r>
              <a:rPr sz="2400" spc="-5" dirty="0">
                <a:latin typeface="Times New Roman"/>
                <a:cs typeface="Times New Roman"/>
              </a:rPr>
              <a:t> other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600" y="152400"/>
            <a:ext cx="3200400" cy="19799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9200" y="710625"/>
            <a:ext cx="43274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en-US" sz="32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2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32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7573" y="478663"/>
            <a:ext cx="3768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Virtual</a:t>
            </a:r>
            <a:r>
              <a:rPr spc="-75" dirty="0"/>
              <a:t> </a:t>
            </a:r>
            <a:r>
              <a:rPr spc="-15" dirty="0"/>
              <a:t>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175258"/>
            <a:ext cx="8610600" cy="1644809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24130" algn="just">
              <a:lnSpc>
                <a:spcPct val="151800"/>
              </a:lnSpc>
              <a:spcBef>
                <a:spcPts val="225"/>
              </a:spcBef>
            </a:pPr>
            <a:r>
              <a:rPr sz="2400" spc="-5" dirty="0">
                <a:latin typeface="Times New Roman"/>
                <a:cs typeface="Times New Roman"/>
              </a:rPr>
              <a:t>If one of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terminal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OP-AMP </a:t>
            </a:r>
            <a:r>
              <a:rPr sz="2400" spc="-5" dirty="0">
                <a:latin typeface="Times New Roman"/>
                <a:cs typeface="Times New Roman"/>
              </a:rPr>
              <a:t>is connected to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ground </a:t>
            </a:r>
            <a:r>
              <a:rPr sz="2400" spc="-10" dirty="0">
                <a:latin typeface="Times New Roman"/>
                <a:cs typeface="Times New Roman"/>
              </a:rPr>
              <a:t>then </a:t>
            </a:r>
            <a:r>
              <a:rPr sz="2400" dirty="0">
                <a:latin typeface="Times New Roman"/>
                <a:cs typeface="Times New Roman"/>
              </a:rPr>
              <a:t>due </a:t>
            </a:r>
            <a:r>
              <a:rPr sz="2400" spc="-5" dirty="0">
                <a:latin typeface="Times New Roman"/>
                <a:cs typeface="Times New Roman"/>
              </a:rPr>
              <a:t>to the virtual </a:t>
            </a:r>
            <a:r>
              <a:rPr sz="2400" dirty="0">
                <a:latin typeface="Times New Roman"/>
                <a:cs typeface="Times New Roman"/>
              </a:rPr>
              <a:t>short </a:t>
            </a:r>
            <a:r>
              <a:rPr sz="2400" spc="-5" dirty="0">
                <a:latin typeface="Times New Roman"/>
                <a:cs typeface="Times New Roman"/>
              </a:rPr>
              <a:t>existing </a:t>
            </a:r>
            <a:r>
              <a:rPr sz="2400" spc="-10" dirty="0">
                <a:latin typeface="Times New Roman"/>
                <a:cs typeface="Times New Roman"/>
              </a:rPr>
              <a:t>between </a:t>
            </a:r>
            <a:r>
              <a:rPr sz="2400" spc="-5" dirty="0">
                <a:latin typeface="Times New Roman"/>
                <a:cs typeface="Times New Roman"/>
              </a:rPr>
              <a:t> the </a:t>
            </a:r>
            <a:r>
              <a:rPr sz="2400" dirty="0">
                <a:latin typeface="Times New Roman"/>
                <a:cs typeface="Times New Roman"/>
              </a:rPr>
              <a:t>other </a:t>
            </a:r>
            <a:r>
              <a:rPr sz="2400" spc="-5" dirty="0">
                <a:latin typeface="Times New Roman"/>
                <a:cs typeface="Times New Roman"/>
              </a:rPr>
              <a:t>input terminal, the </a:t>
            </a:r>
            <a:r>
              <a:rPr sz="2400" dirty="0">
                <a:latin typeface="Times New Roman"/>
                <a:cs typeface="Times New Roman"/>
              </a:rPr>
              <a:t>other </a:t>
            </a:r>
            <a:r>
              <a:rPr sz="2400" spc="-5" dirty="0">
                <a:latin typeface="Times New Roman"/>
                <a:cs typeface="Times New Roman"/>
              </a:rPr>
              <a:t>terminal is said to 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 ground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potential.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7363" y="3352800"/>
            <a:ext cx="3276600" cy="2467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684615"/>
            <a:ext cx="8074025" cy="3877985"/>
          </a:xfrm>
        </p:spPr>
        <p:txBody>
          <a:bodyPr/>
          <a:lstStyle/>
          <a:p>
            <a:r>
              <a:rPr lang="en-US" dirty="0" smtClean="0"/>
              <a:t>In which of the following application op-amp is/are used?</a:t>
            </a:r>
          </a:p>
          <a:p>
            <a:endParaRPr lang="en-US" dirty="0"/>
          </a:p>
          <a:p>
            <a:pPr marL="514350" indent="-514350">
              <a:buAutoNum type="alphaLcParenBoth"/>
            </a:pPr>
            <a:r>
              <a:rPr lang="en-US" dirty="0"/>
              <a:t> </a:t>
            </a:r>
            <a:r>
              <a:rPr lang="en-US" dirty="0" smtClean="0"/>
              <a:t>Integrator and Differentiator</a:t>
            </a:r>
          </a:p>
          <a:p>
            <a:pPr marL="514350" indent="-514350">
              <a:buAutoNum type="alphaLcParenBoth"/>
            </a:pPr>
            <a:r>
              <a:rPr lang="en-US" dirty="0"/>
              <a:t>Voltage </a:t>
            </a:r>
            <a:r>
              <a:rPr lang="en-US" dirty="0"/>
              <a:t>to Current Converter</a:t>
            </a:r>
          </a:p>
          <a:p>
            <a:pPr marL="514350" indent="-514350">
              <a:buFontTx/>
              <a:buAutoNum type="alphaLcParenBoth"/>
            </a:pPr>
            <a:r>
              <a:rPr lang="en-US" dirty="0" smtClean="0"/>
              <a:t> </a:t>
            </a:r>
            <a:r>
              <a:rPr lang="en-US" dirty="0"/>
              <a:t>Adder or Summing </a:t>
            </a:r>
            <a:r>
              <a:rPr lang="en-US" dirty="0" smtClean="0"/>
              <a:t>Amplifier</a:t>
            </a:r>
          </a:p>
          <a:p>
            <a:pPr marL="514350" indent="-514350">
              <a:buFontTx/>
              <a:buAutoNum type="alphaLcParenBoth"/>
            </a:pPr>
            <a:r>
              <a:rPr lang="en-US" dirty="0"/>
              <a:t> </a:t>
            </a:r>
            <a:r>
              <a:rPr lang="en-US" dirty="0" smtClean="0"/>
              <a:t>All of the above</a:t>
            </a:r>
          </a:p>
          <a:p>
            <a:pPr marL="514350" indent="-514350">
              <a:buFontTx/>
              <a:buAutoNum type="alphaLcParenBoth"/>
            </a:pPr>
            <a:endParaRPr lang="en-US" dirty="0"/>
          </a:p>
          <a:p>
            <a:pPr marL="514350" indent="-514350">
              <a:buAutoNum type="alphaL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8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142" y="478663"/>
            <a:ext cx="3060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447800"/>
            <a:ext cx="8763000" cy="5873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3535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OP-AMP </a:t>
            </a:r>
            <a:r>
              <a:rPr sz="2400" spc="-5" dirty="0">
                <a:latin typeface="Times New Roman"/>
                <a:cs typeface="Times New Roman"/>
              </a:rPr>
              <a:t>is basically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multistage amplifier which </a:t>
            </a:r>
            <a:r>
              <a:rPr sz="2400" dirty="0">
                <a:latin typeface="Times New Roman"/>
                <a:cs typeface="Times New Roman"/>
              </a:rPr>
              <a:t>uses 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amplifier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stages interconnected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each </a:t>
            </a:r>
            <a:r>
              <a:rPr sz="2400" spc="-25" dirty="0">
                <a:latin typeface="Times New Roman"/>
                <a:cs typeface="Times New Roman"/>
              </a:rPr>
              <a:t>other</a:t>
            </a:r>
            <a:r>
              <a:rPr sz="2400" spc="-25" dirty="0" smtClean="0">
                <a:latin typeface="Times New Roman"/>
                <a:cs typeface="Times New Roman"/>
              </a:rPr>
              <a:t>.</a:t>
            </a:r>
            <a:endParaRPr lang="en-US" sz="2400" spc="-25" dirty="0" smtClean="0">
              <a:latin typeface="Times New Roman"/>
              <a:cs typeface="Times New Roman"/>
            </a:endParaRPr>
          </a:p>
          <a:p>
            <a:pPr marL="12065" marR="8255" algn="just">
              <a:lnSpc>
                <a:spcPct val="150100"/>
              </a:lnSpc>
              <a:spcBef>
                <a:spcPts val="100"/>
              </a:spcBef>
              <a:tabLst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355600" marR="6985" indent="-343535" algn="just">
              <a:lnSpc>
                <a:spcPct val="150000"/>
              </a:lnSpc>
              <a:spcBef>
                <a:spcPts val="625"/>
              </a:spcBef>
              <a:buFont typeface="Arial MT"/>
              <a:buChar char="•"/>
              <a:tabLst>
                <a:tab pos="356235" algn="l"/>
              </a:tabLst>
            </a:pPr>
            <a:r>
              <a:rPr sz="2400" spc="-5" dirty="0" smtClean="0">
                <a:latin typeface="Times New Roman"/>
                <a:cs typeface="Times New Roman"/>
              </a:rPr>
              <a:t>OP-AMP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amplifies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difference</a:t>
            </a:r>
            <a:r>
              <a:rPr sz="2400" spc="-5" dirty="0">
                <a:latin typeface="Times New Roman"/>
                <a:cs typeface="Times New Roman"/>
              </a:rPr>
              <a:t> between</a:t>
            </a:r>
            <a:r>
              <a:rPr sz="2400" spc="6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6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signal </a:t>
            </a:r>
            <a:r>
              <a:rPr sz="2400" dirty="0">
                <a:latin typeface="Times New Roman"/>
                <a:cs typeface="Times New Roman"/>
              </a:rPr>
              <a:t>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diminish </a:t>
            </a:r>
            <a:r>
              <a:rPr sz="2400" spc="-5" dirty="0">
                <a:latin typeface="Times New Roman"/>
                <a:cs typeface="Times New Roman"/>
              </a:rPr>
              <a:t>common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signal</a:t>
            </a:r>
            <a:r>
              <a:rPr sz="2400" dirty="0" smtClean="0">
                <a:latin typeface="Times New Roman"/>
                <a:cs typeface="Times New Roman"/>
              </a:rPr>
              <a:t>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12065" marR="6985" algn="just">
              <a:lnSpc>
                <a:spcPct val="150000"/>
              </a:lnSpc>
              <a:spcBef>
                <a:spcPts val="625"/>
              </a:spcBef>
              <a:tabLst>
                <a:tab pos="356235" algn="l"/>
              </a:tabLst>
            </a:pPr>
            <a:endParaRPr lang="en-US" sz="2400" dirty="0" smtClean="0">
              <a:latin typeface="Times New Roman"/>
              <a:cs typeface="Times New Roman"/>
            </a:endParaRPr>
          </a:p>
          <a:p>
            <a:pPr marL="355600" marR="6985" indent="-343535" algn="just">
              <a:lnSpc>
                <a:spcPct val="150000"/>
              </a:lnSpc>
              <a:spcBef>
                <a:spcPts val="625"/>
              </a:spcBef>
              <a:buFont typeface="Arial MT"/>
              <a:buChar char="•"/>
              <a:tabLst>
                <a:tab pos="35623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integrated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op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amp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offers</a:t>
            </a:r>
            <a:r>
              <a:rPr lang="en-US" sz="2400" spc="-5" dirty="0">
                <a:latin typeface="Times New Roman"/>
                <a:cs typeface="Times New Roman"/>
              </a:rPr>
              <a:t> all</a:t>
            </a:r>
            <a:r>
              <a:rPr lang="en-US" sz="2400" dirty="0">
                <a:latin typeface="Times New Roman"/>
                <a:cs typeface="Times New Roman"/>
              </a:rPr>
              <a:t> the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advantage</a:t>
            </a:r>
            <a:r>
              <a:rPr lang="en-US" sz="2400" dirty="0">
                <a:latin typeface="Times New Roman"/>
                <a:cs typeface="Times New Roman"/>
              </a:rPr>
              <a:t> of 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monolithic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integrated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circuit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such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as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small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size</a:t>
            </a:r>
            <a:r>
              <a:rPr lang="en-US" sz="2400" dirty="0">
                <a:latin typeface="Times New Roman"/>
                <a:cs typeface="Times New Roman"/>
              </a:rPr>
              <a:t>, high 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reliability, reduced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cost,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less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power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consumption.</a:t>
            </a:r>
          </a:p>
          <a:p>
            <a:pPr marL="355600" marR="6985" indent="-343535" algn="just">
              <a:lnSpc>
                <a:spcPct val="150000"/>
              </a:lnSpc>
              <a:spcBef>
                <a:spcPts val="625"/>
              </a:spcBef>
              <a:buFont typeface="Arial MT"/>
              <a:buChar char="•"/>
              <a:tabLst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2188964"/>
            <a:ext cx="8074025" cy="2154436"/>
          </a:xfrm>
        </p:spPr>
        <p:txBody>
          <a:bodyPr/>
          <a:lstStyle/>
          <a:p>
            <a:r>
              <a:rPr lang="en-US" b="1" dirty="0"/>
              <a:t>Op-Amp is abbreviated as </a:t>
            </a:r>
            <a:r>
              <a:rPr lang="en-US" b="1" dirty="0" smtClean="0"/>
              <a:t>________.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Operational Amplifier</a:t>
            </a:r>
          </a:p>
          <a:p>
            <a:pPr marL="514350" indent="-514350">
              <a:buAutoNum type="alphaLcParenBoth"/>
            </a:pPr>
            <a:r>
              <a:rPr lang="en-US" dirty="0"/>
              <a:t> Operand </a:t>
            </a:r>
            <a:r>
              <a:rPr lang="en-US" dirty="0" smtClean="0"/>
              <a:t>amplitude</a:t>
            </a:r>
          </a:p>
          <a:p>
            <a:pPr marL="514350" indent="-514350">
              <a:buAutoNum type="alphaLcParenBoth"/>
            </a:pPr>
            <a:r>
              <a:rPr lang="en-US" dirty="0"/>
              <a:t> Operational </a:t>
            </a:r>
            <a:r>
              <a:rPr lang="en-US" dirty="0" smtClean="0"/>
              <a:t>amplitude</a:t>
            </a:r>
          </a:p>
          <a:p>
            <a:pPr marL="514350" indent="-514350">
              <a:buAutoNum type="alphaLcParenBoth"/>
            </a:pPr>
            <a:r>
              <a:rPr lang="en-US" dirty="0"/>
              <a:t> 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0265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986677"/>
            <a:ext cx="8074025" cy="2585323"/>
          </a:xfrm>
        </p:spPr>
        <p:txBody>
          <a:bodyPr/>
          <a:lstStyle/>
          <a:p>
            <a:pPr fontAlgn="base"/>
            <a:r>
              <a:rPr lang="en-US" b="1" dirty="0"/>
              <a:t>The Op-amp can amplify</a:t>
            </a:r>
            <a:endParaRPr lang="en-US" dirty="0"/>
          </a:p>
          <a:p>
            <a:pPr fontAlgn="base"/>
            <a:r>
              <a:rPr lang="en-US" dirty="0" smtClean="0"/>
              <a:t>(a) </a:t>
            </a:r>
            <a:r>
              <a:rPr lang="en-US" dirty="0" err="1" smtClean="0"/>
              <a:t>a.c</a:t>
            </a:r>
            <a:r>
              <a:rPr lang="en-US" dirty="0"/>
              <a:t>. signals only</a:t>
            </a:r>
          </a:p>
          <a:p>
            <a:pPr fontAlgn="base"/>
            <a:r>
              <a:rPr lang="en-US" dirty="0" smtClean="0"/>
              <a:t>(b) </a:t>
            </a:r>
            <a:r>
              <a:rPr lang="en-US" dirty="0" err="1" smtClean="0"/>
              <a:t>d.c</a:t>
            </a:r>
            <a:r>
              <a:rPr lang="en-US" dirty="0" err="1"/>
              <a:t>.</a:t>
            </a:r>
            <a:r>
              <a:rPr lang="en-US" dirty="0"/>
              <a:t> signals only</a:t>
            </a:r>
          </a:p>
          <a:p>
            <a:pPr fontAlgn="base"/>
            <a:r>
              <a:rPr lang="en-US" dirty="0" smtClean="0"/>
              <a:t>(c)both </a:t>
            </a:r>
            <a:r>
              <a:rPr lang="en-US" dirty="0" err="1"/>
              <a:t>a.c</a:t>
            </a:r>
            <a:r>
              <a:rPr lang="en-US" dirty="0"/>
              <a:t>. and </a:t>
            </a:r>
            <a:r>
              <a:rPr lang="en-US" dirty="0" err="1"/>
              <a:t>d.c.</a:t>
            </a:r>
            <a:r>
              <a:rPr lang="en-US" dirty="0"/>
              <a:t> signals</a:t>
            </a:r>
          </a:p>
          <a:p>
            <a:pPr fontAlgn="base"/>
            <a:r>
              <a:rPr lang="en-US" dirty="0" smtClean="0"/>
              <a:t>(d) neither </a:t>
            </a:r>
            <a:r>
              <a:rPr lang="en-US" dirty="0" err="1"/>
              <a:t>d.c.</a:t>
            </a:r>
            <a:r>
              <a:rPr lang="en-US" dirty="0"/>
              <a:t> nor </a:t>
            </a:r>
            <a:r>
              <a:rPr lang="en-US" dirty="0" err="1"/>
              <a:t>a.c</a:t>
            </a:r>
            <a:r>
              <a:rPr lang="en-US" dirty="0"/>
              <a:t>. signals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5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213" y="0"/>
            <a:ext cx="52787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</a:rPr>
              <a:t>Symbol</a:t>
            </a:r>
            <a:r>
              <a:rPr sz="3600" spc="-3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and</a:t>
            </a:r>
            <a:r>
              <a:rPr sz="3600" spc="-30" dirty="0">
                <a:solidFill>
                  <a:srgbClr val="FF0000"/>
                </a:solidFill>
              </a:rPr>
              <a:t> </a:t>
            </a:r>
            <a:r>
              <a:rPr sz="3600" dirty="0">
                <a:solidFill>
                  <a:srgbClr val="FF0000"/>
                </a:solidFill>
              </a:rPr>
              <a:t>terminals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3453531"/>
            <a:ext cx="9067800" cy="3175869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412115" indent="-400050" algn="just">
              <a:lnSpc>
                <a:spcPct val="100000"/>
              </a:lnSpc>
              <a:spcBef>
                <a:spcPts val="1485"/>
              </a:spcBef>
              <a:buFont typeface="Arial MT"/>
              <a:buChar char="•"/>
              <a:tabLst>
                <a:tab pos="412115" algn="l"/>
                <a:tab pos="412750" algn="l"/>
              </a:tabLst>
            </a:pPr>
            <a:r>
              <a:rPr sz="2300" dirty="0">
                <a:latin typeface="Times New Roman"/>
                <a:cs typeface="Times New Roman"/>
              </a:rPr>
              <a:t>An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OP-AMP</a:t>
            </a:r>
            <a:r>
              <a:rPr sz="2300" spc="1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has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2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two</a:t>
            </a:r>
            <a:r>
              <a:rPr sz="2300" spc="2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input</a:t>
            </a:r>
            <a:r>
              <a:rPr sz="2300" spc="22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terminal,</a:t>
            </a:r>
            <a:r>
              <a:rPr sz="2300" spc="23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one</a:t>
            </a:r>
            <a:r>
              <a:rPr sz="2300" spc="229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output</a:t>
            </a:r>
            <a:r>
              <a:rPr sz="2300" spc="22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terminal</a:t>
            </a:r>
            <a:r>
              <a:rPr sz="2300" spc="240" dirty="0">
                <a:latin typeface="Times New Roman"/>
                <a:cs typeface="Times New Roman"/>
              </a:rPr>
              <a:t> </a:t>
            </a:r>
            <a:r>
              <a:rPr sz="2300" dirty="0" smtClean="0">
                <a:latin typeface="Times New Roman"/>
                <a:cs typeface="Times New Roman"/>
              </a:rPr>
              <a:t>and</a:t>
            </a:r>
            <a:r>
              <a:rPr lang="en-US" sz="2300" dirty="0" smtClean="0">
                <a:latin typeface="Times New Roman"/>
                <a:cs typeface="Times New Roman"/>
              </a:rPr>
              <a:t> </a:t>
            </a:r>
            <a:r>
              <a:rPr sz="2300" dirty="0" smtClean="0">
                <a:latin typeface="Times New Roman"/>
                <a:cs typeface="Times New Roman"/>
              </a:rPr>
              <a:t>two</a:t>
            </a:r>
            <a:r>
              <a:rPr sz="2300" spc="-30" dirty="0" smtClean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supply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voltage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terminals.</a:t>
            </a:r>
            <a:endParaRPr sz="23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550"/>
              </a:spcBef>
              <a:buFont typeface="Arial MT"/>
              <a:buChar char="•"/>
              <a:tabLst>
                <a:tab pos="356235" algn="l"/>
              </a:tabLst>
            </a:pPr>
            <a:r>
              <a:rPr sz="2300" dirty="0">
                <a:latin typeface="Times New Roman"/>
                <a:cs typeface="Times New Roman"/>
              </a:rPr>
              <a:t>The input </a:t>
            </a:r>
            <a:r>
              <a:rPr sz="2300" spc="-5" dirty="0">
                <a:latin typeface="Times New Roman"/>
                <a:cs typeface="Times New Roman"/>
              </a:rPr>
              <a:t>terminal marked </a:t>
            </a:r>
            <a:r>
              <a:rPr sz="2300" dirty="0">
                <a:latin typeface="Times New Roman"/>
                <a:cs typeface="Times New Roman"/>
              </a:rPr>
              <a:t>with </a:t>
            </a:r>
            <a:r>
              <a:rPr sz="2300" spc="-5" dirty="0">
                <a:latin typeface="Times New Roman"/>
                <a:cs typeface="Times New Roman"/>
              </a:rPr>
              <a:t>negative(-) </a:t>
            </a:r>
            <a:r>
              <a:rPr sz="2300" dirty="0">
                <a:latin typeface="Times New Roman"/>
                <a:cs typeface="Times New Roman"/>
              </a:rPr>
              <a:t>sign </a:t>
            </a:r>
            <a:r>
              <a:rPr sz="2300" spc="-5" dirty="0">
                <a:latin typeface="Times New Roman"/>
                <a:cs typeface="Times New Roman"/>
              </a:rPr>
              <a:t>is called as an 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FF0000"/>
                </a:solidFill>
                <a:latin typeface="Times New Roman"/>
                <a:cs typeface="Times New Roman"/>
              </a:rPr>
              <a:t>inverting </a:t>
            </a:r>
            <a:r>
              <a:rPr sz="2300" spc="-10" dirty="0">
                <a:solidFill>
                  <a:srgbClr val="FF0000"/>
                </a:solidFill>
                <a:latin typeface="Times New Roman"/>
                <a:cs typeface="Times New Roman"/>
              </a:rPr>
              <a:t>terminal </a:t>
            </a:r>
            <a:r>
              <a:rPr sz="2300" dirty="0" smtClean="0">
                <a:latin typeface="Times New Roman"/>
                <a:cs typeface="Times New Roman"/>
              </a:rPr>
              <a:t>.</a:t>
            </a:r>
            <a:endParaRPr lang="en-US" sz="2300" dirty="0" smtClean="0">
              <a:latin typeface="Times New Roman"/>
              <a:cs typeface="Times New Roman"/>
            </a:endParaRPr>
          </a:p>
          <a:p>
            <a:pPr marL="12065" marR="5080" algn="just">
              <a:lnSpc>
                <a:spcPct val="150000"/>
              </a:lnSpc>
              <a:spcBef>
                <a:spcPts val="550"/>
              </a:spcBef>
              <a:tabLst>
                <a:tab pos="356235" algn="l"/>
              </a:tabLst>
            </a:pPr>
            <a:r>
              <a:rPr lang="en-US" sz="2300" dirty="0">
                <a:latin typeface="Times New Roman"/>
                <a:cs typeface="Times New Roman"/>
              </a:rPr>
              <a:t> </a:t>
            </a:r>
            <a:r>
              <a:rPr lang="en-US" sz="2300" dirty="0" smtClean="0">
                <a:latin typeface="Times New Roman"/>
                <a:cs typeface="Times New Roman"/>
              </a:rPr>
              <a:t>                  </a:t>
            </a:r>
            <a:r>
              <a:rPr sz="2300" dirty="0" smtClean="0">
                <a:latin typeface="Times New Roman"/>
                <a:cs typeface="Times New Roman"/>
              </a:rPr>
              <a:t>If </a:t>
            </a:r>
            <a:r>
              <a:rPr sz="2300" dirty="0">
                <a:latin typeface="Times New Roman"/>
                <a:cs typeface="Times New Roman"/>
              </a:rPr>
              <a:t>we connect the input signal </a:t>
            </a:r>
            <a:r>
              <a:rPr sz="2300" spc="-10" dirty="0">
                <a:latin typeface="Times New Roman"/>
                <a:cs typeface="Times New Roman"/>
              </a:rPr>
              <a:t>to</a:t>
            </a:r>
            <a:r>
              <a:rPr sz="2300" spc="-5" dirty="0">
                <a:latin typeface="Times New Roman"/>
                <a:cs typeface="Times New Roman"/>
              </a:rPr>
              <a:t> this terminal 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then </a:t>
            </a:r>
            <a:r>
              <a:rPr sz="2300" dirty="0">
                <a:latin typeface="Times New Roman"/>
                <a:cs typeface="Times New Roman"/>
              </a:rPr>
              <a:t>the </a:t>
            </a:r>
            <a:r>
              <a:rPr sz="2300" spc="-5" dirty="0">
                <a:latin typeface="Times New Roman"/>
                <a:cs typeface="Times New Roman"/>
              </a:rPr>
              <a:t>amplified </a:t>
            </a:r>
            <a:r>
              <a:rPr sz="2300" dirty="0">
                <a:latin typeface="Times New Roman"/>
                <a:cs typeface="Times New Roman"/>
              </a:rPr>
              <a:t>output signal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is </a:t>
            </a:r>
            <a:r>
              <a:rPr sz="2300" spc="-10" dirty="0">
                <a:latin typeface="Times New Roman"/>
                <a:cs typeface="Times New Roman"/>
              </a:rPr>
              <a:t>180º </a:t>
            </a:r>
            <a:r>
              <a:rPr sz="2300" spc="-5" dirty="0">
                <a:latin typeface="Times New Roman"/>
                <a:cs typeface="Times New Roman"/>
              </a:rPr>
              <a:t>out </a:t>
            </a:r>
            <a:r>
              <a:rPr sz="2300" spc="-10" dirty="0">
                <a:latin typeface="Times New Roman"/>
                <a:cs typeface="Times New Roman"/>
              </a:rPr>
              <a:t>of </a:t>
            </a:r>
            <a:r>
              <a:rPr sz="2300" spc="-5" dirty="0">
                <a:latin typeface="Times New Roman"/>
                <a:cs typeface="Times New Roman"/>
              </a:rPr>
              <a:t>phase </a:t>
            </a:r>
            <a:r>
              <a:rPr sz="2300" dirty="0">
                <a:latin typeface="Times New Roman"/>
                <a:cs typeface="Times New Roman"/>
              </a:rPr>
              <a:t>with </a:t>
            </a:r>
            <a:r>
              <a:rPr sz="2300" spc="-5" dirty="0">
                <a:latin typeface="Times New Roman"/>
                <a:cs typeface="Times New Roman"/>
              </a:rPr>
              <a:t>respect 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to input.</a:t>
            </a:r>
            <a:endParaRPr sz="23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933" y="457200"/>
            <a:ext cx="3796067" cy="2996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3" y="533400"/>
            <a:ext cx="5234377" cy="2590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235" y="401472"/>
            <a:ext cx="8609965" cy="4652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input </a:t>
            </a:r>
            <a:r>
              <a:rPr sz="2800" spc="-5" dirty="0">
                <a:latin typeface="Times New Roman"/>
                <a:cs typeface="Times New Roman"/>
              </a:rPr>
              <a:t>terminal marked with positive (+) </a:t>
            </a:r>
            <a:r>
              <a:rPr sz="2800" dirty="0">
                <a:latin typeface="Times New Roman"/>
                <a:cs typeface="Times New Roman"/>
              </a:rPr>
              <a:t>sign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called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Non-Inverting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terminal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 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12065" marR="5080" algn="just">
              <a:lnSpc>
                <a:spcPct val="150000"/>
              </a:lnSpc>
              <a:spcBef>
                <a:spcPts val="100"/>
              </a:spcBef>
              <a:tabLst>
                <a:tab pos="35623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 dirty="0" smtClean="0">
                <a:latin typeface="Times New Roman"/>
                <a:cs typeface="Times New Roman"/>
              </a:rPr>
              <a:t>                  </a:t>
            </a:r>
            <a:r>
              <a:rPr sz="2800" spc="-5" dirty="0" smtClean="0">
                <a:latin typeface="Times New Roman"/>
                <a:cs typeface="Times New Roman"/>
              </a:rPr>
              <a:t>If</a:t>
            </a:r>
            <a:r>
              <a:rPr sz="2800" dirty="0" smtClean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input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applied to </a:t>
            </a:r>
            <a:r>
              <a:rPr sz="2800" dirty="0">
                <a:latin typeface="Times New Roman"/>
                <a:cs typeface="Times New Roman"/>
              </a:rPr>
              <a:t>this </a:t>
            </a:r>
            <a:r>
              <a:rPr sz="2800" spc="-5" dirty="0">
                <a:latin typeface="Times New Roman"/>
                <a:cs typeface="Times New Roman"/>
              </a:rPr>
              <a:t>pin then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amplified</a:t>
            </a:r>
            <a:r>
              <a:rPr sz="2800" spc="6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output </a:t>
            </a:r>
            <a:r>
              <a:rPr sz="2800" spc="-1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phase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input</a:t>
            </a:r>
            <a:r>
              <a:rPr sz="2800" dirty="0" smtClean="0">
                <a:latin typeface="Times New Roman"/>
                <a:cs typeface="Times New Roman"/>
              </a:rPr>
              <a:t>.</a:t>
            </a:r>
            <a:endParaRPr lang="en-US" sz="2800" dirty="0">
              <a:latin typeface="Times New Roman"/>
              <a:cs typeface="Times New Roman"/>
            </a:endParaRPr>
          </a:p>
          <a:p>
            <a:pPr marL="12065" marR="5080" algn="just">
              <a:lnSpc>
                <a:spcPct val="150000"/>
              </a:lnSpc>
              <a:spcBef>
                <a:spcPts val="100"/>
              </a:spcBef>
              <a:tabLst>
                <a:tab pos="356235" algn="l"/>
              </a:tabLst>
            </a:pPr>
            <a:endParaRPr sz="2800" dirty="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150000"/>
              </a:lnSpc>
              <a:spcBef>
                <a:spcPts val="675"/>
              </a:spcBef>
              <a:buFont typeface="Arial MT"/>
              <a:buChar char="•"/>
              <a:tabLst>
                <a:tab pos="356235" algn="l"/>
              </a:tabLst>
            </a:pPr>
            <a:r>
              <a:rPr sz="2800" spc="-10" dirty="0">
                <a:latin typeface="Times New Roman"/>
                <a:cs typeface="Times New Roman"/>
              </a:rPr>
              <a:t>Offset </a:t>
            </a:r>
            <a:r>
              <a:rPr sz="2800" spc="-5" dirty="0">
                <a:latin typeface="Times New Roman"/>
                <a:cs typeface="Times New Roman"/>
              </a:rPr>
              <a:t>null </a:t>
            </a:r>
            <a:r>
              <a:rPr sz="2800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used to nullify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offset </a:t>
            </a:r>
            <a:r>
              <a:rPr sz="2800" spc="-5" dirty="0">
                <a:latin typeface="Times New Roman"/>
                <a:cs typeface="Times New Roman"/>
              </a:rPr>
              <a:t>voltage and </a:t>
            </a:r>
            <a:r>
              <a:rPr sz="2800" dirty="0">
                <a:latin typeface="Times New Roman"/>
                <a:cs typeface="Times New Roman"/>
              </a:rPr>
              <a:t>pin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</a:t>
            </a:r>
            <a:r>
              <a:rPr sz="2800" spc="-5" dirty="0">
                <a:latin typeface="Times New Roman"/>
                <a:cs typeface="Times New Roman"/>
              </a:rPr>
              <a:t> 8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dummy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pin.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2051" y="4800600"/>
            <a:ext cx="31242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2215277"/>
            <a:ext cx="8074025" cy="2585323"/>
          </a:xfrm>
        </p:spPr>
        <p:txBody>
          <a:bodyPr/>
          <a:lstStyle/>
          <a:p>
            <a:r>
              <a:rPr lang="en-US" dirty="0"/>
              <a:t>Op-Amp has _______ gain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514350" indent="-514350">
              <a:buAutoNum type="alphaLcParenBoth"/>
            </a:pPr>
            <a:r>
              <a:rPr lang="en-US" dirty="0" smtClean="0"/>
              <a:t>Low</a:t>
            </a:r>
          </a:p>
          <a:p>
            <a:pPr marL="514350" indent="-514350">
              <a:buAutoNum type="alphaLcParenBoth"/>
            </a:pPr>
            <a:r>
              <a:rPr lang="en-US" dirty="0"/>
              <a:t> </a:t>
            </a:r>
            <a:r>
              <a:rPr lang="en-US" dirty="0" smtClean="0"/>
              <a:t>High</a:t>
            </a:r>
          </a:p>
          <a:p>
            <a:pPr marL="514350" indent="-514350">
              <a:buAutoNum type="alphaLcParenBoth"/>
            </a:pPr>
            <a:r>
              <a:rPr lang="en-US" dirty="0"/>
              <a:t> </a:t>
            </a:r>
            <a:r>
              <a:rPr lang="en-US" dirty="0" smtClean="0"/>
              <a:t>Zero</a:t>
            </a:r>
          </a:p>
          <a:p>
            <a:pPr marL="514350" indent="-514350">
              <a:buAutoNum type="alphaLcParenBoth"/>
            </a:pPr>
            <a:r>
              <a:rPr lang="en-US" dirty="0"/>
              <a:t> </a:t>
            </a:r>
            <a:r>
              <a:rPr lang="en-US" dirty="0" smtClean="0"/>
              <a:t>Infinity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78663"/>
            <a:ext cx="4495800" cy="1107996"/>
          </a:xfrm>
        </p:spPr>
        <p:txBody>
          <a:bodyPr/>
          <a:lstStyle/>
          <a:p>
            <a:r>
              <a:rPr lang="en-US" sz="3600" b="0" dirty="0">
                <a:solidFill>
                  <a:srgbClr val="FF0000"/>
                </a:solidFill>
              </a:rPr>
              <a:t>Inverting Amplifier</a:t>
            </a:r>
            <a:br>
              <a:rPr lang="en-US" sz="3600" b="0" dirty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0" y="1615949"/>
            <a:ext cx="3658580" cy="25146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0" y="631064"/>
            <a:ext cx="4572000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sz="3200" b="0" kern="0" dirty="0" smtClean="0">
                <a:solidFill>
                  <a:srgbClr val="FF0000"/>
                </a:solidFill>
              </a:rPr>
              <a:t>Non- Inverting Amplifier</a:t>
            </a:r>
            <a:br>
              <a:rPr lang="en-US" sz="3200" b="0" kern="0" dirty="0" smtClean="0">
                <a:solidFill>
                  <a:srgbClr val="FF0000"/>
                </a:solidFill>
              </a:rPr>
            </a:br>
            <a:endParaRPr lang="en-US" sz="3200" kern="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4648200"/>
            <a:ext cx="971550" cy="619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614" y="1515937"/>
            <a:ext cx="3712029" cy="2867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6025" y="4673600"/>
            <a:ext cx="11239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478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 MT</vt:lpstr>
      <vt:lpstr>Calibri</vt:lpstr>
      <vt:lpstr>Times New Roman</vt:lpstr>
      <vt:lpstr>Office Theme</vt:lpstr>
      <vt:lpstr>OP-AMP  (Operational Amplifier) </vt:lpstr>
      <vt:lpstr>MCQ</vt:lpstr>
      <vt:lpstr>Introduction</vt:lpstr>
      <vt:lpstr>MCQ</vt:lpstr>
      <vt:lpstr>MCQ</vt:lpstr>
      <vt:lpstr>Symbol and terminals</vt:lpstr>
      <vt:lpstr>PowerPoint Presentation</vt:lpstr>
      <vt:lpstr>MCQ</vt:lpstr>
      <vt:lpstr>Inverting Amplifier </vt:lpstr>
      <vt:lpstr>Characteristics of an OP-AMP</vt:lpstr>
      <vt:lpstr>MCQ</vt:lpstr>
      <vt:lpstr>MCQ</vt:lpstr>
      <vt:lpstr>MCQ</vt:lpstr>
      <vt:lpstr>PowerPoint Presentation</vt:lpstr>
      <vt:lpstr>Virtual 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OP-AMP</dc:title>
  <dc:creator>pk</dc:creator>
  <cp:lastModifiedBy>pk</cp:lastModifiedBy>
  <cp:revision>43</cp:revision>
  <dcterms:created xsi:type="dcterms:W3CDTF">2021-11-30T05:41:09Z</dcterms:created>
  <dcterms:modified xsi:type="dcterms:W3CDTF">2022-11-04T05:12:31Z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2021-11-30T00:00:00Z</vt:filetime>
  </property>
</Properties>
</file>