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49" y="609676"/>
            <a:ext cx="62357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46250"/>
            <a:ext cx="10358120" cy="435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089" y="2489072"/>
            <a:ext cx="6205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UNIT</a:t>
            </a:r>
            <a:r>
              <a:rPr sz="6000" spc="-125" dirty="0"/>
              <a:t> </a:t>
            </a:r>
            <a:r>
              <a:rPr sz="6000" spc="-25" dirty="0"/>
              <a:t>1:</a:t>
            </a:r>
            <a:r>
              <a:rPr sz="6000" spc="-75" dirty="0"/>
              <a:t> </a:t>
            </a:r>
            <a:r>
              <a:rPr sz="6000" spc="-30" dirty="0"/>
              <a:t>DC</a:t>
            </a:r>
            <a:r>
              <a:rPr sz="6000" spc="-110" dirty="0"/>
              <a:t> </a:t>
            </a:r>
            <a:r>
              <a:rPr sz="6000" spc="-55" dirty="0"/>
              <a:t>CIRCUITS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024121" y="3774694"/>
            <a:ext cx="4145279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Calibri"/>
                <a:cs typeface="Calibri"/>
              </a:rPr>
              <a:t>Lecture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589" y="609676"/>
            <a:ext cx="7341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Example</a:t>
            </a:r>
            <a:r>
              <a:rPr spc="-120" dirty="0"/>
              <a:t> </a:t>
            </a:r>
            <a:r>
              <a:rPr spc="-50" dirty="0"/>
              <a:t>for</a:t>
            </a:r>
            <a:r>
              <a:rPr spc="-110" dirty="0"/>
              <a:t> </a:t>
            </a:r>
            <a:r>
              <a:rPr spc="-65" dirty="0"/>
              <a:t>Voltage</a:t>
            </a:r>
            <a:r>
              <a:rPr spc="-120" dirty="0"/>
              <a:t> </a:t>
            </a:r>
            <a:r>
              <a:rPr spc="-25" dirty="0"/>
              <a:t>Division</a:t>
            </a:r>
            <a:r>
              <a:rPr spc="-135" dirty="0"/>
              <a:t> </a:t>
            </a:r>
            <a:r>
              <a:rPr spc="-20" dirty="0"/>
              <a:t>Rule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1778399"/>
            <a:ext cx="8845296" cy="2383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185" y="609676"/>
            <a:ext cx="4647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Current</a:t>
            </a:r>
            <a:r>
              <a:rPr spc="-114" dirty="0"/>
              <a:t> </a:t>
            </a:r>
            <a:r>
              <a:rPr spc="-30" dirty="0"/>
              <a:t>Division</a:t>
            </a:r>
            <a:r>
              <a:rPr spc="-130" dirty="0"/>
              <a:t> </a:t>
            </a:r>
            <a:r>
              <a:rPr spc="-2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30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793494"/>
            <a:ext cx="4191000" cy="23630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766" y="2400028"/>
            <a:ext cx="4762034" cy="1756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720978"/>
            <a:ext cx="4319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3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00" dirty="0"/>
              <a:t> </a:t>
            </a:r>
            <a:r>
              <a:rPr spc="-20" dirty="0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30527"/>
            <a:ext cx="4938395" cy="25641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90"/>
              </a:spcBef>
            </a:pP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across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resistors?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20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A.	</a:t>
            </a:r>
            <a:r>
              <a:rPr sz="2800" spc="-95" dirty="0">
                <a:latin typeface="Cambria Math"/>
                <a:cs typeface="Cambria Math"/>
              </a:rPr>
              <a:t>𝐼</a:t>
            </a:r>
            <a:r>
              <a:rPr sz="3075" spc="-142" baseline="-16260" dirty="0">
                <a:latin typeface="Cambria Math"/>
                <a:cs typeface="Cambria Math"/>
              </a:rPr>
              <a:t>1</a:t>
            </a:r>
            <a:r>
              <a:rPr sz="3075" spc="12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4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3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𝐼</a:t>
            </a:r>
            <a:r>
              <a:rPr sz="3075" spc="-97" baseline="-16260" dirty="0">
                <a:latin typeface="Cambria Math"/>
                <a:cs typeface="Cambria Math"/>
              </a:rPr>
              <a:t>2</a:t>
            </a:r>
            <a:r>
              <a:rPr sz="3075" spc="11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16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95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B.	</a:t>
            </a:r>
            <a:r>
              <a:rPr sz="2800" spc="-100" dirty="0">
                <a:latin typeface="Cambria Math"/>
                <a:cs typeface="Cambria Math"/>
              </a:rPr>
              <a:t>𝐼</a:t>
            </a:r>
            <a:r>
              <a:rPr sz="3075" spc="-150" baseline="-16260" dirty="0">
                <a:latin typeface="Cambria Math"/>
                <a:cs typeface="Cambria Math"/>
              </a:rPr>
              <a:t>1</a:t>
            </a:r>
            <a:r>
              <a:rPr sz="3075" spc="135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−2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3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2</a:t>
            </a:r>
            <a:r>
              <a:rPr sz="3075" spc="9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  <a:tabLst>
                <a:tab pos="578485" algn="l"/>
              </a:tabLst>
            </a:pPr>
            <a:r>
              <a:rPr sz="2950" spc="-65" dirty="0">
                <a:latin typeface="Cambria Math"/>
                <a:cs typeface="Cambria Math"/>
              </a:rPr>
              <a:t>C.	</a:t>
            </a:r>
            <a:r>
              <a:rPr sz="2800" spc="-100" dirty="0">
                <a:latin typeface="Cambria Math"/>
                <a:cs typeface="Cambria Math"/>
              </a:rPr>
              <a:t>𝐼</a:t>
            </a:r>
            <a:r>
              <a:rPr sz="3075" spc="-150" baseline="-16260" dirty="0">
                <a:latin typeface="Cambria Math"/>
                <a:cs typeface="Cambria Math"/>
              </a:rPr>
              <a:t>1</a:t>
            </a:r>
            <a:r>
              <a:rPr sz="3075" spc="64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4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𝐼</a:t>
            </a:r>
            <a:r>
              <a:rPr sz="3075" spc="-97" baseline="-16260" dirty="0">
                <a:latin typeface="Cambria Math"/>
                <a:cs typeface="Cambria Math"/>
              </a:rPr>
              <a:t>2</a:t>
            </a:r>
            <a:r>
              <a:rPr sz="3075" spc="68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D.	</a:t>
            </a:r>
            <a:r>
              <a:rPr sz="2800" spc="-100" dirty="0">
                <a:latin typeface="Cambria Math"/>
                <a:cs typeface="Cambria Math"/>
              </a:rPr>
              <a:t>𝐼</a:t>
            </a:r>
            <a:r>
              <a:rPr sz="3075" spc="-150" baseline="-16260" dirty="0">
                <a:latin typeface="Cambria Math"/>
                <a:cs typeface="Cambria Math"/>
              </a:rPr>
              <a:t>1</a:t>
            </a:r>
            <a:r>
              <a:rPr sz="3075" spc="64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3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𝐼</a:t>
            </a:r>
            <a:r>
              <a:rPr sz="3075" spc="-97" baseline="-16260" dirty="0">
                <a:latin typeface="Cambria Math"/>
                <a:cs typeface="Cambria Math"/>
              </a:rPr>
              <a:t>2</a:t>
            </a:r>
            <a:r>
              <a:rPr sz="3075" spc="68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4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145792"/>
            <a:ext cx="4460748" cy="1856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232" y="609676"/>
            <a:ext cx="78893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28675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circuit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800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344" y="609676"/>
            <a:ext cx="74504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11506199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fluctuating</a:t>
            </a:r>
            <a:r>
              <a:rPr sz="28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28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8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8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sz="2800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088" y="3324959"/>
            <a:ext cx="4905375" cy="255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148" y="609676"/>
            <a:ext cx="75374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Nodes,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Branches,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447800"/>
            <a:ext cx="6657339" cy="4122667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90805" indent="-229235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branch </a:t>
            </a:r>
            <a:r>
              <a:rPr sz="2400" spc="-10" dirty="0">
                <a:latin typeface="Calibri"/>
                <a:cs typeface="Calibri"/>
              </a:rPr>
              <a:t>represents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element 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voltage</a:t>
            </a:r>
            <a:r>
              <a:rPr sz="2400" spc="-10" dirty="0">
                <a:latin typeface="Calibri"/>
                <a:cs typeface="Calibri"/>
              </a:rPr>
              <a:t> source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resistor.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ts val="2450"/>
              </a:lnSpc>
              <a:spcBef>
                <a:spcPts val="13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more </a:t>
            </a:r>
            <a:r>
              <a:rPr sz="2400" spc="-10" dirty="0">
                <a:latin typeface="Calibri"/>
                <a:cs typeface="Calibri"/>
              </a:rPr>
              <a:t>branches.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loop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any</a:t>
            </a:r>
            <a:r>
              <a:rPr sz="2400" spc="-5" dirty="0">
                <a:latin typeface="Calibri"/>
                <a:cs typeface="Calibri"/>
              </a:rPr>
              <a:t> closed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endParaRPr sz="2400" dirty="0">
              <a:latin typeface="Calibri"/>
              <a:cs typeface="Calibri"/>
            </a:endParaRPr>
          </a:p>
          <a:p>
            <a:pPr marL="241300" marR="5715" indent="-229235" algn="just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elements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series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exclusively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share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consequently carry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current.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elements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parallel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connected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two nodes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consequently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same </a:t>
            </a:r>
            <a:r>
              <a:rPr sz="2400" spc="-20" dirty="0">
                <a:latin typeface="Calibri"/>
                <a:cs typeface="Calibri"/>
              </a:rPr>
              <a:t>voltage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0080" y="1447800"/>
            <a:ext cx="4193720" cy="2219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2990" y="3810000"/>
            <a:ext cx="3152733" cy="1954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81520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branches,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independent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loops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given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608330" algn="l"/>
              </a:tabLst>
            </a:pPr>
            <a:r>
              <a:rPr sz="2800" spc="-5" dirty="0">
                <a:latin typeface="Calibri"/>
                <a:cs typeface="Calibri"/>
              </a:rPr>
              <a:t>A.	</a:t>
            </a:r>
            <a:r>
              <a:rPr sz="2800" spc="-10" dirty="0">
                <a:latin typeface="Calibri"/>
                <a:cs typeface="Calibri"/>
              </a:rPr>
              <a:t>b=3,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n=5,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l=6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B.	</a:t>
            </a:r>
            <a:r>
              <a:rPr sz="2800" spc="-10" dirty="0">
                <a:latin typeface="Calibri"/>
                <a:cs typeface="Calibri"/>
              </a:rPr>
              <a:t>b=5,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n=3,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l=6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C.	</a:t>
            </a:r>
            <a:r>
              <a:rPr sz="2800" spc="-10" dirty="0">
                <a:latin typeface="Calibri"/>
                <a:cs typeface="Calibri"/>
              </a:rPr>
              <a:t>b=5,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n=3,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l=3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D.	</a:t>
            </a:r>
            <a:r>
              <a:rPr sz="2800" spc="-10" dirty="0">
                <a:latin typeface="Calibri"/>
                <a:cs typeface="Calibri"/>
              </a:rPr>
              <a:t>b=3,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n=5,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l=3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9320" y="2223189"/>
            <a:ext cx="4493371" cy="1767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360" y="609676"/>
            <a:ext cx="39616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271125" cy="390388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Ohm’s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sz="2800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sufficient,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variety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endParaRPr lang="en-US" sz="28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660"/>
              </a:spcBef>
              <a:buFontTx/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KCL)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660"/>
              </a:spcBef>
              <a:buFontTx/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(KVL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600" y="609676"/>
            <a:ext cx="76881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(KCL)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9930130" cy="312572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986914">
              <a:lnSpc>
                <a:spcPct val="119700"/>
              </a:lnSpc>
              <a:spcBef>
                <a:spcPts val="10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zero”.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Conservation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sz="4200" spc="-22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𝐼</a:t>
            </a:r>
            <a:r>
              <a:rPr sz="28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3733800"/>
            <a:ext cx="3352800" cy="2549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55877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(Poll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30527"/>
            <a:ext cx="5568950" cy="25603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90"/>
              </a:spcBef>
            </a:pPr>
            <a:r>
              <a:rPr sz="2800" spc="-45" dirty="0">
                <a:latin typeface="Calibri"/>
                <a:cs typeface="Calibri"/>
              </a:rPr>
              <a:t>KCL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20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A.	</a:t>
            </a:r>
            <a:r>
              <a:rPr sz="2800" spc="-95" dirty="0">
                <a:latin typeface="Cambria Math"/>
                <a:cs typeface="Cambria Math"/>
              </a:rPr>
              <a:t>𝐼</a:t>
            </a:r>
            <a:r>
              <a:rPr sz="3075" spc="-142" baseline="-16260" dirty="0">
                <a:latin typeface="Cambria Math"/>
                <a:cs typeface="Cambria Math"/>
              </a:rPr>
              <a:t>1</a:t>
            </a:r>
            <a:r>
              <a:rPr sz="3075" spc="39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𝐼</a:t>
            </a:r>
            <a:r>
              <a:rPr sz="3075" spc="-97" baseline="-16260" dirty="0">
                <a:latin typeface="Cambria Math"/>
                <a:cs typeface="Cambria Math"/>
              </a:rPr>
              <a:t>2</a:t>
            </a:r>
            <a:r>
              <a:rPr sz="3075" spc="419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𝐼</a:t>
            </a:r>
            <a:r>
              <a:rPr sz="3075" spc="-97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95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B.	</a:t>
            </a:r>
            <a:r>
              <a:rPr sz="2800" spc="-100" dirty="0">
                <a:latin typeface="Cambria Math"/>
                <a:cs typeface="Cambria Math"/>
              </a:rPr>
              <a:t>𝐼</a:t>
            </a:r>
            <a:r>
              <a:rPr sz="3075" spc="-150" baseline="-16260" dirty="0">
                <a:latin typeface="Cambria Math"/>
                <a:cs typeface="Cambria Math"/>
              </a:rPr>
              <a:t>1</a:t>
            </a:r>
            <a:r>
              <a:rPr sz="3075" spc="39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2</a:t>
            </a:r>
            <a:r>
              <a:rPr sz="3075" spc="43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  <a:tabLst>
                <a:tab pos="578485" algn="l"/>
              </a:tabLst>
            </a:pPr>
            <a:r>
              <a:rPr sz="2950" spc="-65" dirty="0">
                <a:latin typeface="Cambria Math"/>
                <a:cs typeface="Cambria Math"/>
              </a:rPr>
              <a:t>C.	</a:t>
            </a:r>
            <a:r>
              <a:rPr sz="2800" spc="-100" dirty="0">
                <a:latin typeface="Cambria Math"/>
                <a:cs typeface="Cambria Math"/>
              </a:rPr>
              <a:t>𝐼</a:t>
            </a:r>
            <a:r>
              <a:rPr sz="3075" spc="-150" baseline="-16260" dirty="0">
                <a:latin typeface="Cambria Math"/>
                <a:cs typeface="Cambria Math"/>
              </a:rPr>
              <a:t>1</a:t>
            </a:r>
            <a:r>
              <a:rPr sz="3075" spc="39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2</a:t>
            </a:r>
            <a:r>
              <a:rPr sz="3075" spc="43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30"/>
              </a:spcBef>
              <a:tabLst>
                <a:tab pos="578485" algn="l"/>
              </a:tabLst>
            </a:pPr>
            <a:r>
              <a:rPr sz="2800" spc="-10" dirty="0">
                <a:latin typeface="Calibri"/>
                <a:cs typeface="Calibri"/>
              </a:rPr>
              <a:t>D.	</a:t>
            </a:r>
            <a:r>
              <a:rPr sz="2800" spc="-70" dirty="0">
                <a:latin typeface="Calibri"/>
                <a:cs typeface="Calibri"/>
              </a:rPr>
              <a:t>-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1</a:t>
            </a:r>
            <a:r>
              <a:rPr sz="3075" spc="419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2</a:t>
            </a:r>
            <a:r>
              <a:rPr sz="3075" spc="419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70" dirty="0">
                <a:latin typeface="Cambria Math"/>
                <a:cs typeface="Cambria Math"/>
              </a:rPr>
              <a:t>𝐼</a:t>
            </a:r>
            <a:r>
              <a:rPr sz="3075" spc="-104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3542" y="2713814"/>
            <a:ext cx="4307714" cy="2051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6648" y="609676"/>
            <a:ext cx="722795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(KVL)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67900" cy="31329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“algebraic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loop)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zero.”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algn="ctr">
              <a:lnSpc>
                <a:spcPct val="100000"/>
              </a:lnSpc>
              <a:spcBef>
                <a:spcPts val="665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drops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rises.”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Conservation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sz="4200" spc="-22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𝑉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0622" y="3467154"/>
            <a:ext cx="4137978" cy="2552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861" y="152400"/>
            <a:ext cx="74287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5319" y="762000"/>
            <a:ext cx="10850881" cy="5697093"/>
            <a:chOff x="655319" y="1275588"/>
            <a:chExt cx="10121265" cy="5183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" y="1275588"/>
              <a:ext cx="10120884" cy="27188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8896" y="3994404"/>
              <a:ext cx="4366259" cy="24643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8294" y="609676"/>
            <a:ext cx="2917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Let</a:t>
            </a:r>
            <a:r>
              <a:rPr spc="-114" dirty="0"/>
              <a:t> </a:t>
            </a:r>
            <a:r>
              <a:rPr spc="-15" dirty="0"/>
              <a:t>us</a:t>
            </a:r>
            <a:r>
              <a:rPr spc="-100" dirty="0"/>
              <a:t> </a:t>
            </a:r>
            <a:r>
              <a:rPr spc="-45" dirty="0"/>
              <a:t>Recall!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93493"/>
            <a:ext cx="5941695" cy="3649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indent="-229235">
              <a:lnSpc>
                <a:spcPts val="3200"/>
              </a:lnSpc>
              <a:spcBef>
                <a:spcPts val="95"/>
              </a:spcBef>
              <a:buFont typeface="Arial MT"/>
              <a:buChar char="•"/>
              <a:tabLst>
                <a:tab pos="292735" algn="l"/>
              </a:tabLst>
            </a:pP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Taking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Clockwise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direction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(Def.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1):</a:t>
            </a:r>
            <a:endParaRPr sz="2800">
              <a:latin typeface="Calibri"/>
              <a:cs typeface="Calibri"/>
            </a:endParaRPr>
          </a:p>
          <a:p>
            <a:pPr marL="149860" algn="ctr">
              <a:lnSpc>
                <a:spcPts val="3200"/>
              </a:lnSpc>
            </a:pPr>
            <a:r>
              <a:rPr sz="2800" spc="-135" dirty="0">
                <a:latin typeface="Cambria Math"/>
                <a:cs typeface="Cambria Math"/>
              </a:rPr>
              <a:t>+𝑉</a:t>
            </a:r>
            <a:r>
              <a:rPr sz="3075" spc="-202" baseline="-16260" dirty="0">
                <a:latin typeface="Cambria Math"/>
                <a:cs typeface="Cambria Math"/>
              </a:rPr>
              <a:t>1</a:t>
            </a:r>
            <a:r>
              <a:rPr sz="3075" spc="-4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2</a:t>
            </a:r>
            <a:r>
              <a:rPr sz="3075" spc="42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3</a:t>
            </a:r>
            <a:r>
              <a:rPr sz="3075" spc="419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225" dirty="0">
                <a:latin typeface="Cambria Math"/>
                <a:cs typeface="Cambria Math"/>
              </a:rPr>
              <a:t>𝑉</a:t>
            </a:r>
            <a:r>
              <a:rPr sz="3075" spc="-337" baseline="-16260" dirty="0">
                <a:latin typeface="Cambria Math"/>
                <a:cs typeface="Cambria Math"/>
              </a:rPr>
              <a:t>4</a:t>
            </a:r>
            <a:r>
              <a:rPr sz="3075" spc="8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5</a:t>
            </a:r>
            <a:r>
              <a:rPr sz="3075" spc="225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Cambria Math"/>
              <a:cs typeface="Cambria Math"/>
            </a:endParaRPr>
          </a:p>
          <a:p>
            <a:pPr marL="292100" indent="-229235">
              <a:lnSpc>
                <a:spcPts val="3200"/>
              </a:lnSpc>
              <a:buFont typeface="Arial MT"/>
              <a:buChar char="•"/>
              <a:tabLst>
                <a:tab pos="292735" algn="l"/>
              </a:tabLst>
            </a:pP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Taking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Anti-clockwise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direction(Def.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1):</a:t>
            </a:r>
            <a:endParaRPr sz="2800">
              <a:latin typeface="Calibri"/>
              <a:cs typeface="Calibri"/>
            </a:endParaRPr>
          </a:p>
          <a:p>
            <a:pPr marL="149860" algn="ctr">
              <a:lnSpc>
                <a:spcPts val="3200"/>
              </a:lnSpc>
            </a:pPr>
            <a:r>
              <a:rPr sz="2800" spc="-155" dirty="0">
                <a:latin typeface="Cambria Math"/>
                <a:cs typeface="Cambria Math"/>
              </a:rPr>
              <a:t>−𝑉</a:t>
            </a:r>
            <a:r>
              <a:rPr sz="3075" spc="-232" baseline="-16260" dirty="0">
                <a:latin typeface="Cambria Math"/>
                <a:cs typeface="Cambria Math"/>
              </a:rPr>
              <a:t>4</a:t>
            </a:r>
            <a:r>
              <a:rPr sz="3075" spc="-15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3</a:t>
            </a:r>
            <a:r>
              <a:rPr sz="3075" spc="44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2</a:t>
            </a:r>
            <a:r>
              <a:rPr sz="3075" spc="43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195" dirty="0">
                <a:latin typeface="Cambria Math"/>
                <a:cs typeface="Cambria Math"/>
              </a:rPr>
              <a:t>𝑉</a:t>
            </a:r>
            <a:r>
              <a:rPr sz="3075" spc="-292" baseline="-16260" dirty="0">
                <a:latin typeface="Cambria Math"/>
                <a:cs typeface="Cambria Math"/>
              </a:rPr>
              <a:t>1</a:t>
            </a:r>
            <a:r>
              <a:rPr sz="3075" spc="419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5</a:t>
            </a:r>
            <a:r>
              <a:rPr sz="3075" spc="225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Cambria Math"/>
              <a:cs typeface="Cambria Math"/>
            </a:endParaRPr>
          </a:p>
          <a:p>
            <a:pPr marL="292100" indent="-229235">
              <a:lnSpc>
                <a:spcPts val="3190"/>
              </a:lnSpc>
              <a:spcBef>
                <a:spcPts val="5"/>
              </a:spcBef>
              <a:buFont typeface="Arial MT"/>
              <a:buChar char="•"/>
              <a:tabLst>
                <a:tab pos="292735" algn="l"/>
              </a:tabLst>
            </a:pP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Voltage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rise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Voltage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endParaRPr sz="2800">
              <a:latin typeface="Calibri"/>
              <a:cs typeface="Calibri"/>
            </a:endParaRPr>
          </a:p>
          <a:p>
            <a:pPr marL="136525" algn="ctr">
              <a:lnSpc>
                <a:spcPts val="3190"/>
              </a:lnSpc>
            </a:pPr>
            <a:r>
              <a:rPr sz="2800" spc="-135" dirty="0">
                <a:latin typeface="Cambria Math"/>
                <a:cs typeface="Cambria Math"/>
              </a:rPr>
              <a:t>+𝑉</a:t>
            </a:r>
            <a:r>
              <a:rPr sz="3075" spc="-202" baseline="-16260" dirty="0">
                <a:latin typeface="Cambria Math"/>
                <a:cs typeface="Cambria Math"/>
              </a:rPr>
              <a:t>1</a:t>
            </a:r>
            <a:r>
              <a:rPr sz="3075" spc="-6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-225" dirty="0">
                <a:latin typeface="Cambria Math"/>
                <a:cs typeface="Cambria Math"/>
              </a:rPr>
              <a:t>𝑉</a:t>
            </a:r>
            <a:r>
              <a:rPr sz="3075" spc="-337" baseline="-16260" dirty="0">
                <a:latin typeface="Cambria Math"/>
                <a:cs typeface="Cambria Math"/>
              </a:rPr>
              <a:t>4</a:t>
            </a:r>
            <a:r>
              <a:rPr sz="3075" spc="-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2</a:t>
            </a:r>
            <a:r>
              <a:rPr sz="3075" spc="42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3</a:t>
            </a:r>
            <a:r>
              <a:rPr sz="3075" spc="43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5</a:t>
            </a:r>
            <a:endParaRPr sz="3075" baseline="-1626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6016" y="1211580"/>
            <a:ext cx="4616196" cy="2790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2131" y="4082224"/>
            <a:ext cx="4197657" cy="2486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33496"/>
            <a:ext cx="6300470" cy="2561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0"/>
              </a:spcBef>
            </a:pP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voltages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95" dirty="0">
                <a:latin typeface="Cambria Math"/>
                <a:cs typeface="Cambria Math"/>
              </a:rPr>
              <a:t>𝑉</a:t>
            </a:r>
            <a:r>
              <a:rPr sz="3075" spc="-292" baseline="-16260" dirty="0">
                <a:latin typeface="Cambria Math"/>
                <a:cs typeface="Cambria Math"/>
              </a:rPr>
              <a:t>1</a:t>
            </a:r>
            <a:r>
              <a:rPr sz="3075" spc="2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2</a:t>
            </a:r>
            <a:r>
              <a:rPr sz="3075" spc="44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circuit: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09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A.	</a:t>
            </a:r>
            <a:r>
              <a:rPr sz="2800" spc="-195" dirty="0">
                <a:latin typeface="Cambria Math"/>
                <a:cs typeface="Cambria Math"/>
              </a:rPr>
              <a:t>𝑉</a:t>
            </a:r>
            <a:r>
              <a:rPr sz="3075" spc="-292" baseline="-16260" dirty="0">
                <a:latin typeface="Cambria Math"/>
                <a:cs typeface="Cambria Math"/>
              </a:rPr>
              <a:t>1</a:t>
            </a:r>
            <a:r>
              <a:rPr sz="3075" spc="-135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16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2</a:t>
            </a:r>
            <a:r>
              <a:rPr sz="3075" spc="24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12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95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B.	</a:t>
            </a:r>
            <a:r>
              <a:rPr sz="2800" spc="-195" dirty="0">
                <a:latin typeface="Cambria Math"/>
                <a:cs typeface="Cambria Math"/>
              </a:rPr>
              <a:t>𝑉</a:t>
            </a:r>
            <a:r>
              <a:rPr sz="3075" spc="-292" baseline="-16260" dirty="0">
                <a:latin typeface="Cambria Math"/>
                <a:cs typeface="Cambria Math"/>
              </a:rPr>
              <a:t>1</a:t>
            </a:r>
            <a:r>
              <a:rPr sz="3075" spc="63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16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r>
              <a:rPr sz="2800" spc="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2</a:t>
            </a:r>
            <a:r>
              <a:rPr sz="3075" spc="66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−8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  <a:tabLst>
                <a:tab pos="578485" algn="l"/>
              </a:tabLst>
            </a:pPr>
            <a:r>
              <a:rPr sz="2950" spc="-65" dirty="0">
                <a:latin typeface="Cambria Math"/>
                <a:cs typeface="Cambria Math"/>
              </a:rPr>
              <a:t>C.	</a:t>
            </a:r>
            <a:r>
              <a:rPr sz="2800" spc="-195" dirty="0">
                <a:latin typeface="Cambria Math"/>
                <a:cs typeface="Cambria Math"/>
              </a:rPr>
              <a:t>𝑉</a:t>
            </a:r>
            <a:r>
              <a:rPr sz="3075" spc="-292" baseline="-16260" dirty="0">
                <a:latin typeface="Cambria Math"/>
                <a:cs typeface="Cambria Math"/>
              </a:rPr>
              <a:t>1</a:t>
            </a:r>
            <a:r>
              <a:rPr sz="3075" spc="63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8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165" dirty="0">
                <a:latin typeface="Cambria Math"/>
                <a:cs typeface="Cambria Math"/>
              </a:rPr>
              <a:t>𝑉</a:t>
            </a:r>
            <a:r>
              <a:rPr sz="3075" spc="-247" baseline="-16260" dirty="0">
                <a:latin typeface="Cambria Math"/>
                <a:cs typeface="Cambria Math"/>
              </a:rPr>
              <a:t>2</a:t>
            </a:r>
            <a:r>
              <a:rPr sz="3075" spc="65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−12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D.	</a:t>
            </a:r>
            <a:r>
              <a:rPr sz="2800" spc="-200" dirty="0">
                <a:latin typeface="Cambria Math"/>
                <a:cs typeface="Cambria Math"/>
              </a:rPr>
              <a:t>𝑉</a:t>
            </a:r>
            <a:r>
              <a:rPr sz="3075" spc="-300" baseline="-16260" dirty="0">
                <a:latin typeface="Cambria Math"/>
                <a:cs typeface="Cambria Math"/>
              </a:rPr>
              <a:t>1</a:t>
            </a:r>
            <a:r>
              <a:rPr sz="3075" spc="63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−12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𝑎𝑛𝑑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70" dirty="0">
                <a:latin typeface="Cambria Math"/>
                <a:cs typeface="Cambria Math"/>
              </a:rPr>
              <a:t>𝑉</a:t>
            </a:r>
            <a:r>
              <a:rPr sz="3075" spc="-254" baseline="-16260" dirty="0">
                <a:latin typeface="Cambria Math"/>
                <a:cs typeface="Cambria Math"/>
              </a:rPr>
              <a:t>2</a:t>
            </a:r>
            <a:r>
              <a:rPr sz="3075" spc="66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8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2595" y="1981200"/>
            <a:ext cx="4312605" cy="3011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0950" y="609676"/>
            <a:ext cx="60388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30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5822" y="1834275"/>
            <a:ext cx="3474509" cy="21143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545" y="2463779"/>
            <a:ext cx="4809828" cy="12586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124" y="4061459"/>
            <a:ext cx="4572000" cy="21899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4559" y="4229679"/>
            <a:ext cx="4270951" cy="1837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491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MT</vt:lpstr>
      <vt:lpstr>Calibri</vt:lpstr>
      <vt:lpstr>Calibri Light</vt:lpstr>
      <vt:lpstr>Cambria Math</vt:lpstr>
      <vt:lpstr>Times New Roman</vt:lpstr>
      <vt:lpstr>Office Theme</vt:lpstr>
      <vt:lpstr>UNIT 1: DC CIRCUITS</vt:lpstr>
      <vt:lpstr>Kirchhoff’s Law</vt:lpstr>
      <vt:lpstr>Kirchhoff’s Current Law (KCL)</vt:lpstr>
      <vt:lpstr>QUICK QUIZ (Poll 1)</vt:lpstr>
      <vt:lpstr>Kirchhoff’s Voltage Law (KVL)</vt:lpstr>
      <vt:lpstr>Sign Convention for KVL</vt:lpstr>
      <vt:lpstr>Let us Recall!</vt:lpstr>
      <vt:lpstr>QUICK QUIZ (Poll 2)</vt:lpstr>
      <vt:lpstr>Voltage Division Rule</vt:lpstr>
      <vt:lpstr>Example for Voltage Division Rule</vt:lpstr>
      <vt:lpstr>Current Division Rule</vt:lpstr>
      <vt:lpstr>QUICK QUIZ (Poll 3)</vt:lpstr>
      <vt:lpstr>Applications of Kirchhoff’s Laws</vt:lpstr>
      <vt:lpstr>Limitations of Kirchhoff’s Laws</vt:lpstr>
      <vt:lpstr>Nodes, Branches, and Loops</vt:lpstr>
      <vt:lpstr>QUICK QUIZ (Poll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DC CIRCUITS</dc:title>
  <dc:creator>Irfan Ahmad</dc:creator>
  <cp:lastModifiedBy>pk</cp:lastModifiedBy>
  <cp:revision>22</cp:revision>
  <dcterms:created xsi:type="dcterms:W3CDTF">2022-08-31T11:11:14Z</dcterms:created>
  <dcterms:modified xsi:type="dcterms:W3CDTF">2022-09-07T10:21:31Z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2022-08-31T00:00:00Z</vt:filetime>
  </property>
</Properties>
</file>