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906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213098" y="609676"/>
            <a:ext cx="3765803" cy="69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4022598" y="3774694"/>
            <a:ext cx="4146803" cy="939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953761" y="357962"/>
            <a:ext cx="2288540" cy="69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6939" y="1730527"/>
            <a:ext cx="10358120" cy="15379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98089" y="2489072"/>
            <a:ext cx="620585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35" dirty="0">
                <a:latin typeface="Calibri Light"/>
                <a:cs typeface="Calibri Light"/>
              </a:rPr>
              <a:t>UNIT</a:t>
            </a:r>
            <a:r>
              <a:rPr sz="6000" spc="-125" dirty="0">
                <a:latin typeface="Calibri Light"/>
                <a:cs typeface="Calibri Light"/>
              </a:rPr>
              <a:t> </a:t>
            </a:r>
            <a:r>
              <a:rPr sz="6000" spc="-25" dirty="0">
                <a:latin typeface="Calibri Light"/>
                <a:cs typeface="Calibri Light"/>
              </a:rPr>
              <a:t>1:</a:t>
            </a:r>
            <a:r>
              <a:rPr sz="6000" spc="-75" dirty="0">
                <a:latin typeface="Calibri Light"/>
                <a:cs typeface="Calibri Light"/>
              </a:rPr>
              <a:t> </a:t>
            </a:r>
            <a:r>
              <a:rPr sz="6000" spc="-30" dirty="0">
                <a:latin typeface="Calibri Light"/>
                <a:cs typeface="Calibri Light"/>
              </a:rPr>
              <a:t>DC</a:t>
            </a:r>
            <a:r>
              <a:rPr sz="6000" spc="-110" dirty="0">
                <a:latin typeface="Calibri Light"/>
                <a:cs typeface="Calibri Light"/>
              </a:rPr>
              <a:t> </a:t>
            </a:r>
            <a:r>
              <a:rPr sz="6000" spc="-55" dirty="0">
                <a:latin typeface="Calibri Light"/>
                <a:cs typeface="Calibri Light"/>
              </a:rPr>
              <a:t>CIRCUITS</a:t>
            </a:r>
            <a:endParaRPr sz="60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ubTitle" idx="4"/>
          </p:nvPr>
        </p:nvSpPr>
        <p:spPr>
          <a:xfrm>
            <a:off x="4022598" y="3774694"/>
            <a:ext cx="4146803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" marR="5080" indent="1106170">
              <a:lnSpc>
                <a:spcPct val="125000"/>
              </a:lnSpc>
              <a:spcBef>
                <a:spcPts val="100"/>
              </a:spcBef>
            </a:pPr>
            <a:r>
              <a:rPr spc="-10" dirty="0"/>
              <a:t>Lecture </a:t>
            </a:r>
            <a:r>
              <a:rPr dirty="0"/>
              <a:t>4 and 5 </a:t>
            </a:r>
            <a:r>
              <a:rPr spc="5" dirty="0" smtClean="0"/>
              <a:t> </a:t>
            </a:r>
            <a:endParaRPr spc="-5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09694" y="317372"/>
            <a:ext cx="337629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Energy</a:t>
            </a:r>
            <a:r>
              <a:rPr spc="-150" dirty="0"/>
              <a:t> </a:t>
            </a:r>
            <a:r>
              <a:rPr spc="-45" dirty="0"/>
              <a:t>Sources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831841" y="1433322"/>
            <a:ext cx="2239010" cy="586740"/>
          </a:xfrm>
          <a:prstGeom prst="rect">
            <a:avLst/>
          </a:prstGeom>
          <a:ln w="38100">
            <a:solidFill>
              <a:srgbClr val="5B9BD4"/>
            </a:solidFill>
          </a:ln>
        </p:spPr>
        <p:txBody>
          <a:bodyPr vert="horz" wrap="square" lIns="0" tIns="1409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10"/>
              </a:spcBef>
            </a:pPr>
            <a:r>
              <a:rPr sz="1800" spc="-10" dirty="0">
                <a:latin typeface="Calibri"/>
                <a:cs typeface="Calibri"/>
              </a:rPr>
              <a:t>Source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93085" y="2597657"/>
            <a:ext cx="2239010" cy="586740"/>
          </a:xfrm>
          <a:prstGeom prst="rect">
            <a:avLst/>
          </a:prstGeom>
          <a:ln w="38100">
            <a:solidFill>
              <a:srgbClr val="5B9BD4"/>
            </a:solidFill>
          </a:ln>
        </p:spPr>
        <p:txBody>
          <a:bodyPr vert="horz" wrap="square" lIns="0" tIns="140970" rIns="0" bIns="0" rtlCol="0">
            <a:spAutoFit/>
          </a:bodyPr>
          <a:lstStyle/>
          <a:p>
            <a:pPr marL="427355">
              <a:lnSpc>
                <a:spcPct val="100000"/>
              </a:lnSpc>
              <a:spcBef>
                <a:spcPts val="1110"/>
              </a:spcBef>
            </a:pPr>
            <a:r>
              <a:rPr sz="1800" spc="-20" dirty="0">
                <a:latin typeface="Calibri"/>
                <a:cs typeface="Calibri"/>
              </a:rPr>
              <a:t>Voltage </a:t>
            </a:r>
            <a:r>
              <a:rPr sz="1800" spc="-10" dirty="0">
                <a:latin typeface="Calibri"/>
                <a:cs typeface="Calibri"/>
              </a:rPr>
              <a:t>Source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70597" y="2597657"/>
            <a:ext cx="2237740" cy="586740"/>
          </a:xfrm>
          <a:prstGeom prst="rect">
            <a:avLst/>
          </a:prstGeom>
          <a:ln w="38100">
            <a:solidFill>
              <a:srgbClr val="5B9BD4"/>
            </a:solidFill>
          </a:ln>
        </p:spPr>
        <p:txBody>
          <a:bodyPr vert="horz" wrap="square" lIns="0" tIns="140970" rIns="0" bIns="0" rtlCol="0">
            <a:spAutoFit/>
          </a:bodyPr>
          <a:lstStyle/>
          <a:p>
            <a:pPr marL="422275">
              <a:lnSpc>
                <a:spcPct val="100000"/>
              </a:lnSpc>
              <a:spcBef>
                <a:spcPts val="1110"/>
              </a:spcBef>
            </a:pPr>
            <a:r>
              <a:rPr sz="1800" spc="-10" dirty="0">
                <a:latin typeface="Calibri"/>
                <a:cs typeface="Calibri"/>
              </a:rPr>
              <a:t>Current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Source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713226" y="3812285"/>
            <a:ext cx="2237740" cy="586740"/>
          </a:xfrm>
          <a:prstGeom prst="rect">
            <a:avLst/>
          </a:prstGeom>
          <a:ln w="38100">
            <a:solidFill>
              <a:srgbClr val="5B9BD4"/>
            </a:solidFill>
          </a:ln>
        </p:spPr>
        <p:txBody>
          <a:bodyPr vert="horz" wrap="square" lIns="0" tIns="140970" rIns="0" bIns="0" rtlCol="0">
            <a:spAutoFit/>
          </a:bodyPr>
          <a:lstStyle/>
          <a:p>
            <a:pPr marL="598805">
              <a:lnSpc>
                <a:spcPct val="100000"/>
              </a:lnSpc>
              <a:spcBef>
                <a:spcPts val="1110"/>
              </a:spcBef>
            </a:pPr>
            <a:r>
              <a:rPr sz="1800" spc="-5" dirty="0">
                <a:latin typeface="Calibri"/>
                <a:cs typeface="Calibri"/>
              </a:rPr>
              <a:t>Dependent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29461" y="3801617"/>
            <a:ext cx="2237740" cy="586740"/>
          </a:xfrm>
          <a:prstGeom prst="rect">
            <a:avLst/>
          </a:prstGeom>
          <a:ln w="38100">
            <a:solidFill>
              <a:srgbClr val="5B9BD4"/>
            </a:solidFill>
          </a:ln>
        </p:spPr>
        <p:txBody>
          <a:bodyPr vert="horz" wrap="square" lIns="0" tIns="140335" rIns="0" bIns="0" rtlCol="0">
            <a:spAutoFit/>
          </a:bodyPr>
          <a:lstStyle/>
          <a:p>
            <a:pPr marL="518795">
              <a:lnSpc>
                <a:spcPct val="100000"/>
              </a:lnSpc>
              <a:spcBef>
                <a:spcPts val="1105"/>
              </a:spcBef>
            </a:pPr>
            <a:r>
              <a:rPr sz="1800" spc="-5" dirty="0">
                <a:latin typeface="Calibri"/>
                <a:cs typeface="Calibri"/>
              </a:rPr>
              <a:t>Independent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876538" y="3812285"/>
            <a:ext cx="2237740" cy="586740"/>
          </a:xfrm>
          <a:prstGeom prst="rect">
            <a:avLst/>
          </a:prstGeom>
          <a:ln w="38100">
            <a:solidFill>
              <a:srgbClr val="5B9BD4"/>
            </a:solidFill>
          </a:ln>
        </p:spPr>
        <p:txBody>
          <a:bodyPr vert="horz" wrap="square" lIns="0" tIns="140970" rIns="0" bIns="0" rtlCol="0">
            <a:spAutoFit/>
          </a:bodyPr>
          <a:lstStyle/>
          <a:p>
            <a:pPr marL="598805">
              <a:lnSpc>
                <a:spcPct val="100000"/>
              </a:lnSpc>
              <a:spcBef>
                <a:spcPts val="1110"/>
              </a:spcBef>
            </a:pPr>
            <a:r>
              <a:rPr sz="1800" spc="-5" dirty="0">
                <a:latin typeface="Calibri"/>
                <a:cs typeface="Calibri"/>
              </a:rPr>
              <a:t>Dependent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191250" y="3801617"/>
            <a:ext cx="2239010" cy="586740"/>
          </a:xfrm>
          <a:prstGeom prst="rect">
            <a:avLst/>
          </a:prstGeom>
          <a:ln w="38100">
            <a:solidFill>
              <a:srgbClr val="5B9BD4"/>
            </a:solidFill>
          </a:ln>
        </p:spPr>
        <p:txBody>
          <a:bodyPr vert="horz" wrap="square" lIns="0" tIns="140335" rIns="0" bIns="0" rtlCol="0">
            <a:spAutoFit/>
          </a:bodyPr>
          <a:lstStyle/>
          <a:p>
            <a:pPr marL="520700">
              <a:lnSpc>
                <a:spcPct val="100000"/>
              </a:lnSpc>
              <a:spcBef>
                <a:spcPts val="1105"/>
              </a:spcBef>
            </a:pPr>
            <a:r>
              <a:rPr sz="1800" spc="-5" dirty="0">
                <a:latin typeface="Calibri"/>
                <a:cs typeface="Calibri"/>
              </a:rPr>
              <a:t>Independent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400805" y="4888229"/>
            <a:ext cx="2239010" cy="586740"/>
          </a:xfrm>
          <a:custGeom>
            <a:avLst/>
            <a:gdLst/>
            <a:ahLst/>
            <a:cxnLst/>
            <a:rect l="l" t="t" r="r" b="b"/>
            <a:pathLst>
              <a:path w="2239010" h="586739">
                <a:moveTo>
                  <a:pt x="0" y="586740"/>
                </a:moveTo>
                <a:lnTo>
                  <a:pt x="2238755" y="586740"/>
                </a:lnTo>
                <a:lnTo>
                  <a:pt x="2238755" y="0"/>
                </a:lnTo>
                <a:lnTo>
                  <a:pt x="0" y="0"/>
                </a:lnTo>
                <a:lnTo>
                  <a:pt x="0" y="586740"/>
                </a:lnTo>
                <a:close/>
              </a:path>
            </a:pathLst>
          </a:custGeom>
          <a:ln w="38099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603752" y="5016246"/>
            <a:ext cx="18319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Voltage-Dependent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400805" y="5555741"/>
            <a:ext cx="2239010" cy="586740"/>
          </a:xfrm>
          <a:custGeom>
            <a:avLst/>
            <a:gdLst/>
            <a:ahLst/>
            <a:cxnLst/>
            <a:rect l="l" t="t" r="r" b="b"/>
            <a:pathLst>
              <a:path w="2239010" h="586739">
                <a:moveTo>
                  <a:pt x="0" y="586740"/>
                </a:moveTo>
                <a:lnTo>
                  <a:pt x="2238755" y="586740"/>
                </a:lnTo>
                <a:lnTo>
                  <a:pt x="2238755" y="0"/>
                </a:lnTo>
                <a:lnTo>
                  <a:pt x="0" y="0"/>
                </a:lnTo>
                <a:lnTo>
                  <a:pt x="0" y="586740"/>
                </a:lnTo>
                <a:close/>
              </a:path>
            </a:pathLst>
          </a:custGeom>
          <a:ln w="38099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571747" y="5684926"/>
            <a:ext cx="18954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Current-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Dependent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8891778" y="4888229"/>
            <a:ext cx="2239010" cy="586740"/>
          </a:xfrm>
          <a:custGeom>
            <a:avLst/>
            <a:gdLst/>
            <a:ahLst/>
            <a:cxnLst/>
            <a:rect l="l" t="t" r="r" b="b"/>
            <a:pathLst>
              <a:path w="2239009" h="586739">
                <a:moveTo>
                  <a:pt x="0" y="586740"/>
                </a:moveTo>
                <a:lnTo>
                  <a:pt x="2238755" y="586740"/>
                </a:lnTo>
                <a:lnTo>
                  <a:pt x="2238755" y="0"/>
                </a:lnTo>
                <a:lnTo>
                  <a:pt x="0" y="0"/>
                </a:lnTo>
                <a:lnTo>
                  <a:pt x="0" y="586740"/>
                </a:lnTo>
                <a:close/>
              </a:path>
            </a:pathLst>
          </a:custGeom>
          <a:ln w="38099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9094978" y="5016246"/>
            <a:ext cx="183133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Voltage-Dependent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8891778" y="5555741"/>
            <a:ext cx="2239010" cy="586740"/>
          </a:xfrm>
          <a:custGeom>
            <a:avLst/>
            <a:gdLst/>
            <a:ahLst/>
            <a:cxnLst/>
            <a:rect l="l" t="t" r="r" b="b"/>
            <a:pathLst>
              <a:path w="2239009" h="586739">
                <a:moveTo>
                  <a:pt x="0" y="586740"/>
                </a:moveTo>
                <a:lnTo>
                  <a:pt x="2238755" y="586740"/>
                </a:lnTo>
                <a:lnTo>
                  <a:pt x="2238755" y="0"/>
                </a:lnTo>
                <a:lnTo>
                  <a:pt x="0" y="0"/>
                </a:lnTo>
                <a:lnTo>
                  <a:pt x="0" y="586740"/>
                </a:lnTo>
                <a:close/>
              </a:path>
            </a:pathLst>
          </a:custGeom>
          <a:ln w="38099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9062719" y="5684926"/>
            <a:ext cx="18954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Current-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Dependent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109465" y="2002535"/>
            <a:ext cx="1386205" cy="603885"/>
          </a:xfrm>
          <a:custGeom>
            <a:avLst/>
            <a:gdLst/>
            <a:ahLst/>
            <a:cxnLst/>
            <a:rect l="l" t="t" r="r" b="b"/>
            <a:pathLst>
              <a:path w="1386204" h="603885">
                <a:moveTo>
                  <a:pt x="83312" y="497966"/>
                </a:moveTo>
                <a:lnTo>
                  <a:pt x="0" y="594867"/>
                </a:lnTo>
                <a:lnTo>
                  <a:pt x="127508" y="603376"/>
                </a:lnTo>
                <a:lnTo>
                  <a:pt x="115846" y="575563"/>
                </a:lnTo>
                <a:lnTo>
                  <a:pt x="95250" y="575563"/>
                </a:lnTo>
                <a:lnTo>
                  <a:pt x="80518" y="540512"/>
                </a:lnTo>
                <a:lnTo>
                  <a:pt x="98068" y="533161"/>
                </a:lnTo>
                <a:lnTo>
                  <a:pt x="83312" y="497966"/>
                </a:lnTo>
                <a:close/>
              </a:path>
              <a:path w="1386204" h="603885">
                <a:moveTo>
                  <a:pt x="98068" y="533161"/>
                </a:moveTo>
                <a:lnTo>
                  <a:pt x="80518" y="540512"/>
                </a:lnTo>
                <a:lnTo>
                  <a:pt x="95250" y="575563"/>
                </a:lnTo>
                <a:lnTo>
                  <a:pt x="112770" y="568226"/>
                </a:lnTo>
                <a:lnTo>
                  <a:pt x="98068" y="533161"/>
                </a:lnTo>
                <a:close/>
              </a:path>
              <a:path w="1386204" h="603885">
                <a:moveTo>
                  <a:pt x="112770" y="568226"/>
                </a:moveTo>
                <a:lnTo>
                  <a:pt x="95250" y="575563"/>
                </a:lnTo>
                <a:lnTo>
                  <a:pt x="115846" y="575563"/>
                </a:lnTo>
                <a:lnTo>
                  <a:pt x="112770" y="568226"/>
                </a:lnTo>
                <a:close/>
              </a:path>
              <a:path w="1386204" h="603885">
                <a:moveTo>
                  <a:pt x="1371092" y="0"/>
                </a:moveTo>
                <a:lnTo>
                  <a:pt x="98068" y="533161"/>
                </a:lnTo>
                <a:lnTo>
                  <a:pt x="112770" y="568226"/>
                </a:lnTo>
                <a:lnTo>
                  <a:pt x="1385824" y="35051"/>
                </a:lnTo>
                <a:lnTo>
                  <a:pt x="137109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148077" y="3186683"/>
            <a:ext cx="1386205" cy="603885"/>
          </a:xfrm>
          <a:custGeom>
            <a:avLst/>
            <a:gdLst/>
            <a:ahLst/>
            <a:cxnLst/>
            <a:rect l="l" t="t" r="r" b="b"/>
            <a:pathLst>
              <a:path w="1386204" h="603885">
                <a:moveTo>
                  <a:pt x="83312" y="497966"/>
                </a:moveTo>
                <a:lnTo>
                  <a:pt x="0" y="594867"/>
                </a:lnTo>
                <a:lnTo>
                  <a:pt x="127508" y="603376"/>
                </a:lnTo>
                <a:lnTo>
                  <a:pt x="115846" y="575563"/>
                </a:lnTo>
                <a:lnTo>
                  <a:pt x="95250" y="575563"/>
                </a:lnTo>
                <a:lnTo>
                  <a:pt x="80518" y="540511"/>
                </a:lnTo>
                <a:lnTo>
                  <a:pt x="98068" y="533161"/>
                </a:lnTo>
                <a:lnTo>
                  <a:pt x="83312" y="497966"/>
                </a:lnTo>
                <a:close/>
              </a:path>
              <a:path w="1386204" h="603885">
                <a:moveTo>
                  <a:pt x="98068" y="533161"/>
                </a:moveTo>
                <a:lnTo>
                  <a:pt x="80518" y="540511"/>
                </a:lnTo>
                <a:lnTo>
                  <a:pt x="95250" y="575563"/>
                </a:lnTo>
                <a:lnTo>
                  <a:pt x="112770" y="568226"/>
                </a:lnTo>
                <a:lnTo>
                  <a:pt x="98068" y="533161"/>
                </a:lnTo>
                <a:close/>
              </a:path>
              <a:path w="1386204" h="603885">
                <a:moveTo>
                  <a:pt x="112770" y="568226"/>
                </a:moveTo>
                <a:lnTo>
                  <a:pt x="95250" y="575563"/>
                </a:lnTo>
                <a:lnTo>
                  <a:pt x="115846" y="575563"/>
                </a:lnTo>
                <a:lnTo>
                  <a:pt x="112770" y="568226"/>
                </a:lnTo>
                <a:close/>
              </a:path>
              <a:path w="1386204" h="603885">
                <a:moveTo>
                  <a:pt x="1371092" y="0"/>
                </a:moveTo>
                <a:lnTo>
                  <a:pt x="98068" y="533161"/>
                </a:lnTo>
                <a:lnTo>
                  <a:pt x="112770" y="568226"/>
                </a:lnTo>
                <a:lnTo>
                  <a:pt x="1385824" y="35051"/>
                </a:lnTo>
                <a:lnTo>
                  <a:pt x="137109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495796" y="2015744"/>
            <a:ext cx="1003935" cy="582930"/>
          </a:xfrm>
          <a:custGeom>
            <a:avLst/>
            <a:gdLst/>
            <a:ahLst/>
            <a:cxnLst/>
            <a:rect l="l" t="t" r="r" b="b"/>
            <a:pathLst>
              <a:path w="1003934" h="582930">
                <a:moveTo>
                  <a:pt x="894670" y="542389"/>
                </a:moveTo>
                <a:lnTo>
                  <a:pt x="875792" y="575563"/>
                </a:lnTo>
                <a:lnTo>
                  <a:pt x="1003426" y="582421"/>
                </a:lnTo>
                <a:lnTo>
                  <a:pt x="982924" y="551814"/>
                </a:lnTo>
                <a:lnTo>
                  <a:pt x="911225" y="551814"/>
                </a:lnTo>
                <a:lnTo>
                  <a:pt x="894670" y="542389"/>
                </a:lnTo>
                <a:close/>
              </a:path>
              <a:path w="1003934" h="582930">
                <a:moveTo>
                  <a:pt x="913461" y="509367"/>
                </a:moveTo>
                <a:lnTo>
                  <a:pt x="894670" y="542389"/>
                </a:lnTo>
                <a:lnTo>
                  <a:pt x="911225" y="551814"/>
                </a:lnTo>
                <a:lnTo>
                  <a:pt x="930021" y="518794"/>
                </a:lnTo>
                <a:lnTo>
                  <a:pt x="913461" y="509367"/>
                </a:lnTo>
                <a:close/>
              </a:path>
              <a:path w="1003934" h="582930">
                <a:moveTo>
                  <a:pt x="932306" y="476250"/>
                </a:moveTo>
                <a:lnTo>
                  <a:pt x="913461" y="509367"/>
                </a:lnTo>
                <a:lnTo>
                  <a:pt x="930021" y="518794"/>
                </a:lnTo>
                <a:lnTo>
                  <a:pt x="911225" y="551814"/>
                </a:lnTo>
                <a:lnTo>
                  <a:pt x="982924" y="551814"/>
                </a:lnTo>
                <a:lnTo>
                  <a:pt x="932306" y="476250"/>
                </a:lnTo>
                <a:close/>
              </a:path>
              <a:path w="1003934" h="582930">
                <a:moveTo>
                  <a:pt x="18796" y="0"/>
                </a:moveTo>
                <a:lnTo>
                  <a:pt x="0" y="33019"/>
                </a:lnTo>
                <a:lnTo>
                  <a:pt x="894670" y="542389"/>
                </a:lnTo>
                <a:lnTo>
                  <a:pt x="913461" y="509367"/>
                </a:lnTo>
                <a:lnTo>
                  <a:pt x="187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811518" y="3215639"/>
            <a:ext cx="1386205" cy="603885"/>
          </a:xfrm>
          <a:custGeom>
            <a:avLst/>
            <a:gdLst/>
            <a:ahLst/>
            <a:cxnLst/>
            <a:rect l="l" t="t" r="r" b="b"/>
            <a:pathLst>
              <a:path w="1386204" h="603885">
                <a:moveTo>
                  <a:pt x="83311" y="497967"/>
                </a:moveTo>
                <a:lnTo>
                  <a:pt x="0" y="594868"/>
                </a:lnTo>
                <a:lnTo>
                  <a:pt x="127507" y="603377"/>
                </a:lnTo>
                <a:lnTo>
                  <a:pt x="115846" y="575564"/>
                </a:lnTo>
                <a:lnTo>
                  <a:pt x="95250" y="575564"/>
                </a:lnTo>
                <a:lnTo>
                  <a:pt x="80517" y="540512"/>
                </a:lnTo>
                <a:lnTo>
                  <a:pt x="98068" y="533161"/>
                </a:lnTo>
                <a:lnTo>
                  <a:pt x="83311" y="497967"/>
                </a:lnTo>
                <a:close/>
              </a:path>
              <a:path w="1386204" h="603885">
                <a:moveTo>
                  <a:pt x="98068" y="533161"/>
                </a:moveTo>
                <a:lnTo>
                  <a:pt x="80517" y="540512"/>
                </a:lnTo>
                <a:lnTo>
                  <a:pt x="95250" y="575564"/>
                </a:lnTo>
                <a:lnTo>
                  <a:pt x="112770" y="568226"/>
                </a:lnTo>
                <a:lnTo>
                  <a:pt x="98068" y="533161"/>
                </a:lnTo>
                <a:close/>
              </a:path>
              <a:path w="1386204" h="603885">
                <a:moveTo>
                  <a:pt x="112770" y="568226"/>
                </a:moveTo>
                <a:lnTo>
                  <a:pt x="95250" y="575564"/>
                </a:lnTo>
                <a:lnTo>
                  <a:pt x="115846" y="575564"/>
                </a:lnTo>
                <a:lnTo>
                  <a:pt x="112770" y="568226"/>
                </a:lnTo>
                <a:close/>
              </a:path>
              <a:path w="1386204" h="603885">
                <a:moveTo>
                  <a:pt x="1371091" y="0"/>
                </a:moveTo>
                <a:lnTo>
                  <a:pt x="98068" y="533161"/>
                </a:lnTo>
                <a:lnTo>
                  <a:pt x="112770" y="568226"/>
                </a:lnTo>
                <a:lnTo>
                  <a:pt x="1385824" y="35051"/>
                </a:lnTo>
                <a:lnTo>
                  <a:pt x="137109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165600" y="3180079"/>
            <a:ext cx="1003935" cy="582930"/>
          </a:xfrm>
          <a:custGeom>
            <a:avLst/>
            <a:gdLst/>
            <a:ahLst/>
            <a:cxnLst/>
            <a:rect l="l" t="t" r="r" b="b"/>
            <a:pathLst>
              <a:path w="1003935" h="582929">
                <a:moveTo>
                  <a:pt x="894670" y="542389"/>
                </a:moveTo>
                <a:lnTo>
                  <a:pt x="875791" y="575564"/>
                </a:lnTo>
                <a:lnTo>
                  <a:pt x="1003426" y="582422"/>
                </a:lnTo>
                <a:lnTo>
                  <a:pt x="982924" y="551815"/>
                </a:lnTo>
                <a:lnTo>
                  <a:pt x="911225" y="551815"/>
                </a:lnTo>
                <a:lnTo>
                  <a:pt x="894670" y="542389"/>
                </a:lnTo>
                <a:close/>
              </a:path>
              <a:path w="1003935" h="582929">
                <a:moveTo>
                  <a:pt x="913461" y="509367"/>
                </a:moveTo>
                <a:lnTo>
                  <a:pt x="894670" y="542389"/>
                </a:lnTo>
                <a:lnTo>
                  <a:pt x="911225" y="551815"/>
                </a:lnTo>
                <a:lnTo>
                  <a:pt x="930021" y="518795"/>
                </a:lnTo>
                <a:lnTo>
                  <a:pt x="913461" y="509367"/>
                </a:lnTo>
                <a:close/>
              </a:path>
              <a:path w="1003935" h="582929">
                <a:moveTo>
                  <a:pt x="932307" y="476250"/>
                </a:moveTo>
                <a:lnTo>
                  <a:pt x="913461" y="509367"/>
                </a:lnTo>
                <a:lnTo>
                  <a:pt x="930021" y="518795"/>
                </a:lnTo>
                <a:lnTo>
                  <a:pt x="911225" y="551815"/>
                </a:lnTo>
                <a:lnTo>
                  <a:pt x="982924" y="551815"/>
                </a:lnTo>
                <a:lnTo>
                  <a:pt x="932307" y="476250"/>
                </a:lnTo>
                <a:close/>
              </a:path>
              <a:path w="1003935" h="582929">
                <a:moveTo>
                  <a:pt x="18796" y="0"/>
                </a:moveTo>
                <a:lnTo>
                  <a:pt x="0" y="33020"/>
                </a:lnTo>
                <a:lnTo>
                  <a:pt x="894670" y="542389"/>
                </a:lnTo>
                <a:lnTo>
                  <a:pt x="913461" y="509367"/>
                </a:lnTo>
                <a:lnTo>
                  <a:pt x="187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882380" y="3192272"/>
            <a:ext cx="1003935" cy="582930"/>
          </a:xfrm>
          <a:custGeom>
            <a:avLst/>
            <a:gdLst/>
            <a:ahLst/>
            <a:cxnLst/>
            <a:rect l="l" t="t" r="r" b="b"/>
            <a:pathLst>
              <a:path w="1003934" h="582929">
                <a:moveTo>
                  <a:pt x="894670" y="542389"/>
                </a:moveTo>
                <a:lnTo>
                  <a:pt x="875792" y="575563"/>
                </a:lnTo>
                <a:lnTo>
                  <a:pt x="1003426" y="582421"/>
                </a:lnTo>
                <a:lnTo>
                  <a:pt x="982924" y="551814"/>
                </a:lnTo>
                <a:lnTo>
                  <a:pt x="911225" y="551814"/>
                </a:lnTo>
                <a:lnTo>
                  <a:pt x="894670" y="542389"/>
                </a:lnTo>
                <a:close/>
              </a:path>
              <a:path w="1003934" h="582929">
                <a:moveTo>
                  <a:pt x="913461" y="509367"/>
                </a:moveTo>
                <a:lnTo>
                  <a:pt x="894670" y="542389"/>
                </a:lnTo>
                <a:lnTo>
                  <a:pt x="911225" y="551814"/>
                </a:lnTo>
                <a:lnTo>
                  <a:pt x="930021" y="518794"/>
                </a:lnTo>
                <a:lnTo>
                  <a:pt x="913461" y="509367"/>
                </a:lnTo>
                <a:close/>
              </a:path>
              <a:path w="1003934" h="582929">
                <a:moveTo>
                  <a:pt x="932306" y="476250"/>
                </a:moveTo>
                <a:lnTo>
                  <a:pt x="913461" y="509367"/>
                </a:lnTo>
                <a:lnTo>
                  <a:pt x="930021" y="518794"/>
                </a:lnTo>
                <a:lnTo>
                  <a:pt x="911225" y="551814"/>
                </a:lnTo>
                <a:lnTo>
                  <a:pt x="982924" y="551814"/>
                </a:lnTo>
                <a:lnTo>
                  <a:pt x="932306" y="476250"/>
                </a:lnTo>
                <a:close/>
              </a:path>
              <a:path w="1003934" h="582929">
                <a:moveTo>
                  <a:pt x="18796" y="0"/>
                </a:moveTo>
                <a:lnTo>
                  <a:pt x="0" y="33019"/>
                </a:lnTo>
                <a:lnTo>
                  <a:pt x="894670" y="542389"/>
                </a:lnTo>
                <a:lnTo>
                  <a:pt x="913461" y="509367"/>
                </a:lnTo>
                <a:lnTo>
                  <a:pt x="187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814906" y="4421123"/>
            <a:ext cx="1539240" cy="1447800"/>
          </a:xfrm>
          <a:custGeom>
            <a:avLst/>
            <a:gdLst/>
            <a:ahLst/>
            <a:cxnLst/>
            <a:rect l="l" t="t" r="r" b="b"/>
            <a:pathLst>
              <a:path w="1539239" h="1447800">
                <a:moveTo>
                  <a:pt x="1539161" y="0"/>
                </a:moveTo>
                <a:lnTo>
                  <a:pt x="1475586" y="15786"/>
                </a:lnTo>
                <a:lnTo>
                  <a:pt x="1412106" y="31566"/>
                </a:lnTo>
                <a:lnTo>
                  <a:pt x="1348815" y="47332"/>
                </a:lnTo>
                <a:lnTo>
                  <a:pt x="1285810" y="63076"/>
                </a:lnTo>
                <a:lnTo>
                  <a:pt x="1223185" y="78790"/>
                </a:lnTo>
                <a:lnTo>
                  <a:pt x="1161035" y="94468"/>
                </a:lnTo>
                <a:lnTo>
                  <a:pt x="1099456" y="110101"/>
                </a:lnTo>
                <a:lnTo>
                  <a:pt x="1038541" y="125682"/>
                </a:lnTo>
                <a:lnTo>
                  <a:pt x="978387" y="141203"/>
                </a:lnTo>
                <a:lnTo>
                  <a:pt x="919089" y="156658"/>
                </a:lnTo>
                <a:lnTo>
                  <a:pt x="860740" y="172038"/>
                </a:lnTo>
                <a:lnTo>
                  <a:pt x="803438" y="187335"/>
                </a:lnTo>
                <a:lnTo>
                  <a:pt x="747275" y="202543"/>
                </a:lnTo>
                <a:lnTo>
                  <a:pt x="692349" y="217654"/>
                </a:lnTo>
                <a:lnTo>
                  <a:pt x="638753" y="232660"/>
                </a:lnTo>
                <a:lnTo>
                  <a:pt x="586582" y="247554"/>
                </a:lnTo>
                <a:lnTo>
                  <a:pt x="535932" y="262328"/>
                </a:lnTo>
                <a:lnTo>
                  <a:pt x="486898" y="276975"/>
                </a:lnTo>
                <a:lnTo>
                  <a:pt x="439574" y="291487"/>
                </a:lnTo>
                <a:lnTo>
                  <a:pt x="394057" y="305856"/>
                </a:lnTo>
                <a:lnTo>
                  <a:pt x="350440" y="320076"/>
                </a:lnTo>
                <a:lnTo>
                  <a:pt x="308819" y="334138"/>
                </a:lnTo>
                <a:lnTo>
                  <a:pt x="269289" y="348035"/>
                </a:lnTo>
                <a:lnTo>
                  <a:pt x="231944" y="361759"/>
                </a:lnTo>
                <a:lnTo>
                  <a:pt x="164194" y="388660"/>
                </a:lnTo>
                <a:lnTo>
                  <a:pt x="106328" y="414781"/>
                </a:lnTo>
                <a:lnTo>
                  <a:pt x="59106" y="440060"/>
                </a:lnTo>
                <a:lnTo>
                  <a:pt x="23289" y="464438"/>
                </a:lnTo>
                <a:lnTo>
                  <a:pt x="0" y="498468"/>
                </a:lnTo>
                <a:lnTo>
                  <a:pt x="3521" y="513900"/>
                </a:lnTo>
                <a:lnTo>
                  <a:pt x="35833" y="542244"/>
                </a:lnTo>
                <a:lnTo>
                  <a:pt x="95082" y="568080"/>
                </a:lnTo>
                <a:lnTo>
                  <a:pt x="132275" y="580378"/>
                </a:lnTo>
                <a:lnTo>
                  <a:pt x="173162" y="592435"/>
                </a:lnTo>
                <a:lnTo>
                  <a:pt x="216732" y="604377"/>
                </a:lnTo>
                <a:lnTo>
                  <a:pt x="261969" y="616334"/>
                </a:lnTo>
                <a:lnTo>
                  <a:pt x="307863" y="628434"/>
                </a:lnTo>
                <a:lnTo>
                  <a:pt x="353398" y="640804"/>
                </a:lnTo>
                <a:lnTo>
                  <a:pt x="397563" y="653574"/>
                </a:lnTo>
                <a:lnTo>
                  <a:pt x="439344" y="666872"/>
                </a:lnTo>
                <a:lnTo>
                  <a:pt x="477728" y="680826"/>
                </a:lnTo>
                <a:lnTo>
                  <a:pt x="540252" y="711213"/>
                </a:lnTo>
                <a:lnTo>
                  <a:pt x="577030" y="745764"/>
                </a:lnTo>
                <a:lnTo>
                  <a:pt x="583232" y="764920"/>
                </a:lnTo>
                <a:lnTo>
                  <a:pt x="579574" y="792527"/>
                </a:lnTo>
                <a:lnTo>
                  <a:pt x="542061" y="855867"/>
                </a:lnTo>
                <a:lnTo>
                  <a:pt x="511186" y="890701"/>
                </a:lnTo>
                <a:lnTo>
                  <a:pt x="474218" y="927042"/>
                </a:lnTo>
                <a:lnTo>
                  <a:pt x="432649" y="964441"/>
                </a:lnTo>
                <a:lnTo>
                  <a:pt x="387967" y="1002448"/>
                </a:lnTo>
                <a:lnTo>
                  <a:pt x="341662" y="1040612"/>
                </a:lnTo>
                <a:lnTo>
                  <a:pt x="295226" y="1078483"/>
                </a:lnTo>
                <a:lnTo>
                  <a:pt x="250146" y="1115612"/>
                </a:lnTo>
                <a:lnTo>
                  <a:pt x="207914" y="1151546"/>
                </a:lnTo>
                <a:lnTo>
                  <a:pt x="170020" y="1185837"/>
                </a:lnTo>
                <a:lnTo>
                  <a:pt x="137953" y="1218034"/>
                </a:lnTo>
                <a:lnTo>
                  <a:pt x="113203" y="1247687"/>
                </a:lnTo>
                <a:lnTo>
                  <a:pt x="91615" y="1297559"/>
                </a:lnTo>
                <a:lnTo>
                  <a:pt x="99765" y="1323990"/>
                </a:lnTo>
                <a:lnTo>
                  <a:pt x="157215" y="1365850"/>
                </a:lnTo>
                <a:lnTo>
                  <a:pt x="201348" y="1382038"/>
                </a:lnTo>
                <a:lnTo>
                  <a:pt x="252309" y="1395570"/>
                </a:lnTo>
                <a:lnTo>
                  <a:pt x="307515" y="1406826"/>
                </a:lnTo>
                <a:lnTo>
                  <a:pt x="364383" y="1416185"/>
                </a:lnTo>
                <a:lnTo>
                  <a:pt x="420329" y="1424026"/>
                </a:lnTo>
                <a:lnTo>
                  <a:pt x="472770" y="1430729"/>
                </a:lnTo>
                <a:lnTo>
                  <a:pt x="519123" y="1436672"/>
                </a:lnTo>
                <a:lnTo>
                  <a:pt x="556805" y="1442236"/>
                </a:lnTo>
                <a:lnTo>
                  <a:pt x="583232" y="1447800"/>
                </a:lnTo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201444" y="4422647"/>
            <a:ext cx="1851025" cy="1446530"/>
          </a:xfrm>
          <a:custGeom>
            <a:avLst/>
            <a:gdLst/>
            <a:ahLst/>
            <a:cxnLst/>
            <a:rect l="l" t="t" r="r" b="b"/>
            <a:pathLst>
              <a:path w="1851025" h="1446529">
                <a:moveTo>
                  <a:pt x="1850859" y="0"/>
                </a:moveTo>
                <a:lnTo>
                  <a:pt x="1784711" y="13643"/>
                </a:lnTo>
                <a:lnTo>
                  <a:pt x="1718637" y="27281"/>
                </a:lnTo>
                <a:lnTo>
                  <a:pt x="1652711" y="40909"/>
                </a:lnTo>
                <a:lnTo>
                  <a:pt x="1587007" y="54524"/>
                </a:lnTo>
                <a:lnTo>
                  <a:pt x="1521599" y="68118"/>
                </a:lnTo>
                <a:lnTo>
                  <a:pt x="1456560" y="81689"/>
                </a:lnTo>
                <a:lnTo>
                  <a:pt x="1391966" y="95230"/>
                </a:lnTo>
                <a:lnTo>
                  <a:pt x="1327889" y="108737"/>
                </a:lnTo>
                <a:lnTo>
                  <a:pt x="1264403" y="122206"/>
                </a:lnTo>
                <a:lnTo>
                  <a:pt x="1201583" y="135631"/>
                </a:lnTo>
                <a:lnTo>
                  <a:pt x="1139503" y="149008"/>
                </a:lnTo>
                <a:lnTo>
                  <a:pt x="1078236" y="162331"/>
                </a:lnTo>
                <a:lnTo>
                  <a:pt x="1017857" y="175597"/>
                </a:lnTo>
                <a:lnTo>
                  <a:pt x="958439" y="188799"/>
                </a:lnTo>
                <a:lnTo>
                  <a:pt x="900056" y="201934"/>
                </a:lnTo>
                <a:lnTo>
                  <a:pt x="842783" y="214995"/>
                </a:lnTo>
                <a:lnTo>
                  <a:pt x="786693" y="227980"/>
                </a:lnTo>
                <a:lnTo>
                  <a:pt x="731860" y="240882"/>
                </a:lnTo>
                <a:lnTo>
                  <a:pt x="678358" y="253696"/>
                </a:lnTo>
                <a:lnTo>
                  <a:pt x="626262" y="266419"/>
                </a:lnTo>
                <a:lnTo>
                  <a:pt x="575644" y="279045"/>
                </a:lnTo>
                <a:lnTo>
                  <a:pt x="526580" y="291569"/>
                </a:lnTo>
                <a:lnTo>
                  <a:pt x="479142" y="303987"/>
                </a:lnTo>
                <a:lnTo>
                  <a:pt x="433406" y="316293"/>
                </a:lnTo>
                <a:lnTo>
                  <a:pt x="389444" y="328483"/>
                </a:lnTo>
                <a:lnTo>
                  <a:pt x="347331" y="340552"/>
                </a:lnTo>
                <a:lnTo>
                  <a:pt x="307141" y="352495"/>
                </a:lnTo>
                <a:lnTo>
                  <a:pt x="268948" y="364307"/>
                </a:lnTo>
                <a:lnTo>
                  <a:pt x="198848" y="387519"/>
                </a:lnTo>
                <a:lnTo>
                  <a:pt x="137622" y="410150"/>
                </a:lnTo>
                <a:lnTo>
                  <a:pt x="85862" y="432161"/>
                </a:lnTo>
                <a:lnTo>
                  <a:pt x="44160" y="453514"/>
                </a:lnTo>
                <a:lnTo>
                  <a:pt x="8608" y="479367"/>
                </a:lnTo>
                <a:lnTo>
                  <a:pt x="0" y="493919"/>
                </a:lnTo>
                <a:lnTo>
                  <a:pt x="625" y="507673"/>
                </a:lnTo>
                <a:lnTo>
                  <a:pt x="49739" y="545004"/>
                </a:lnTo>
                <a:lnTo>
                  <a:pt x="113682" y="567473"/>
                </a:lnTo>
                <a:lnTo>
                  <a:pt x="152565" y="578239"/>
                </a:lnTo>
                <a:lnTo>
                  <a:pt x="194967" y="588808"/>
                </a:lnTo>
                <a:lnTo>
                  <a:pt x="240070" y="599264"/>
                </a:lnTo>
                <a:lnTo>
                  <a:pt x="287060" y="609695"/>
                </a:lnTo>
                <a:lnTo>
                  <a:pt x="335120" y="620185"/>
                </a:lnTo>
                <a:lnTo>
                  <a:pt x="383432" y="630820"/>
                </a:lnTo>
                <a:lnTo>
                  <a:pt x="431182" y="641686"/>
                </a:lnTo>
                <a:lnTo>
                  <a:pt x="477551" y="652869"/>
                </a:lnTo>
                <a:lnTo>
                  <a:pt x="521725" y="664454"/>
                </a:lnTo>
                <a:lnTo>
                  <a:pt x="562886" y="676528"/>
                </a:lnTo>
                <a:lnTo>
                  <a:pt x="600219" y="689177"/>
                </a:lnTo>
                <a:lnTo>
                  <a:pt x="660131" y="716538"/>
                </a:lnTo>
                <a:lnTo>
                  <a:pt x="694932" y="747226"/>
                </a:lnTo>
                <a:lnTo>
                  <a:pt x="700874" y="764032"/>
                </a:lnTo>
                <a:lnTo>
                  <a:pt x="697640" y="788418"/>
                </a:lnTo>
                <a:lnTo>
                  <a:pt x="661826" y="843753"/>
                </a:lnTo>
                <a:lnTo>
                  <a:pt x="631766" y="874069"/>
                </a:lnTo>
                <a:lnTo>
                  <a:pt x="595282" y="905732"/>
                </a:lnTo>
                <a:lnTo>
                  <a:pt x="553634" y="938424"/>
                </a:lnTo>
                <a:lnTo>
                  <a:pt x="508081" y="971831"/>
                </a:lnTo>
                <a:lnTo>
                  <a:pt x="459883" y="1005636"/>
                </a:lnTo>
                <a:lnTo>
                  <a:pt x="410298" y="1039525"/>
                </a:lnTo>
                <a:lnTo>
                  <a:pt x="360586" y="1073181"/>
                </a:lnTo>
                <a:lnTo>
                  <a:pt x="312007" y="1106289"/>
                </a:lnTo>
                <a:lnTo>
                  <a:pt x="265819" y="1138533"/>
                </a:lnTo>
                <a:lnTo>
                  <a:pt x="223282" y="1169598"/>
                </a:lnTo>
                <a:lnTo>
                  <a:pt x="185655" y="1199168"/>
                </a:lnTo>
                <a:lnTo>
                  <a:pt x="154198" y="1226927"/>
                </a:lnTo>
                <a:lnTo>
                  <a:pt x="114828" y="1275753"/>
                </a:lnTo>
                <a:lnTo>
                  <a:pt x="109435" y="1296187"/>
                </a:lnTo>
                <a:lnTo>
                  <a:pt x="116694" y="1319060"/>
                </a:lnTo>
                <a:lnTo>
                  <a:pt x="168891" y="1356572"/>
                </a:lnTo>
                <a:lnTo>
                  <a:pt x="209915" y="1371688"/>
                </a:lnTo>
                <a:lnTo>
                  <a:pt x="258279" y="1384695"/>
                </a:lnTo>
                <a:lnTo>
                  <a:pt x="312026" y="1395833"/>
                </a:lnTo>
                <a:lnTo>
                  <a:pt x="369198" y="1405340"/>
                </a:lnTo>
                <a:lnTo>
                  <a:pt x="427837" y="1413455"/>
                </a:lnTo>
                <a:lnTo>
                  <a:pt x="485986" y="1420416"/>
                </a:lnTo>
                <a:lnTo>
                  <a:pt x="541688" y="1426463"/>
                </a:lnTo>
                <a:lnTo>
                  <a:pt x="592986" y="1431833"/>
                </a:lnTo>
                <a:lnTo>
                  <a:pt x="637921" y="1436767"/>
                </a:lnTo>
                <a:lnTo>
                  <a:pt x="674536" y="1441501"/>
                </a:lnTo>
                <a:lnTo>
                  <a:pt x="700874" y="1446276"/>
                </a:lnTo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80057" y="609676"/>
            <a:ext cx="823595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Independent</a:t>
            </a:r>
            <a:r>
              <a:rPr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Dependent</a:t>
            </a:r>
            <a:r>
              <a:rPr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1000" y="1676400"/>
            <a:ext cx="11506199" cy="3295902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241300" marR="5080" indent="-229235" algn="just">
              <a:lnSpc>
                <a:spcPct val="90000"/>
              </a:lnSpc>
              <a:spcBef>
                <a:spcPts val="385"/>
              </a:spcBef>
              <a:buFont typeface="Arial MT"/>
              <a:buChar char="•"/>
              <a:tabLst>
                <a:tab pos="241935" algn="l"/>
              </a:tabLst>
            </a:pPr>
            <a:r>
              <a:rPr sz="2400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Independent </a:t>
            </a:r>
            <a:r>
              <a:rPr sz="2400" spc="-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sources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those which </a:t>
            </a:r>
            <a:r>
              <a:rPr sz="2400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does not depend on </a:t>
            </a:r>
            <a:r>
              <a:rPr sz="2400" spc="-2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any </a:t>
            </a:r>
            <a:r>
              <a:rPr sz="2400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other </a:t>
            </a:r>
            <a:r>
              <a:rPr sz="2400" spc="-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quantity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circuit.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two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terminal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devices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</a:t>
            </a:r>
            <a:r>
              <a:rPr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</a:t>
            </a:r>
            <a:r>
              <a:rPr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constant</a:t>
            </a:r>
            <a:r>
              <a:rPr sz="2400" spc="-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value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i.e.</a:t>
            </a:r>
            <a:r>
              <a:rPr sz="2400" spc="5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400" spc="-5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voltage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across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terminals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remains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constant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irrespective</a:t>
            </a:r>
            <a:r>
              <a:rPr sz="2400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</a:t>
            </a:r>
            <a:r>
              <a:rPr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all</a:t>
            </a:r>
            <a:r>
              <a:rPr sz="2400" spc="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circuit </a:t>
            </a:r>
            <a:r>
              <a:rPr sz="2400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conditions.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Independent</a:t>
            </a:r>
            <a:r>
              <a:rPr sz="2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sources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represented</a:t>
            </a:r>
            <a:r>
              <a:rPr sz="2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400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circular</a:t>
            </a:r>
            <a:r>
              <a:rPr sz="2400" spc="-2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shape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Clr>
                <a:srgbClr val="FF0000"/>
              </a:buClr>
              <a:buFont typeface="Arial MT"/>
              <a:buChar char="•"/>
            </a:pP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marR="5080" indent="-229235" algn="just">
              <a:lnSpc>
                <a:spcPct val="90000"/>
              </a:lnSpc>
              <a:spcBef>
                <a:spcPts val="1670"/>
              </a:spcBef>
              <a:buFont typeface="Arial MT"/>
              <a:buChar char="•"/>
              <a:tabLst>
                <a:tab pos="241935" algn="l"/>
              </a:tabLst>
            </a:pPr>
            <a:r>
              <a:rPr sz="2400" spc="-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Dependent </a:t>
            </a:r>
            <a:r>
              <a:rPr sz="2400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sz="2400" spc="-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Controlled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sources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those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whose </a:t>
            </a:r>
            <a:r>
              <a:rPr sz="2400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 </a:t>
            </a:r>
            <a:r>
              <a:rPr sz="2400" spc="-1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voltage </a:t>
            </a:r>
            <a:r>
              <a:rPr sz="2400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sz="2400" spc="-1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current </a:t>
            </a:r>
            <a:r>
              <a:rPr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2400" spc="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</a:t>
            </a:r>
            <a:r>
              <a:rPr sz="2400" spc="-1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fixed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 depends on the 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voltage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sz="2400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another part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</a:t>
            </a:r>
            <a:r>
              <a:rPr sz="24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circuit</a:t>
            </a:r>
            <a:r>
              <a:rPr sz="24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the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strength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voltage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changes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source </a:t>
            </a:r>
            <a:r>
              <a:rPr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change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</a:t>
            </a:r>
            <a:r>
              <a:rPr sz="2400" spc="-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connected network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called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dependent</a:t>
            </a:r>
            <a:r>
              <a:rPr sz="24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sources.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dependent</a:t>
            </a:r>
            <a:r>
              <a:rPr sz="24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sources</a:t>
            </a:r>
            <a:r>
              <a:rPr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represented</a:t>
            </a:r>
            <a:r>
              <a:rPr sz="24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diamond</a:t>
            </a:r>
            <a:r>
              <a:rPr sz="2400" spc="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shape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80057" y="609676"/>
            <a:ext cx="823595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5" dirty="0"/>
              <a:t>Independent</a:t>
            </a:r>
            <a:r>
              <a:rPr spc="-95" dirty="0"/>
              <a:t> </a:t>
            </a:r>
            <a:r>
              <a:rPr spc="-25" dirty="0"/>
              <a:t>and</a:t>
            </a:r>
            <a:r>
              <a:rPr spc="-100" dirty="0"/>
              <a:t> </a:t>
            </a:r>
            <a:r>
              <a:rPr spc="-45" dirty="0"/>
              <a:t>Dependent</a:t>
            </a:r>
            <a:r>
              <a:rPr spc="-95" dirty="0"/>
              <a:t> </a:t>
            </a:r>
            <a:r>
              <a:rPr spc="-40" dirty="0"/>
              <a:t>Sources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93493"/>
            <a:ext cx="71964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41935" algn="l"/>
                <a:tab pos="5347335" algn="l"/>
              </a:tabLst>
            </a:pP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Independent	</a:t>
            </a:r>
            <a:r>
              <a:rPr sz="2800" spc="-5" dirty="0">
                <a:solidFill>
                  <a:srgbClr val="FF0000"/>
                </a:solidFill>
                <a:latin typeface="Arial MT"/>
                <a:cs typeface="Arial MT"/>
              </a:rPr>
              <a:t>•</a:t>
            </a:r>
            <a:r>
              <a:rPr sz="2800" spc="-1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Dependent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72200" y="2503932"/>
            <a:ext cx="5145199" cy="224684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7763" y="2503932"/>
            <a:ext cx="5320284" cy="245516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85441" y="609676"/>
            <a:ext cx="742251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" dirty="0"/>
              <a:t>Ideal</a:t>
            </a:r>
            <a:r>
              <a:rPr spc="-105" dirty="0"/>
              <a:t> </a:t>
            </a:r>
            <a:r>
              <a:rPr spc="-25" dirty="0"/>
              <a:t>and</a:t>
            </a:r>
            <a:r>
              <a:rPr spc="-110" dirty="0"/>
              <a:t> </a:t>
            </a:r>
            <a:r>
              <a:rPr spc="-45" dirty="0"/>
              <a:t>Practical</a:t>
            </a:r>
            <a:r>
              <a:rPr spc="-100" dirty="0"/>
              <a:t> </a:t>
            </a:r>
            <a:r>
              <a:rPr spc="-65" dirty="0"/>
              <a:t>Voltage</a:t>
            </a:r>
            <a:r>
              <a:rPr spc="-120" dirty="0"/>
              <a:t> </a:t>
            </a:r>
            <a:r>
              <a:rPr spc="-40" dirty="0"/>
              <a:t>Source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371600"/>
            <a:ext cx="8881110" cy="18326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960755">
              <a:lnSpc>
                <a:spcPct val="120000"/>
              </a:lnSpc>
              <a:spcBef>
                <a:spcPts val="95"/>
              </a:spcBef>
              <a:buFont typeface="Arial MT"/>
              <a:buChar char="•"/>
              <a:tabLst>
                <a:tab pos="241935" algn="l"/>
              </a:tabLst>
            </a:pPr>
            <a:r>
              <a:rPr sz="2400" spc="-5" dirty="0">
                <a:latin typeface="Calibri"/>
                <a:cs typeface="Calibri"/>
              </a:rPr>
              <a:t>Ideal is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one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where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internal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resistance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does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NOT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exist. </a:t>
            </a:r>
            <a:r>
              <a:rPr sz="2400" spc="-62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NOTE:</a:t>
            </a:r>
            <a:endParaRPr sz="2400" dirty="0">
              <a:latin typeface="Calibri"/>
              <a:cs typeface="Calibri"/>
            </a:endParaRPr>
          </a:p>
          <a:p>
            <a:pPr marL="527685" indent="-515620">
              <a:lnSpc>
                <a:spcPct val="100000"/>
              </a:lnSpc>
              <a:spcBef>
                <a:spcPts val="66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400" spc="-20" dirty="0">
                <a:latin typeface="Calibri"/>
                <a:cs typeface="Calibri"/>
              </a:rPr>
              <a:t>For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voltage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source,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internal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resistance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must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ZERO.</a:t>
            </a:r>
            <a:endParaRPr sz="2400" dirty="0">
              <a:latin typeface="Calibri"/>
              <a:cs typeface="Calibri"/>
            </a:endParaRPr>
          </a:p>
          <a:p>
            <a:pPr marL="527685" indent="-515620">
              <a:lnSpc>
                <a:spcPct val="100000"/>
              </a:lnSpc>
              <a:spcBef>
                <a:spcPts val="660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400" spc="-20" dirty="0">
                <a:latin typeface="Calibri"/>
                <a:cs typeface="Calibri"/>
              </a:rPr>
              <a:t>For</a:t>
            </a:r>
            <a:r>
              <a:rPr sz="2400" spc="-5" dirty="0">
                <a:latin typeface="Calibri"/>
                <a:cs typeface="Calibri"/>
              </a:rPr>
              <a:t> a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current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source,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internal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resistance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must</a:t>
            </a:r>
            <a:r>
              <a:rPr sz="2400" spc="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40" dirty="0">
                <a:latin typeface="Calibri"/>
                <a:cs typeface="Calibri"/>
              </a:rPr>
              <a:t>INFINITY.</a:t>
            </a:r>
            <a:endParaRPr sz="2400" dirty="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670"/>
              </a:spcBef>
              <a:buFont typeface="Arial MT"/>
              <a:buChar char="•"/>
              <a:tabLst>
                <a:tab pos="241935" algn="l"/>
              </a:tabLst>
            </a:pPr>
            <a:r>
              <a:rPr sz="2400" spc="-15" dirty="0">
                <a:latin typeface="Calibri"/>
                <a:cs typeface="Calibri"/>
              </a:rPr>
              <a:t>Practical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one </a:t>
            </a:r>
            <a:r>
              <a:rPr sz="2400" spc="-15" dirty="0">
                <a:latin typeface="Calibri"/>
                <a:cs typeface="Calibri"/>
              </a:rPr>
              <a:t>where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internal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resistance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present.</a:t>
            </a:r>
            <a:endParaRPr sz="2400" dirty="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6938" y="3124200"/>
            <a:ext cx="9979661" cy="304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88598" y="457200"/>
            <a:ext cx="5582735" cy="599084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8177" y="457200"/>
            <a:ext cx="4818730" cy="555163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37253" y="609676"/>
            <a:ext cx="431736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0" dirty="0"/>
              <a:t>QUICK</a:t>
            </a:r>
            <a:r>
              <a:rPr spc="-140" dirty="0"/>
              <a:t> </a:t>
            </a:r>
            <a:r>
              <a:rPr spc="-25" dirty="0"/>
              <a:t>QUIZ</a:t>
            </a:r>
            <a:r>
              <a:rPr spc="-105" dirty="0"/>
              <a:t> </a:t>
            </a:r>
            <a:r>
              <a:rPr spc="-45" dirty="0"/>
              <a:t>(Poll</a:t>
            </a:r>
            <a:r>
              <a:rPr spc="-114" dirty="0"/>
              <a:t> </a:t>
            </a:r>
            <a:r>
              <a:rPr spc="-20" dirty="0"/>
              <a:t>3)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07918"/>
            <a:ext cx="8560435" cy="258318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2800" spc="-10" dirty="0">
                <a:latin typeface="Calibri"/>
                <a:cs typeface="Calibri"/>
              </a:rPr>
              <a:t>Identify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type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spc="-10" dirty="0">
                <a:latin typeface="Calibri"/>
                <a:cs typeface="Calibri"/>
              </a:rPr>
              <a:t>dependent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source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used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network:</a:t>
            </a:r>
            <a:endParaRPr sz="2800">
              <a:latin typeface="Calibri"/>
              <a:cs typeface="Calibri"/>
            </a:endParaRPr>
          </a:p>
          <a:p>
            <a:pPr marL="527685" indent="-515620">
              <a:lnSpc>
                <a:spcPct val="100000"/>
              </a:lnSpc>
              <a:spcBef>
                <a:spcPts val="670"/>
              </a:spcBef>
              <a:buAutoNum type="alphaUcPeriod"/>
              <a:tabLst>
                <a:tab pos="527685" algn="l"/>
                <a:tab pos="528320" algn="l"/>
              </a:tabLst>
            </a:pPr>
            <a:r>
              <a:rPr sz="2800" spc="-30" dirty="0">
                <a:latin typeface="Cambria Math"/>
                <a:cs typeface="Cambria Math"/>
              </a:rPr>
              <a:t>VCVS</a:t>
            </a:r>
            <a:endParaRPr sz="2800">
              <a:latin typeface="Cambria Math"/>
              <a:cs typeface="Cambria Math"/>
            </a:endParaRPr>
          </a:p>
          <a:p>
            <a:pPr marL="527685" indent="-515620">
              <a:lnSpc>
                <a:spcPct val="100000"/>
              </a:lnSpc>
              <a:spcBef>
                <a:spcPts val="675"/>
              </a:spcBef>
              <a:buAutoNum type="alphaUcPeriod"/>
              <a:tabLst>
                <a:tab pos="527685" algn="l"/>
                <a:tab pos="528320" algn="l"/>
              </a:tabLst>
            </a:pPr>
            <a:r>
              <a:rPr sz="2800" spc="-20" dirty="0">
                <a:latin typeface="Cambria Math"/>
                <a:cs typeface="Cambria Math"/>
              </a:rPr>
              <a:t>CCCS</a:t>
            </a:r>
            <a:endParaRPr sz="2800">
              <a:latin typeface="Cambria Math"/>
              <a:cs typeface="Cambria Math"/>
            </a:endParaRPr>
          </a:p>
          <a:p>
            <a:pPr marL="527685" indent="-515620">
              <a:lnSpc>
                <a:spcPct val="100000"/>
              </a:lnSpc>
              <a:spcBef>
                <a:spcPts val="650"/>
              </a:spcBef>
              <a:buAutoNum type="alphaUcPeriod"/>
              <a:tabLst>
                <a:tab pos="527685" algn="l"/>
                <a:tab pos="528320" algn="l"/>
              </a:tabLst>
            </a:pPr>
            <a:r>
              <a:rPr sz="2800" spc="-15" dirty="0">
                <a:latin typeface="Calibri"/>
                <a:cs typeface="Calibri"/>
              </a:rPr>
              <a:t>VCCS</a:t>
            </a:r>
            <a:endParaRPr sz="2800">
              <a:latin typeface="Calibri"/>
              <a:cs typeface="Calibri"/>
            </a:endParaRPr>
          </a:p>
          <a:p>
            <a:pPr marL="527685" indent="-515620">
              <a:lnSpc>
                <a:spcPct val="100000"/>
              </a:lnSpc>
              <a:spcBef>
                <a:spcPts val="670"/>
              </a:spcBef>
              <a:buAutoNum type="alphaUcPeriod"/>
              <a:tabLst>
                <a:tab pos="527685" algn="l"/>
                <a:tab pos="528320" algn="l"/>
              </a:tabLst>
            </a:pPr>
            <a:r>
              <a:rPr sz="2800" spc="-10" dirty="0">
                <a:latin typeface="Calibri"/>
                <a:cs typeface="Calibri"/>
              </a:rPr>
              <a:t>CCVS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13427" y="2683319"/>
            <a:ext cx="4471789" cy="26771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0000" y="228600"/>
            <a:ext cx="4650486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Nodal</a:t>
            </a:r>
            <a:r>
              <a:rPr spc="-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7200" y="1300250"/>
            <a:ext cx="11353800" cy="4960332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52705" indent="-229235" algn="just">
              <a:lnSpc>
                <a:spcPts val="3020"/>
              </a:lnSpc>
              <a:spcBef>
                <a:spcPts val="480"/>
              </a:spcBef>
              <a:buFont typeface="Arial MT"/>
              <a:buChar char="•"/>
              <a:tabLst>
                <a:tab pos="241935" algn="l"/>
              </a:tabLst>
            </a:pP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Nodal</a:t>
            </a:r>
            <a:r>
              <a:rPr sz="2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r>
              <a:rPr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</a:t>
            </a:r>
            <a:r>
              <a:rPr sz="24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procedure</a:t>
            </a:r>
            <a:r>
              <a:rPr sz="24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analyzing</a:t>
            </a:r>
            <a:r>
              <a:rPr sz="24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circuits </a:t>
            </a:r>
            <a:r>
              <a:rPr sz="2400" spc="-6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sz="24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  <a:r>
              <a:rPr sz="2400" spc="1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voltages</a:t>
            </a:r>
            <a:r>
              <a:rPr sz="2400" spc="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sz="2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circuit</a:t>
            </a:r>
            <a:r>
              <a:rPr sz="2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</a:t>
            </a:r>
            <a:r>
              <a:rPr sz="24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spc="-1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65" marR="52705" algn="just">
              <a:lnSpc>
                <a:spcPts val="3020"/>
              </a:lnSpc>
              <a:spcBef>
                <a:spcPts val="480"/>
              </a:spcBef>
              <a:tabLst>
                <a:tab pos="241935" algn="l"/>
              </a:tabLst>
            </a:pP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marR="5080" indent="-229235" algn="just">
              <a:lnSpc>
                <a:spcPts val="3020"/>
              </a:lnSpc>
              <a:spcBef>
                <a:spcPts val="1015"/>
              </a:spcBef>
              <a:buFont typeface="Arial MT"/>
              <a:buChar char="•"/>
              <a:tabLst>
                <a:tab pos="241935" algn="l"/>
              </a:tabLst>
            </a:pP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Choosing</a:t>
            </a:r>
            <a:r>
              <a:rPr sz="24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  <a:r>
              <a:rPr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voltages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instead</a:t>
            </a:r>
            <a:r>
              <a:rPr sz="24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element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voltages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circuit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</a:t>
            </a:r>
            <a:r>
              <a:rPr sz="2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convenient</a:t>
            </a:r>
            <a:r>
              <a:rPr sz="24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reduces</a:t>
            </a:r>
            <a:r>
              <a:rPr sz="24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sz="24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equations</a:t>
            </a:r>
            <a:r>
              <a:rPr sz="24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</a:t>
            </a:r>
            <a:r>
              <a:rPr sz="2400" spc="-6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must</a:t>
            </a:r>
            <a:r>
              <a:rPr sz="24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solve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simultaneously</a:t>
            </a:r>
            <a:r>
              <a:rPr sz="2400" spc="-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spc="-2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65" marR="5080" algn="just">
              <a:lnSpc>
                <a:spcPts val="3020"/>
              </a:lnSpc>
              <a:spcBef>
                <a:spcPts val="1015"/>
              </a:spcBef>
              <a:tabLst>
                <a:tab pos="241935" algn="l"/>
              </a:tabLst>
            </a:pP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indent="-229235" algn="just">
              <a:lnSpc>
                <a:spcPct val="100000"/>
              </a:lnSpc>
              <a:spcBef>
                <a:spcPts val="625"/>
              </a:spcBef>
              <a:buFont typeface="Arial MT"/>
              <a:buChar char="•"/>
              <a:tabLst>
                <a:tab pos="241935" algn="l"/>
              </a:tabLst>
            </a:pP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Applicable</a:t>
            </a:r>
            <a:r>
              <a:rPr sz="2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400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nodes</a:t>
            </a:r>
            <a:r>
              <a:rPr sz="2400" spc="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</a:t>
            </a:r>
            <a:r>
              <a:rPr sz="2400" spc="-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spc="-45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65" algn="just">
              <a:lnSpc>
                <a:spcPct val="100000"/>
              </a:lnSpc>
              <a:spcBef>
                <a:spcPts val="625"/>
              </a:spcBef>
              <a:tabLst>
                <a:tab pos="241935" algn="l"/>
              </a:tabLst>
            </a:pP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indent="-229235" algn="just">
              <a:lnSpc>
                <a:spcPct val="100000"/>
              </a:lnSpc>
              <a:spcBef>
                <a:spcPts val="665"/>
              </a:spcBef>
              <a:buFont typeface="Arial MT"/>
              <a:buChar char="•"/>
              <a:tabLst>
                <a:tab pos="241935" algn="l"/>
              </a:tabLst>
            </a:pP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</a:t>
            </a:r>
            <a:r>
              <a:rPr sz="24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</a:t>
            </a:r>
            <a:r>
              <a:rPr sz="2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unknown</a:t>
            </a:r>
            <a:r>
              <a:rPr sz="2400" spc="5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  <a:r>
              <a:rPr sz="2400" spc="1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voltages</a:t>
            </a:r>
            <a:r>
              <a:rPr sz="2400" spc="-15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spc="-15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65" algn="just">
              <a:lnSpc>
                <a:spcPct val="100000"/>
              </a:lnSpc>
              <a:spcBef>
                <a:spcPts val="665"/>
              </a:spcBef>
              <a:tabLst>
                <a:tab pos="241935" algn="l"/>
              </a:tabLst>
            </a:pP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indent="-229235" algn="just">
              <a:lnSpc>
                <a:spcPct val="100000"/>
              </a:lnSpc>
              <a:spcBef>
                <a:spcPts val="670"/>
              </a:spcBef>
              <a:buFont typeface="Arial MT"/>
              <a:buChar char="•"/>
              <a:tabLst>
                <a:tab pos="241935" algn="l"/>
              </a:tabLst>
            </a:pP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r>
              <a:rPr sz="24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  <a:r>
              <a:rPr sz="24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4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KCL</a:t>
            </a:r>
            <a:r>
              <a:rPr sz="2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+Ohm’s</a:t>
            </a:r>
            <a:r>
              <a:rPr sz="24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Law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0764" y="304800"/>
            <a:ext cx="7573009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Steps</a:t>
            </a:r>
            <a:r>
              <a:rPr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Determine</a:t>
            </a:r>
            <a:r>
              <a:rPr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  <a:r>
              <a:rPr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Voltages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9600" y="1447800"/>
            <a:ext cx="10667999" cy="3844642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2700" marR="412115" algn="just">
              <a:lnSpc>
                <a:spcPts val="3020"/>
              </a:lnSpc>
              <a:spcBef>
                <a:spcPts val="480"/>
              </a:spcBef>
              <a:buAutoNum type="arabicPeriod"/>
              <a:tabLst>
                <a:tab pos="365125" algn="l"/>
              </a:tabLst>
            </a:pPr>
            <a:r>
              <a:rPr lang="en-US" sz="28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sz="2800" spc="2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</a:t>
            </a:r>
            <a:r>
              <a:rPr sz="2800" spc="1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nodes</a:t>
            </a:r>
            <a:r>
              <a:rPr sz="28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sz="28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‘n’</a:t>
            </a:r>
            <a:r>
              <a:rPr sz="28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  <a:r>
              <a:rPr sz="28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80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  <a:r>
              <a:rPr sz="2800" spc="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sz="28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voltages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</a:t>
            </a:r>
            <a:r>
              <a:rPr sz="2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remaining</a:t>
            </a:r>
            <a:r>
              <a:rPr sz="2800" spc="2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nodes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sz="28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voltages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referenced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sz="2800" spc="-6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respect</a:t>
            </a:r>
            <a:r>
              <a:rPr sz="28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</a:t>
            </a:r>
            <a:r>
              <a:rPr sz="2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node.</a:t>
            </a:r>
            <a:r>
              <a:rPr lang="en-US" sz="28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marL="12700" marR="412115" algn="just">
              <a:lnSpc>
                <a:spcPts val="3020"/>
              </a:lnSpc>
              <a:spcBef>
                <a:spcPts val="480"/>
              </a:spcBef>
              <a:buAutoNum type="arabicPeriod"/>
              <a:tabLst>
                <a:tab pos="365125" algn="l"/>
              </a:tabLst>
            </a:pPr>
            <a:endParaRPr lang="en-US" sz="2800" spc="-5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412115" algn="just">
              <a:lnSpc>
                <a:spcPts val="3020"/>
              </a:lnSpc>
              <a:spcBef>
                <a:spcPts val="480"/>
              </a:spcBef>
              <a:buAutoNum type="arabicPeriod"/>
              <a:tabLst>
                <a:tab pos="365125" algn="l"/>
              </a:tabLst>
            </a:pPr>
            <a:r>
              <a:rPr lang="en-US" sz="2800" spc="-5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Apply</a:t>
            </a:r>
            <a:r>
              <a:rPr sz="2800" spc="35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4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KCL</a:t>
            </a:r>
            <a:r>
              <a:rPr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8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8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non-reference</a:t>
            </a:r>
            <a:r>
              <a:rPr sz="28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nodes.</a:t>
            </a:r>
            <a:r>
              <a:rPr sz="28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sz="28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Ohm’s</a:t>
            </a:r>
            <a:r>
              <a:rPr sz="28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law</a:t>
            </a:r>
            <a:r>
              <a:rPr sz="28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800" spc="-6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express</a:t>
            </a:r>
            <a:r>
              <a:rPr sz="28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branch</a:t>
            </a:r>
            <a:r>
              <a:rPr sz="28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currents</a:t>
            </a:r>
            <a:r>
              <a:rPr sz="28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28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terms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  <a:r>
              <a:rPr sz="28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voltages</a:t>
            </a:r>
            <a:r>
              <a:rPr sz="2800" spc="-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800" spc="-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12700" marR="412115" algn="just">
              <a:lnSpc>
                <a:spcPts val="3020"/>
              </a:lnSpc>
              <a:spcBef>
                <a:spcPts val="480"/>
              </a:spcBef>
              <a:tabLst>
                <a:tab pos="365125" algn="l"/>
              </a:tabLst>
            </a:pP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080" algn="just">
              <a:lnSpc>
                <a:spcPts val="3030"/>
              </a:lnSpc>
              <a:spcBef>
                <a:spcPts val="1000"/>
              </a:spcBef>
              <a:buClr>
                <a:srgbClr val="000000"/>
              </a:buClr>
              <a:tabLst>
                <a:tab pos="365125" algn="l"/>
              </a:tabLst>
            </a:pPr>
            <a:r>
              <a:rPr lang="en-US" sz="2800" spc="-15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sz="2800" spc="-15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Solve</a:t>
            </a:r>
            <a:r>
              <a:rPr sz="2800" spc="5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800" spc="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resulting</a:t>
            </a:r>
            <a:r>
              <a:rPr sz="2800" spc="3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simultaneous</a:t>
            </a:r>
            <a:r>
              <a:rPr sz="2800" spc="4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equations</a:t>
            </a:r>
            <a:r>
              <a:rPr sz="2800" spc="4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obtain</a:t>
            </a:r>
            <a:r>
              <a:rPr sz="28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unknown </a:t>
            </a:r>
            <a:r>
              <a:rPr sz="2800" spc="-6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voltages.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8" y="1371601"/>
            <a:ext cx="10817861" cy="1787669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1076960" indent="-229235" algn="just">
              <a:lnSpc>
                <a:spcPts val="3020"/>
              </a:lnSpc>
              <a:spcBef>
                <a:spcPts val="480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sz="28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non-reference</a:t>
            </a:r>
            <a:r>
              <a:rPr sz="280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nodes</a:t>
            </a:r>
            <a:r>
              <a:rPr sz="28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28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equal</a:t>
            </a:r>
            <a:r>
              <a:rPr sz="2800" spc="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8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sz="28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2800" spc="-6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independent</a:t>
            </a:r>
            <a:r>
              <a:rPr sz="2800" spc="6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equations</a:t>
            </a:r>
            <a:r>
              <a:rPr sz="2800" spc="2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sz="28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derive</a:t>
            </a:r>
            <a:r>
              <a:rPr sz="28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800" spc="-1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65" marR="1076960" algn="just">
              <a:lnSpc>
                <a:spcPts val="3020"/>
              </a:lnSpc>
              <a:spcBef>
                <a:spcPts val="480"/>
              </a:spcBef>
              <a:tabLst>
                <a:tab pos="241935" algn="l"/>
              </a:tabLst>
            </a:pP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indent="-229235" algn="just">
              <a:lnSpc>
                <a:spcPct val="100000"/>
              </a:lnSpc>
              <a:spcBef>
                <a:spcPts val="635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</a:t>
            </a:r>
            <a:r>
              <a:rPr sz="28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flows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sz="28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8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higher</a:t>
            </a:r>
            <a:r>
              <a:rPr sz="2800" spc="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potential</a:t>
            </a:r>
            <a:r>
              <a:rPr sz="2800" spc="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800" spc="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lower</a:t>
            </a:r>
            <a:r>
              <a:rPr sz="2800" spc="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potential</a:t>
            </a:r>
            <a:r>
              <a:rPr sz="2800" spc="1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2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8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resistor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06462" y="4582667"/>
            <a:ext cx="2617265" cy="120192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02180" y="3317747"/>
            <a:ext cx="3741363" cy="119633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37253" y="609676"/>
            <a:ext cx="431736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0" dirty="0"/>
              <a:t>QUICK</a:t>
            </a:r>
            <a:r>
              <a:rPr spc="-140" dirty="0"/>
              <a:t> </a:t>
            </a:r>
            <a:r>
              <a:rPr spc="-25" dirty="0"/>
              <a:t>QUIZ</a:t>
            </a:r>
            <a:r>
              <a:rPr spc="-105" dirty="0"/>
              <a:t> </a:t>
            </a:r>
            <a:endParaRPr spc="-20" dirty="0"/>
          </a:p>
        </p:txBody>
      </p:sp>
      <p:sp>
        <p:nvSpPr>
          <p:cNvPr id="3" name="object 3"/>
          <p:cNvSpPr txBox="1"/>
          <p:nvPr/>
        </p:nvSpPr>
        <p:spPr>
          <a:xfrm>
            <a:off x="838200" y="1447800"/>
            <a:ext cx="10896600" cy="2510944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2700" marR="5080">
              <a:lnSpc>
                <a:spcPts val="3020"/>
              </a:lnSpc>
              <a:spcBef>
                <a:spcPts val="480"/>
              </a:spcBef>
            </a:pPr>
            <a:r>
              <a:rPr sz="2800" spc="-20" dirty="0">
                <a:latin typeface="Calibri"/>
                <a:cs typeface="Calibri"/>
              </a:rPr>
              <a:t>For</a:t>
            </a:r>
            <a:r>
              <a:rPr sz="2800" spc="-5" dirty="0">
                <a:latin typeface="Calibri"/>
                <a:cs typeface="Calibri"/>
              </a:rPr>
              <a:t> “N”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number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nodes,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number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non-reference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nodes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equal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to:</a:t>
            </a:r>
            <a:endParaRPr sz="2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84"/>
              </a:spcBef>
              <a:tabLst>
                <a:tab pos="527685" algn="l"/>
              </a:tabLst>
            </a:pPr>
            <a:r>
              <a:rPr sz="2950" spc="-70" dirty="0">
                <a:latin typeface="Cambria Math"/>
                <a:cs typeface="Cambria Math"/>
              </a:rPr>
              <a:t>A.	</a:t>
            </a:r>
            <a:r>
              <a:rPr sz="2800" spc="-5" dirty="0">
                <a:latin typeface="Cambria Math"/>
                <a:cs typeface="Cambria Math"/>
              </a:rPr>
              <a:t>𝑁</a:t>
            </a:r>
            <a:r>
              <a:rPr sz="2800" spc="20" dirty="0">
                <a:latin typeface="Cambria Math"/>
                <a:cs typeface="Cambria Math"/>
              </a:rPr>
              <a:t> </a:t>
            </a:r>
            <a:r>
              <a:rPr sz="2800" spc="-5" dirty="0">
                <a:latin typeface="Cambria Math"/>
                <a:cs typeface="Cambria Math"/>
              </a:rPr>
              <a:t>+</a:t>
            </a:r>
            <a:r>
              <a:rPr sz="2800" spc="-40" dirty="0">
                <a:latin typeface="Cambria Math"/>
                <a:cs typeface="Cambria Math"/>
              </a:rPr>
              <a:t> </a:t>
            </a:r>
            <a:r>
              <a:rPr sz="2800" spc="-5" dirty="0">
                <a:latin typeface="Cambria Math"/>
                <a:cs typeface="Cambria Math"/>
              </a:rPr>
              <a:t>1</a:t>
            </a:r>
            <a:endParaRPr sz="2800" dirty="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spcBef>
                <a:spcPts val="490"/>
              </a:spcBef>
              <a:tabLst>
                <a:tab pos="527685" algn="l"/>
              </a:tabLst>
            </a:pPr>
            <a:r>
              <a:rPr sz="2950" spc="-70" dirty="0">
                <a:latin typeface="Cambria Math"/>
                <a:cs typeface="Cambria Math"/>
              </a:rPr>
              <a:t>B.	</a:t>
            </a:r>
            <a:r>
              <a:rPr sz="2800" spc="-5" dirty="0">
                <a:latin typeface="Cambria Math"/>
                <a:cs typeface="Cambria Math"/>
              </a:rPr>
              <a:t>𝑁</a:t>
            </a:r>
            <a:r>
              <a:rPr sz="2800" spc="20" dirty="0">
                <a:latin typeface="Cambria Math"/>
                <a:cs typeface="Cambria Math"/>
              </a:rPr>
              <a:t> </a:t>
            </a:r>
            <a:r>
              <a:rPr sz="2800" spc="-5" dirty="0">
                <a:latin typeface="Cambria Math"/>
                <a:cs typeface="Cambria Math"/>
              </a:rPr>
              <a:t>−</a:t>
            </a:r>
            <a:r>
              <a:rPr sz="2800" spc="-40" dirty="0">
                <a:latin typeface="Cambria Math"/>
                <a:cs typeface="Cambria Math"/>
              </a:rPr>
              <a:t> </a:t>
            </a:r>
            <a:r>
              <a:rPr sz="2800" spc="-5" dirty="0">
                <a:latin typeface="Cambria Math"/>
                <a:cs typeface="Cambria Math"/>
              </a:rPr>
              <a:t>1</a:t>
            </a:r>
            <a:endParaRPr sz="2800" dirty="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spcBef>
                <a:spcPts val="620"/>
              </a:spcBef>
              <a:tabLst>
                <a:tab pos="527685" algn="l"/>
              </a:tabLst>
            </a:pPr>
            <a:r>
              <a:rPr sz="2800" spc="-5" dirty="0">
                <a:latin typeface="Calibri"/>
                <a:cs typeface="Calibri"/>
              </a:rPr>
              <a:t>C.	</a:t>
            </a:r>
            <a:r>
              <a:rPr sz="2800" spc="-10" dirty="0">
                <a:latin typeface="Calibri"/>
                <a:cs typeface="Calibri"/>
              </a:rPr>
              <a:t>2N</a:t>
            </a:r>
            <a:endParaRPr sz="2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  <a:tabLst>
                <a:tab pos="527685" algn="l"/>
              </a:tabLst>
            </a:pPr>
            <a:r>
              <a:rPr sz="2800" spc="-5" dirty="0">
                <a:latin typeface="Calibri"/>
                <a:cs typeface="Calibri"/>
              </a:rPr>
              <a:t>D.	2N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mbria Math"/>
                <a:cs typeface="Cambria Math"/>
              </a:rPr>
              <a:t>−</a:t>
            </a:r>
            <a:r>
              <a:rPr sz="2800" spc="-35" dirty="0">
                <a:latin typeface="Cambria Math"/>
                <a:cs typeface="Cambria Math"/>
              </a:rPr>
              <a:t> </a:t>
            </a:r>
            <a:r>
              <a:rPr sz="2800" spc="-5" dirty="0">
                <a:latin typeface="Calibri"/>
                <a:cs typeface="Calibri"/>
              </a:rPr>
              <a:t>1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75838" y="609676"/>
            <a:ext cx="7136713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</a:t>
            </a:r>
            <a:r>
              <a:rPr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Delta</a:t>
            </a:r>
            <a:r>
              <a:rPr spc="-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1000" y="1600201"/>
            <a:ext cx="11353799" cy="830997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5080" indent="-229235" algn="just">
              <a:lnSpc>
                <a:spcPts val="3020"/>
              </a:lnSpc>
              <a:spcBef>
                <a:spcPts val="480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Situations</a:t>
            </a:r>
            <a:r>
              <a:rPr sz="28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often</a:t>
            </a:r>
            <a:r>
              <a:rPr sz="28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arise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28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circuit</a:t>
            </a:r>
            <a:r>
              <a:rPr sz="28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r>
              <a:rPr sz="28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</a:t>
            </a:r>
            <a:r>
              <a:rPr sz="28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8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resistors</a:t>
            </a:r>
            <a:r>
              <a:rPr sz="2800" spc="3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sz="2800" spc="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neither </a:t>
            </a:r>
            <a:r>
              <a:rPr sz="2800" spc="-61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2800" spc="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parallel</a:t>
            </a:r>
            <a:r>
              <a:rPr sz="2800" spc="2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nor</a:t>
            </a:r>
            <a:r>
              <a:rPr sz="2800" spc="1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2800" spc="1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series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sz="28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28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example,</a:t>
            </a:r>
            <a:r>
              <a:rPr sz="28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</a:t>
            </a:r>
            <a:r>
              <a:rPr sz="28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8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bridge</a:t>
            </a:r>
            <a:r>
              <a:rPr sz="28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shown</a:t>
            </a:r>
            <a:r>
              <a:rPr sz="28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figure.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62600" y="2431198"/>
            <a:ext cx="3729631" cy="288907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37253" y="609676"/>
            <a:ext cx="431736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0" dirty="0"/>
              <a:t>QUICK</a:t>
            </a:r>
            <a:r>
              <a:rPr spc="-140" dirty="0"/>
              <a:t> </a:t>
            </a:r>
            <a:r>
              <a:rPr spc="-25" dirty="0"/>
              <a:t>QUIZ</a:t>
            </a:r>
            <a:r>
              <a:rPr spc="-105" dirty="0"/>
              <a:t> </a:t>
            </a:r>
            <a:endParaRPr spc="-20"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730527"/>
            <a:ext cx="9028430" cy="1537970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90"/>
              </a:spcBef>
            </a:pPr>
            <a:r>
              <a:rPr sz="2800" spc="-5" dirty="0">
                <a:latin typeface="Calibri"/>
                <a:cs typeface="Calibri"/>
              </a:rPr>
              <a:t>Nodal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analysis,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which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based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45" dirty="0">
                <a:latin typeface="Calibri"/>
                <a:cs typeface="Calibri"/>
              </a:rPr>
              <a:t>KCL</a:t>
            </a:r>
            <a:r>
              <a:rPr sz="2800" spc="-5" dirty="0">
                <a:latin typeface="Calibri"/>
                <a:cs typeface="Calibri"/>
              </a:rPr>
              <a:t> is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used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to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find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unknown: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20"/>
              </a:spcBef>
              <a:tabLst>
                <a:tab pos="527685" algn="l"/>
              </a:tabLst>
            </a:pPr>
            <a:r>
              <a:rPr sz="2950" spc="-70" dirty="0">
                <a:latin typeface="Cambria Math"/>
                <a:cs typeface="Cambria Math"/>
              </a:rPr>
              <a:t>A.	</a:t>
            </a:r>
            <a:r>
              <a:rPr sz="2800" spc="-5" dirty="0">
                <a:latin typeface="Cambria Math"/>
                <a:cs typeface="Cambria Math"/>
              </a:rPr>
              <a:t>𝑐𝑢𝑟𝑟𝑒𝑛𝑡</a:t>
            </a:r>
            <a:endParaRPr sz="280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spcBef>
                <a:spcPts val="635"/>
              </a:spcBef>
              <a:tabLst>
                <a:tab pos="527685" algn="l"/>
              </a:tabLst>
            </a:pPr>
            <a:r>
              <a:rPr sz="2800" i="1" spc="-5" dirty="0">
                <a:latin typeface="Calibri"/>
                <a:cs typeface="Calibri"/>
              </a:rPr>
              <a:t>B.	</a:t>
            </a:r>
            <a:r>
              <a:rPr sz="2800" i="1" spc="-15" dirty="0">
                <a:latin typeface="Calibri"/>
                <a:cs typeface="Calibri"/>
              </a:rPr>
              <a:t>voltage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53760" y="357962"/>
            <a:ext cx="2894839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spc="-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2400" y="1148080"/>
            <a:ext cx="67748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Obtain</a:t>
            </a:r>
            <a:r>
              <a:rPr sz="28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  <a:r>
              <a:rPr sz="2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voltages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given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circuit?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1556" y="2057400"/>
            <a:ext cx="4374086" cy="344677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27040" y="609676"/>
            <a:ext cx="4464559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Mesh</a:t>
            </a:r>
            <a:r>
              <a:rPr spc="-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9601" y="1300250"/>
            <a:ext cx="11201400" cy="4077655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241300" marR="217804" indent="-229235" algn="just">
              <a:lnSpc>
                <a:spcPct val="80000"/>
              </a:lnSpc>
              <a:spcBef>
                <a:spcPts val="725"/>
              </a:spcBef>
              <a:buFont typeface="Arial MT"/>
              <a:buChar char="•"/>
              <a:tabLst>
                <a:tab pos="241935" algn="l"/>
              </a:tabLst>
            </a:pPr>
            <a:r>
              <a:rPr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Mesh </a:t>
            </a:r>
            <a:r>
              <a:rPr sz="2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</a:t>
            </a:r>
            <a:r>
              <a:rPr sz="2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</a:t>
            </a:r>
            <a:r>
              <a:rPr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another </a:t>
            </a:r>
            <a:r>
              <a:rPr sz="2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 procedure </a:t>
            </a:r>
            <a:r>
              <a:rPr sz="2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sz="2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analyzing circuits, </a:t>
            </a:r>
            <a:r>
              <a:rPr sz="2600" spc="-5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sz="2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mesh</a:t>
            </a:r>
            <a:r>
              <a:rPr sz="2600" spc="-1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600" spc="-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currents</a:t>
            </a:r>
            <a:r>
              <a:rPr sz="2600" spc="-3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the</a:t>
            </a:r>
            <a:r>
              <a:rPr sz="2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circuit</a:t>
            </a:r>
            <a:r>
              <a:rPr sz="2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variables.</a:t>
            </a:r>
            <a:endParaRPr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indent="-229235" algn="just">
              <a:lnSpc>
                <a:spcPct val="100000"/>
              </a:lnSpc>
              <a:spcBef>
                <a:spcPts val="375"/>
              </a:spcBef>
              <a:buFont typeface="Arial MT"/>
              <a:buChar char="•"/>
              <a:tabLst>
                <a:tab pos="241935" algn="l"/>
              </a:tabLst>
            </a:pPr>
            <a:r>
              <a:rPr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sz="2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2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</a:t>
            </a:r>
            <a:r>
              <a:rPr sz="26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sz="2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KVL</a:t>
            </a:r>
            <a:r>
              <a:rPr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2700" algn="just">
              <a:lnSpc>
                <a:spcPct val="100000"/>
              </a:lnSpc>
              <a:spcBef>
                <a:spcPts val="385"/>
              </a:spcBef>
            </a:pPr>
            <a:r>
              <a:rPr sz="2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RECALL!</a:t>
            </a:r>
            <a:endParaRPr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indent="-229235" algn="just">
              <a:lnSpc>
                <a:spcPct val="100000"/>
              </a:lnSpc>
              <a:spcBef>
                <a:spcPts val="375"/>
              </a:spcBef>
              <a:buFont typeface="Arial MT"/>
              <a:buChar char="•"/>
              <a:tabLst>
                <a:tab pos="241935" algn="l"/>
              </a:tabLst>
            </a:pPr>
            <a:r>
              <a:rPr sz="2600" spc="-15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LOOP: </a:t>
            </a:r>
            <a:r>
              <a:rPr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loop is</a:t>
            </a:r>
            <a:r>
              <a:rPr sz="26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closed</a:t>
            </a:r>
            <a:r>
              <a:rPr sz="2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path </a:t>
            </a:r>
            <a:r>
              <a:rPr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sz="2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 node</a:t>
            </a:r>
            <a:r>
              <a:rPr sz="2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passed</a:t>
            </a:r>
            <a:r>
              <a:rPr sz="2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</a:t>
            </a:r>
            <a:r>
              <a:rPr sz="26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 </a:t>
            </a:r>
            <a:r>
              <a:rPr sz="2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once.</a:t>
            </a:r>
            <a:endParaRPr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indent="-229235" algn="just">
              <a:lnSpc>
                <a:spcPct val="100000"/>
              </a:lnSpc>
              <a:spcBef>
                <a:spcPts val="370"/>
              </a:spcBef>
              <a:buFont typeface="Arial MT"/>
              <a:buChar char="•"/>
              <a:tabLst>
                <a:tab pos="241935" algn="l"/>
              </a:tabLst>
            </a:pPr>
            <a:r>
              <a:rPr sz="2600" spc="-5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MESH: </a:t>
            </a:r>
            <a:r>
              <a:rPr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mesh</a:t>
            </a:r>
            <a:r>
              <a:rPr sz="2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26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6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loop</a:t>
            </a:r>
            <a:r>
              <a:rPr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sz="26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does</a:t>
            </a:r>
            <a:r>
              <a:rPr sz="2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</a:t>
            </a:r>
            <a:r>
              <a:rPr sz="26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 </a:t>
            </a:r>
            <a:r>
              <a:rPr sz="2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</a:t>
            </a:r>
            <a:r>
              <a:rPr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loop</a:t>
            </a:r>
            <a:r>
              <a:rPr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within</a:t>
            </a:r>
            <a:r>
              <a:rPr sz="2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it.</a:t>
            </a:r>
          </a:p>
          <a:p>
            <a:pPr marL="241300" marR="321945" indent="-229235" algn="just">
              <a:lnSpc>
                <a:spcPts val="2500"/>
              </a:lnSpc>
              <a:spcBef>
                <a:spcPts val="985"/>
              </a:spcBef>
              <a:buFont typeface="Arial MT"/>
              <a:buChar char="•"/>
              <a:tabLst>
                <a:tab pos="241935" algn="l"/>
              </a:tabLst>
            </a:pPr>
            <a:r>
              <a:rPr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Mesh </a:t>
            </a:r>
            <a:r>
              <a:rPr sz="2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</a:t>
            </a:r>
            <a:r>
              <a:rPr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2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</a:t>
            </a:r>
            <a:r>
              <a:rPr sz="2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quite </a:t>
            </a:r>
            <a:r>
              <a:rPr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sz="2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 </a:t>
            </a:r>
            <a:r>
              <a:rPr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sz="2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nodal analysis because </a:t>
            </a:r>
            <a:r>
              <a:rPr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</a:t>
            </a:r>
            <a:r>
              <a:rPr sz="2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</a:t>
            </a:r>
            <a:r>
              <a:rPr sz="2600" spc="-5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applicable</a:t>
            </a:r>
            <a:r>
              <a:rPr sz="26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circuit</a:t>
            </a:r>
            <a:r>
              <a:rPr sz="2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</a:t>
            </a:r>
            <a:r>
              <a:rPr sz="2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600" spc="-4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planar</a:t>
            </a:r>
            <a:r>
              <a:rPr sz="26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marR="5080" indent="-229235" algn="just">
              <a:lnSpc>
                <a:spcPts val="2500"/>
              </a:lnSpc>
              <a:spcBef>
                <a:spcPts val="990"/>
              </a:spcBef>
              <a:buFont typeface="Arial MT"/>
              <a:buChar char="•"/>
              <a:tabLst>
                <a:tab pos="241935" algn="l"/>
              </a:tabLst>
            </a:pPr>
            <a:r>
              <a:rPr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PLANAR </a:t>
            </a:r>
            <a:r>
              <a:rPr sz="26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CIRCUIT: </a:t>
            </a:r>
            <a:r>
              <a:rPr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planar circuit </a:t>
            </a:r>
            <a:r>
              <a:rPr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2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that can be </a:t>
            </a:r>
            <a:r>
              <a:rPr sz="2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drawn </a:t>
            </a:r>
            <a:r>
              <a:rPr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 </a:t>
            </a:r>
            <a:r>
              <a:rPr sz="2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plane </a:t>
            </a:r>
            <a:r>
              <a:rPr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sz="2600" spc="-57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600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branches</a:t>
            </a:r>
            <a:r>
              <a:rPr sz="2600" spc="-3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600" spc="-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crossing</a:t>
            </a:r>
            <a:r>
              <a:rPr sz="2600" spc="-3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600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</a:t>
            </a:r>
            <a:r>
              <a:rPr sz="2600" spc="-2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another</a:t>
            </a:r>
            <a:r>
              <a:rPr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otherwise</a:t>
            </a:r>
            <a:r>
              <a:rPr sz="2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</a:t>
            </a:r>
            <a:r>
              <a:rPr sz="26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nonplanar.</a:t>
            </a:r>
            <a:endParaRPr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72664" y="609676"/>
            <a:ext cx="764857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Steps</a:t>
            </a:r>
            <a:r>
              <a:rPr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Determine</a:t>
            </a:r>
            <a:r>
              <a:rPr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Mesh</a:t>
            </a:r>
            <a:r>
              <a:rPr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8" y="1707918"/>
            <a:ext cx="10741662" cy="1947969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64490" indent="-352425">
              <a:lnSpc>
                <a:spcPct val="100000"/>
              </a:lnSpc>
              <a:spcBef>
                <a:spcPts val="770"/>
              </a:spcBef>
              <a:buAutoNum type="arabicPeriod"/>
              <a:tabLst>
                <a:tab pos="365125" algn="l"/>
              </a:tabLst>
            </a:pP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</a:t>
            </a:r>
            <a:r>
              <a:rPr sz="28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mesh</a:t>
            </a:r>
            <a:r>
              <a:rPr sz="2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currents</a:t>
            </a:r>
            <a:r>
              <a:rPr sz="28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‘n’</a:t>
            </a:r>
            <a:r>
              <a:rPr sz="28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meshes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4490" indent="-352425">
              <a:lnSpc>
                <a:spcPct val="100000"/>
              </a:lnSpc>
              <a:spcBef>
                <a:spcPts val="670"/>
              </a:spcBef>
              <a:buAutoNum type="arabicPeriod"/>
              <a:tabLst>
                <a:tab pos="365125" algn="l"/>
              </a:tabLst>
            </a:pP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Apply</a:t>
            </a:r>
            <a:r>
              <a:rPr sz="28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KVL</a:t>
            </a:r>
            <a:r>
              <a:rPr sz="2800" spc="-1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8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‘n’</a:t>
            </a:r>
            <a:r>
              <a:rPr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meshes.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080">
              <a:lnSpc>
                <a:spcPts val="3020"/>
              </a:lnSpc>
              <a:spcBef>
                <a:spcPts val="1045"/>
              </a:spcBef>
              <a:buClr>
                <a:srgbClr val="000000"/>
              </a:buClr>
              <a:buAutoNum type="arabicPeriod"/>
              <a:tabLst>
                <a:tab pos="365125" algn="l"/>
              </a:tabLst>
            </a:pPr>
            <a:r>
              <a:rPr lang="en-US" sz="2800" spc="-15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Solve</a:t>
            </a:r>
            <a:r>
              <a:rPr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800" spc="1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resulting</a:t>
            </a:r>
            <a:r>
              <a:rPr sz="2800" spc="2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‘n’</a:t>
            </a:r>
            <a:r>
              <a:rPr sz="2800" spc="1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simultaneous</a:t>
            </a:r>
            <a:r>
              <a:rPr sz="2800" spc="5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equations</a:t>
            </a:r>
            <a:r>
              <a:rPr sz="2800" spc="4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obtain</a:t>
            </a:r>
            <a:r>
              <a:rPr sz="2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800" spc="-6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unknown</a:t>
            </a:r>
            <a:r>
              <a:rPr sz="280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mesh</a:t>
            </a:r>
            <a:r>
              <a:rPr sz="28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currents.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28010" y="609676"/>
            <a:ext cx="593915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5" dirty="0"/>
              <a:t>Examples</a:t>
            </a:r>
            <a:r>
              <a:rPr spc="-100" dirty="0"/>
              <a:t> </a:t>
            </a:r>
            <a:r>
              <a:rPr spc="-15" dirty="0"/>
              <a:t>of</a:t>
            </a:r>
            <a:r>
              <a:rPr spc="-85" dirty="0"/>
              <a:t> </a:t>
            </a:r>
            <a:r>
              <a:rPr spc="-30" dirty="0"/>
              <a:t>Planar</a:t>
            </a:r>
            <a:r>
              <a:rPr spc="-105" dirty="0"/>
              <a:t> </a:t>
            </a:r>
            <a:r>
              <a:rPr spc="-35" dirty="0"/>
              <a:t>Circuits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11636" y="1961587"/>
            <a:ext cx="2957499" cy="260052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498472" y="4850638"/>
            <a:ext cx="787209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NOTE:</a:t>
            </a:r>
            <a:r>
              <a:rPr sz="1800" spc="-114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</a:t>
            </a:r>
            <a:r>
              <a:rPr sz="1800" spc="-95" dirty="0"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9E6F"/>
                </a:solidFill>
                <a:latin typeface="Arial MT"/>
                <a:cs typeface="Arial MT"/>
              </a:rPr>
              <a:t>mesh</a:t>
            </a:r>
            <a:r>
              <a:rPr sz="1800" spc="-10" dirty="0">
                <a:solidFill>
                  <a:srgbClr val="009E6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is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loop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which</a:t>
            </a:r>
            <a:r>
              <a:rPr sz="1800" spc="5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does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not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contain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any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other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loops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within</a:t>
            </a:r>
            <a:r>
              <a:rPr sz="1800" spc="4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it.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tabLst>
                <a:tab pos="6516370" algn="l"/>
              </a:tabLst>
            </a:pPr>
            <a:r>
              <a:rPr sz="1800" spc="-5" dirty="0">
                <a:latin typeface="Arial MT"/>
                <a:cs typeface="Arial MT"/>
              </a:rPr>
              <a:t>Mesh</a:t>
            </a:r>
            <a:r>
              <a:rPr sz="1800" spc="-10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Analysis</a:t>
            </a:r>
            <a:r>
              <a:rPr sz="1800" spc="4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can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be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applied</a:t>
            </a:r>
            <a:r>
              <a:rPr sz="1800" spc="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 </a:t>
            </a:r>
            <a:r>
              <a:rPr sz="1800" spc="-5" dirty="0">
                <a:latin typeface="Arial MT"/>
                <a:cs typeface="Arial MT"/>
              </a:rPr>
              <a:t>meshes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only</a:t>
            </a:r>
            <a:r>
              <a:rPr sz="1800" spc="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inside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circuit,	</a:t>
            </a:r>
            <a:r>
              <a:rPr sz="1800" spc="-5" dirty="0">
                <a:solidFill>
                  <a:srgbClr val="FF0000"/>
                </a:solidFill>
                <a:latin typeface="Arial MT"/>
                <a:cs typeface="Arial MT"/>
              </a:rPr>
              <a:t>Not</a:t>
            </a:r>
            <a:r>
              <a:rPr sz="1800" spc="-4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0000"/>
                </a:solidFill>
                <a:latin typeface="Arial MT"/>
                <a:cs typeface="Arial MT"/>
              </a:rPr>
              <a:t>to</a:t>
            </a:r>
            <a:r>
              <a:rPr sz="1800" spc="-5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800" spc="-45" dirty="0">
                <a:solidFill>
                  <a:srgbClr val="FF0000"/>
                </a:solidFill>
                <a:latin typeface="Arial MT"/>
                <a:cs typeface="Arial MT"/>
              </a:rPr>
              <a:t>LOOP</a:t>
            </a:r>
            <a:r>
              <a:rPr sz="1800" spc="-45" dirty="0">
                <a:latin typeface="Arial MT"/>
                <a:cs typeface="Arial MT"/>
              </a:rPr>
              <a:t>.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39823" y="2089208"/>
            <a:ext cx="3175179" cy="24959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3560" y="609676"/>
            <a:ext cx="7026909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5" dirty="0"/>
              <a:t>Examples</a:t>
            </a:r>
            <a:r>
              <a:rPr spc="-105" dirty="0"/>
              <a:t> </a:t>
            </a:r>
            <a:r>
              <a:rPr spc="-15" dirty="0"/>
              <a:t>of</a:t>
            </a:r>
            <a:r>
              <a:rPr spc="-90" dirty="0"/>
              <a:t> </a:t>
            </a:r>
            <a:r>
              <a:rPr spc="-35" dirty="0"/>
              <a:t>Non-Planar</a:t>
            </a:r>
            <a:r>
              <a:rPr spc="-114" dirty="0"/>
              <a:t> </a:t>
            </a:r>
            <a:r>
              <a:rPr spc="-35" dirty="0"/>
              <a:t>Circuits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25402" y="3033179"/>
            <a:ext cx="3600790" cy="239110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421928" y="2880774"/>
            <a:ext cx="2541761" cy="25914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37253" y="609676"/>
            <a:ext cx="431736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0" dirty="0"/>
              <a:t>QUICK</a:t>
            </a:r>
            <a:r>
              <a:rPr spc="-140" dirty="0"/>
              <a:t> </a:t>
            </a:r>
            <a:r>
              <a:rPr spc="-25" dirty="0"/>
              <a:t>QUIZ</a:t>
            </a:r>
            <a:r>
              <a:rPr spc="-105" dirty="0"/>
              <a:t> </a:t>
            </a:r>
            <a:endParaRPr spc="-20"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707918"/>
            <a:ext cx="7609205" cy="258318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0"/>
              </a:spcBef>
              <a:tabLst>
                <a:tab pos="5340350" algn="l"/>
              </a:tabLst>
            </a:pPr>
            <a:r>
              <a:rPr sz="2800" spc="-5" dirty="0">
                <a:latin typeface="Calibri"/>
                <a:cs typeface="Calibri"/>
              </a:rPr>
              <a:t>Mesh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Analysis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to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applicable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to</a:t>
            </a:r>
            <a:r>
              <a:rPr sz="2800" u="heavy" spc="-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type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networks.:</a:t>
            </a:r>
            <a:endParaRPr sz="2800">
              <a:latin typeface="Calibri"/>
              <a:cs typeface="Calibri"/>
            </a:endParaRPr>
          </a:p>
          <a:p>
            <a:pPr marL="527685" indent="-515620">
              <a:lnSpc>
                <a:spcPct val="100000"/>
              </a:lnSpc>
              <a:spcBef>
                <a:spcPts val="670"/>
              </a:spcBef>
              <a:buAutoNum type="alphaUcPeriod"/>
              <a:tabLst>
                <a:tab pos="527685" algn="l"/>
                <a:tab pos="528320" algn="l"/>
              </a:tabLst>
            </a:pPr>
            <a:r>
              <a:rPr sz="2800" spc="-5" dirty="0">
                <a:latin typeface="Calibri"/>
                <a:cs typeface="Calibri"/>
              </a:rPr>
              <a:t>Planar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Loop</a:t>
            </a:r>
            <a:endParaRPr sz="2800">
              <a:latin typeface="Calibri"/>
              <a:cs typeface="Calibri"/>
            </a:endParaRPr>
          </a:p>
          <a:p>
            <a:pPr marL="527685" indent="-515620">
              <a:lnSpc>
                <a:spcPct val="100000"/>
              </a:lnSpc>
              <a:spcBef>
                <a:spcPts val="665"/>
              </a:spcBef>
              <a:buAutoNum type="alphaUcPeriod"/>
              <a:tabLst>
                <a:tab pos="527685" algn="l"/>
                <a:tab pos="528320" algn="l"/>
              </a:tabLst>
            </a:pPr>
            <a:r>
              <a:rPr sz="2800" spc="-5" dirty="0">
                <a:latin typeface="Calibri"/>
                <a:cs typeface="Calibri"/>
              </a:rPr>
              <a:t>Non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planar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mesh</a:t>
            </a:r>
            <a:endParaRPr sz="2800">
              <a:latin typeface="Calibri"/>
              <a:cs typeface="Calibri"/>
            </a:endParaRPr>
          </a:p>
          <a:p>
            <a:pPr marL="527685" indent="-515620">
              <a:lnSpc>
                <a:spcPct val="100000"/>
              </a:lnSpc>
              <a:spcBef>
                <a:spcPts val="660"/>
              </a:spcBef>
              <a:buAutoNum type="alphaUcPeriod"/>
              <a:tabLst>
                <a:tab pos="527685" algn="l"/>
                <a:tab pos="528320" algn="l"/>
              </a:tabLst>
            </a:pPr>
            <a:r>
              <a:rPr sz="2800" spc="-5" dirty="0">
                <a:latin typeface="Calibri"/>
                <a:cs typeface="Calibri"/>
              </a:rPr>
              <a:t>Planar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mesh</a:t>
            </a:r>
            <a:endParaRPr sz="2800">
              <a:latin typeface="Calibri"/>
              <a:cs typeface="Calibri"/>
            </a:endParaRPr>
          </a:p>
          <a:p>
            <a:pPr marL="527685" indent="-515620">
              <a:lnSpc>
                <a:spcPct val="100000"/>
              </a:lnSpc>
              <a:spcBef>
                <a:spcPts val="670"/>
              </a:spcBef>
              <a:buAutoNum type="alphaUcPeriod"/>
              <a:tabLst>
                <a:tab pos="527685" algn="l"/>
                <a:tab pos="528320" algn="l"/>
              </a:tabLst>
            </a:pPr>
            <a:r>
              <a:rPr sz="2800" spc="-5" dirty="0">
                <a:latin typeface="Calibri"/>
                <a:cs typeface="Calibri"/>
              </a:rPr>
              <a:t>Non planar and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Loop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37253" y="609676"/>
            <a:ext cx="4317365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0" dirty="0"/>
              <a:t>QUICK</a:t>
            </a:r>
            <a:r>
              <a:rPr spc="-140" dirty="0"/>
              <a:t> </a:t>
            </a:r>
            <a:r>
              <a:rPr spc="-25" dirty="0"/>
              <a:t>QUIZ</a:t>
            </a:r>
            <a:r>
              <a:rPr spc="-105" dirty="0"/>
              <a:t> </a:t>
            </a:r>
            <a:endParaRPr spc="-20"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730527"/>
            <a:ext cx="9007475" cy="1537970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90"/>
              </a:spcBef>
            </a:pPr>
            <a:r>
              <a:rPr sz="2800" spc="-5" dirty="0">
                <a:latin typeface="Calibri"/>
                <a:cs typeface="Calibri"/>
              </a:rPr>
              <a:t>Mesh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analysis,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which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based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KVL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used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to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find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unknown: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20"/>
              </a:spcBef>
              <a:tabLst>
                <a:tab pos="527685" algn="l"/>
              </a:tabLst>
            </a:pPr>
            <a:r>
              <a:rPr sz="2950" spc="-70" dirty="0">
                <a:latin typeface="Cambria Math"/>
                <a:cs typeface="Cambria Math"/>
              </a:rPr>
              <a:t>A.	</a:t>
            </a:r>
            <a:r>
              <a:rPr sz="2800" spc="-5" dirty="0">
                <a:latin typeface="Cambria Math"/>
                <a:cs typeface="Cambria Math"/>
              </a:rPr>
              <a:t>𝑐𝑢𝑟𝑟𝑒𝑛𝑡</a:t>
            </a:r>
            <a:endParaRPr sz="280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spcBef>
                <a:spcPts val="635"/>
              </a:spcBef>
              <a:tabLst>
                <a:tab pos="527685" algn="l"/>
              </a:tabLst>
            </a:pPr>
            <a:r>
              <a:rPr sz="2800" i="1" spc="-5" dirty="0">
                <a:latin typeface="Calibri"/>
                <a:cs typeface="Calibri"/>
              </a:rPr>
              <a:t>B.	</a:t>
            </a:r>
            <a:r>
              <a:rPr sz="2800" i="1" spc="-15" dirty="0">
                <a:latin typeface="Calibri"/>
                <a:cs typeface="Calibri"/>
              </a:rPr>
              <a:t>voltage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53760" y="357962"/>
            <a:ext cx="3656839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spc="-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3400" y="991361"/>
            <a:ext cx="68357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Obtain</a:t>
            </a:r>
            <a:r>
              <a:rPr sz="28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mesh</a:t>
            </a:r>
            <a:r>
              <a:rPr sz="28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currents</a:t>
            </a:r>
            <a:r>
              <a:rPr sz="28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2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given</a:t>
            </a:r>
            <a:r>
              <a:rPr sz="2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circuit?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25063" y="1626264"/>
            <a:ext cx="4084191" cy="301743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75838" y="609676"/>
            <a:ext cx="7212539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</a:t>
            </a:r>
            <a:r>
              <a:rPr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Delta</a:t>
            </a:r>
            <a:r>
              <a:rPr spc="-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07918"/>
            <a:ext cx="5133340" cy="156019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2800" spc="-15" dirty="0">
                <a:latin typeface="Calibri"/>
                <a:cs typeface="Calibri"/>
              </a:rPr>
              <a:t>There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are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two</a:t>
            </a:r>
            <a:r>
              <a:rPr sz="2800" spc="-5" dirty="0">
                <a:latin typeface="Calibri"/>
                <a:cs typeface="Calibri"/>
              </a:rPr>
              <a:t> types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spc="-10" dirty="0">
                <a:latin typeface="Calibri"/>
                <a:cs typeface="Calibri"/>
              </a:rPr>
              <a:t>such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circuits</a:t>
            </a:r>
            <a:endParaRPr sz="2800">
              <a:latin typeface="Calibri"/>
              <a:cs typeface="Calibri"/>
            </a:endParaRPr>
          </a:p>
          <a:p>
            <a:pPr marL="527685" indent="-515620">
              <a:lnSpc>
                <a:spcPct val="100000"/>
              </a:lnSpc>
              <a:spcBef>
                <a:spcPts val="670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800" spc="-15" dirty="0">
                <a:latin typeface="Calibri"/>
                <a:cs typeface="Calibri"/>
              </a:rPr>
              <a:t>Star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Connection</a:t>
            </a:r>
            <a:endParaRPr sz="2800">
              <a:latin typeface="Calibri"/>
              <a:cs typeface="Calibri"/>
            </a:endParaRPr>
          </a:p>
          <a:p>
            <a:pPr marL="527685" indent="-515620">
              <a:lnSpc>
                <a:spcPct val="100000"/>
              </a:lnSpc>
              <a:spcBef>
                <a:spcPts val="66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800" spc="-15" dirty="0">
                <a:latin typeface="Calibri"/>
                <a:cs typeface="Calibri"/>
              </a:rPr>
              <a:t>Delta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Connection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90065" y="2365701"/>
            <a:ext cx="6098312" cy="368931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31285" y="609676"/>
            <a:ext cx="6322315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Delta</a:t>
            </a:r>
            <a:r>
              <a:rPr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</a:t>
            </a:r>
            <a:r>
              <a:rPr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Conversion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48608" y="2333244"/>
            <a:ext cx="3770444" cy="311353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24711" y="1661586"/>
            <a:ext cx="2968041" cy="126997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65246" y="3420581"/>
            <a:ext cx="2852455" cy="122034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474794" y="5038841"/>
            <a:ext cx="2775488" cy="11874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31285" y="609676"/>
            <a:ext cx="533717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5" dirty="0"/>
              <a:t>Star</a:t>
            </a:r>
            <a:r>
              <a:rPr spc="-100" dirty="0"/>
              <a:t> </a:t>
            </a:r>
            <a:r>
              <a:rPr spc="-35" dirty="0"/>
              <a:t>to</a:t>
            </a:r>
            <a:r>
              <a:rPr spc="-80" dirty="0"/>
              <a:t> </a:t>
            </a:r>
            <a:r>
              <a:rPr spc="-35" dirty="0"/>
              <a:t>Delta</a:t>
            </a:r>
            <a:r>
              <a:rPr spc="-110" dirty="0"/>
              <a:t> </a:t>
            </a:r>
            <a:r>
              <a:rPr spc="-55" dirty="0"/>
              <a:t>Conversion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66768" y="2209800"/>
            <a:ext cx="3770444" cy="311353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58290" y="1767486"/>
            <a:ext cx="3843457" cy="442196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1590">
              <a:lnSpc>
                <a:spcPct val="100000"/>
              </a:lnSpc>
              <a:spcBef>
                <a:spcPts val="105"/>
              </a:spcBef>
            </a:pPr>
            <a:r>
              <a:rPr spc="-45" dirty="0"/>
              <a:t>Practice</a:t>
            </a:r>
            <a:r>
              <a:rPr spc="-155" dirty="0"/>
              <a:t> </a:t>
            </a:r>
            <a:r>
              <a:rPr spc="-50" dirty="0"/>
              <a:t>Problem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95017"/>
            <a:ext cx="4413250" cy="83439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 marR="5080">
              <a:lnSpc>
                <a:spcPts val="3010"/>
              </a:lnSpc>
              <a:spcBef>
                <a:spcPts val="484"/>
              </a:spcBef>
            </a:pPr>
            <a:r>
              <a:rPr sz="2800" spc="-5" dirty="0">
                <a:latin typeface="Calibri"/>
                <a:cs typeface="Calibri"/>
              </a:rPr>
              <a:t>Q: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Convert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Cambria Math"/>
                <a:cs typeface="Cambria Math"/>
              </a:rPr>
              <a:t>∆</a:t>
            </a:r>
            <a:r>
              <a:rPr sz="2800" spc="-10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2800" spc="-15" dirty="0">
                <a:latin typeface="Cambria Math"/>
                <a:cs typeface="Cambria Math"/>
              </a:rPr>
              <a:t>network</a:t>
            </a:r>
            <a:r>
              <a:rPr sz="2800" spc="5" dirty="0">
                <a:latin typeface="Cambria Math"/>
                <a:cs typeface="Cambria Math"/>
              </a:rPr>
              <a:t> </a:t>
            </a:r>
            <a:r>
              <a:rPr sz="2800" spc="-10" dirty="0">
                <a:latin typeface="Cambria Math"/>
                <a:cs typeface="Cambria Math"/>
              </a:rPr>
              <a:t>into </a:t>
            </a:r>
            <a:r>
              <a:rPr sz="2800" spc="-5" dirty="0">
                <a:latin typeface="Cambria Math"/>
                <a:cs typeface="Cambria Math"/>
              </a:rPr>
              <a:t>a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Y </a:t>
            </a:r>
            <a:r>
              <a:rPr sz="2800" spc="-6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network?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24332" y="2150549"/>
            <a:ext cx="3714143" cy="330423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1590">
              <a:lnSpc>
                <a:spcPct val="100000"/>
              </a:lnSpc>
              <a:spcBef>
                <a:spcPts val="105"/>
              </a:spcBef>
            </a:pPr>
            <a:r>
              <a:rPr spc="-45" dirty="0"/>
              <a:t>Practice</a:t>
            </a:r>
            <a:r>
              <a:rPr spc="-155" dirty="0"/>
              <a:t> </a:t>
            </a:r>
            <a:r>
              <a:rPr spc="-50" dirty="0"/>
              <a:t>Problem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95017"/>
            <a:ext cx="4413250" cy="83439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 marR="5080">
              <a:lnSpc>
                <a:spcPts val="3010"/>
              </a:lnSpc>
              <a:spcBef>
                <a:spcPts val="484"/>
              </a:spcBef>
            </a:pPr>
            <a:r>
              <a:rPr sz="2800" spc="-5" dirty="0">
                <a:latin typeface="Calibri"/>
                <a:cs typeface="Calibri"/>
              </a:rPr>
              <a:t>Q: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Convert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Cambria Math"/>
                <a:cs typeface="Cambria Math"/>
              </a:rPr>
              <a:t>∆</a:t>
            </a:r>
            <a:r>
              <a:rPr sz="2800" spc="-10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2800" spc="-15" dirty="0">
                <a:latin typeface="Cambria Math"/>
                <a:cs typeface="Cambria Math"/>
              </a:rPr>
              <a:t>network</a:t>
            </a:r>
            <a:r>
              <a:rPr sz="2800" spc="5" dirty="0">
                <a:latin typeface="Cambria Math"/>
                <a:cs typeface="Cambria Math"/>
              </a:rPr>
              <a:t> </a:t>
            </a:r>
            <a:r>
              <a:rPr sz="2800" spc="-10" dirty="0">
                <a:latin typeface="Cambria Math"/>
                <a:cs typeface="Cambria Math"/>
              </a:rPr>
              <a:t>into </a:t>
            </a:r>
            <a:r>
              <a:rPr sz="2800" spc="-5" dirty="0">
                <a:latin typeface="Cambria Math"/>
                <a:cs typeface="Cambria Math"/>
              </a:rPr>
              <a:t>a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Y </a:t>
            </a:r>
            <a:r>
              <a:rPr sz="2800" spc="-6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network?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24332" y="2150549"/>
            <a:ext cx="3714143" cy="330423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61255" y="3235554"/>
            <a:ext cx="5104035" cy="190341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37253" y="609676"/>
            <a:ext cx="431736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0" dirty="0"/>
              <a:t>QUICK</a:t>
            </a:r>
            <a:r>
              <a:rPr spc="-140" dirty="0"/>
              <a:t> </a:t>
            </a:r>
            <a:r>
              <a:rPr spc="-25" dirty="0"/>
              <a:t>QUIZ</a:t>
            </a:r>
            <a:r>
              <a:rPr spc="-105" dirty="0"/>
              <a:t> </a:t>
            </a:r>
            <a:r>
              <a:rPr spc="-45" dirty="0"/>
              <a:t>(Poll</a:t>
            </a:r>
            <a:r>
              <a:rPr spc="-114" dirty="0"/>
              <a:t> </a:t>
            </a:r>
            <a:r>
              <a:rPr spc="-20" dirty="0"/>
              <a:t>1)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66139" y="1733496"/>
            <a:ext cx="9516745" cy="255778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580"/>
              </a:spcBef>
              <a:tabLst>
                <a:tab pos="5064125" algn="l"/>
              </a:tabLst>
            </a:pPr>
            <a:r>
              <a:rPr sz="2800" spc="-20" dirty="0">
                <a:latin typeface="Calibri"/>
                <a:cs typeface="Calibri"/>
              </a:rPr>
              <a:t>Resistance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45" dirty="0">
                <a:latin typeface="Cambria Math"/>
                <a:cs typeface="Cambria Math"/>
              </a:rPr>
              <a:t>𝑅</a:t>
            </a:r>
            <a:r>
              <a:rPr sz="3075" spc="67" baseline="-16260" dirty="0">
                <a:latin typeface="Cambria Math"/>
                <a:cs typeface="Cambria Math"/>
              </a:rPr>
              <a:t>𝑏𝑐</a:t>
            </a:r>
            <a:r>
              <a:rPr sz="3075" spc="607" baseline="-16260" dirty="0">
                <a:latin typeface="Cambria Math"/>
                <a:cs typeface="Cambria Math"/>
              </a:rPr>
              <a:t> </a:t>
            </a:r>
            <a:r>
              <a:rPr sz="2800" spc="-25" dirty="0">
                <a:latin typeface="Calibri"/>
                <a:cs typeface="Calibri"/>
              </a:rPr>
              <a:t>for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5" dirty="0">
                <a:latin typeface="Cambria Math"/>
                <a:cs typeface="Cambria Math"/>
              </a:rPr>
              <a:t>∆</a:t>
            </a:r>
            <a:r>
              <a:rPr sz="2800" spc="10" dirty="0">
                <a:latin typeface="Cambria Math"/>
                <a:cs typeface="Cambria Math"/>
              </a:rPr>
              <a:t> </a:t>
            </a:r>
            <a:r>
              <a:rPr sz="2800" spc="-15" dirty="0">
                <a:latin typeface="Cambria Math"/>
                <a:cs typeface="Cambria Math"/>
              </a:rPr>
              <a:t>network	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corresponding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Figure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is:</a:t>
            </a:r>
            <a:endParaRPr sz="2800">
              <a:latin typeface="Calibri"/>
              <a:cs typeface="Calibri"/>
            </a:endParaRPr>
          </a:p>
          <a:p>
            <a:pPr marL="62865">
              <a:lnSpc>
                <a:spcPct val="100000"/>
              </a:lnSpc>
              <a:spcBef>
                <a:spcPts val="509"/>
              </a:spcBef>
              <a:tabLst>
                <a:tab pos="578485" algn="l"/>
              </a:tabLst>
            </a:pPr>
            <a:r>
              <a:rPr sz="2950" spc="-70" dirty="0">
                <a:latin typeface="Cambria Math"/>
                <a:cs typeface="Cambria Math"/>
              </a:rPr>
              <a:t>A.	</a:t>
            </a:r>
            <a:r>
              <a:rPr sz="2800" spc="-10" dirty="0">
                <a:latin typeface="Cambria Math"/>
                <a:cs typeface="Cambria Math"/>
              </a:rPr>
              <a:t>140</a:t>
            </a:r>
            <a:endParaRPr sz="2800">
              <a:latin typeface="Cambria Math"/>
              <a:cs typeface="Cambria Math"/>
            </a:endParaRPr>
          </a:p>
          <a:p>
            <a:pPr marL="62865">
              <a:lnSpc>
                <a:spcPct val="100000"/>
              </a:lnSpc>
              <a:spcBef>
                <a:spcPts val="495"/>
              </a:spcBef>
              <a:tabLst>
                <a:tab pos="578485" algn="l"/>
              </a:tabLst>
            </a:pPr>
            <a:r>
              <a:rPr sz="2950" spc="-70" dirty="0">
                <a:latin typeface="Cambria Math"/>
                <a:cs typeface="Cambria Math"/>
              </a:rPr>
              <a:t>B.	</a:t>
            </a:r>
            <a:r>
              <a:rPr sz="2800" spc="-5" dirty="0">
                <a:latin typeface="Cambria Math"/>
                <a:cs typeface="Cambria Math"/>
              </a:rPr>
              <a:t>70</a:t>
            </a:r>
            <a:endParaRPr sz="2800">
              <a:latin typeface="Cambria Math"/>
              <a:cs typeface="Cambria Math"/>
            </a:endParaRPr>
          </a:p>
          <a:p>
            <a:pPr marL="62865">
              <a:lnSpc>
                <a:spcPct val="100000"/>
              </a:lnSpc>
              <a:spcBef>
                <a:spcPts val="480"/>
              </a:spcBef>
              <a:tabLst>
                <a:tab pos="578485" algn="l"/>
              </a:tabLst>
            </a:pPr>
            <a:r>
              <a:rPr sz="2950" spc="-65" dirty="0">
                <a:latin typeface="Cambria Math"/>
                <a:cs typeface="Cambria Math"/>
              </a:rPr>
              <a:t>C.	</a:t>
            </a:r>
            <a:r>
              <a:rPr sz="2800" spc="-5" dirty="0">
                <a:latin typeface="Cambria Math"/>
                <a:cs typeface="Cambria Math"/>
              </a:rPr>
              <a:t>35</a:t>
            </a:r>
            <a:endParaRPr sz="2800">
              <a:latin typeface="Cambria Math"/>
              <a:cs typeface="Cambria Math"/>
            </a:endParaRPr>
          </a:p>
          <a:p>
            <a:pPr marL="63500">
              <a:lnSpc>
                <a:spcPct val="100000"/>
              </a:lnSpc>
              <a:spcBef>
                <a:spcPts val="630"/>
              </a:spcBef>
              <a:tabLst>
                <a:tab pos="578485" algn="l"/>
              </a:tabLst>
            </a:pPr>
            <a:r>
              <a:rPr sz="2800" spc="-10" dirty="0">
                <a:latin typeface="Calibri"/>
                <a:cs typeface="Calibri"/>
              </a:rPr>
              <a:t>D.	100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34109" y="2471457"/>
            <a:ext cx="4503480" cy="276032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37253" y="609676"/>
            <a:ext cx="431736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0" dirty="0"/>
              <a:t>QUICK</a:t>
            </a:r>
            <a:r>
              <a:rPr spc="-140" dirty="0"/>
              <a:t> </a:t>
            </a:r>
            <a:r>
              <a:rPr spc="-25" dirty="0"/>
              <a:t>QUIZ</a:t>
            </a:r>
            <a:r>
              <a:rPr spc="-105" dirty="0"/>
              <a:t> </a:t>
            </a:r>
            <a:r>
              <a:rPr spc="-45" dirty="0"/>
              <a:t>(Poll</a:t>
            </a:r>
            <a:r>
              <a:rPr spc="-114" dirty="0"/>
              <a:t> </a:t>
            </a:r>
            <a:r>
              <a:rPr spc="-20" dirty="0"/>
              <a:t>2)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66139" y="1795017"/>
            <a:ext cx="5099050" cy="28803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3500">
              <a:lnSpc>
                <a:spcPts val="3190"/>
              </a:lnSpc>
              <a:spcBef>
                <a:spcPts val="95"/>
              </a:spcBef>
            </a:pPr>
            <a:r>
              <a:rPr sz="2800" spc="-5" dirty="0">
                <a:latin typeface="Calibri"/>
                <a:cs typeface="Calibri"/>
              </a:rPr>
              <a:t>Q: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If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35" dirty="0">
                <a:latin typeface="Cambria Math"/>
                <a:cs typeface="Cambria Math"/>
              </a:rPr>
              <a:t>𝑅</a:t>
            </a:r>
            <a:r>
              <a:rPr sz="3075" spc="52" baseline="-16260" dirty="0">
                <a:latin typeface="Cambria Math"/>
                <a:cs typeface="Cambria Math"/>
              </a:rPr>
              <a:t>𝑎</a:t>
            </a:r>
            <a:r>
              <a:rPr sz="3075" spc="757" baseline="-16260" dirty="0">
                <a:latin typeface="Cambria Math"/>
                <a:cs typeface="Cambria Math"/>
              </a:rPr>
              <a:t> </a:t>
            </a:r>
            <a:r>
              <a:rPr sz="2800" spc="-5" dirty="0">
                <a:latin typeface="Cambria Math"/>
                <a:cs typeface="Cambria Math"/>
              </a:rPr>
              <a:t>=</a:t>
            </a:r>
            <a:r>
              <a:rPr sz="2800" spc="155" dirty="0">
                <a:latin typeface="Cambria Math"/>
                <a:cs typeface="Cambria Math"/>
              </a:rPr>
              <a:t> </a:t>
            </a:r>
            <a:r>
              <a:rPr sz="2800" spc="25" dirty="0">
                <a:latin typeface="Cambria Math"/>
                <a:cs typeface="Cambria Math"/>
              </a:rPr>
              <a:t>𝑅</a:t>
            </a:r>
            <a:r>
              <a:rPr sz="3075" spc="37" baseline="-16260" dirty="0">
                <a:latin typeface="Cambria Math"/>
                <a:cs typeface="Cambria Math"/>
              </a:rPr>
              <a:t>𝑏</a:t>
            </a:r>
            <a:r>
              <a:rPr sz="3075" spc="44" baseline="-16260" dirty="0">
                <a:latin typeface="Cambria Math"/>
                <a:cs typeface="Cambria Math"/>
              </a:rPr>
              <a:t> </a:t>
            </a:r>
            <a:r>
              <a:rPr sz="2800" spc="-5" dirty="0">
                <a:latin typeface="Cambria Math"/>
                <a:cs typeface="Cambria Math"/>
              </a:rPr>
              <a:t>=</a:t>
            </a:r>
            <a:r>
              <a:rPr sz="2800" spc="155" dirty="0">
                <a:latin typeface="Cambria Math"/>
                <a:cs typeface="Cambria Math"/>
              </a:rPr>
              <a:t> </a:t>
            </a:r>
            <a:r>
              <a:rPr sz="2800" spc="10" dirty="0">
                <a:latin typeface="Cambria Math"/>
                <a:cs typeface="Cambria Math"/>
              </a:rPr>
              <a:t>𝑅</a:t>
            </a:r>
            <a:r>
              <a:rPr sz="3075" spc="15" baseline="-16260" dirty="0">
                <a:latin typeface="Cambria Math"/>
                <a:cs typeface="Cambria Math"/>
              </a:rPr>
              <a:t>𝑐 </a:t>
            </a:r>
            <a:r>
              <a:rPr sz="3075" spc="82" baseline="-16260" dirty="0">
                <a:latin typeface="Cambria Math"/>
                <a:cs typeface="Cambria Math"/>
              </a:rPr>
              <a:t> </a:t>
            </a:r>
            <a:r>
              <a:rPr sz="2800" spc="-5" dirty="0">
                <a:latin typeface="Cambria Math"/>
                <a:cs typeface="Cambria Math"/>
              </a:rPr>
              <a:t>=</a:t>
            </a:r>
            <a:r>
              <a:rPr sz="2800" spc="155" dirty="0">
                <a:latin typeface="Cambria Math"/>
                <a:cs typeface="Cambria Math"/>
              </a:rPr>
              <a:t> </a:t>
            </a:r>
            <a:r>
              <a:rPr sz="2800" spc="-5" dirty="0">
                <a:latin typeface="Cambria Math"/>
                <a:cs typeface="Cambria Math"/>
              </a:rPr>
              <a:t>𝑅</a:t>
            </a:r>
            <a:r>
              <a:rPr sz="2800" spc="90" dirty="0">
                <a:latin typeface="Cambria Math"/>
                <a:cs typeface="Cambria Math"/>
              </a:rPr>
              <a:t> </a:t>
            </a:r>
            <a:r>
              <a:rPr sz="2800" spc="-5" dirty="0">
                <a:latin typeface="Calibri"/>
                <a:cs typeface="Calibri"/>
              </a:rPr>
              <a:t>in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</a:t>
            </a:r>
            <a:endParaRPr sz="2800">
              <a:latin typeface="Calibri"/>
              <a:cs typeface="Calibri"/>
            </a:endParaRPr>
          </a:p>
          <a:p>
            <a:pPr marL="63500">
              <a:lnSpc>
                <a:spcPts val="3190"/>
              </a:lnSpc>
            </a:pPr>
            <a:r>
              <a:rPr sz="2800" spc="-5" dirty="0">
                <a:solidFill>
                  <a:srgbClr val="FF0000"/>
                </a:solidFill>
                <a:latin typeface="Cambria Math"/>
                <a:cs typeface="Cambria Math"/>
              </a:rPr>
              <a:t>∆ </a:t>
            </a:r>
            <a:r>
              <a:rPr sz="2800" spc="-15" dirty="0">
                <a:latin typeface="Cambria Math"/>
                <a:cs typeface="Cambria Math"/>
              </a:rPr>
              <a:t>network</a:t>
            </a:r>
            <a:r>
              <a:rPr sz="2800" spc="-5" dirty="0">
                <a:latin typeface="Cambria Math"/>
                <a:cs typeface="Cambria Math"/>
              </a:rPr>
              <a:t> , </a:t>
            </a:r>
            <a:r>
              <a:rPr sz="2800" spc="-5" dirty="0">
                <a:latin typeface="Calibri"/>
                <a:cs typeface="Calibri"/>
              </a:rPr>
              <a:t>then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40" dirty="0">
                <a:latin typeface="Cambria Math"/>
                <a:cs typeface="Cambria Math"/>
              </a:rPr>
              <a:t>𝑅</a:t>
            </a:r>
            <a:r>
              <a:rPr sz="3075" spc="-60" baseline="-16260" dirty="0">
                <a:latin typeface="Cambria Math"/>
                <a:cs typeface="Cambria Math"/>
              </a:rPr>
              <a:t>1</a:t>
            </a:r>
            <a:r>
              <a:rPr sz="3075" spc="60" baseline="-16260" dirty="0">
                <a:latin typeface="Cambria Math"/>
                <a:cs typeface="Cambria Math"/>
              </a:rPr>
              <a:t> </a:t>
            </a:r>
            <a:r>
              <a:rPr sz="2800" spc="-5" dirty="0">
                <a:latin typeface="Cambria Math"/>
                <a:cs typeface="Cambria Math"/>
              </a:rPr>
              <a:t>=</a:t>
            </a:r>
            <a:r>
              <a:rPr sz="2800" spc="160" dirty="0">
                <a:latin typeface="Cambria Math"/>
                <a:cs typeface="Cambria Math"/>
              </a:rPr>
              <a:t> </a:t>
            </a:r>
            <a:r>
              <a:rPr sz="2800" spc="-10" dirty="0">
                <a:latin typeface="Cambria Math"/>
                <a:cs typeface="Cambria Math"/>
              </a:rPr>
              <a:t>𝑅</a:t>
            </a:r>
            <a:r>
              <a:rPr sz="3075" spc="-15" baseline="-16260" dirty="0">
                <a:latin typeface="Cambria Math"/>
                <a:cs typeface="Cambria Math"/>
              </a:rPr>
              <a:t>2</a:t>
            </a:r>
            <a:r>
              <a:rPr sz="3075" spc="667" baseline="-16260" dirty="0">
                <a:latin typeface="Cambria Math"/>
                <a:cs typeface="Cambria Math"/>
              </a:rPr>
              <a:t> </a:t>
            </a:r>
            <a:r>
              <a:rPr sz="2800" spc="-5" dirty="0">
                <a:latin typeface="Cambria Math"/>
                <a:cs typeface="Cambria Math"/>
              </a:rPr>
              <a:t>=</a:t>
            </a:r>
            <a:r>
              <a:rPr sz="2800" spc="160" dirty="0">
                <a:latin typeface="Cambria Math"/>
                <a:cs typeface="Cambria Math"/>
              </a:rPr>
              <a:t> </a:t>
            </a:r>
            <a:r>
              <a:rPr sz="2800" spc="25" dirty="0">
                <a:latin typeface="Cambria Math"/>
                <a:cs typeface="Cambria Math"/>
              </a:rPr>
              <a:t>𝑅</a:t>
            </a:r>
            <a:r>
              <a:rPr sz="3075" spc="37" baseline="-16260" dirty="0">
                <a:latin typeface="Cambria Math"/>
                <a:cs typeface="Cambria Math"/>
              </a:rPr>
              <a:t>3</a:t>
            </a:r>
            <a:r>
              <a:rPr sz="2800" spc="25" dirty="0">
                <a:latin typeface="Calibri"/>
                <a:cs typeface="Calibri"/>
              </a:rPr>
              <a:t>=?</a:t>
            </a:r>
            <a:endParaRPr sz="2800">
              <a:latin typeface="Calibri"/>
              <a:cs typeface="Calibri"/>
            </a:endParaRPr>
          </a:p>
          <a:p>
            <a:pPr marL="578485" indent="-515620">
              <a:lnSpc>
                <a:spcPct val="100000"/>
              </a:lnSpc>
              <a:spcBef>
                <a:spcPts val="660"/>
              </a:spcBef>
              <a:buAutoNum type="alphaUcPeriod"/>
              <a:tabLst>
                <a:tab pos="578485" algn="l"/>
                <a:tab pos="579120" algn="l"/>
              </a:tabLst>
            </a:pPr>
            <a:r>
              <a:rPr sz="2800" spc="-10" dirty="0">
                <a:latin typeface="Calibri"/>
                <a:cs typeface="Calibri"/>
              </a:rPr>
              <a:t>3R</a:t>
            </a:r>
            <a:endParaRPr sz="2800">
              <a:latin typeface="Calibri"/>
              <a:cs typeface="Calibri"/>
            </a:endParaRPr>
          </a:p>
          <a:p>
            <a:pPr marL="578485" indent="-515620">
              <a:lnSpc>
                <a:spcPct val="100000"/>
              </a:lnSpc>
              <a:spcBef>
                <a:spcPts val="660"/>
              </a:spcBef>
              <a:buAutoNum type="alphaUcPeriod"/>
              <a:tabLst>
                <a:tab pos="578485" algn="l"/>
                <a:tab pos="579120" algn="l"/>
              </a:tabLst>
            </a:pPr>
            <a:r>
              <a:rPr sz="2800" spc="-5" dirty="0">
                <a:latin typeface="Calibri"/>
                <a:cs typeface="Calibri"/>
              </a:rPr>
              <a:t>R/3</a:t>
            </a:r>
            <a:endParaRPr sz="2800">
              <a:latin typeface="Calibri"/>
              <a:cs typeface="Calibri"/>
            </a:endParaRPr>
          </a:p>
          <a:p>
            <a:pPr marL="578485" indent="-515620">
              <a:lnSpc>
                <a:spcPct val="100000"/>
              </a:lnSpc>
              <a:spcBef>
                <a:spcPts val="660"/>
              </a:spcBef>
              <a:buAutoNum type="alphaUcPeriod"/>
              <a:tabLst>
                <a:tab pos="578485" algn="l"/>
                <a:tab pos="579120" algn="l"/>
              </a:tabLst>
            </a:pPr>
            <a:r>
              <a:rPr sz="2800" spc="-5" dirty="0">
                <a:latin typeface="Calibri"/>
                <a:cs typeface="Calibri"/>
              </a:rPr>
              <a:t>R</a:t>
            </a:r>
            <a:endParaRPr sz="2800">
              <a:latin typeface="Calibri"/>
              <a:cs typeface="Calibri"/>
            </a:endParaRPr>
          </a:p>
          <a:p>
            <a:pPr marL="578485" indent="-515620">
              <a:lnSpc>
                <a:spcPct val="100000"/>
              </a:lnSpc>
              <a:spcBef>
                <a:spcPts val="675"/>
              </a:spcBef>
              <a:buAutoNum type="alphaUcPeriod"/>
              <a:tabLst>
                <a:tab pos="578485" algn="l"/>
                <a:tab pos="579120" algn="l"/>
              </a:tabLst>
            </a:pPr>
            <a:r>
              <a:rPr sz="2800" spc="-5" dirty="0">
                <a:latin typeface="Calibri"/>
                <a:cs typeface="Calibri"/>
              </a:rPr>
              <a:t>R/2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28653" y="1838381"/>
            <a:ext cx="3473582" cy="286685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445</TotalTime>
  <Words>790</Words>
  <Application>Microsoft Office PowerPoint</Application>
  <PresentationFormat>Widescreen</PresentationFormat>
  <Paragraphs>116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 MT</vt:lpstr>
      <vt:lpstr>Calibri</vt:lpstr>
      <vt:lpstr>Calibri Light</vt:lpstr>
      <vt:lpstr>Cambria Math</vt:lpstr>
      <vt:lpstr>Times New Roman</vt:lpstr>
      <vt:lpstr>Office Theme</vt:lpstr>
      <vt:lpstr>PowerPoint Presentation</vt:lpstr>
      <vt:lpstr>Star Delta Transformation</vt:lpstr>
      <vt:lpstr>Star Delta Transformation</vt:lpstr>
      <vt:lpstr>Delta to Star Conversion</vt:lpstr>
      <vt:lpstr>Star to Delta Conversion</vt:lpstr>
      <vt:lpstr>Practice Problem</vt:lpstr>
      <vt:lpstr>Practice Problem</vt:lpstr>
      <vt:lpstr>QUICK QUIZ (Poll 1)</vt:lpstr>
      <vt:lpstr>QUICK QUIZ (Poll 2)</vt:lpstr>
      <vt:lpstr>Energy Sources</vt:lpstr>
      <vt:lpstr>Independent and Dependent Sources</vt:lpstr>
      <vt:lpstr>Independent and Dependent Sources</vt:lpstr>
      <vt:lpstr>Ideal and Practical Voltage Source</vt:lpstr>
      <vt:lpstr>PowerPoint Presentation</vt:lpstr>
      <vt:lpstr>QUICK QUIZ (Poll 3)</vt:lpstr>
      <vt:lpstr>Nodal Analysis</vt:lpstr>
      <vt:lpstr>Steps to Determine Node Voltages</vt:lpstr>
      <vt:lpstr>PowerPoint Presentation</vt:lpstr>
      <vt:lpstr>QUICK QUIZ </vt:lpstr>
      <vt:lpstr>QUICK QUIZ </vt:lpstr>
      <vt:lpstr>Example 1</vt:lpstr>
      <vt:lpstr>Mesh Analysis</vt:lpstr>
      <vt:lpstr>Steps to Determine Mesh Currents</vt:lpstr>
      <vt:lpstr>Examples of Planar Circuits</vt:lpstr>
      <vt:lpstr>Examples of Non-Planar Circuits</vt:lpstr>
      <vt:lpstr>QUICK QUIZ </vt:lpstr>
      <vt:lpstr>QUICK QUIZ </vt:lpstr>
      <vt:lpstr>Example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1: DC CIRCUITS</dc:title>
  <dc:creator>Irfan Ahmad</dc:creator>
  <cp:lastModifiedBy>pk</cp:lastModifiedBy>
  <cp:revision>39</cp:revision>
  <dcterms:created xsi:type="dcterms:W3CDTF">2022-08-31T11:12:31Z</dcterms:created>
  <dcterms:modified xsi:type="dcterms:W3CDTF">2022-09-09T12:21:08Z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2020-08-11T00:00:00Z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2022-08-31T00:00:00Z</vt:filetime>
  </property>
</Properties>
</file>