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2"/>
  </p:notesMasterIdLst>
  <p:sldIdLst>
    <p:sldId id="256" r:id="rId2"/>
    <p:sldId id="257" r:id="rId3"/>
    <p:sldId id="258" r:id="rId4"/>
    <p:sldId id="30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309" r:id="rId38"/>
    <p:sldId id="293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6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0F02AA-55F3-40AC-85BC-B985B10BEAE0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597C86-5605-4FF9-89F8-43116C412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0584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8A17F8F-E55B-46EF-8931-D3D2997A21F7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3549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16153" y="437845"/>
            <a:ext cx="8311692" cy="10020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045C75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ts val="1425"/>
              </a:lnSpc>
            </a:pPr>
            <a:r>
              <a:rPr lang="en-US" spc="-5" smtClean="0"/>
              <a:t>05-10-2021</a:t>
            </a:r>
            <a:endParaRPr spc="-5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045C75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0">
                <a:solidFill>
                  <a:srgbClr val="1FC8F8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045C75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ts val="1425"/>
              </a:lnSpc>
            </a:pPr>
            <a:r>
              <a:rPr lang="en-US" spc="-5" smtClean="0"/>
              <a:t>05-10-2021</a:t>
            </a:r>
            <a:endParaRPr spc="-5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045C75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0">
                <a:solidFill>
                  <a:srgbClr val="1FC8F8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045C75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ts val="1425"/>
              </a:lnSpc>
            </a:pPr>
            <a:r>
              <a:rPr lang="en-US" spc="-5" smtClean="0"/>
              <a:t>05-10-2021</a:t>
            </a:r>
            <a:endParaRPr spc="-5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045C75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0">
                <a:solidFill>
                  <a:srgbClr val="1FC8F8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045C75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ts val="1425"/>
              </a:lnSpc>
            </a:pPr>
            <a:r>
              <a:rPr lang="en-US" spc="-5" smtClean="0"/>
              <a:t>05-10-2021</a:t>
            </a:r>
            <a:endParaRPr spc="-5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045C75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045C75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ts val="1425"/>
              </a:lnSpc>
            </a:pPr>
            <a:r>
              <a:rPr lang="en-US" spc="-5" smtClean="0"/>
              <a:t>05-10-2021</a:t>
            </a:r>
            <a:endParaRPr spc="-5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045C75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05-10-2021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D7093-DEB4-4249-94BC-FC2821540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122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12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0"/>
            <a:ext cx="9143999" cy="6857998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0" y="1247"/>
            <a:ext cx="9143999" cy="1026159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4401357" y="0"/>
            <a:ext cx="4742641" cy="599949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0" y="0"/>
            <a:ext cx="9090762" cy="1019937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-881" y="52959"/>
            <a:ext cx="9145643" cy="900811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685415" y="3317875"/>
            <a:ext cx="3773170" cy="8483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1" i="0">
                <a:solidFill>
                  <a:srgbClr val="1FC8F8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5940" y="1084131"/>
            <a:ext cx="8073390" cy="2113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44500" y="6537257"/>
            <a:ext cx="805815" cy="1962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045C75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ts val="1425"/>
              </a:lnSpc>
            </a:pPr>
            <a:r>
              <a:rPr lang="en-US" spc="-5" smtClean="0"/>
              <a:t>05-10-2021</a:t>
            </a:r>
            <a:endParaRPr spc="-5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479535" y="6537257"/>
            <a:ext cx="247015" cy="1962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045C75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hf sldNum="0"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jpg"/><Relationship Id="rId4" Type="http://schemas.openxmlformats.org/officeDocument/2006/relationships/image" Target="../media/image22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jp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jp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7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jp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jpg"/><Relationship Id="rId5" Type="http://schemas.openxmlformats.org/officeDocument/2006/relationships/image" Target="../media/image52.jpg"/><Relationship Id="rId4" Type="http://schemas.openxmlformats.org/officeDocument/2006/relationships/image" Target="../media/image51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jpg"/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7.jpg"/><Relationship Id="rId4" Type="http://schemas.openxmlformats.org/officeDocument/2006/relationships/image" Target="../media/image56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jpg"/><Relationship Id="rId2" Type="http://schemas.openxmlformats.org/officeDocument/2006/relationships/image" Target="../media/image58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1.jpg"/><Relationship Id="rId4" Type="http://schemas.openxmlformats.org/officeDocument/2006/relationships/image" Target="../media/image60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jp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4.jpg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jp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jp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7.jpg"/><Relationship Id="rId4" Type="http://schemas.openxmlformats.org/officeDocument/2006/relationships/image" Target="../media/image78.jp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jpg"/><Relationship Id="rId5" Type="http://schemas.openxmlformats.org/officeDocument/2006/relationships/image" Target="../media/image82.jpg"/><Relationship Id="rId4" Type="http://schemas.openxmlformats.org/officeDocument/2006/relationships/image" Target="../media/image81.jp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5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png"/><Relationship Id="rId3" Type="http://schemas.openxmlformats.org/officeDocument/2006/relationships/image" Target="../media/image88.jpg"/><Relationship Id="rId7" Type="http://schemas.openxmlformats.org/officeDocument/2006/relationships/image" Target="../media/image92.png"/><Relationship Id="rId2" Type="http://schemas.openxmlformats.org/officeDocument/2006/relationships/image" Target="../media/image8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1.png"/><Relationship Id="rId5" Type="http://schemas.openxmlformats.org/officeDocument/2006/relationships/image" Target="../media/image90.png"/><Relationship Id="rId10" Type="http://schemas.openxmlformats.org/officeDocument/2006/relationships/image" Target="../media/image95.png"/><Relationship Id="rId4" Type="http://schemas.openxmlformats.org/officeDocument/2006/relationships/image" Target="../media/image89.jpg"/><Relationship Id="rId9" Type="http://schemas.openxmlformats.org/officeDocument/2006/relationships/image" Target="../media/image94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png"/><Relationship Id="rId3" Type="http://schemas.openxmlformats.org/officeDocument/2006/relationships/image" Target="../media/image96.jpg"/><Relationship Id="rId7" Type="http://schemas.openxmlformats.org/officeDocument/2006/relationships/image" Target="../media/image97.png"/><Relationship Id="rId2" Type="http://schemas.openxmlformats.org/officeDocument/2006/relationships/image" Target="../media/image8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3.png"/><Relationship Id="rId5" Type="http://schemas.openxmlformats.org/officeDocument/2006/relationships/image" Target="../media/image91.png"/><Relationship Id="rId4" Type="http://schemas.openxmlformats.org/officeDocument/2006/relationships/image" Target="../media/image87.jpg"/><Relationship Id="rId9" Type="http://schemas.openxmlformats.org/officeDocument/2006/relationships/image" Target="../media/image99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jpg"/><Relationship Id="rId3" Type="http://schemas.openxmlformats.org/officeDocument/2006/relationships/image" Target="../media/image101.png"/><Relationship Id="rId7" Type="http://schemas.openxmlformats.org/officeDocument/2006/relationships/image" Target="../media/image105.jp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4.png"/><Relationship Id="rId5" Type="http://schemas.openxmlformats.org/officeDocument/2006/relationships/image" Target="../media/image103.png"/><Relationship Id="rId10" Type="http://schemas.openxmlformats.org/officeDocument/2006/relationships/image" Target="../media/image108.png"/><Relationship Id="rId4" Type="http://schemas.openxmlformats.org/officeDocument/2006/relationships/image" Target="../media/image102.png"/><Relationship Id="rId9" Type="http://schemas.openxmlformats.org/officeDocument/2006/relationships/image" Target="../media/image10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jpg"/><Relationship Id="rId2" Type="http://schemas.openxmlformats.org/officeDocument/2006/relationships/image" Target="../media/image10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2.jpg"/><Relationship Id="rId5" Type="http://schemas.openxmlformats.org/officeDocument/2006/relationships/image" Target="../media/image52.jpg"/><Relationship Id="rId4" Type="http://schemas.openxmlformats.org/officeDocument/2006/relationships/image" Target="../media/image111.jp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jpg"/><Relationship Id="rId3" Type="http://schemas.openxmlformats.org/officeDocument/2006/relationships/image" Target="../media/image113.jpg"/><Relationship Id="rId7" Type="http://schemas.openxmlformats.org/officeDocument/2006/relationships/image" Target="../media/image96.jp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5.png"/><Relationship Id="rId5" Type="http://schemas.openxmlformats.org/officeDocument/2006/relationships/image" Target="../media/image109.jpg"/><Relationship Id="rId10" Type="http://schemas.openxmlformats.org/officeDocument/2006/relationships/image" Target="../media/image117.png"/><Relationship Id="rId4" Type="http://schemas.openxmlformats.org/officeDocument/2006/relationships/image" Target="../media/image114.png"/><Relationship Id="rId9" Type="http://schemas.openxmlformats.org/officeDocument/2006/relationships/image" Target="../media/image116.jp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3.jpg"/><Relationship Id="rId3" Type="http://schemas.openxmlformats.org/officeDocument/2006/relationships/image" Target="../media/image119.jpg"/><Relationship Id="rId7" Type="http://schemas.openxmlformats.org/officeDocument/2006/relationships/image" Target="../media/image92.png"/><Relationship Id="rId2" Type="http://schemas.openxmlformats.org/officeDocument/2006/relationships/image" Target="../media/image11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2.png"/><Relationship Id="rId11" Type="http://schemas.openxmlformats.org/officeDocument/2006/relationships/image" Target="../media/image124.jpg"/><Relationship Id="rId5" Type="http://schemas.openxmlformats.org/officeDocument/2006/relationships/image" Target="../media/image121.png"/><Relationship Id="rId10" Type="http://schemas.openxmlformats.org/officeDocument/2006/relationships/image" Target="../media/image52.jpg"/><Relationship Id="rId4" Type="http://schemas.openxmlformats.org/officeDocument/2006/relationships/image" Target="../media/image120.png"/><Relationship Id="rId9" Type="http://schemas.openxmlformats.org/officeDocument/2006/relationships/image" Target="../media/image112.jp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6.jpg"/><Relationship Id="rId2" Type="http://schemas.openxmlformats.org/officeDocument/2006/relationships/image" Target="../media/image125.jp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27.jpg"/><Relationship Id="rId4" Type="http://schemas.openxmlformats.org/officeDocument/2006/relationships/image" Target="../media/image18.jp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5.jpg"/><Relationship Id="rId2" Type="http://schemas.openxmlformats.org/officeDocument/2006/relationships/image" Target="../media/image128.jpg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29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32.jpg"/><Relationship Id="rId4" Type="http://schemas.openxmlformats.org/officeDocument/2006/relationships/image" Target="../media/image131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4.png"/><Relationship Id="rId2" Type="http://schemas.openxmlformats.org/officeDocument/2006/relationships/image" Target="../media/image1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7.png"/><Relationship Id="rId5" Type="http://schemas.openxmlformats.org/officeDocument/2006/relationships/image" Target="../media/image136.png"/><Relationship Id="rId4" Type="http://schemas.openxmlformats.org/officeDocument/2006/relationships/image" Target="../media/image135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8.jpg"/><Relationship Id="rId2" Type="http://schemas.openxmlformats.org/officeDocument/2006/relationships/image" Target="../media/image13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9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1.png"/><Relationship Id="rId7" Type="http://schemas.openxmlformats.org/officeDocument/2006/relationships/image" Target="../media/image138.jp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4.png"/><Relationship Id="rId5" Type="http://schemas.openxmlformats.org/officeDocument/2006/relationships/image" Target="../media/image143.png"/><Relationship Id="rId4" Type="http://schemas.openxmlformats.org/officeDocument/2006/relationships/image" Target="../media/image142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6.png"/><Relationship Id="rId2" Type="http://schemas.openxmlformats.org/officeDocument/2006/relationships/image" Target="../media/image1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8.png"/><Relationship Id="rId5" Type="http://schemas.openxmlformats.org/officeDocument/2006/relationships/image" Target="../media/image147.png"/><Relationship Id="rId4" Type="http://schemas.openxmlformats.org/officeDocument/2006/relationships/image" Target="../media/image143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image" Target="../media/image14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1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3.png"/><Relationship Id="rId2" Type="http://schemas.openxmlformats.org/officeDocument/2006/relationships/image" Target="../media/image15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4.jp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6.png"/><Relationship Id="rId2" Type="http://schemas.openxmlformats.org/officeDocument/2006/relationships/image" Target="../media/image15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8.png"/><Relationship Id="rId4" Type="http://schemas.openxmlformats.org/officeDocument/2006/relationships/image" Target="../media/image157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image" Target="../media/image15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3.png"/><Relationship Id="rId5" Type="http://schemas.openxmlformats.org/officeDocument/2006/relationships/image" Target="../media/image162.png"/><Relationship Id="rId4" Type="http://schemas.openxmlformats.org/officeDocument/2006/relationships/image" Target="../media/image16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8.jp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76929" y="685800"/>
            <a:ext cx="2138071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dirty="0" smtClean="0">
                <a:solidFill>
                  <a:srgbClr val="0E6EC5"/>
                </a:solidFill>
                <a:latin typeface="Arial"/>
                <a:cs typeface="Arial"/>
              </a:rPr>
              <a:t>ECE</a:t>
            </a:r>
            <a:r>
              <a:rPr lang="en-US" sz="3200" b="1" dirty="0" smtClean="0">
                <a:solidFill>
                  <a:srgbClr val="0E6EC5"/>
                </a:solidFill>
                <a:latin typeface="Arial"/>
                <a:cs typeface="Arial"/>
              </a:rPr>
              <a:t>-249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33880" y="1669795"/>
            <a:ext cx="6275705" cy="19691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15570" algn="ctr">
              <a:lnSpc>
                <a:spcPts val="3820"/>
              </a:lnSpc>
              <a:spcBef>
                <a:spcPts val="105"/>
              </a:spcBef>
            </a:pPr>
            <a:r>
              <a:rPr sz="3200" b="1" dirty="0">
                <a:solidFill>
                  <a:srgbClr val="FF0000"/>
                </a:solidFill>
                <a:latin typeface="Arial"/>
                <a:cs typeface="Arial"/>
              </a:rPr>
              <a:t>Unit-2</a:t>
            </a:r>
            <a:endParaRPr sz="3200">
              <a:latin typeface="Arial"/>
              <a:cs typeface="Arial"/>
            </a:endParaRPr>
          </a:p>
          <a:p>
            <a:pPr marL="2054860" marR="5080" indent="-2042795">
              <a:lnSpc>
                <a:spcPts val="5740"/>
              </a:lnSpc>
              <a:spcBef>
                <a:spcPts val="95"/>
              </a:spcBef>
            </a:pPr>
            <a:r>
              <a:rPr sz="4800" b="1" spc="-5" dirty="0">
                <a:solidFill>
                  <a:srgbClr val="04607A"/>
                </a:solidFill>
                <a:latin typeface="Arial"/>
                <a:cs typeface="Arial"/>
              </a:rPr>
              <a:t>Fundamentals</a:t>
            </a:r>
            <a:r>
              <a:rPr sz="4800" b="1" spc="15" dirty="0">
                <a:solidFill>
                  <a:srgbClr val="04607A"/>
                </a:solidFill>
                <a:latin typeface="Arial"/>
                <a:cs typeface="Arial"/>
              </a:rPr>
              <a:t> </a:t>
            </a:r>
            <a:r>
              <a:rPr sz="4800" b="1" dirty="0">
                <a:solidFill>
                  <a:srgbClr val="04607A"/>
                </a:solidFill>
                <a:latin typeface="Arial"/>
                <a:cs typeface="Arial"/>
              </a:rPr>
              <a:t>of</a:t>
            </a:r>
            <a:r>
              <a:rPr sz="4800" b="1" spc="-190" dirty="0">
                <a:solidFill>
                  <a:srgbClr val="04607A"/>
                </a:solidFill>
                <a:latin typeface="Arial"/>
                <a:cs typeface="Arial"/>
              </a:rPr>
              <a:t> </a:t>
            </a:r>
            <a:r>
              <a:rPr sz="4800" b="1" dirty="0">
                <a:solidFill>
                  <a:srgbClr val="04607A"/>
                </a:solidFill>
                <a:latin typeface="Arial"/>
                <a:cs typeface="Arial"/>
              </a:rPr>
              <a:t>A.C. </a:t>
            </a:r>
            <a:r>
              <a:rPr sz="4800" b="1" spc="-1320" dirty="0">
                <a:solidFill>
                  <a:srgbClr val="04607A"/>
                </a:solidFill>
                <a:latin typeface="Arial"/>
                <a:cs typeface="Arial"/>
              </a:rPr>
              <a:t> </a:t>
            </a:r>
            <a:r>
              <a:rPr sz="4800" b="1" spc="-5" dirty="0">
                <a:solidFill>
                  <a:srgbClr val="04607A"/>
                </a:solidFill>
                <a:latin typeface="Arial"/>
                <a:cs typeface="Arial"/>
              </a:rPr>
              <a:t>circuits</a:t>
            </a:r>
            <a:endParaRPr sz="4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78916" y="1592961"/>
            <a:ext cx="108585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dirty="0">
                <a:latin typeface="Times New Roman"/>
                <a:cs typeface="Times New Roman"/>
              </a:rPr>
              <a:t>.</a:t>
            </a:r>
            <a:endParaRPr sz="260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86000" y="3810000"/>
            <a:ext cx="4357115" cy="271576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7545" y="436245"/>
            <a:ext cx="77044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dirty="0">
                <a:solidFill>
                  <a:srgbClr val="FF0000"/>
                </a:solidFill>
                <a:latin typeface="Arial MT"/>
                <a:cs typeface="Arial MT"/>
              </a:rPr>
              <a:t>Periodic</a:t>
            </a:r>
            <a:r>
              <a:rPr sz="3600" b="0" spc="-1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3600" b="0" spc="-35" dirty="0">
                <a:solidFill>
                  <a:srgbClr val="FF0000"/>
                </a:solidFill>
                <a:latin typeface="Arial MT"/>
                <a:cs typeface="Arial MT"/>
              </a:rPr>
              <a:t>Voltage</a:t>
            </a:r>
            <a:r>
              <a:rPr sz="3600" b="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3600" b="0" spc="-5" dirty="0">
                <a:solidFill>
                  <a:srgbClr val="FF0000"/>
                </a:solidFill>
                <a:latin typeface="Arial MT"/>
                <a:cs typeface="Arial MT"/>
              </a:rPr>
              <a:t>or</a:t>
            </a:r>
            <a:r>
              <a:rPr sz="3600" b="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3600" b="0" spc="-5" dirty="0">
                <a:solidFill>
                  <a:srgbClr val="FF0000"/>
                </a:solidFill>
                <a:latin typeface="Arial MT"/>
                <a:cs typeface="Arial MT"/>
              </a:rPr>
              <a:t>Current</a:t>
            </a:r>
            <a:r>
              <a:rPr sz="3600" b="0" spc="-1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3600" b="0" spc="-20" dirty="0">
                <a:solidFill>
                  <a:srgbClr val="FF0000"/>
                </a:solidFill>
                <a:latin typeface="Arial MT"/>
                <a:cs typeface="Arial MT"/>
              </a:rPr>
              <a:t>Waveform</a:t>
            </a:r>
            <a:endParaRPr sz="3600" dirty="0">
              <a:solidFill>
                <a:srgbClr val="FF0000"/>
              </a:solidFill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8600" y="1010455"/>
            <a:ext cx="8763000" cy="1547860"/>
          </a:xfrm>
          <a:prstGeom prst="rect">
            <a:avLst/>
          </a:prstGeom>
        </p:spPr>
        <p:txBody>
          <a:bodyPr vert="horz" wrap="square" lIns="0" tIns="95250" rIns="0" bIns="0" rtlCol="0">
            <a:spAutoFit/>
          </a:bodyPr>
          <a:lstStyle/>
          <a:p>
            <a:pPr marL="285750" indent="-273685" algn="just">
              <a:lnSpc>
                <a:spcPct val="100000"/>
              </a:lnSpc>
              <a:spcBef>
                <a:spcPts val="750"/>
              </a:spcBef>
              <a:buClr>
                <a:srgbClr val="0AD0D9"/>
              </a:buClr>
              <a:buSzPct val="94230"/>
              <a:buFont typeface="Segoe UI Symbol"/>
              <a:buChar char="⚫"/>
              <a:tabLst>
                <a:tab pos="286385" algn="l"/>
              </a:tabLst>
            </a:pPr>
            <a:r>
              <a:rPr sz="2600" spc="-30" dirty="0">
                <a:latin typeface="Times New Roman"/>
                <a:cs typeface="Times New Roman"/>
              </a:rPr>
              <a:t>Average</a:t>
            </a:r>
            <a:r>
              <a:rPr sz="2600" spc="-10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value</a:t>
            </a:r>
          </a:p>
          <a:p>
            <a:pPr marL="652780" marR="5080" lvl="1" indent="-247015" algn="just">
              <a:lnSpc>
                <a:spcPct val="100000"/>
              </a:lnSpc>
              <a:spcBef>
                <a:spcPts val="505"/>
              </a:spcBef>
              <a:buClr>
                <a:srgbClr val="0E6EC5"/>
              </a:buClr>
              <a:buSzPct val="85000"/>
              <a:buFont typeface="Segoe UI Symbol"/>
              <a:buChar char="⚫"/>
              <a:tabLst>
                <a:tab pos="653415" algn="l"/>
              </a:tabLst>
            </a:pPr>
            <a:r>
              <a:rPr sz="2000" dirty="0">
                <a:latin typeface="Times New Roman"/>
                <a:cs typeface="Times New Roman"/>
              </a:rPr>
              <a:t>The current waveform shown in Fig, is periodic in nature, with </a:t>
            </a:r>
            <a:r>
              <a:rPr sz="2000" spc="-10" dirty="0">
                <a:latin typeface="Times New Roman"/>
                <a:cs typeface="Times New Roman"/>
              </a:rPr>
              <a:t>time 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period,</a:t>
            </a:r>
            <a:r>
              <a:rPr sz="2000" spc="-80" dirty="0">
                <a:latin typeface="Times New Roman"/>
                <a:cs typeface="Times New Roman"/>
              </a:rPr>
              <a:t> </a:t>
            </a:r>
            <a:r>
              <a:rPr sz="2000" spc="-75" dirty="0">
                <a:latin typeface="Times New Roman"/>
                <a:cs typeface="Times New Roman"/>
              </a:rPr>
              <a:t>T.</a:t>
            </a:r>
            <a:r>
              <a:rPr sz="2000" dirty="0">
                <a:latin typeface="Times New Roman"/>
                <a:cs typeface="Times New Roman"/>
              </a:rPr>
              <a:t> It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positive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for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first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half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cycle,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while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it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negative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for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second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half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cycle.</a:t>
            </a:r>
            <a:endParaRPr sz="2000" dirty="0">
              <a:latin typeface="Times New Roman"/>
              <a:cs typeface="Times New Roman"/>
            </a:endParaRPr>
          </a:p>
          <a:p>
            <a:pPr marL="652780" lvl="1" indent="-247650" algn="just">
              <a:lnSpc>
                <a:spcPct val="100000"/>
              </a:lnSpc>
              <a:spcBef>
                <a:spcPts val="480"/>
              </a:spcBef>
              <a:buClr>
                <a:srgbClr val="0E6EC5"/>
              </a:buClr>
              <a:buSzPct val="85000"/>
              <a:buFont typeface="Segoe UI Symbol"/>
              <a:buChar char="⚫"/>
              <a:tabLst>
                <a:tab pos="653415" algn="l"/>
              </a:tabLst>
            </a:pP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average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value of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waveform, </a:t>
            </a:r>
            <a:r>
              <a:rPr sz="2000" dirty="0">
                <a:latin typeface="Times New Roman"/>
                <a:cs typeface="Times New Roman"/>
              </a:rPr>
              <a:t>i(t)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defined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5940" y="3771976"/>
            <a:ext cx="8068945" cy="13074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5750" marR="5080" indent="-273685" algn="just">
              <a:lnSpc>
                <a:spcPct val="100000"/>
              </a:lnSpc>
              <a:spcBef>
                <a:spcPts val="105"/>
              </a:spcBef>
              <a:buClr>
                <a:srgbClr val="0AD0D9"/>
              </a:buClr>
              <a:buSzPct val="95000"/>
              <a:buFont typeface="Segoe UI Symbol"/>
              <a:buChar char="⚫"/>
              <a:tabLst>
                <a:tab pos="285115" algn="l"/>
                <a:tab pos="286385" algn="l"/>
              </a:tabLst>
            </a:pPr>
            <a:r>
              <a:rPr sz="2000" dirty="0">
                <a:latin typeface="Times New Roman"/>
                <a:cs typeface="Times New Roman"/>
              </a:rPr>
              <a:t>In </a:t>
            </a:r>
            <a:r>
              <a:rPr sz="2000" spc="-5" dirty="0">
                <a:latin typeface="Times New Roman"/>
                <a:cs typeface="Times New Roman"/>
              </a:rPr>
              <a:t>this </a:t>
            </a:r>
            <a:r>
              <a:rPr sz="2000" dirty="0">
                <a:latin typeface="Times New Roman"/>
                <a:cs typeface="Times New Roman"/>
              </a:rPr>
              <a:t>case, only half </a:t>
            </a:r>
            <a:r>
              <a:rPr sz="2000" spc="-5" dirty="0">
                <a:latin typeface="Times New Roman"/>
                <a:cs typeface="Times New Roman"/>
              </a:rPr>
              <a:t>cycle, </a:t>
            </a:r>
            <a:r>
              <a:rPr sz="2000" dirty="0">
                <a:latin typeface="Times New Roman"/>
                <a:cs typeface="Times New Roman"/>
              </a:rPr>
              <a:t>or half of the </a:t>
            </a:r>
            <a:r>
              <a:rPr sz="2000" spc="-10" dirty="0">
                <a:latin typeface="Times New Roman"/>
                <a:cs typeface="Times New Roman"/>
              </a:rPr>
              <a:t>time </a:t>
            </a:r>
            <a:r>
              <a:rPr sz="2000" dirty="0">
                <a:latin typeface="Times New Roman"/>
                <a:cs typeface="Times New Roman"/>
              </a:rPr>
              <a:t>period, is to be used for 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computing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average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value,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as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average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value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waveform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over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full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cycle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zero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(0).</a:t>
            </a:r>
          </a:p>
          <a:p>
            <a:pPr marL="285750" indent="-273685" algn="just">
              <a:lnSpc>
                <a:spcPct val="100000"/>
              </a:lnSpc>
              <a:spcBef>
                <a:spcPts val="484"/>
              </a:spcBef>
              <a:buClr>
                <a:srgbClr val="0AD0D9"/>
              </a:buClr>
              <a:buSzPct val="95000"/>
              <a:buFont typeface="Segoe UI Symbol"/>
              <a:buChar char="⚫"/>
              <a:tabLst>
                <a:tab pos="285115" algn="l"/>
                <a:tab pos="286385" algn="l"/>
              </a:tabLst>
            </a:pPr>
            <a:r>
              <a:rPr sz="2000" dirty="0">
                <a:latin typeface="Times New Roman"/>
                <a:cs typeface="Times New Roman"/>
              </a:rPr>
              <a:t>If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half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time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period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(T/2)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divided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into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6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equal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time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intervals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</a:t>
            </a:r>
            <a:r>
              <a:rPr sz="2000" i="1" dirty="0">
                <a:latin typeface="Times New Roman"/>
                <a:cs typeface="Times New Roman"/>
              </a:rPr>
              <a:t>TΔ)</a:t>
            </a:r>
            <a:endParaRPr sz="2000" dirty="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43100" y="2667000"/>
            <a:ext cx="5143500" cy="720852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501128" y="4786884"/>
            <a:ext cx="356616" cy="233171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28244" y="5358384"/>
            <a:ext cx="4829556" cy="65684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786628" y="5071871"/>
            <a:ext cx="3000755" cy="17861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6153" y="507872"/>
            <a:ext cx="65290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spc="-5" dirty="0">
                <a:solidFill>
                  <a:srgbClr val="FF0000"/>
                </a:solidFill>
                <a:latin typeface="Arial MT"/>
                <a:cs typeface="Arial MT"/>
              </a:rPr>
              <a:t>Root</a:t>
            </a:r>
            <a:r>
              <a:rPr sz="3600" b="0" spc="-1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3600" b="0" spc="-5" dirty="0">
                <a:solidFill>
                  <a:srgbClr val="FF0000"/>
                </a:solidFill>
                <a:latin typeface="Arial MT"/>
                <a:cs typeface="Arial MT"/>
              </a:rPr>
              <a:t>Mean</a:t>
            </a:r>
            <a:r>
              <a:rPr sz="3600" b="0" spc="-1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3600" b="0" spc="-5" dirty="0">
                <a:solidFill>
                  <a:srgbClr val="FF0000"/>
                </a:solidFill>
                <a:latin typeface="Arial MT"/>
                <a:cs typeface="Arial MT"/>
              </a:rPr>
              <a:t>Square</a:t>
            </a:r>
            <a:r>
              <a:rPr sz="3600" b="0" spc="-2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3600" b="0" dirty="0">
                <a:solidFill>
                  <a:srgbClr val="FF0000"/>
                </a:solidFill>
                <a:latin typeface="Arial MT"/>
                <a:cs typeface="Arial MT"/>
              </a:rPr>
              <a:t>(RMS)</a:t>
            </a:r>
            <a:r>
              <a:rPr sz="3600" b="0" spc="-1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3600" b="0" dirty="0">
                <a:solidFill>
                  <a:srgbClr val="FF0000"/>
                </a:solidFill>
                <a:latin typeface="Arial MT"/>
                <a:cs typeface="Arial MT"/>
              </a:rPr>
              <a:t>value</a:t>
            </a:r>
            <a:endParaRPr sz="3600">
              <a:solidFill>
                <a:srgbClr val="FF0000"/>
              </a:solidFill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2401" y="1308608"/>
            <a:ext cx="8915399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115" marR="5080" indent="-273050" algn="just">
              <a:lnSpc>
                <a:spcPct val="100000"/>
              </a:lnSpc>
              <a:spcBef>
                <a:spcPts val="100"/>
              </a:spcBef>
              <a:buClr>
                <a:srgbClr val="0AD0D9"/>
              </a:buClr>
              <a:buSzPct val="93750"/>
              <a:buFont typeface="Segoe UI Symbol"/>
              <a:buChar char="⚫"/>
              <a:tabLst>
                <a:tab pos="285750" algn="l"/>
              </a:tabLst>
            </a:pPr>
            <a:r>
              <a:rPr sz="2400" spc="-5" dirty="0">
                <a:latin typeface="Times New Roman"/>
                <a:cs typeface="Times New Roman"/>
              </a:rPr>
              <a:t>For </a:t>
            </a:r>
            <a:r>
              <a:rPr sz="2400" dirty="0">
                <a:latin typeface="Times New Roman"/>
                <a:cs typeface="Times New Roman"/>
              </a:rPr>
              <a:t>this current in half </a:t>
            </a:r>
            <a:r>
              <a:rPr sz="2400" spc="-5" dirty="0">
                <a:latin typeface="Times New Roman"/>
                <a:cs typeface="Times New Roman"/>
              </a:rPr>
              <a:t>time </a:t>
            </a:r>
            <a:r>
              <a:rPr sz="2400" dirty="0">
                <a:latin typeface="Times New Roman"/>
                <a:cs typeface="Times New Roman"/>
              </a:rPr>
              <a:t>period subdivided into 6 </a:t>
            </a:r>
            <a:r>
              <a:rPr sz="2400" spc="-5" dirty="0">
                <a:latin typeface="Times New Roman"/>
                <a:cs typeface="Times New Roman"/>
              </a:rPr>
              <a:t>time </a:t>
            </a:r>
            <a:r>
              <a:rPr sz="2400" dirty="0">
                <a:latin typeface="Times New Roman"/>
                <a:cs typeface="Times New Roman"/>
              </a:rPr>
              <a:t> intervals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as </a:t>
            </a:r>
            <a:r>
              <a:rPr sz="2400" dirty="0">
                <a:latin typeface="Times New Roman"/>
                <a:cs typeface="Times New Roman"/>
              </a:rPr>
              <a:t>given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above,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resistance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R,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average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value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energy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dissipated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 </a:t>
            </a:r>
            <a:r>
              <a:rPr sz="2400" spc="-5" dirty="0">
                <a:latin typeface="Times New Roman"/>
                <a:cs typeface="Times New Roman"/>
              </a:rPr>
              <a:t>given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07593" y="2479294"/>
            <a:ext cx="412940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1315" indent="-349250">
              <a:lnSpc>
                <a:spcPct val="100000"/>
              </a:lnSpc>
              <a:spcBef>
                <a:spcPts val="100"/>
              </a:spcBef>
              <a:buClr>
                <a:srgbClr val="0AD0D9"/>
              </a:buClr>
              <a:buSzPct val="93750"/>
              <a:buFont typeface="Segoe UI Symbol"/>
              <a:buChar char="⚫"/>
              <a:tabLst>
                <a:tab pos="361315" algn="l"/>
                <a:tab pos="361950" algn="l"/>
              </a:tabLst>
            </a:pPr>
            <a:r>
              <a:rPr sz="2400" dirty="0">
                <a:latin typeface="Times New Roman"/>
                <a:cs typeface="Times New Roman"/>
              </a:rPr>
              <a:t>Heat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produce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during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interval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75909" y="2581401"/>
            <a:ext cx="58991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Times New Roman"/>
                <a:cs typeface="Times New Roman"/>
              </a:rPr>
              <a:t>jouless</a:t>
            </a:r>
            <a:endParaRPr sz="1600">
              <a:latin typeface="Times New Roman"/>
              <a:cs typeface="Times New Roman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58255" y="2357627"/>
            <a:ext cx="3285743" cy="422910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643628" y="2572511"/>
            <a:ext cx="656844" cy="419100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286511" y="3214116"/>
            <a:ext cx="5038725" cy="3035935"/>
            <a:chOff x="286511" y="3214116"/>
            <a:chExt cx="5038725" cy="3035935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56615" y="3214116"/>
              <a:ext cx="2644140" cy="714755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86511" y="5500116"/>
              <a:ext cx="2570988" cy="749808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8243" y="3857244"/>
              <a:ext cx="4896611" cy="1696212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500" y="551815"/>
            <a:ext cx="7633334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0" spc="-10" dirty="0">
                <a:solidFill>
                  <a:srgbClr val="04607A"/>
                </a:solidFill>
                <a:latin typeface="Arial MT"/>
                <a:cs typeface="Arial MT"/>
              </a:rPr>
              <a:t>Average</a:t>
            </a:r>
            <a:r>
              <a:rPr sz="2800" b="0" spc="5" dirty="0">
                <a:solidFill>
                  <a:srgbClr val="04607A"/>
                </a:solidFill>
                <a:latin typeface="Arial MT"/>
                <a:cs typeface="Arial MT"/>
              </a:rPr>
              <a:t> </a:t>
            </a:r>
            <a:r>
              <a:rPr sz="2800" b="0" spc="-40" dirty="0">
                <a:solidFill>
                  <a:srgbClr val="04607A"/>
                </a:solidFill>
                <a:latin typeface="Arial MT"/>
                <a:cs typeface="Arial MT"/>
              </a:rPr>
              <a:t>Values</a:t>
            </a:r>
            <a:r>
              <a:rPr sz="2800" b="0" spc="5" dirty="0">
                <a:solidFill>
                  <a:srgbClr val="04607A"/>
                </a:solidFill>
                <a:latin typeface="Arial MT"/>
                <a:cs typeface="Arial MT"/>
              </a:rPr>
              <a:t> </a:t>
            </a:r>
            <a:r>
              <a:rPr sz="2800" b="0" spc="-5" dirty="0">
                <a:solidFill>
                  <a:srgbClr val="04607A"/>
                </a:solidFill>
                <a:latin typeface="Arial MT"/>
                <a:cs typeface="Arial MT"/>
              </a:rPr>
              <a:t>of Sinusoidal</a:t>
            </a:r>
            <a:r>
              <a:rPr sz="2800" b="0" spc="10" dirty="0">
                <a:solidFill>
                  <a:srgbClr val="04607A"/>
                </a:solidFill>
                <a:latin typeface="Arial MT"/>
                <a:cs typeface="Arial MT"/>
              </a:rPr>
              <a:t> </a:t>
            </a:r>
            <a:r>
              <a:rPr sz="2800" b="0" spc="-25" dirty="0">
                <a:solidFill>
                  <a:srgbClr val="04607A"/>
                </a:solidFill>
                <a:latin typeface="Arial MT"/>
                <a:cs typeface="Arial MT"/>
              </a:rPr>
              <a:t>Voltage</a:t>
            </a:r>
            <a:r>
              <a:rPr sz="2800" b="0" spc="20" dirty="0">
                <a:solidFill>
                  <a:srgbClr val="04607A"/>
                </a:solidFill>
                <a:latin typeface="Arial MT"/>
                <a:cs typeface="Arial MT"/>
              </a:rPr>
              <a:t> </a:t>
            </a:r>
            <a:r>
              <a:rPr sz="2800" b="0" spc="-15" dirty="0">
                <a:solidFill>
                  <a:srgbClr val="04607A"/>
                </a:solidFill>
                <a:latin typeface="Arial MT"/>
                <a:cs typeface="Arial MT"/>
              </a:rPr>
              <a:t>Waveform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5965" y="1238199"/>
            <a:ext cx="7430770" cy="19704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5115" indent="-273050">
              <a:lnSpc>
                <a:spcPct val="100000"/>
              </a:lnSpc>
              <a:spcBef>
                <a:spcPts val="95"/>
              </a:spcBef>
              <a:buClr>
                <a:srgbClr val="0AD0D9"/>
              </a:buClr>
              <a:buSzPct val="95454"/>
              <a:buFont typeface="Segoe UI Symbol"/>
              <a:buChar char="⚫"/>
              <a:tabLst>
                <a:tab pos="285750" algn="l"/>
              </a:tabLst>
            </a:pPr>
            <a:r>
              <a:rPr sz="2200" spc="-5" dirty="0">
                <a:latin typeface="Times New Roman"/>
                <a:cs typeface="Times New Roman"/>
              </a:rPr>
              <a:t>The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average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value</a:t>
            </a:r>
            <a:r>
              <a:rPr sz="2200" dirty="0">
                <a:latin typeface="Times New Roman"/>
                <a:cs typeface="Times New Roman"/>
              </a:rPr>
              <a:t> of</a:t>
            </a:r>
            <a:r>
              <a:rPr sz="2200" spc="-5" dirty="0">
                <a:latin typeface="Times New Roman"/>
                <a:cs typeface="Times New Roman"/>
              </a:rPr>
              <a:t> sine wave </a:t>
            </a:r>
            <a:r>
              <a:rPr sz="2200" dirty="0">
                <a:latin typeface="Times New Roman"/>
                <a:cs typeface="Times New Roman"/>
              </a:rPr>
              <a:t>over the </a:t>
            </a:r>
            <a:r>
              <a:rPr sz="2200" spc="-5" dirty="0">
                <a:latin typeface="Times New Roman"/>
                <a:cs typeface="Times New Roman"/>
              </a:rPr>
              <a:t>complete</a:t>
            </a:r>
            <a:r>
              <a:rPr sz="2200" spc="2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cycle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is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zero.</a:t>
            </a: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har char="⚫"/>
            </a:pPr>
            <a:endParaRPr sz="3200">
              <a:latin typeface="Times New Roman"/>
              <a:cs typeface="Times New Roman"/>
            </a:endParaRPr>
          </a:p>
          <a:p>
            <a:pPr marL="285115" indent="-273050">
              <a:lnSpc>
                <a:spcPct val="100000"/>
              </a:lnSpc>
              <a:buClr>
                <a:srgbClr val="0AD0D9"/>
              </a:buClr>
              <a:buSzPct val="93181"/>
              <a:buFont typeface="Segoe UI Symbol"/>
              <a:buChar char="⚫"/>
              <a:tabLst>
                <a:tab pos="285750" algn="l"/>
              </a:tabLst>
            </a:pPr>
            <a:r>
              <a:rPr sz="2200" spc="-5" dirty="0">
                <a:latin typeface="Times New Roman"/>
                <a:cs typeface="Times New Roman"/>
              </a:rPr>
              <a:t>The half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wave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value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of sinusoidal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current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is</a:t>
            </a: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har char="⚫"/>
            </a:pPr>
            <a:endParaRPr sz="3200">
              <a:latin typeface="Times New Roman"/>
              <a:cs typeface="Times New Roman"/>
            </a:endParaRPr>
          </a:p>
          <a:p>
            <a:pPr marL="285115" indent="-273050">
              <a:lnSpc>
                <a:spcPct val="100000"/>
              </a:lnSpc>
              <a:buClr>
                <a:srgbClr val="0AD0D9"/>
              </a:buClr>
              <a:buSzPct val="93181"/>
              <a:buFont typeface="Segoe UI Symbol"/>
              <a:buChar char="⚫"/>
              <a:tabLst>
                <a:tab pos="285750" algn="l"/>
              </a:tabLst>
            </a:pPr>
            <a:r>
              <a:rPr sz="2200" spc="-5" dirty="0">
                <a:latin typeface="Times New Roman"/>
                <a:cs typeface="Times New Roman"/>
              </a:rPr>
              <a:t>For half </a:t>
            </a:r>
            <a:r>
              <a:rPr sz="2200" dirty="0">
                <a:latin typeface="Times New Roman"/>
                <a:cs typeface="Times New Roman"/>
              </a:rPr>
              <a:t>cycle</a:t>
            </a:r>
            <a:r>
              <a:rPr sz="2200" spc="-5" dirty="0">
                <a:latin typeface="Times New Roman"/>
                <a:cs typeface="Times New Roman"/>
              </a:rPr>
              <a:t> when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ωt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varies from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0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to</a:t>
            </a:r>
            <a:r>
              <a:rPr sz="2200" spc="2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π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5965" y="5665419"/>
            <a:ext cx="133540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5115" indent="-273050">
              <a:lnSpc>
                <a:spcPct val="100000"/>
              </a:lnSpc>
              <a:spcBef>
                <a:spcPts val="95"/>
              </a:spcBef>
              <a:buClr>
                <a:srgbClr val="0AD0D9"/>
              </a:buClr>
              <a:buSzPct val="93181"/>
              <a:buFont typeface="Segoe UI Symbol"/>
              <a:buChar char="⚫"/>
              <a:tabLst>
                <a:tab pos="285750" algn="l"/>
              </a:tabLst>
            </a:pPr>
            <a:r>
              <a:rPr sz="2200" spc="-5" dirty="0">
                <a:latin typeface="Times New Roman"/>
                <a:cs typeface="Times New Roman"/>
              </a:rPr>
              <a:t>Si</a:t>
            </a:r>
            <a:r>
              <a:rPr sz="2200" spc="-20" dirty="0">
                <a:latin typeface="Times New Roman"/>
                <a:cs typeface="Times New Roman"/>
              </a:rPr>
              <a:t>m</a:t>
            </a:r>
            <a:r>
              <a:rPr sz="2200" spc="-5" dirty="0">
                <a:latin typeface="Times New Roman"/>
                <a:cs typeface="Times New Roman"/>
              </a:rPr>
              <a:t>ilarly</a:t>
            </a:r>
            <a:endParaRPr sz="220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14627" y="2429255"/>
            <a:ext cx="1830324" cy="35661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99744" y="3285744"/>
            <a:ext cx="2467356" cy="56235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57883" y="6091428"/>
            <a:ext cx="2923031" cy="551688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999744" y="3572255"/>
            <a:ext cx="7940040" cy="2194560"/>
            <a:chOff x="999744" y="3572255"/>
            <a:chExt cx="7940040" cy="2194560"/>
          </a:xfrm>
        </p:grpSpPr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71372" y="3928871"/>
              <a:ext cx="1781555" cy="629412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99744" y="4572000"/>
              <a:ext cx="2924556" cy="629412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99744" y="5215127"/>
              <a:ext cx="4610100" cy="551688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500115" y="3572255"/>
              <a:ext cx="3439667" cy="1647444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6153" y="590753"/>
            <a:ext cx="7598409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0" dirty="0">
                <a:solidFill>
                  <a:srgbClr val="04607A"/>
                </a:solidFill>
                <a:latin typeface="Arial MT"/>
                <a:cs typeface="Arial MT"/>
              </a:rPr>
              <a:t>RMS</a:t>
            </a:r>
            <a:r>
              <a:rPr sz="3000" b="0" spc="-5" dirty="0">
                <a:solidFill>
                  <a:srgbClr val="04607A"/>
                </a:solidFill>
                <a:latin typeface="Arial MT"/>
                <a:cs typeface="Arial MT"/>
              </a:rPr>
              <a:t> </a:t>
            </a:r>
            <a:r>
              <a:rPr sz="3000" b="0" spc="-40" dirty="0">
                <a:solidFill>
                  <a:srgbClr val="04607A"/>
                </a:solidFill>
                <a:latin typeface="Arial MT"/>
                <a:cs typeface="Arial MT"/>
              </a:rPr>
              <a:t>Values</a:t>
            </a:r>
            <a:r>
              <a:rPr sz="3000" b="0" spc="-20" dirty="0">
                <a:solidFill>
                  <a:srgbClr val="04607A"/>
                </a:solidFill>
                <a:latin typeface="Arial MT"/>
                <a:cs typeface="Arial MT"/>
              </a:rPr>
              <a:t> </a:t>
            </a:r>
            <a:r>
              <a:rPr sz="3000" b="0" dirty="0">
                <a:solidFill>
                  <a:srgbClr val="04607A"/>
                </a:solidFill>
                <a:latin typeface="Arial MT"/>
                <a:cs typeface="Arial MT"/>
              </a:rPr>
              <a:t>of </a:t>
            </a:r>
            <a:r>
              <a:rPr sz="3000" b="0" spc="-5" dirty="0">
                <a:solidFill>
                  <a:srgbClr val="04607A"/>
                </a:solidFill>
                <a:latin typeface="Arial MT"/>
                <a:cs typeface="Arial MT"/>
              </a:rPr>
              <a:t>Sinusoidal</a:t>
            </a:r>
            <a:r>
              <a:rPr sz="3000" b="0" spc="-15" dirty="0">
                <a:solidFill>
                  <a:srgbClr val="04607A"/>
                </a:solidFill>
                <a:latin typeface="Arial MT"/>
                <a:cs typeface="Arial MT"/>
              </a:rPr>
              <a:t> </a:t>
            </a:r>
            <a:r>
              <a:rPr sz="3000" b="0" spc="-30" dirty="0">
                <a:solidFill>
                  <a:srgbClr val="04607A"/>
                </a:solidFill>
                <a:latin typeface="Arial MT"/>
                <a:cs typeface="Arial MT"/>
              </a:rPr>
              <a:t>Voltage</a:t>
            </a:r>
            <a:r>
              <a:rPr sz="3000" b="0" spc="-35" dirty="0">
                <a:solidFill>
                  <a:srgbClr val="04607A"/>
                </a:solidFill>
                <a:latin typeface="Arial MT"/>
                <a:cs typeface="Arial MT"/>
              </a:rPr>
              <a:t> </a:t>
            </a:r>
            <a:r>
              <a:rPr sz="3000" b="0" spc="-15" dirty="0">
                <a:solidFill>
                  <a:srgbClr val="04607A"/>
                </a:solidFill>
                <a:latin typeface="Arial MT"/>
                <a:cs typeface="Arial MT"/>
              </a:rPr>
              <a:t>Waveform</a:t>
            </a:r>
            <a:endParaRPr sz="30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86334" y="1436877"/>
            <a:ext cx="7700645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5115" marR="5080" indent="-273050">
              <a:lnSpc>
                <a:spcPct val="100000"/>
              </a:lnSpc>
              <a:spcBef>
                <a:spcPts val="105"/>
              </a:spcBef>
              <a:buClr>
                <a:srgbClr val="0AD0D9"/>
              </a:buClr>
              <a:buSzPct val="95000"/>
              <a:buFont typeface="Segoe UI Symbol"/>
              <a:buChar char="⚫"/>
              <a:tabLst>
                <a:tab pos="285115" algn="l"/>
                <a:tab pos="285750" algn="l"/>
                <a:tab pos="7249795" algn="l"/>
              </a:tabLst>
            </a:pP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waveform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voltage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v(t),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 square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waveform,	,</a:t>
            </a:r>
            <a:r>
              <a:rPr sz="2000" spc="-8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are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shown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figures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12.4a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 12.4b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respectively.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6334" y="5766003"/>
            <a:ext cx="368617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115" indent="-273050">
              <a:lnSpc>
                <a:spcPct val="100000"/>
              </a:lnSpc>
              <a:spcBef>
                <a:spcPts val="100"/>
              </a:spcBef>
              <a:buClr>
                <a:srgbClr val="0AD0D9"/>
              </a:buClr>
              <a:buSzPct val="95000"/>
              <a:buFont typeface="Segoe UI Symbol"/>
              <a:buChar char="⚫"/>
              <a:tabLst>
                <a:tab pos="285115" algn="l"/>
                <a:tab pos="285750" algn="l"/>
              </a:tabLst>
            </a:pPr>
            <a:r>
              <a:rPr sz="2000" spc="-5" dirty="0">
                <a:latin typeface="Times New Roman"/>
                <a:cs typeface="Times New Roman"/>
              </a:rPr>
              <a:t>Similarly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for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current</a:t>
            </a:r>
            <a:r>
              <a:rPr sz="2000" spc="43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RMA</a:t>
            </a:r>
            <a:r>
              <a:rPr sz="2000" spc="-1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value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58000" y="1499616"/>
            <a:ext cx="499872" cy="358139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356615" y="2214372"/>
            <a:ext cx="8621395" cy="4296410"/>
            <a:chOff x="356615" y="2214372"/>
            <a:chExt cx="8621395" cy="4296410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571744" y="2286000"/>
              <a:ext cx="3406140" cy="4224528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43127" y="2214372"/>
              <a:ext cx="4988052" cy="643127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43127" y="2929127"/>
              <a:ext cx="2697480" cy="356615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56615" y="3357372"/>
              <a:ext cx="5248656" cy="2072639"/>
            </a:xfrm>
            <a:prstGeom prst="rect">
              <a:avLst/>
            </a:prstGeom>
          </p:spPr>
        </p:pic>
      </p:grpSp>
      <p:pic>
        <p:nvPicPr>
          <p:cNvPr id="11" name="object 1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143000" y="5929884"/>
            <a:ext cx="2743200" cy="609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6153" y="364997"/>
            <a:ext cx="25914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dirty="0">
                <a:solidFill>
                  <a:srgbClr val="04607A"/>
                </a:solidFill>
                <a:latin typeface="Arial MT"/>
                <a:cs typeface="Arial MT"/>
              </a:rPr>
              <a:t>Form</a:t>
            </a:r>
            <a:r>
              <a:rPr sz="3600" b="0" spc="-95" dirty="0">
                <a:solidFill>
                  <a:srgbClr val="04607A"/>
                </a:solidFill>
                <a:latin typeface="Arial MT"/>
                <a:cs typeface="Arial MT"/>
              </a:rPr>
              <a:t> </a:t>
            </a:r>
            <a:r>
              <a:rPr sz="3600" b="0" dirty="0">
                <a:solidFill>
                  <a:srgbClr val="04607A"/>
                </a:solidFill>
                <a:latin typeface="Arial MT"/>
                <a:cs typeface="Arial MT"/>
              </a:rPr>
              <a:t>factors</a:t>
            </a:r>
            <a:endParaRPr sz="3600">
              <a:latin typeface="Arial MT"/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8011" y="1857755"/>
            <a:ext cx="5213604" cy="69951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35965" y="1046505"/>
            <a:ext cx="7574915" cy="25882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115" marR="5080" indent="-273050">
              <a:lnSpc>
                <a:spcPct val="114500"/>
              </a:lnSpc>
              <a:spcBef>
                <a:spcPts val="100"/>
              </a:spcBef>
              <a:buClr>
                <a:srgbClr val="0AD0D9"/>
              </a:buClr>
              <a:buSzPct val="93181"/>
              <a:buFont typeface="Segoe UI Symbol"/>
              <a:buChar char="⚫"/>
              <a:tabLst>
                <a:tab pos="285750" algn="l"/>
              </a:tabLst>
            </a:pPr>
            <a:r>
              <a:rPr sz="2200" spc="-5" dirty="0">
                <a:latin typeface="Times New Roman"/>
                <a:cs typeface="Times New Roman"/>
              </a:rPr>
              <a:t>The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form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factor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of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an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alternating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quantity is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define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as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the </a:t>
            </a:r>
            <a:r>
              <a:rPr sz="2200" spc="-5" dirty="0">
                <a:latin typeface="Times New Roman"/>
                <a:cs typeface="Times New Roman"/>
              </a:rPr>
              <a:t>ratio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of </a:t>
            </a:r>
            <a:r>
              <a:rPr sz="2200" spc="-53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RMS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value to</a:t>
            </a:r>
            <a:r>
              <a:rPr sz="2200" dirty="0">
                <a:latin typeface="Times New Roman"/>
                <a:cs typeface="Times New Roman"/>
              </a:rPr>
              <a:t> the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average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value.</a:t>
            </a: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Char char="⚫"/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har char="⚫"/>
            </a:pPr>
            <a:endParaRPr sz="1850">
              <a:latin typeface="Times New Roman"/>
              <a:cs typeface="Times New Roman"/>
            </a:endParaRPr>
          </a:p>
          <a:p>
            <a:pPr marL="285115" indent="-273050">
              <a:lnSpc>
                <a:spcPct val="100000"/>
              </a:lnSpc>
              <a:buClr>
                <a:srgbClr val="0AD0D9"/>
              </a:buClr>
              <a:buSzPct val="94642"/>
              <a:buFont typeface="Segoe UI Symbol"/>
              <a:buChar char="⚫"/>
              <a:tabLst>
                <a:tab pos="285750" algn="l"/>
              </a:tabLst>
            </a:pPr>
            <a:r>
              <a:rPr sz="28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Peak</a:t>
            </a:r>
            <a:r>
              <a:rPr sz="2800" b="1" u="heavy" spc="-3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8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value:-</a:t>
            </a:r>
            <a:endParaRPr sz="2800">
              <a:latin typeface="Times New Roman"/>
              <a:cs typeface="Times New Roman"/>
            </a:endParaRPr>
          </a:p>
          <a:p>
            <a:pPr marL="285115" marR="23495" indent="-273050">
              <a:lnSpc>
                <a:spcPct val="100000"/>
              </a:lnSpc>
              <a:spcBef>
                <a:spcPts val="555"/>
              </a:spcBef>
              <a:buClr>
                <a:srgbClr val="0AD0D9"/>
              </a:buClr>
              <a:buSzPct val="93181"/>
              <a:buFont typeface="Segoe UI Symbol"/>
              <a:buChar char="⚫"/>
              <a:tabLst>
                <a:tab pos="285750" algn="l"/>
              </a:tabLst>
            </a:pPr>
            <a:r>
              <a:rPr sz="2200" spc="-5" dirty="0">
                <a:latin typeface="Times New Roman"/>
                <a:cs typeface="Times New Roman"/>
              </a:rPr>
              <a:t>The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peck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factor</a:t>
            </a:r>
            <a:r>
              <a:rPr sz="2200" spc="2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of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an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alternating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quantity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is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define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as the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ratio</a:t>
            </a:r>
            <a:r>
              <a:rPr sz="2200" spc="2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of </a:t>
            </a:r>
            <a:r>
              <a:rPr sz="2200" spc="-53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maximum</a:t>
            </a:r>
            <a:r>
              <a:rPr sz="2200" spc="4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value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to</a:t>
            </a:r>
            <a:r>
              <a:rPr sz="2200" dirty="0">
                <a:latin typeface="Times New Roman"/>
                <a:cs typeface="Times New Roman"/>
              </a:rPr>
              <a:t> the</a:t>
            </a:r>
            <a:r>
              <a:rPr sz="2200" spc="-5" dirty="0">
                <a:latin typeface="Times New Roman"/>
                <a:cs typeface="Times New Roman"/>
              </a:rPr>
              <a:t> average value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4642" y="4808670"/>
            <a:ext cx="8594090" cy="153035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285115" indent="-273050">
              <a:lnSpc>
                <a:spcPct val="100000"/>
              </a:lnSpc>
              <a:spcBef>
                <a:spcPts val="580"/>
              </a:spcBef>
              <a:buClr>
                <a:srgbClr val="0AD0D9"/>
              </a:buClr>
              <a:buSzPct val="95000"/>
              <a:buFont typeface="Segoe UI Symbol"/>
              <a:buChar char="⚫"/>
              <a:tabLst>
                <a:tab pos="285115" algn="l"/>
                <a:tab pos="285750" algn="l"/>
              </a:tabLst>
            </a:pPr>
            <a:r>
              <a:rPr sz="20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NOTE:-</a:t>
            </a:r>
            <a:endParaRPr sz="2000">
              <a:latin typeface="Times New Roman"/>
              <a:cs typeface="Times New Roman"/>
            </a:endParaRPr>
          </a:p>
          <a:p>
            <a:pPr marL="652780" lvl="1" indent="-247015">
              <a:lnSpc>
                <a:spcPct val="100000"/>
              </a:lnSpc>
              <a:spcBef>
                <a:spcPts val="520"/>
              </a:spcBef>
              <a:buClr>
                <a:srgbClr val="0E6EC5"/>
              </a:buClr>
              <a:buSzPct val="84090"/>
              <a:buFont typeface="Segoe UI Symbol"/>
              <a:buChar char="⚫"/>
              <a:tabLst>
                <a:tab pos="652780" algn="l"/>
              </a:tabLst>
            </a:pPr>
            <a:r>
              <a:rPr sz="2200" spc="-5" dirty="0">
                <a:latin typeface="Times New Roman"/>
                <a:cs typeface="Times New Roman"/>
              </a:rPr>
              <a:t>The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rms</a:t>
            </a:r>
            <a:r>
              <a:rPr sz="2200" spc="2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value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is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always greater</a:t>
            </a:r>
            <a:r>
              <a:rPr sz="2200" spc="2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than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the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average</a:t>
            </a:r>
            <a:r>
              <a:rPr sz="2200" spc="2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value.</a:t>
            </a:r>
            <a:endParaRPr sz="2200">
              <a:latin typeface="Times New Roman"/>
              <a:cs typeface="Times New Roman"/>
            </a:endParaRPr>
          </a:p>
          <a:p>
            <a:pPr marL="652780" lvl="1" indent="-247015">
              <a:lnSpc>
                <a:spcPct val="100000"/>
              </a:lnSpc>
              <a:spcBef>
                <a:spcPts val="530"/>
              </a:spcBef>
              <a:buClr>
                <a:srgbClr val="0E6EC5"/>
              </a:buClr>
              <a:buSzPct val="84090"/>
              <a:buFont typeface="Segoe UI Symbol"/>
              <a:buChar char="⚫"/>
              <a:tabLst>
                <a:tab pos="652780" algn="l"/>
              </a:tabLst>
            </a:pPr>
            <a:r>
              <a:rPr sz="2200" spc="-5" dirty="0">
                <a:latin typeface="Times New Roman"/>
                <a:cs typeface="Times New Roman"/>
              </a:rPr>
              <a:t>Except</a:t>
            </a:r>
            <a:r>
              <a:rPr sz="2200" spc="3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for</a:t>
            </a:r>
            <a:r>
              <a:rPr sz="2200" spc="3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</a:t>
            </a:r>
            <a:r>
              <a:rPr sz="2200" spc="30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rectangular</a:t>
            </a:r>
            <a:r>
              <a:rPr sz="2200" spc="3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waveform,</a:t>
            </a:r>
            <a:r>
              <a:rPr sz="2200" spc="3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in</a:t>
            </a:r>
            <a:r>
              <a:rPr sz="2200" spc="30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which</a:t>
            </a:r>
            <a:r>
              <a:rPr sz="2200" spc="30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case</a:t>
            </a:r>
            <a:r>
              <a:rPr sz="2200" spc="3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the</a:t>
            </a:r>
            <a:r>
              <a:rPr sz="2200" spc="3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heating</a:t>
            </a:r>
            <a:r>
              <a:rPr sz="2200" spc="30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effect</a:t>
            </a:r>
            <a:endParaRPr sz="2200">
              <a:latin typeface="Times New Roman"/>
              <a:cs typeface="Times New Roman"/>
            </a:endParaRPr>
          </a:p>
          <a:p>
            <a:pPr marL="652145">
              <a:lnSpc>
                <a:spcPct val="100000"/>
              </a:lnSpc>
            </a:pPr>
            <a:r>
              <a:rPr sz="2200" spc="-5" dirty="0">
                <a:latin typeface="Times New Roman"/>
                <a:cs typeface="Times New Roman"/>
              </a:rPr>
              <a:t>remains</a:t>
            </a:r>
            <a:r>
              <a:rPr sz="2200" spc="3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constant,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so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that </a:t>
            </a:r>
            <a:r>
              <a:rPr sz="2200" spc="-5" dirty="0">
                <a:latin typeface="Times New Roman"/>
                <a:cs typeface="Times New Roman"/>
              </a:rPr>
              <a:t>the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average</a:t>
            </a:r>
            <a:r>
              <a:rPr sz="2200" spc="2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and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the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rms</a:t>
            </a:r>
            <a:r>
              <a:rPr sz="2200" spc="2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values are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same</a:t>
            </a:r>
            <a:endParaRPr sz="2200">
              <a:latin typeface="Times New Roman"/>
              <a:cs typeface="Times New Roman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79676" y="3832859"/>
            <a:ext cx="4514088" cy="132435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500" y="212597"/>
            <a:ext cx="18554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spc="-5" dirty="0">
                <a:solidFill>
                  <a:srgbClr val="04607A"/>
                </a:solidFill>
                <a:latin typeface="Arial MT"/>
                <a:cs typeface="Arial MT"/>
              </a:rPr>
              <a:t>Question</a:t>
            </a:r>
            <a:endParaRPr sz="36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7593" y="880948"/>
            <a:ext cx="7841615" cy="10985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latin typeface="Times New Roman"/>
                <a:cs typeface="Times New Roman"/>
              </a:rPr>
              <a:t>Q1)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determine</a:t>
            </a:r>
            <a:r>
              <a:rPr sz="2200" spc="3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the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average</a:t>
            </a:r>
            <a:r>
              <a:rPr sz="2200" spc="2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value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and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RMS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value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of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sinusoidal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current</a:t>
            </a:r>
            <a:endParaRPr sz="2200">
              <a:latin typeface="Times New Roman"/>
              <a:cs typeface="Times New Roman"/>
            </a:endParaRPr>
          </a:p>
          <a:p>
            <a:pPr marR="5137785" algn="ctr">
              <a:lnSpc>
                <a:spcPct val="100000"/>
              </a:lnSpc>
              <a:spcBef>
                <a:spcPts val="5"/>
              </a:spcBef>
            </a:pPr>
            <a:r>
              <a:rPr sz="2200" spc="-5" dirty="0">
                <a:latin typeface="Times New Roman"/>
                <a:cs typeface="Times New Roman"/>
              </a:rPr>
              <a:t>of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peak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value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40A.</a:t>
            </a:r>
            <a:endParaRPr sz="2200">
              <a:latin typeface="Times New Roman"/>
              <a:cs typeface="Times New Roman"/>
            </a:endParaRPr>
          </a:p>
          <a:p>
            <a:pPr marR="5213985" algn="ctr">
              <a:lnSpc>
                <a:spcPct val="100000"/>
              </a:lnSpc>
              <a:spcBef>
                <a:spcPts val="530"/>
              </a:spcBef>
              <a:tabLst>
                <a:tab pos="1816735" algn="l"/>
                <a:tab pos="2112010" algn="l"/>
              </a:tabLst>
            </a:pPr>
            <a:r>
              <a:rPr sz="2200" dirty="0">
                <a:latin typeface="Times New Roman"/>
                <a:cs typeface="Times New Roman"/>
              </a:rPr>
              <a:t>Solution:-</a:t>
            </a:r>
            <a:r>
              <a:rPr sz="2200" spc="-5" dirty="0">
                <a:latin typeface="Times New Roman"/>
                <a:cs typeface="Times New Roman"/>
              </a:rPr>
              <a:t> I</a:t>
            </a:r>
            <a:r>
              <a:rPr sz="1800" spc="-5" dirty="0">
                <a:latin typeface="Times New Roman"/>
                <a:cs typeface="Times New Roman"/>
              </a:rPr>
              <a:t>max	</a:t>
            </a:r>
            <a:r>
              <a:rPr sz="2200" spc="-5" dirty="0">
                <a:latin typeface="Times New Roman"/>
                <a:cs typeface="Times New Roman"/>
              </a:rPr>
              <a:t>=	40A</a:t>
            </a:r>
            <a:endParaRPr sz="22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642872" y="1929383"/>
            <a:ext cx="1811020" cy="1056640"/>
            <a:chOff x="1642872" y="1929383"/>
            <a:chExt cx="1811020" cy="105664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86128" y="1929383"/>
              <a:ext cx="1275588" cy="67513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42872" y="2642615"/>
              <a:ext cx="1810512" cy="342900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071116" y="5286755"/>
            <a:ext cx="2086356" cy="38100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001011" y="4786884"/>
            <a:ext cx="2189988" cy="34290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142744" y="5715000"/>
            <a:ext cx="1286256" cy="458723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364642" y="3382136"/>
            <a:ext cx="7950200" cy="11468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latin typeface="Times New Roman"/>
                <a:cs typeface="Times New Roman"/>
              </a:rPr>
              <a:t>Q2)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write</a:t>
            </a:r>
            <a:r>
              <a:rPr sz="2200" spc="2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the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instantaneous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value for</a:t>
            </a:r>
            <a:r>
              <a:rPr sz="2200" spc="2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50Hz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sinusoidal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voltage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supply</a:t>
            </a:r>
            <a:endParaRPr sz="2200">
              <a:latin typeface="Times New Roman"/>
              <a:cs typeface="Times New Roman"/>
            </a:endParaRPr>
          </a:p>
          <a:p>
            <a:pPr marL="285115">
              <a:lnSpc>
                <a:spcPct val="100000"/>
              </a:lnSpc>
            </a:pPr>
            <a:r>
              <a:rPr sz="2200" spc="-5" dirty="0">
                <a:latin typeface="Times New Roman"/>
                <a:cs typeface="Times New Roman"/>
              </a:rPr>
              <a:t>for domestic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purposes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at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spc="-60" dirty="0">
                <a:latin typeface="Times New Roman"/>
                <a:cs typeface="Times New Roman"/>
              </a:rPr>
              <a:t>230V.</a:t>
            </a:r>
            <a:endParaRPr sz="2200">
              <a:latin typeface="Times New Roman"/>
              <a:cs typeface="Times New Roman"/>
            </a:endParaRPr>
          </a:p>
          <a:p>
            <a:pPr marL="83820">
              <a:lnSpc>
                <a:spcPct val="100000"/>
              </a:lnSpc>
              <a:spcBef>
                <a:spcPts val="910"/>
              </a:spcBef>
              <a:tabLst>
                <a:tab pos="3318510" algn="l"/>
                <a:tab pos="3615054" algn="l"/>
                <a:tab pos="4472305" algn="l"/>
                <a:tab pos="4682490" algn="l"/>
              </a:tabLst>
            </a:pPr>
            <a:r>
              <a:rPr sz="2200" dirty="0">
                <a:latin typeface="Times New Roman"/>
                <a:cs typeface="Times New Roman"/>
              </a:rPr>
              <a:t>Solution:-</a:t>
            </a:r>
            <a:r>
              <a:rPr sz="2200" spc="-5" dirty="0">
                <a:latin typeface="Times New Roman"/>
                <a:cs typeface="Times New Roman"/>
              </a:rPr>
              <a:t> given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value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V</a:t>
            </a:r>
            <a:r>
              <a:rPr sz="1800" spc="-5" dirty="0">
                <a:latin typeface="Times New Roman"/>
                <a:cs typeface="Times New Roman"/>
              </a:rPr>
              <a:t>rms	</a:t>
            </a:r>
            <a:r>
              <a:rPr sz="2200" spc="-5" dirty="0">
                <a:latin typeface="Times New Roman"/>
                <a:cs typeface="Times New Roman"/>
              </a:rPr>
              <a:t>=	230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spc="-150" dirty="0">
                <a:latin typeface="Times New Roman"/>
                <a:cs typeface="Times New Roman"/>
              </a:rPr>
              <a:t>V.	</a:t>
            </a:r>
            <a:r>
              <a:rPr sz="2200" spc="-5" dirty="0">
                <a:latin typeface="Times New Roman"/>
                <a:cs typeface="Times New Roman"/>
              </a:rPr>
              <a:t>,	f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=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50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Hz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8800" y="436245"/>
            <a:ext cx="49549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dirty="0">
                <a:solidFill>
                  <a:srgbClr val="04607A"/>
                </a:solidFill>
                <a:latin typeface="Arial MT"/>
                <a:cs typeface="Arial MT"/>
              </a:rPr>
              <a:t>Single-phase</a:t>
            </a:r>
            <a:r>
              <a:rPr sz="3600" b="0" spc="-250" dirty="0">
                <a:solidFill>
                  <a:srgbClr val="04607A"/>
                </a:solidFill>
                <a:latin typeface="Arial MT"/>
                <a:cs typeface="Arial MT"/>
              </a:rPr>
              <a:t> </a:t>
            </a:r>
            <a:r>
              <a:rPr sz="3600" b="0" spc="-5" dirty="0">
                <a:solidFill>
                  <a:srgbClr val="04607A"/>
                </a:solidFill>
                <a:latin typeface="Arial MT"/>
                <a:cs typeface="Arial MT"/>
              </a:rPr>
              <a:t>AC</a:t>
            </a:r>
            <a:r>
              <a:rPr sz="3600" b="0" spc="-25" dirty="0">
                <a:solidFill>
                  <a:srgbClr val="04607A"/>
                </a:solidFill>
                <a:latin typeface="Arial MT"/>
                <a:cs typeface="Arial MT"/>
              </a:rPr>
              <a:t> </a:t>
            </a:r>
            <a:r>
              <a:rPr sz="3600" b="0" spc="-5" dirty="0">
                <a:solidFill>
                  <a:srgbClr val="04607A"/>
                </a:solidFill>
                <a:latin typeface="Arial MT"/>
                <a:cs typeface="Arial MT"/>
              </a:rPr>
              <a:t>Supply</a:t>
            </a:r>
            <a:endParaRPr sz="36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161537"/>
            <a:ext cx="7572375" cy="83502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285750" indent="-273685">
              <a:lnSpc>
                <a:spcPct val="100000"/>
              </a:lnSpc>
              <a:spcBef>
                <a:spcPts val="695"/>
              </a:spcBef>
              <a:buClr>
                <a:srgbClr val="0AD0D9"/>
              </a:buClr>
              <a:buSzPct val="93750"/>
              <a:buFont typeface="Segoe UI Symbol"/>
              <a:buChar char="⚫"/>
              <a:tabLst>
                <a:tab pos="286385" algn="l"/>
              </a:tabLst>
            </a:pPr>
            <a:r>
              <a:rPr sz="2400" dirty="0">
                <a:latin typeface="Times New Roman"/>
                <a:cs typeface="Times New Roman"/>
              </a:rPr>
              <a:t>Purely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resistive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circuit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(R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only)</a:t>
            </a:r>
            <a:endParaRPr sz="2400">
              <a:latin typeface="Times New Roman"/>
              <a:cs typeface="Times New Roman"/>
            </a:endParaRPr>
          </a:p>
          <a:p>
            <a:pPr marL="652780" lvl="1" indent="-247650">
              <a:lnSpc>
                <a:spcPct val="100000"/>
              </a:lnSpc>
              <a:spcBef>
                <a:spcPts val="495"/>
              </a:spcBef>
              <a:buClr>
                <a:srgbClr val="0E6EC5"/>
              </a:buClr>
              <a:buSzPct val="85000"/>
              <a:buFont typeface="Segoe UI Symbol"/>
              <a:buChar char="⚫"/>
              <a:tabLst>
                <a:tab pos="653415" algn="l"/>
              </a:tabLst>
            </a:pP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instantaneous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value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current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though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circuit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given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by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9436" y="2607310"/>
            <a:ext cx="608266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9079" indent="-247015">
              <a:lnSpc>
                <a:spcPct val="100000"/>
              </a:lnSpc>
              <a:spcBef>
                <a:spcPts val="95"/>
              </a:spcBef>
              <a:buClr>
                <a:srgbClr val="0E6EC5"/>
              </a:buClr>
              <a:buSzPct val="84375"/>
              <a:buFont typeface="Segoe UI Symbol"/>
              <a:buChar char="⚫"/>
              <a:tabLst>
                <a:tab pos="259079" algn="l"/>
                <a:tab pos="259715" algn="l"/>
              </a:tabLst>
            </a:pPr>
            <a:r>
              <a:rPr sz="1600" spc="-5" dirty="0">
                <a:latin typeface="Times New Roman"/>
                <a:cs typeface="Times New Roman"/>
              </a:rPr>
              <a:t>Im</a:t>
            </a:r>
            <a:r>
              <a:rPr sz="1600" spc="-114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and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Vm</a:t>
            </a:r>
            <a:r>
              <a:rPr sz="1600" spc="-1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are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maximum</a:t>
            </a:r>
            <a:r>
              <a:rPr sz="1600" spc="5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values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of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current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and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voltage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respectively</a:t>
            </a:r>
            <a:endParaRPr sz="160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14627" y="3643884"/>
            <a:ext cx="2404872" cy="1427988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1214627" y="3000755"/>
            <a:ext cx="7724140" cy="3500754"/>
            <a:chOff x="1214627" y="3000755"/>
            <a:chExt cx="7724140" cy="3500754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29383" y="3000755"/>
              <a:ext cx="2977896" cy="589788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072127" y="3429000"/>
              <a:ext cx="4866132" cy="307238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14627" y="5286755"/>
              <a:ext cx="2531364" cy="928116"/>
            </a:xfrm>
            <a:prstGeom prst="rect">
              <a:avLst/>
            </a:prstGeom>
          </p:spPr>
        </p:pic>
      </p:grpSp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714244" y="2001011"/>
            <a:ext cx="1714500" cy="52425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7476" y="640207"/>
            <a:ext cx="605980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04607A"/>
                </a:solidFill>
                <a:latin typeface="Arial"/>
                <a:cs typeface="Arial"/>
              </a:rPr>
              <a:t>Purely</a:t>
            </a:r>
            <a:r>
              <a:rPr sz="3200" spc="-15" dirty="0">
                <a:solidFill>
                  <a:srgbClr val="04607A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04607A"/>
                </a:solidFill>
                <a:latin typeface="Arial"/>
                <a:cs typeface="Arial"/>
              </a:rPr>
              <a:t>inductive</a:t>
            </a:r>
            <a:r>
              <a:rPr sz="3200" spc="-45" dirty="0">
                <a:solidFill>
                  <a:srgbClr val="04607A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04607A"/>
                </a:solidFill>
                <a:latin typeface="Arial"/>
                <a:cs typeface="Arial"/>
              </a:rPr>
              <a:t>circuit</a:t>
            </a:r>
            <a:r>
              <a:rPr sz="3200" spc="-15" dirty="0">
                <a:solidFill>
                  <a:srgbClr val="04607A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04607A"/>
                </a:solidFill>
                <a:latin typeface="Arial"/>
                <a:cs typeface="Arial"/>
              </a:rPr>
              <a:t>(L</a:t>
            </a:r>
            <a:r>
              <a:rPr sz="3200" spc="-80" dirty="0">
                <a:solidFill>
                  <a:srgbClr val="04607A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04607A"/>
                </a:solidFill>
                <a:latin typeface="Arial"/>
                <a:cs typeface="Arial"/>
              </a:rPr>
              <a:t>only)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7593" y="1522857"/>
            <a:ext cx="732345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115" marR="5080" indent="-273050">
              <a:lnSpc>
                <a:spcPct val="100000"/>
              </a:lnSpc>
              <a:spcBef>
                <a:spcPts val="100"/>
              </a:spcBef>
              <a:buClr>
                <a:srgbClr val="0AD0D9"/>
              </a:buClr>
              <a:buSzPct val="93750"/>
              <a:buFont typeface="Segoe UI Symbol"/>
              <a:buChar char="⚫"/>
              <a:tabLst>
                <a:tab pos="285750" algn="l"/>
              </a:tabLst>
            </a:pPr>
            <a:r>
              <a:rPr sz="2400" spc="-5" dirty="0">
                <a:latin typeface="Times New Roman"/>
                <a:cs typeface="Times New Roman"/>
              </a:rPr>
              <a:t>For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circuit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,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current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i,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is </a:t>
            </a:r>
            <a:r>
              <a:rPr sz="2400" dirty="0">
                <a:latin typeface="Times New Roman"/>
                <a:cs typeface="Times New Roman"/>
              </a:rPr>
              <a:t>obtained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by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procedure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described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here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7593" y="4537964"/>
            <a:ext cx="186055" cy="3733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250" spc="-835" dirty="0">
                <a:solidFill>
                  <a:srgbClr val="0AD0D9"/>
                </a:solidFill>
                <a:latin typeface="Segoe UI Symbol"/>
                <a:cs typeface="Segoe UI Symbol"/>
              </a:rPr>
              <a:t>⚫</a:t>
            </a:r>
            <a:endParaRPr sz="2250">
              <a:latin typeface="Segoe UI Symbol"/>
              <a:cs typeface="Segoe UI Symbo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928116" y="1929383"/>
            <a:ext cx="8001000" cy="4928870"/>
            <a:chOff x="928116" y="1929383"/>
            <a:chExt cx="8001000" cy="492887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28116" y="2285999"/>
              <a:ext cx="3787140" cy="2974848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00372" y="1929383"/>
              <a:ext cx="4428744" cy="307086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86256" y="5286755"/>
              <a:ext cx="1786127" cy="134112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72000" y="5090159"/>
              <a:ext cx="2929128" cy="1767839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500" y="558749"/>
            <a:ext cx="629539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04607A"/>
                </a:solidFill>
                <a:latin typeface="Arial"/>
                <a:cs typeface="Arial"/>
              </a:rPr>
              <a:t>Purely</a:t>
            </a:r>
            <a:r>
              <a:rPr sz="3200" spc="-15" dirty="0">
                <a:solidFill>
                  <a:srgbClr val="04607A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04607A"/>
                </a:solidFill>
                <a:latin typeface="Arial"/>
                <a:cs typeface="Arial"/>
              </a:rPr>
              <a:t>capacitive</a:t>
            </a:r>
            <a:r>
              <a:rPr sz="3200" spc="-35" dirty="0">
                <a:solidFill>
                  <a:srgbClr val="04607A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04607A"/>
                </a:solidFill>
                <a:latin typeface="Arial"/>
                <a:cs typeface="Arial"/>
              </a:rPr>
              <a:t>circuit</a:t>
            </a:r>
            <a:r>
              <a:rPr sz="3200" spc="-20" dirty="0">
                <a:solidFill>
                  <a:srgbClr val="04607A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04607A"/>
                </a:solidFill>
                <a:latin typeface="Arial"/>
                <a:cs typeface="Arial"/>
              </a:rPr>
              <a:t>(C</a:t>
            </a:r>
            <a:r>
              <a:rPr sz="3200" spc="-15" dirty="0">
                <a:solidFill>
                  <a:srgbClr val="04607A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04607A"/>
                </a:solidFill>
                <a:latin typeface="Arial"/>
                <a:cs typeface="Arial"/>
              </a:rPr>
              <a:t>only)</a:t>
            </a:r>
            <a:endParaRPr sz="32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71615" y="1143000"/>
            <a:ext cx="2715767" cy="1642872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499872" y="1214627"/>
            <a:ext cx="8001000" cy="5279390"/>
            <a:chOff x="499872" y="1214627"/>
            <a:chExt cx="8001000" cy="527939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9872" y="1214627"/>
              <a:ext cx="4500372" cy="325069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643883" y="3357372"/>
              <a:ext cx="4856988" cy="3136391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28116" y="4571999"/>
              <a:ext cx="1929384" cy="1498092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85872" y="1357883"/>
            <a:ext cx="2500883" cy="376427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3402595" y="4026944"/>
            <a:ext cx="134620" cy="0"/>
          </a:xfrm>
          <a:custGeom>
            <a:avLst/>
            <a:gdLst/>
            <a:ahLst/>
            <a:cxnLst/>
            <a:rect l="l" t="t" r="r" b="b"/>
            <a:pathLst>
              <a:path w="134620">
                <a:moveTo>
                  <a:pt x="0" y="0"/>
                </a:moveTo>
                <a:lnTo>
                  <a:pt x="134031" y="0"/>
                </a:lnTo>
              </a:path>
            </a:pathLst>
          </a:custGeom>
          <a:ln w="61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877116" y="4026944"/>
            <a:ext cx="365760" cy="0"/>
          </a:xfrm>
          <a:custGeom>
            <a:avLst/>
            <a:gdLst/>
            <a:ahLst/>
            <a:cxnLst/>
            <a:rect l="l" t="t" r="r" b="b"/>
            <a:pathLst>
              <a:path w="365760">
                <a:moveTo>
                  <a:pt x="0" y="0"/>
                </a:moveTo>
                <a:lnTo>
                  <a:pt x="365668" y="0"/>
                </a:lnTo>
              </a:path>
            </a:pathLst>
          </a:custGeom>
          <a:ln w="61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31393" y="887044"/>
            <a:ext cx="7994015" cy="42589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1315" indent="-273050">
              <a:lnSpc>
                <a:spcPct val="100000"/>
              </a:lnSpc>
              <a:spcBef>
                <a:spcPts val="100"/>
              </a:spcBef>
              <a:buClr>
                <a:srgbClr val="0AD0D9"/>
              </a:buClr>
              <a:buSzPct val="93750"/>
              <a:buFont typeface="Segoe UI Symbol"/>
              <a:buChar char="⚫"/>
              <a:tabLst>
                <a:tab pos="361950" algn="l"/>
              </a:tabLst>
            </a:pPr>
            <a:r>
              <a:rPr sz="2400" dirty="0">
                <a:latin typeface="Times New Roman"/>
                <a:cs typeface="Times New Roman"/>
              </a:rPr>
              <a:t>From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our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earlier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discussions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know </a:t>
            </a:r>
            <a:r>
              <a:rPr sz="2400" dirty="0">
                <a:latin typeface="Times New Roman"/>
                <a:cs typeface="Times New Roman"/>
              </a:rPr>
              <a:t>that</a:t>
            </a:r>
          </a:p>
          <a:p>
            <a:pPr>
              <a:lnSpc>
                <a:spcPct val="100000"/>
              </a:lnSpc>
              <a:buClr>
                <a:srgbClr val="0AD0D9"/>
              </a:buClr>
              <a:buFont typeface="Segoe UI Symbol"/>
              <a:buChar char="⚫"/>
            </a:pPr>
            <a:endParaRPr sz="2600" dirty="0">
              <a:latin typeface="Times New Roman"/>
              <a:cs typeface="Times New Roman"/>
            </a:endParaRPr>
          </a:p>
          <a:p>
            <a:pPr marL="361315">
              <a:lnSpc>
                <a:spcPct val="100000"/>
              </a:lnSpc>
              <a:spcBef>
                <a:spcPts val="1620"/>
              </a:spcBef>
            </a:pPr>
            <a:r>
              <a:rPr sz="2400" spc="-5" dirty="0">
                <a:latin typeface="Times New Roman"/>
                <a:cs typeface="Times New Roman"/>
              </a:rPr>
              <a:t>where </a:t>
            </a:r>
            <a:r>
              <a:rPr sz="2400" i="1" spc="-5" dirty="0">
                <a:latin typeface="Times New Roman"/>
                <a:cs typeface="Times New Roman"/>
              </a:rPr>
              <a:t>V</a:t>
            </a:r>
            <a:r>
              <a:rPr sz="2400" i="1" spc="-7" baseline="-20833" dirty="0">
                <a:latin typeface="Times New Roman"/>
                <a:cs typeface="Times New Roman"/>
              </a:rPr>
              <a:t>m</a:t>
            </a:r>
            <a:r>
              <a:rPr sz="2400" i="1" spc="-15" baseline="-20833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is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peak</a:t>
            </a:r>
            <a:r>
              <a:rPr sz="2400" b="1" spc="-1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000FF"/>
                </a:solidFill>
                <a:latin typeface="Times New Roman"/>
                <a:cs typeface="Times New Roman"/>
              </a:rPr>
              <a:t>voltage</a:t>
            </a:r>
            <a:endParaRPr sz="2400" dirty="0">
              <a:latin typeface="Times New Roman"/>
              <a:cs typeface="Times New Roman"/>
            </a:endParaRPr>
          </a:p>
          <a:p>
            <a:pPr marL="1003300">
              <a:lnSpc>
                <a:spcPct val="100000"/>
              </a:lnSpc>
              <a:spcBef>
                <a:spcPts val="190"/>
              </a:spcBef>
            </a:pPr>
            <a:r>
              <a:rPr sz="2500" spc="-70" dirty="0">
                <a:latin typeface="Symbol"/>
                <a:cs typeface="Symbol"/>
              </a:rPr>
              <a:t></a:t>
            </a:r>
            <a:r>
              <a:rPr sz="2500" spc="-4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000FF"/>
                </a:solidFill>
                <a:latin typeface="Times New Roman"/>
                <a:cs typeface="Times New Roman"/>
              </a:rPr>
              <a:t>angular</a:t>
            </a:r>
            <a:r>
              <a:rPr sz="2400" b="1" spc="-5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b="1" spc="-10" dirty="0">
                <a:solidFill>
                  <a:srgbClr val="0000FF"/>
                </a:solidFill>
                <a:latin typeface="Times New Roman"/>
                <a:cs typeface="Times New Roman"/>
              </a:rPr>
              <a:t>frequency</a:t>
            </a:r>
            <a:endParaRPr sz="2400" dirty="0">
              <a:latin typeface="Times New Roman"/>
              <a:cs typeface="Times New Roman"/>
            </a:endParaRPr>
          </a:p>
          <a:p>
            <a:pPr marL="1003300">
              <a:lnSpc>
                <a:spcPct val="100000"/>
              </a:lnSpc>
              <a:spcBef>
                <a:spcPts val="745"/>
              </a:spcBef>
            </a:pPr>
            <a:r>
              <a:rPr sz="2500" spc="-55" dirty="0">
                <a:latin typeface="Symbol"/>
                <a:cs typeface="Symbol"/>
              </a:rPr>
              <a:t></a:t>
            </a:r>
            <a:r>
              <a:rPr sz="2500" spc="-4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phase </a:t>
            </a:r>
            <a:r>
              <a:rPr sz="2400" b="1" dirty="0">
                <a:solidFill>
                  <a:srgbClr val="0000FF"/>
                </a:solidFill>
                <a:latin typeface="Times New Roman"/>
                <a:cs typeface="Times New Roman"/>
              </a:rPr>
              <a:t>angle</a:t>
            </a:r>
            <a:endParaRPr sz="2400" dirty="0">
              <a:latin typeface="Times New Roman"/>
              <a:cs typeface="Times New Roman"/>
            </a:endParaRPr>
          </a:p>
          <a:p>
            <a:pPr marL="361315" indent="-273050">
              <a:lnSpc>
                <a:spcPct val="100000"/>
              </a:lnSpc>
              <a:spcBef>
                <a:spcPts val="745"/>
              </a:spcBef>
              <a:buClr>
                <a:srgbClr val="0AD0D9"/>
              </a:buClr>
              <a:buSzPct val="93750"/>
              <a:buFont typeface="Segoe UI Symbol"/>
              <a:buChar char="⚫"/>
              <a:tabLst>
                <a:tab pos="361950" algn="l"/>
              </a:tabLst>
            </a:pPr>
            <a:r>
              <a:rPr sz="2400" dirty="0">
                <a:latin typeface="Times New Roman"/>
                <a:cs typeface="Times New Roman"/>
              </a:rPr>
              <a:t>Since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500" spc="-70" dirty="0">
                <a:latin typeface="Symbol"/>
                <a:cs typeface="Symbol"/>
              </a:rPr>
              <a:t></a:t>
            </a:r>
            <a:r>
              <a:rPr sz="25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 </a:t>
            </a:r>
            <a:r>
              <a:rPr sz="2400" spc="-25" dirty="0">
                <a:latin typeface="Times New Roman"/>
                <a:cs typeface="Times New Roman"/>
              </a:rPr>
              <a:t>2</a:t>
            </a:r>
            <a:r>
              <a:rPr sz="2500" spc="-25" dirty="0">
                <a:latin typeface="Symbol"/>
                <a:cs typeface="Symbol"/>
              </a:rPr>
              <a:t></a:t>
            </a:r>
            <a:r>
              <a:rPr sz="2400" i="1" spc="-25" dirty="0">
                <a:latin typeface="Times New Roman"/>
                <a:cs typeface="Times New Roman"/>
              </a:rPr>
              <a:t>f</a:t>
            </a:r>
            <a:r>
              <a:rPr sz="2400" i="1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it</a:t>
            </a:r>
            <a:r>
              <a:rPr sz="2400" spc="-5" dirty="0">
                <a:latin typeface="Times New Roman"/>
                <a:cs typeface="Times New Roman"/>
              </a:rPr>
              <a:t> follows </a:t>
            </a:r>
            <a:r>
              <a:rPr sz="2400" dirty="0">
                <a:latin typeface="Times New Roman"/>
                <a:cs typeface="Times New Roman"/>
              </a:rPr>
              <a:t>that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period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Times New Roman"/>
                <a:cs typeface="Times New Roman"/>
              </a:rPr>
              <a:t>T</a:t>
            </a:r>
            <a:r>
              <a:rPr sz="2400" i="1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is</a:t>
            </a:r>
            <a:r>
              <a:rPr sz="2400" dirty="0">
                <a:latin typeface="Times New Roman"/>
                <a:cs typeface="Times New Roman"/>
              </a:rPr>
              <a:t> given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by</a:t>
            </a:r>
          </a:p>
          <a:p>
            <a:pPr marL="2413000">
              <a:lnSpc>
                <a:spcPct val="100000"/>
              </a:lnSpc>
              <a:spcBef>
                <a:spcPts val="140"/>
              </a:spcBef>
            </a:pPr>
            <a:r>
              <a:rPr sz="3600" i="1" spc="30" baseline="-34722" dirty="0">
                <a:latin typeface="Arial"/>
                <a:cs typeface="Arial"/>
              </a:rPr>
              <a:t>T</a:t>
            </a:r>
            <a:r>
              <a:rPr sz="3600" i="1" spc="397" baseline="-34722" dirty="0">
                <a:latin typeface="Arial"/>
                <a:cs typeface="Arial"/>
              </a:rPr>
              <a:t> </a:t>
            </a:r>
            <a:r>
              <a:rPr sz="3600" spc="22" baseline="-34722" dirty="0">
                <a:latin typeface="Symbol"/>
                <a:cs typeface="Symbol"/>
              </a:rPr>
              <a:t></a:t>
            </a:r>
            <a:r>
              <a:rPr sz="3600" spc="-22" baseline="-34722" dirty="0">
                <a:latin typeface="Times New Roman"/>
                <a:cs typeface="Times New Roman"/>
              </a:rPr>
              <a:t> </a:t>
            </a:r>
            <a:r>
              <a:rPr sz="2400" spc="15" dirty="0">
                <a:latin typeface="Arial MT"/>
                <a:cs typeface="Arial MT"/>
              </a:rPr>
              <a:t>1</a:t>
            </a:r>
            <a:r>
              <a:rPr sz="2400" spc="-210" dirty="0">
                <a:latin typeface="Arial MT"/>
                <a:cs typeface="Arial MT"/>
              </a:rPr>
              <a:t> </a:t>
            </a:r>
            <a:r>
              <a:rPr sz="3600" spc="22" baseline="-34722" dirty="0">
                <a:latin typeface="Symbol"/>
                <a:cs typeface="Symbol"/>
              </a:rPr>
              <a:t></a:t>
            </a:r>
            <a:r>
              <a:rPr sz="3600" spc="89" baseline="-34722" dirty="0">
                <a:latin typeface="Times New Roman"/>
                <a:cs typeface="Times New Roman"/>
              </a:rPr>
              <a:t> </a:t>
            </a:r>
            <a:r>
              <a:rPr sz="2400" spc="-150" dirty="0">
                <a:latin typeface="Arial MT"/>
                <a:cs typeface="Arial MT"/>
              </a:rPr>
              <a:t>2</a:t>
            </a:r>
            <a:r>
              <a:rPr sz="2550" spc="-65" dirty="0">
                <a:latin typeface="Symbol"/>
                <a:cs typeface="Symbol"/>
              </a:rPr>
              <a:t></a:t>
            </a:r>
            <a:endParaRPr sz="2550" dirty="0">
              <a:latin typeface="Symbol"/>
              <a:cs typeface="Symbol"/>
            </a:endParaRPr>
          </a:p>
          <a:p>
            <a:pPr marR="1294130" algn="ctr">
              <a:lnSpc>
                <a:spcPts val="2860"/>
              </a:lnSpc>
              <a:spcBef>
                <a:spcPts val="275"/>
              </a:spcBef>
              <a:tabLst>
                <a:tab pos="539750" algn="l"/>
              </a:tabLst>
            </a:pPr>
            <a:r>
              <a:rPr sz="2400" i="1" spc="5" dirty="0">
                <a:latin typeface="Arial"/>
                <a:cs typeface="Arial"/>
              </a:rPr>
              <a:t>f	</a:t>
            </a:r>
            <a:r>
              <a:rPr sz="2550" spc="-80" dirty="0">
                <a:latin typeface="Symbol"/>
                <a:cs typeface="Symbol"/>
              </a:rPr>
              <a:t></a:t>
            </a:r>
            <a:endParaRPr sz="2550" dirty="0">
              <a:latin typeface="Symbol"/>
              <a:cs typeface="Symbol"/>
            </a:endParaRPr>
          </a:p>
          <a:p>
            <a:pPr marL="361315" indent="-273050">
              <a:lnSpc>
                <a:spcPts val="2800"/>
              </a:lnSpc>
              <a:buClr>
                <a:srgbClr val="0AD0D9"/>
              </a:buClr>
              <a:buSzPct val="93750"/>
              <a:buFont typeface="Segoe UI Symbol"/>
              <a:buChar char="⚫"/>
              <a:tabLst>
                <a:tab pos="361950" algn="l"/>
              </a:tabLst>
            </a:pPr>
            <a:r>
              <a:rPr sz="2400" dirty="0">
                <a:latin typeface="Times New Roman"/>
                <a:cs typeface="Times New Roman"/>
              </a:rPr>
              <a:t>If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500" spc="-55" dirty="0">
                <a:latin typeface="Symbol"/>
                <a:cs typeface="Symbol"/>
              </a:rPr>
              <a:t></a:t>
            </a:r>
            <a:r>
              <a:rPr sz="2500" spc="-3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is</a:t>
            </a:r>
            <a:r>
              <a:rPr sz="2400" dirty="0">
                <a:latin typeface="Times New Roman"/>
                <a:cs typeface="Times New Roman"/>
              </a:rPr>
              <a:t> in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radians,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time</a:t>
            </a:r>
            <a:r>
              <a:rPr sz="2400" dirty="0">
                <a:latin typeface="Times New Roman"/>
                <a:cs typeface="Times New Roman"/>
              </a:rPr>
              <a:t> delay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t</a:t>
            </a:r>
            <a:r>
              <a:rPr sz="2400" i="1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is</a:t>
            </a:r>
            <a:r>
              <a:rPr sz="2400" dirty="0">
                <a:latin typeface="Times New Roman"/>
                <a:cs typeface="Times New Roman"/>
              </a:rPr>
              <a:t> given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by </a:t>
            </a:r>
            <a:r>
              <a:rPr sz="2500" spc="-55" dirty="0">
                <a:latin typeface="Symbol"/>
                <a:cs typeface="Symbol"/>
              </a:rPr>
              <a:t></a:t>
            </a:r>
            <a:r>
              <a:rPr sz="2500" spc="-30" dirty="0">
                <a:latin typeface="Times New Roman"/>
                <a:cs typeface="Times New Roman"/>
              </a:rPr>
              <a:t> </a:t>
            </a:r>
            <a:r>
              <a:rPr sz="2400" i="1" spc="-35" dirty="0">
                <a:latin typeface="Times New Roman"/>
                <a:cs typeface="Times New Roman"/>
              </a:rPr>
              <a:t>/</a:t>
            </a:r>
            <a:r>
              <a:rPr sz="2500" spc="-35" dirty="0">
                <a:latin typeface="Symbol"/>
                <a:cs typeface="Symbol"/>
              </a:rPr>
              <a:t></a:t>
            </a:r>
            <a:r>
              <a:rPr sz="2500" spc="-3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shown</a:t>
            </a:r>
            <a:endParaRPr sz="2400" dirty="0">
              <a:latin typeface="Times New Roman"/>
              <a:cs typeface="Times New Roman"/>
            </a:endParaRPr>
          </a:p>
          <a:p>
            <a:pPr marL="361315">
              <a:lnSpc>
                <a:spcPct val="100000"/>
              </a:lnSpc>
              <a:spcBef>
                <a:spcPts val="265"/>
              </a:spcBef>
            </a:pPr>
            <a:r>
              <a:rPr sz="2400" spc="-5" dirty="0">
                <a:latin typeface="Times New Roman"/>
                <a:cs typeface="Times New Roman"/>
              </a:rPr>
              <a:t>below</a:t>
            </a:r>
            <a:endParaRPr sz="2400" dirty="0">
              <a:latin typeface="Times New Roman"/>
              <a:cs typeface="Times New Roman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57755" y="4870703"/>
            <a:ext cx="6358128" cy="19872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8800" y="497789"/>
            <a:ext cx="21602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u="heavy" dirty="0">
                <a:solidFill>
                  <a:srgbClr val="04607A"/>
                </a:solidFill>
                <a:uFill>
                  <a:solidFill>
                    <a:srgbClr val="04607A"/>
                  </a:solidFill>
                </a:uFill>
                <a:latin typeface="Arial"/>
                <a:cs typeface="Arial"/>
              </a:rPr>
              <a:t>Contents:</a:t>
            </a:r>
            <a:endParaRPr sz="3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564880" y="6537257"/>
            <a:ext cx="161290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z="1200" spc="-5" dirty="0">
                <a:solidFill>
                  <a:srgbClr val="045C75"/>
                </a:solidFill>
                <a:latin typeface="Arial MT"/>
                <a:cs typeface="Arial MT"/>
              </a:rPr>
              <a:t>2</a:t>
            </a:fld>
            <a:endParaRPr sz="12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235456"/>
            <a:ext cx="6753225" cy="478345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285750" indent="-273685">
              <a:lnSpc>
                <a:spcPct val="100000"/>
              </a:lnSpc>
              <a:spcBef>
                <a:spcPts val="675"/>
              </a:spcBef>
              <a:buClr>
                <a:srgbClr val="0AD0D9"/>
              </a:buClr>
              <a:buSzPct val="93750"/>
              <a:buFont typeface="Segoe UI Symbol"/>
              <a:buChar char="⚫"/>
              <a:tabLst>
                <a:tab pos="286385" algn="l"/>
                <a:tab pos="1822450" algn="l"/>
              </a:tabLst>
            </a:pPr>
            <a:r>
              <a:rPr sz="2400" dirty="0">
                <a:latin typeface="Times New Roman"/>
                <a:cs typeface="Times New Roman"/>
              </a:rPr>
              <a:t>Alternating	Current</a:t>
            </a:r>
            <a:endParaRPr sz="2400">
              <a:latin typeface="Times New Roman"/>
              <a:cs typeface="Times New Roman"/>
            </a:endParaRPr>
          </a:p>
          <a:p>
            <a:pPr marL="285750" indent="-273685">
              <a:lnSpc>
                <a:spcPct val="100000"/>
              </a:lnSpc>
              <a:spcBef>
                <a:spcPts val="575"/>
              </a:spcBef>
              <a:buClr>
                <a:srgbClr val="0AD0D9"/>
              </a:buClr>
              <a:buSzPct val="93750"/>
              <a:buFont typeface="Segoe UI Symbol"/>
              <a:buChar char="⚫"/>
              <a:tabLst>
                <a:tab pos="286385" algn="l"/>
              </a:tabLst>
            </a:pPr>
            <a:r>
              <a:rPr sz="2400" dirty="0">
                <a:latin typeface="Times New Roman"/>
                <a:cs typeface="Times New Roman"/>
              </a:rPr>
              <a:t>Genera</a:t>
            </a:r>
            <a:r>
              <a:rPr sz="2400" spc="5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ing</a:t>
            </a:r>
            <a:r>
              <a:rPr sz="2400" spc="-1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Ac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325" dirty="0">
                <a:latin typeface="Times New Roman"/>
                <a:cs typeface="Times New Roman"/>
              </a:rPr>
              <a:t>V</a:t>
            </a:r>
            <a:r>
              <a:rPr sz="2400" dirty="0">
                <a:latin typeface="Times New Roman"/>
                <a:cs typeface="Times New Roman"/>
              </a:rPr>
              <a:t>ol</a:t>
            </a:r>
            <a:r>
              <a:rPr sz="2400" spc="5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ages</a:t>
            </a:r>
            <a:endParaRPr sz="2400">
              <a:latin typeface="Times New Roman"/>
              <a:cs typeface="Times New Roman"/>
            </a:endParaRPr>
          </a:p>
          <a:p>
            <a:pPr marL="285750" marR="46355" indent="-273685">
              <a:lnSpc>
                <a:spcPct val="100000"/>
              </a:lnSpc>
              <a:spcBef>
                <a:spcPts val="580"/>
              </a:spcBef>
              <a:buClr>
                <a:srgbClr val="0AD0D9"/>
              </a:buClr>
              <a:buSzPct val="93750"/>
              <a:buFont typeface="Segoe UI Symbol"/>
              <a:buChar char="⚫"/>
              <a:tabLst>
                <a:tab pos="286385" algn="l"/>
              </a:tabLst>
            </a:pPr>
            <a:r>
              <a:rPr sz="2400" spc="-5" dirty="0">
                <a:latin typeface="Times New Roman"/>
                <a:cs typeface="Times New Roman"/>
              </a:rPr>
              <a:t>Determination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 Frequency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(f)</a:t>
            </a:r>
            <a:r>
              <a:rPr sz="2400" dirty="0">
                <a:latin typeface="Times New Roman"/>
                <a:cs typeface="Times New Roman"/>
              </a:rPr>
              <a:t> In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4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Ac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Generator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Fundamental</a:t>
            </a:r>
            <a:endParaRPr sz="2400">
              <a:latin typeface="Times New Roman"/>
              <a:cs typeface="Times New Roman"/>
            </a:endParaRPr>
          </a:p>
          <a:p>
            <a:pPr marL="285750" indent="-273685">
              <a:lnSpc>
                <a:spcPct val="100000"/>
              </a:lnSpc>
              <a:spcBef>
                <a:spcPts val="575"/>
              </a:spcBef>
              <a:buClr>
                <a:srgbClr val="0AD0D9"/>
              </a:buClr>
              <a:buSzPct val="93750"/>
              <a:buFont typeface="Segoe UI Symbol"/>
              <a:buChar char="⚫"/>
              <a:tabLst>
                <a:tab pos="286385" algn="l"/>
              </a:tabLst>
            </a:pPr>
            <a:r>
              <a:rPr sz="2400" dirty="0">
                <a:latin typeface="Times New Roman"/>
                <a:cs typeface="Times New Roman"/>
              </a:rPr>
              <a:t>Periodic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Times New Roman"/>
                <a:cs typeface="Times New Roman"/>
              </a:rPr>
              <a:t>Voltage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Or </a:t>
            </a:r>
            <a:r>
              <a:rPr sz="2400" dirty="0">
                <a:latin typeface="Times New Roman"/>
                <a:cs typeface="Times New Roman"/>
              </a:rPr>
              <a:t>Current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30" dirty="0">
                <a:latin typeface="Times New Roman"/>
                <a:cs typeface="Times New Roman"/>
              </a:rPr>
              <a:t>Waveform</a:t>
            </a:r>
            <a:endParaRPr sz="2400">
              <a:latin typeface="Times New Roman"/>
              <a:cs typeface="Times New Roman"/>
            </a:endParaRPr>
          </a:p>
          <a:p>
            <a:pPr marL="652780" lvl="1" indent="-247650">
              <a:lnSpc>
                <a:spcPct val="100000"/>
              </a:lnSpc>
              <a:spcBef>
                <a:spcPts val="495"/>
              </a:spcBef>
              <a:buClr>
                <a:srgbClr val="0E6EC5"/>
              </a:buClr>
              <a:buSzPct val="85000"/>
              <a:buFont typeface="Segoe UI Symbol"/>
              <a:buChar char="⚫"/>
              <a:tabLst>
                <a:tab pos="653415" algn="l"/>
              </a:tabLst>
            </a:pPr>
            <a:r>
              <a:rPr sz="2000" spc="-20" dirty="0">
                <a:latin typeface="Times New Roman"/>
                <a:cs typeface="Times New Roman"/>
              </a:rPr>
              <a:t>Average</a:t>
            </a:r>
            <a:r>
              <a:rPr sz="2000" spc="-100" dirty="0">
                <a:latin typeface="Times New Roman"/>
                <a:cs typeface="Times New Roman"/>
              </a:rPr>
              <a:t> </a:t>
            </a:r>
            <a:r>
              <a:rPr sz="2000" spc="-45" dirty="0">
                <a:latin typeface="Times New Roman"/>
                <a:cs typeface="Times New Roman"/>
              </a:rPr>
              <a:t>Value</a:t>
            </a:r>
            <a:endParaRPr sz="2000">
              <a:latin typeface="Times New Roman"/>
              <a:cs typeface="Times New Roman"/>
            </a:endParaRPr>
          </a:p>
          <a:p>
            <a:pPr marL="652780" lvl="1" indent="-247650">
              <a:lnSpc>
                <a:spcPct val="100000"/>
              </a:lnSpc>
              <a:spcBef>
                <a:spcPts val="484"/>
              </a:spcBef>
              <a:buClr>
                <a:srgbClr val="0E6EC5"/>
              </a:buClr>
              <a:buSzPct val="85000"/>
              <a:buFont typeface="Segoe UI Symbol"/>
              <a:buChar char="⚫"/>
              <a:tabLst>
                <a:tab pos="653415" algn="l"/>
              </a:tabLst>
            </a:pPr>
            <a:r>
              <a:rPr sz="2000" dirty="0">
                <a:latin typeface="Times New Roman"/>
                <a:cs typeface="Times New Roman"/>
              </a:rPr>
              <a:t>Root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Mean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Square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(RMS)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spc="-45" dirty="0">
                <a:latin typeface="Times New Roman"/>
                <a:cs typeface="Times New Roman"/>
              </a:rPr>
              <a:t>Value</a:t>
            </a:r>
            <a:endParaRPr sz="2000">
              <a:latin typeface="Times New Roman"/>
              <a:cs typeface="Times New Roman"/>
            </a:endParaRPr>
          </a:p>
          <a:p>
            <a:pPr marL="652780" lvl="1" indent="-247650">
              <a:lnSpc>
                <a:spcPct val="100000"/>
              </a:lnSpc>
              <a:spcBef>
                <a:spcPts val="480"/>
              </a:spcBef>
              <a:buClr>
                <a:srgbClr val="0E6EC5"/>
              </a:buClr>
              <a:buSzPct val="85000"/>
              <a:buFont typeface="Segoe UI Symbol"/>
              <a:buChar char="⚫"/>
              <a:tabLst>
                <a:tab pos="653415" algn="l"/>
              </a:tabLst>
            </a:pPr>
            <a:r>
              <a:rPr sz="2000" spc="-140" dirty="0">
                <a:latin typeface="Times New Roman"/>
                <a:cs typeface="Times New Roman"/>
              </a:rPr>
              <a:t>A</a:t>
            </a:r>
            <a:r>
              <a:rPr sz="2000" dirty="0">
                <a:latin typeface="Times New Roman"/>
                <a:cs typeface="Times New Roman"/>
              </a:rPr>
              <a:t>ve</a:t>
            </a:r>
            <a:r>
              <a:rPr sz="2000" spc="5" dirty="0">
                <a:latin typeface="Times New Roman"/>
                <a:cs typeface="Times New Roman"/>
              </a:rPr>
              <a:t>r</a:t>
            </a:r>
            <a:r>
              <a:rPr sz="2000" dirty="0">
                <a:latin typeface="Times New Roman"/>
                <a:cs typeface="Times New Roman"/>
              </a:rPr>
              <a:t>age</a:t>
            </a:r>
            <a:r>
              <a:rPr sz="2000" spc="-1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10" dirty="0">
                <a:latin typeface="Times New Roman"/>
                <a:cs typeface="Times New Roman"/>
              </a:rPr>
              <a:t>n</a:t>
            </a:r>
            <a:r>
              <a:rPr sz="2000" dirty="0">
                <a:latin typeface="Times New Roman"/>
                <a:cs typeface="Times New Roman"/>
              </a:rPr>
              <a:t>d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</a:t>
            </a:r>
            <a:r>
              <a:rPr sz="2000" spc="-10" dirty="0">
                <a:latin typeface="Times New Roman"/>
                <a:cs typeface="Times New Roman"/>
              </a:rPr>
              <a:t>M</a:t>
            </a:r>
            <a:r>
              <a:rPr sz="2000" dirty="0">
                <a:latin typeface="Times New Roman"/>
                <a:cs typeface="Times New Roman"/>
              </a:rPr>
              <a:t>S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215" dirty="0">
                <a:latin typeface="Times New Roman"/>
                <a:cs typeface="Times New Roman"/>
              </a:rPr>
              <a:t>V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10" dirty="0">
                <a:latin typeface="Times New Roman"/>
                <a:cs typeface="Times New Roman"/>
              </a:rPr>
              <a:t>l</a:t>
            </a:r>
            <a:r>
              <a:rPr sz="2000" dirty="0">
                <a:latin typeface="Times New Roman"/>
                <a:cs typeface="Times New Roman"/>
              </a:rPr>
              <a:t>ues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 Sin</a:t>
            </a:r>
            <a:r>
              <a:rPr sz="2000" spc="5" dirty="0">
                <a:latin typeface="Times New Roman"/>
                <a:cs typeface="Times New Roman"/>
              </a:rPr>
              <a:t>u</a:t>
            </a:r>
            <a:r>
              <a:rPr sz="2000" dirty="0">
                <a:latin typeface="Times New Roman"/>
                <a:cs typeface="Times New Roman"/>
              </a:rPr>
              <a:t>soi</a:t>
            </a:r>
            <a:r>
              <a:rPr sz="2000" spc="-15" dirty="0">
                <a:latin typeface="Times New Roman"/>
                <a:cs typeface="Times New Roman"/>
              </a:rPr>
              <a:t>d</a:t>
            </a:r>
            <a:r>
              <a:rPr sz="2000" dirty="0">
                <a:latin typeface="Times New Roman"/>
                <a:cs typeface="Times New Roman"/>
              </a:rPr>
              <a:t>al</a:t>
            </a:r>
            <a:r>
              <a:rPr sz="2000" spc="-75" dirty="0">
                <a:latin typeface="Times New Roman"/>
                <a:cs typeface="Times New Roman"/>
              </a:rPr>
              <a:t> </a:t>
            </a:r>
            <a:r>
              <a:rPr sz="2000" spc="-250" dirty="0">
                <a:latin typeface="Times New Roman"/>
                <a:cs typeface="Times New Roman"/>
              </a:rPr>
              <a:t>V</a:t>
            </a:r>
            <a:r>
              <a:rPr sz="2000" dirty="0">
                <a:latin typeface="Times New Roman"/>
                <a:cs typeface="Times New Roman"/>
              </a:rPr>
              <a:t>oltage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spc="-145" dirty="0">
                <a:latin typeface="Times New Roman"/>
                <a:cs typeface="Times New Roman"/>
              </a:rPr>
              <a:t>W</a:t>
            </a:r>
            <a:r>
              <a:rPr sz="2000" dirty="0">
                <a:latin typeface="Times New Roman"/>
                <a:cs typeface="Times New Roman"/>
              </a:rPr>
              <a:t>avefo</a:t>
            </a:r>
            <a:r>
              <a:rPr sz="2000" spc="-10" dirty="0">
                <a:latin typeface="Times New Roman"/>
                <a:cs typeface="Times New Roman"/>
              </a:rPr>
              <a:t>r</a:t>
            </a:r>
            <a:r>
              <a:rPr sz="2000" dirty="0">
                <a:latin typeface="Times New Roman"/>
                <a:cs typeface="Times New Roman"/>
              </a:rPr>
              <a:t>m</a:t>
            </a:r>
            <a:endParaRPr sz="2000">
              <a:latin typeface="Times New Roman"/>
              <a:cs typeface="Times New Roman"/>
            </a:endParaRPr>
          </a:p>
          <a:p>
            <a:pPr marL="285750" indent="-273685">
              <a:lnSpc>
                <a:spcPct val="100000"/>
              </a:lnSpc>
              <a:spcBef>
                <a:spcPts val="560"/>
              </a:spcBef>
              <a:buClr>
                <a:srgbClr val="0AD0D9"/>
              </a:buClr>
              <a:buSzPct val="93750"/>
              <a:buFont typeface="Segoe UI Symbol"/>
              <a:buChar char="⚫"/>
              <a:tabLst>
                <a:tab pos="286385" algn="l"/>
              </a:tabLst>
            </a:pPr>
            <a:r>
              <a:rPr sz="2400" dirty="0">
                <a:latin typeface="Times New Roman"/>
                <a:cs typeface="Times New Roman"/>
              </a:rPr>
              <a:t>Singl</a:t>
            </a:r>
            <a:r>
              <a:rPr sz="2400" spc="5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-phase</a:t>
            </a:r>
            <a:r>
              <a:rPr sz="2400" spc="-1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AC</a:t>
            </a:r>
            <a:r>
              <a:rPr sz="2400" dirty="0">
                <a:latin typeface="Times New Roman"/>
                <a:cs typeface="Times New Roman"/>
              </a:rPr>
              <a:t> Supply</a:t>
            </a:r>
            <a:endParaRPr sz="2400">
              <a:latin typeface="Times New Roman"/>
              <a:cs typeface="Times New Roman"/>
            </a:endParaRPr>
          </a:p>
          <a:p>
            <a:pPr marL="652780" lvl="1" indent="-247650">
              <a:lnSpc>
                <a:spcPct val="100000"/>
              </a:lnSpc>
              <a:spcBef>
                <a:spcPts val="495"/>
              </a:spcBef>
              <a:buClr>
                <a:srgbClr val="0E6EC5"/>
              </a:buClr>
              <a:buSzPct val="85000"/>
              <a:buFont typeface="Segoe UI Symbol"/>
              <a:buChar char="⚫"/>
              <a:tabLst>
                <a:tab pos="653415" algn="l"/>
              </a:tabLst>
            </a:pPr>
            <a:r>
              <a:rPr sz="2000" dirty="0">
                <a:latin typeface="Times New Roman"/>
                <a:cs typeface="Times New Roman"/>
              </a:rPr>
              <a:t>Purely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Resistive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Circuit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(R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Only)</a:t>
            </a:r>
            <a:endParaRPr sz="2000">
              <a:latin typeface="Times New Roman"/>
              <a:cs typeface="Times New Roman"/>
            </a:endParaRPr>
          </a:p>
          <a:p>
            <a:pPr marL="652780" lvl="1" indent="-247650">
              <a:lnSpc>
                <a:spcPct val="100000"/>
              </a:lnSpc>
              <a:spcBef>
                <a:spcPts val="480"/>
              </a:spcBef>
              <a:buClr>
                <a:srgbClr val="0E6EC5"/>
              </a:buClr>
              <a:buSzPct val="85000"/>
              <a:buFont typeface="Segoe UI Symbol"/>
              <a:buChar char="⚫"/>
              <a:tabLst>
                <a:tab pos="653415" algn="l"/>
              </a:tabLst>
            </a:pPr>
            <a:r>
              <a:rPr sz="2000" dirty="0">
                <a:latin typeface="Times New Roman"/>
                <a:cs typeface="Times New Roman"/>
              </a:rPr>
              <a:t>Purely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Inductive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Circuit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(L</a:t>
            </a:r>
            <a:r>
              <a:rPr sz="2000" spc="-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Only)</a:t>
            </a:r>
            <a:endParaRPr sz="2000">
              <a:latin typeface="Times New Roman"/>
              <a:cs typeface="Times New Roman"/>
            </a:endParaRPr>
          </a:p>
          <a:p>
            <a:pPr marL="652780" lvl="1" indent="-247650">
              <a:lnSpc>
                <a:spcPct val="100000"/>
              </a:lnSpc>
              <a:spcBef>
                <a:spcPts val="480"/>
              </a:spcBef>
              <a:buClr>
                <a:srgbClr val="0E6EC5"/>
              </a:buClr>
              <a:buSzPct val="85000"/>
              <a:buFont typeface="Segoe UI Symbol"/>
              <a:buChar char="⚫"/>
              <a:tabLst>
                <a:tab pos="653415" algn="l"/>
              </a:tabLst>
            </a:pPr>
            <a:r>
              <a:rPr sz="2000" dirty="0">
                <a:latin typeface="Times New Roman"/>
                <a:cs typeface="Times New Roman"/>
              </a:rPr>
              <a:t>Purely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Capacitive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Circuit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(C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Only)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021207"/>
            <a:ext cx="7774305" cy="8191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5750" marR="5080" indent="-273685">
              <a:lnSpc>
                <a:spcPct val="100000"/>
              </a:lnSpc>
              <a:spcBef>
                <a:spcPts val="105"/>
              </a:spcBef>
              <a:buClr>
                <a:srgbClr val="0AD0D9"/>
              </a:buClr>
              <a:buSzPct val="94230"/>
              <a:buFont typeface="Segoe UI Symbol"/>
              <a:buChar char="⚫"/>
              <a:tabLst>
                <a:tab pos="286385" algn="l"/>
              </a:tabLst>
            </a:pPr>
            <a:r>
              <a:rPr sz="2600" dirty="0">
                <a:latin typeface="Times New Roman"/>
                <a:cs typeface="Times New Roman"/>
              </a:rPr>
              <a:t>Sinusoidal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signals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are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characterised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by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their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b="1" dirty="0">
                <a:solidFill>
                  <a:srgbClr val="0000FF"/>
                </a:solidFill>
                <a:latin typeface="Times New Roman"/>
                <a:cs typeface="Times New Roman"/>
              </a:rPr>
              <a:t>magnitude</a:t>
            </a:r>
            <a:r>
              <a:rPr sz="2600" dirty="0">
                <a:latin typeface="Times New Roman"/>
                <a:cs typeface="Times New Roman"/>
              </a:rPr>
              <a:t>,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their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frequency</a:t>
            </a:r>
            <a:r>
              <a:rPr sz="2600" b="1" spc="-2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and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their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b="1" dirty="0">
                <a:solidFill>
                  <a:srgbClr val="0000FF"/>
                </a:solidFill>
                <a:latin typeface="Times New Roman"/>
                <a:cs typeface="Times New Roman"/>
              </a:rPr>
              <a:t>phase</a:t>
            </a:r>
            <a:endParaRPr sz="26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42616" y="2500883"/>
            <a:ext cx="4943856" cy="279958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350644" y="2683256"/>
            <a:ext cx="131508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F0000"/>
                </a:solidFill>
                <a:latin typeface="Verdana"/>
                <a:cs typeface="Verdana"/>
              </a:rPr>
              <a:t>Amplitude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45870" y="4117085"/>
            <a:ext cx="3100070" cy="1471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0000"/>
                </a:solidFill>
                <a:latin typeface="Verdana"/>
                <a:cs typeface="Verdana"/>
              </a:rPr>
              <a:t>Phase</a:t>
            </a:r>
            <a:r>
              <a:rPr sz="2000" spc="-9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FF0000"/>
                </a:solidFill>
                <a:latin typeface="Verdana"/>
                <a:cs typeface="Verdana"/>
              </a:rPr>
              <a:t>angle</a:t>
            </a:r>
            <a:endParaRPr sz="20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500">
              <a:latin typeface="Verdana"/>
              <a:cs typeface="Verdana"/>
            </a:endParaRPr>
          </a:p>
          <a:p>
            <a:pPr marL="88900" marR="5080">
              <a:lnSpc>
                <a:spcPts val="2390"/>
              </a:lnSpc>
            </a:pPr>
            <a:r>
              <a:rPr sz="2000" dirty="0">
                <a:solidFill>
                  <a:srgbClr val="FF0000"/>
                </a:solidFill>
                <a:latin typeface="Verdana"/>
                <a:cs typeface="Verdana"/>
              </a:rPr>
              <a:t>Angular or </a:t>
            </a:r>
            <a:r>
              <a:rPr sz="2000" spc="-10" dirty="0">
                <a:solidFill>
                  <a:srgbClr val="FF0000"/>
                </a:solidFill>
                <a:latin typeface="Verdana"/>
                <a:cs typeface="Verdana"/>
              </a:rPr>
              <a:t>radian </a:t>
            </a:r>
            <a:r>
              <a:rPr sz="2000" spc="-5" dirty="0">
                <a:solidFill>
                  <a:srgbClr val="FF0000"/>
                </a:solidFill>
                <a:latin typeface="Verdana"/>
                <a:cs typeface="Verdana"/>
              </a:rPr>
              <a:t> frequency</a:t>
            </a:r>
            <a:r>
              <a:rPr sz="2000" spc="-6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FF0000"/>
                </a:solidFill>
                <a:latin typeface="Verdana"/>
                <a:cs typeface="Verdana"/>
              </a:rPr>
              <a:t>=</a:t>
            </a:r>
            <a:r>
              <a:rPr sz="2000" spc="-1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FF0000"/>
                </a:solidFill>
                <a:latin typeface="Verdana"/>
                <a:cs typeface="Verdana"/>
              </a:rPr>
              <a:t>2</a:t>
            </a:r>
            <a:r>
              <a:rPr sz="2000" dirty="0">
                <a:solidFill>
                  <a:srgbClr val="FF0000"/>
                </a:solidFill>
                <a:latin typeface="Symbol"/>
                <a:cs typeface="Symbol"/>
              </a:rPr>
              <a:t></a:t>
            </a:r>
            <a:r>
              <a:rPr sz="2000" dirty="0">
                <a:solidFill>
                  <a:srgbClr val="FF0000"/>
                </a:solidFill>
                <a:latin typeface="Verdana"/>
                <a:cs typeface="Verdana"/>
              </a:rPr>
              <a:t>f</a:t>
            </a:r>
            <a:r>
              <a:rPr sz="2000" spc="-1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FF0000"/>
                </a:solidFill>
                <a:latin typeface="Verdana"/>
                <a:cs typeface="Verdana"/>
              </a:rPr>
              <a:t>=</a:t>
            </a:r>
            <a:r>
              <a:rPr sz="2000" spc="-1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Verdana"/>
                <a:cs typeface="Verdana"/>
              </a:rPr>
              <a:t>2</a:t>
            </a:r>
            <a:r>
              <a:rPr sz="2000" spc="-5" dirty="0">
                <a:solidFill>
                  <a:srgbClr val="FF0000"/>
                </a:solidFill>
                <a:latin typeface="Symbol"/>
                <a:cs typeface="Symbol"/>
              </a:rPr>
              <a:t></a:t>
            </a:r>
            <a:r>
              <a:rPr sz="2000" spc="-5" dirty="0">
                <a:solidFill>
                  <a:srgbClr val="FF0000"/>
                </a:solidFill>
                <a:latin typeface="Verdana"/>
                <a:cs typeface="Verdana"/>
              </a:rPr>
              <a:t>/T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551679" y="3200476"/>
            <a:ext cx="156718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10" dirty="0">
                <a:solidFill>
                  <a:srgbClr val="FF0000"/>
                </a:solidFill>
                <a:latin typeface="Verdana"/>
                <a:cs typeface="Verdana"/>
              </a:rPr>
              <a:t>Period</a:t>
            </a:r>
            <a:r>
              <a:rPr sz="2000" spc="-5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000" spc="5" dirty="0">
                <a:solidFill>
                  <a:srgbClr val="FF0000"/>
                </a:solidFill>
                <a:latin typeface="Verdana"/>
                <a:cs typeface="Verdana"/>
              </a:rPr>
              <a:t>=</a:t>
            </a:r>
            <a:r>
              <a:rPr sz="2000" spc="-4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FF0000"/>
                </a:solidFill>
                <a:latin typeface="Verdana"/>
                <a:cs typeface="Verdana"/>
              </a:rPr>
              <a:t>1/f</a:t>
            </a:r>
            <a:endParaRPr sz="2000">
              <a:latin typeface="Verdana"/>
              <a:cs typeface="Verdan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641980" y="2874136"/>
            <a:ext cx="2783205" cy="2074545"/>
            <a:chOff x="2641980" y="2874136"/>
            <a:chExt cx="2783205" cy="2074545"/>
          </a:xfrm>
        </p:grpSpPr>
        <p:sp>
          <p:nvSpPr>
            <p:cNvPr id="8" name="object 8"/>
            <p:cNvSpPr/>
            <p:nvPr/>
          </p:nvSpPr>
          <p:spPr>
            <a:xfrm>
              <a:off x="2641981" y="2874136"/>
              <a:ext cx="535305" cy="2074545"/>
            </a:xfrm>
            <a:custGeom>
              <a:avLst/>
              <a:gdLst/>
              <a:ahLst/>
              <a:cxnLst/>
              <a:rect l="l" t="t" r="r" b="b"/>
              <a:pathLst>
                <a:path w="535305" h="2074545">
                  <a:moveTo>
                    <a:pt x="458597" y="237109"/>
                  </a:moveTo>
                  <a:lnTo>
                    <a:pt x="443242" y="212979"/>
                  </a:lnTo>
                  <a:lnTo>
                    <a:pt x="412877" y="165227"/>
                  </a:lnTo>
                  <a:lnTo>
                    <a:pt x="398335" y="189458"/>
                  </a:lnTo>
                  <a:lnTo>
                    <a:pt x="82677" y="0"/>
                  </a:lnTo>
                  <a:lnTo>
                    <a:pt x="72517" y="17018"/>
                  </a:lnTo>
                  <a:lnTo>
                    <a:pt x="388137" y="206451"/>
                  </a:lnTo>
                  <a:lnTo>
                    <a:pt x="373634" y="230632"/>
                  </a:lnTo>
                  <a:lnTo>
                    <a:pt x="458597" y="237109"/>
                  </a:lnTo>
                  <a:close/>
                </a:path>
                <a:path w="535305" h="2074545">
                  <a:moveTo>
                    <a:pt x="534797" y="1761109"/>
                  </a:moveTo>
                  <a:lnTo>
                    <a:pt x="450215" y="1771650"/>
                  </a:lnTo>
                  <a:lnTo>
                    <a:pt x="465874" y="1795119"/>
                  </a:lnTo>
                  <a:lnTo>
                    <a:pt x="72136" y="2057654"/>
                  </a:lnTo>
                  <a:lnTo>
                    <a:pt x="83058" y="2074164"/>
                  </a:lnTo>
                  <a:lnTo>
                    <a:pt x="476859" y="1811591"/>
                  </a:lnTo>
                  <a:lnTo>
                    <a:pt x="492506" y="1835023"/>
                  </a:lnTo>
                  <a:lnTo>
                    <a:pt x="519391" y="1788033"/>
                  </a:lnTo>
                  <a:lnTo>
                    <a:pt x="534797" y="1761109"/>
                  </a:lnTo>
                  <a:close/>
                </a:path>
                <a:path w="535305" h="2074545">
                  <a:moveTo>
                    <a:pt x="534797" y="1532509"/>
                  </a:moveTo>
                  <a:lnTo>
                    <a:pt x="464693" y="1483995"/>
                  </a:lnTo>
                  <a:lnTo>
                    <a:pt x="460743" y="1511922"/>
                  </a:lnTo>
                  <a:lnTo>
                    <a:pt x="2794" y="1446530"/>
                  </a:lnTo>
                  <a:lnTo>
                    <a:pt x="0" y="1466088"/>
                  </a:lnTo>
                  <a:lnTo>
                    <a:pt x="457974" y="1531480"/>
                  </a:lnTo>
                  <a:lnTo>
                    <a:pt x="454025" y="1559433"/>
                  </a:lnTo>
                  <a:lnTo>
                    <a:pt x="532498" y="1533271"/>
                  </a:lnTo>
                  <a:lnTo>
                    <a:pt x="534797" y="1532509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48477" y="2958845"/>
              <a:ext cx="76200" cy="228600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504935" y="6522821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045C75"/>
                </a:solidFill>
                <a:latin typeface="Arial MT"/>
                <a:cs typeface="Arial MT"/>
              </a:rPr>
              <a:t>21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885935" y="6583171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045C75"/>
                </a:solidFill>
                <a:latin typeface="Arial MT"/>
                <a:cs typeface="Arial MT"/>
              </a:rPr>
              <a:t>21</a:t>
            </a:r>
            <a:endParaRPr sz="12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8200" y="999744"/>
            <a:ext cx="5658612" cy="368655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041775" y="614680"/>
            <a:ext cx="11182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009DD9"/>
                </a:solidFill>
                <a:latin typeface="Verdana"/>
                <a:cs typeface="Verdana"/>
              </a:rPr>
              <a:t>E</a:t>
            </a:r>
            <a:r>
              <a:rPr sz="1800" b="1" dirty="0">
                <a:solidFill>
                  <a:srgbClr val="009DD9"/>
                </a:solidFill>
                <a:latin typeface="Verdana"/>
                <a:cs typeface="Verdana"/>
              </a:rPr>
              <a:t>x</a:t>
            </a:r>
            <a:r>
              <a:rPr sz="1800" b="1" spc="-10" dirty="0">
                <a:solidFill>
                  <a:srgbClr val="009DD9"/>
                </a:solidFill>
                <a:latin typeface="Verdana"/>
                <a:cs typeface="Verdana"/>
              </a:rPr>
              <a:t>a</a:t>
            </a:r>
            <a:r>
              <a:rPr sz="1800" b="1" spc="-5" dirty="0">
                <a:solidFill>
                  <a:srgbClr val="009DD9"/>
                </a:solidFill>
                <a:latin typeface="Verdana"/>
                <a:cs typeface="Verdana"/>
              </a:rPr>
              <a:t>m</a:t>
            </a:r>
            <a:r>
              <a:rPr sz="1800" b="1" dirty="0">
                <a:solidFill>
                  <a:srgbClr val="009DD9"/>
                </a:solidFill>
                <a:latin typeface="Verdana"/>
                <a:cs typeface="Verdana"/>
              </a:rPr>
              <a:t>ple</a:t>
            </a:r>
            <a:endParaRPr sz="1800" dirty="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328409" y="1093978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dirty="0">
                <a:solidFill>
                  <a:srgbClr val="FF0000"/>
                </a:solidFill>
                <a:latin typeface="Arial"/>
                <a:cs typeface="Arial"/>
              </a:rPr>
              <a:t>v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593975" y="3075559"/>
            <a:ext cx="762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spc="-5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814066" y="1365377"/>
            <a:ext cx="3435985" cy="1838960"/>
            <a:chOff x="2814066" y="1365377"/>
            <a:chExt cx="3435985" cy="1838960"/>
          </a:xfrm>
        </p:grpSpPr>
        <p:sp>
          <p:nvSpPr>
            <p:cNvPr id="9" name="object 9"/>
            <p:cNvSpPr/>
            <p:nvPr/>
          </p:nvSpPr>
          <p:spPr>
            <a:xfrm>
              <a:off x="5943600" y="1365377"/>
              <a:ext cx="306705" cy="100965"/>
            </a:xfrm>
            <a:custGeom>
              <a:avLst/>
              <a:gdLst/>
              <a:ahLst/>
              <a:cxnLst/>
              <a:rect l="l" t="t" r="r" b="b"/>
              <a:pathLst>
                <a:path w="306704" h="100965">
                  <a:moveTo>
                    <a:pt x="64642" y="26924"/>
                  </a:moveTo>
                  <a:lnTo>
                    <a:pt x="0" y="82423"/>
                  </a:lnTo>
                  <a:lnTo>
                    <a:pt x="83185" y="100964"/>
                  </a:lnTo>
                  <a:lnTo>
                    <a:pt x="76219" y="73151"/>
                  </a:lnTo>
                  <a:lnTo>
                    <a:pt x="63119" y="73151"/>
                  </a:lnTo>
                  <a:lnTo>
                    <a:pt x="60071" y="60833"/>
                  </a:lnTo>
                  <a:lnTo>
                    <a:pt x="72364" y="57757"/>
                  </a:lnTo>
                  <a:lnTo>
                    <a:pt x="64642" y="26924"/>
                  </a:lnTo>
                  <a:close/>
                </a:path>
                <a:path w="306704" h="100965">
                  <a:moveTo>
                    <a:pt x="72364" y="57757"/>
                  </a:moveTo>
                  <a:lnTo>
                    <a:pt x="60071" y="60833"/>
                  </a:lnTo>
                  <a:lnTo>
                    <a:pt x="63119" y="73151"/>
                  </a:lnTo>
                  <a:lnTo>
                    <a:pt x="75449" y="70074"/>
                  </a:lnTo>
                  <a:lnTo>
                    <a:pt x="72364" y="57757"/>
                  </a:lnTo>
                  <a:close/>
                </a:path>
                <a:path w="306704" h="100965">
                  <a:moveTo>
                    <a:pt x="75449" y="70074"/>
                  </a:moveTo>
                  <a:lnTo>
                    <a:pt x="63119" y="73151"/>
                  </a:lnTo>
                  <a:lnTo>
                    <a:pt x="76219" y="73151"/>
                  </a:lnTo>
                  <a:lnTo>
                    <a:pt x="75449" y="70074"/>
                  </a:lnTo>
                  <a:close/>
                </a:path>
                <a:path w="306704" h="100965">
                  <a:moveTo>
                    <a:pt x="303275" y="0"/>
                  </a:moveTo>
                  <a:lnTo>
                    <a:pt x="72364" y="57757"/>
                  </a:lnTo>
                  <a:lnTo>
                    <a:pt x="75449" y="70074"/>
                  </a:lnTo>
                  <a:lnTo>
                    <a:pt x="306324" y="12446"/>
                  </a:lnTo>
                  <a:lnTo>
                    <a:pt x="303275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14066" y="2971800"/>
              <a:ext cx="157733" cy="232155"/>
            </a:xfrm>
            <a:prstGeom prst="rect">
              <a:avLst/>
            </a:prstGeom>
          </p:spPr>
        </p:pic>
      </p:grpSp>
      <p:grpSp>
        <p:nvGrpSpPr>
          <p:cNvPr id="11" name="object 11"/>
          <p:cNvGrpSpPr/>
          <p:nvPr/>
        </p:nvGrpSpPr>
        <p:grpSpPr>
          <a:xfrm>
            <a:off x="7539037" y="1976437"/>
            <a:ext cx="1228725" cy="1762125"/>
            <a:chOff x="7539037" y="1976437"/>
            <a:chExt cx="1228725" cy="1762125"/>
          </a:xfrm>
        </p:grpSpPr>
        <p:sp>
          <p:nvSpPr>
            <p:cNvPr id="12" name="object 12"/>
            <p:cNvSpPr/>
            <p:nvPr/>
          </p:nvSpPr>
          <p:spPr>
            <a:xfrm>
              <a:off x="7543800" y="1981200"/>
              <a:ext cx="1219200" cy="1752600"/>
            </a:xfrm>
            <a:custGeom>
              <a:avLst/>
              <a:gdLst/>
              <a:ahLst/>
              <a:cxnLst/>
              <a:rect l="l" t="t" r="r" b="b"/>
              <a:pathLst>
                <a:path w="1219200" h="1752600">
                  <a:moveTo>
                    <a:pt x="1219200" y="0"/>
                  </a:moveTo>
                  <a:lnTo>
                    <a:pt x="0" y="0"/>
                  </a:lnTo>
                  <a:lnTo>
                    <a:pt x="0" y="1752600"/>
                  </a:lnTo>
                  <a:lnTo>
                    <a:pt x="1219200" y="1752600"/>
                  </a:lnTo>
                  <a:lnTo>
                    <a:pt x="1219200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543800" y="1981200"/>
              <a:ext cx="1219200" cy="1752600"/>
            </a:xfrm>
            <a:custGeom>
              <a:avLst/>
              <a:gdLst/>
              <a:ahLst/>
              <a:cxnLst/>
              <a:rect l="l" t="t" r="r" b="b"/>
              <a:pathLst>
                <a:path w="1219200" h="1752600">
                  <a:moveTo>
                    <a:pt x="0" y="1752600"/>
                  </a:moveTo>
                  <a:lnTo>
                    <a:pt x="1219200" y="1752600"/>
                  </a:lnTo>
                  <a:lnTo>
                    <a:pt x="1219200" y="0"/>
                  </a:lnTo>
                  <a:lnTo>
                    <a:pt x="0" y="0"/>
                  </a:lnTo>
                  <a:lnTo>
                    <a:pt x="0" y="17526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7543800" y="1981200"/>
            <a:ext cx="1219200" cy="1752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 marL="94615" marR="86995" indent="106680">
              <a:lnSpc>
                <a:spcPct val="100000"/>
              </a:lnSpc>
              <a:spcBef>
                <a:spcPts val="1725"/>
              </a:spcBef>
            </a:pPr>
            <a:r>
              <a:rPr sz="2000" spc="-5" dirty="0">
                <a:latin typeface="Verdana"/>
                <a:cs typeface="Verdana"/>
              </a:rPr>
              <a:t>Circuit </a:t>
            </a:r>
            <a:r>
              <a:rPr sz="2000" dirty="0">
                <a:latin typeface="Verdana"/>
                <a:cs typeface="Verdana"/>
              </a:rPr>
              <a:t> </a:t>
            </a:r>
            <a:r>
              <a:rPr sz="2000" spc="-10" dirty="0">
                <a:latin typeface="Verdana"/>
                <a:cs typeface="Verdana"/>
              </a:rPr>
              <a:t>e</a:t>
            </a:r>
            <a:r>
              <a:rPr sz="2000" spc="-5" dirty="0">
                <a:latin typeface="Verdana"/>
                <a:cs typeface="Verdana"/>
              </a:rPr>
              <a:t>l</a:t>
            </a:r>
            <a:r>
              <a:rPr sz="2000" spc="-20" dirty="0">
                <a:latin typeface="Verdana"/>
                <a:cs typeface="Verdana"/>
              </a:rPr>
              <a:t>e</a:t>
            </a:r>
            <a:r>
              <a:rPr sz="2000" dirty="0">
                <a:latin typeface="Verdana"/>
                <a:cs typeface="Verdana"/>
              </a:rPr>
              <a:t>m</a:t>
            </a:r>
            <a:r>
              <a:rPr sz="2000" spc="-15" dirty="0">
                <a:latin typeface="Verdana"/>
                <a:cs typeface="Verdana"/>
              </a:rPr>
              <a:t>e</a:t>
            </a:r>
            <a:r>
              <a:rPr sz="2000" dirty="0">
                <a:latin typeface="Verdana"/>
                <a:cs typeface="Verdana"/>
              </a:rPr>
              <a:t>nt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010400" y="2362200"/>
            <a:ext cx="533400" cy="1066800"/>
          </a:xfrm>
          <a:custGeom>
            <a:avLst/>
            <a:gdLst/>
            <a:ahLst/>
            <a:cxnLst/>
            <a:rect l="l" t="t" r="r" b="b"/>
            <a:pathLst>
              <a:path w="533400" h="1066800">
                <a:moveTo>
                  <a:pt x="0" y="0"/>
                </a:moveTo>
                <a:lnTo>
                  <a:pt x="533400" y="0"/>
                </a:lnTo>
              </a:path>
              <a:path w="533400" h="1066800">
                <a:moveTo>
                  <a:pt x="0" y="1066800"/>
                </a:moveTo>
                <a:lnTo>
                  <a:pt x="533400" y="10668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7090409" y="2391282"/>
            <a:ext cx="144145" cy="7562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914"/>
              </a:lnSpc>
              <a:spcBef>
                <a:spcPts val="95"/>
              </a:spcBef>
            </a:pPr>
            <a:r>
              <a:rPr sz="1600" i="1" spc="-5" dirty="0">
                <a:solidFill>
                  <a:srgbClr val="FF0000"/>
                </a:solidFill>
                <a:latin typeface="Arial"/>
                <a:cs typeface="Arial"/>
              </a:rPr>
              <a:t>+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ts val="2155"/>
              </a:lnSpc>
            </a:pPr>
            <a:r>
              <a:rPr sz="1800" i="1" dirty="0">
                <a:solidFill>
                  <a:srgbClr val="FF0000"/>
                </a:solidFill>
                <a:latin typeface="Arial"/>
                <a:cs typeface="Arial"/>
              </a:rPr>
              <a:t>v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i="1" dirty="0">
                <a:solidFill>
                  <a:srgbClr val="FF0000"/>
                </a:solidFill>
                <a:latin typeface="Arial"/>
                <a:cs typeface="Arial"/>
              </a:rPr>
              <a:t>_</a:t>
            </a:r>
            <a:endParaRPr sz="14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166609" y="1855673"/>
            <a:ext cx="768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endParaRPr sz="18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7010400" y="2247900"/>
            <a:ext cx="457200" cy="76200"/>
          </a:xfrm>
          <a:custGeom>
            <a:avLst/>
            <a:gdLst/>
            <a:ahLst/>
            <a:cxnLst/>
            <a:rect l="l" t="t" r="r" b="b"/>
            <a:pathLst>
              <a:path w="457200" h="76200">
                <a:moveTo>
                  <a:pt x="381000" y="0"/>
                </a:moveTo>
                <a:lnTo>
                  <a:pt x="381000" y="76200"/>
                </a:lnTo>
                <a:lnTo>
                  <a:pt x="444500" y="44450"/>
                </a:lnTo>
                <a:lnTo>
                  <a:pt x="393700" y="44450"/>
                </a:lnTo>
                <a:lnTo>
                  <a:pt x="393700" y="31750"/>
                </a:lnTo>
                <a:lnTo>
                  <a:pt x="444500" y="31750"/>
                </a:lnTo>
                <a:lnTo>
                  <a:pt x="381000" y="0"/>
                </a:lnTo>
                <a:close/>
              </a:path>
              <a:path w="457200" h="76200">
                <a:moveTo>
                  <a:pt x="381000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381000" y="44450"/>
                </a:lnTo>
                <a:lnTo>
                  <a:pt x="381000" y="31750"/>
                </a:lnTo>
                <a:close/>
              </a:path>
              <a:path w="457200" h="76200">
                <a:moveTo>
                  <a:pt x="444500" y="31750"/>
                </a:moveTo>
                <a:lnTo>
                  <a:pt x="393700" y="31750"/>
                </a:lnTo>
                <a:lnTo>
                  <a:pt x="393700" y="44450"/>
                </a:lnTo>
                <a:lnTo>
                  <a:pt x="444500" y="44450"/>
                </a:lnTo>
                <a:lnTo>
                  <a:pt x="457200" y="38100"/>
                </a:lnTo>
                <a:lnTo>
                  <a:pt x="444500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444500" y="6180811"/>
            <a:ext cx="7296150" cy="55054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866140">
              <a:lnSpc>
                <a:spcPts val="2830"/>
              </a:lnSpc>
              <a:spcBef>
                <a:spcPts val="130"/>
              </a:spcBef>
            </a:pPr>
            <a:r>
              <a:rPr sz="2400" spc="-5" dirty="0">
                <a:latin typeface="Verdana"/>
                <a:cs typeface="Verdana"/>
              </a:rPr>
              <a:t>The </a:t>
            </a:r>
            <a:r>
              <a:rPr sz="2400" spc="-10" dirty="0">
                <a:latin typeface="Verdana"/>
                <a:cs typeface="Verdana"/>
              </a:rPr>
              <a:t>voltage</a:t>
            </a:r>
            <a:r>
              <a:rPr sz="2400" spc="30" dirty="0"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FF0000"/>
                </a:solidFill>
                <a:latin typeface="Verdana"/>
                <a:cs typeface="Verdana"/>
              </a:rPr>
              <a:t>lags</a:t>
            </a:r>
            <a:r>
              <a:rPr sz="2400" i="1" spc="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the </a:t>
            </a:r>
            <a:r>
              <a:rPr sz="2400" dirty="0">
                <a:latin typeface="Verdana"/>
                <a:cs typeface="Verdana"/>
              </a:rPr>
              <a:t>current</a:t>
            </a:r>
            <a:r>
              <a:rPr sz="2400" spc="15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by</a:t>
            </a:r>
            <a:r>
              <a:rPr sz="2400" spc="20" dirty="0">
                <a:latin typeface="Verdana"/>
                <a:cs typeface="Verdana"/>
              </a:rPr>
              <a:t> </a:t>
            </a:r>
            <a:r>
              <a:rPr sz="2500" spc="-55" dirty="0">
                <a:solidFill>
                  <a:srgbClr val="0000FF"/>
                </a:solidFill>
                <a:latin typeface="Symbol"/>
                <a:cs typeface="Symbol"/>
              </a:rPr>
              <a:t></a:t>
            </a:r>
            <a:r>
              <a:rPr sz="2500" spc="21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04607A"/>
                </a:solidFill>
                <a:latin typeface="Verdana"/>
                <a:cs typeface="Verdana"/>
              </a:rPr>
              <a:t>radians.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ts val="1270"/>
              </a:lnSpc>
            </a:pPr>
            <a:r>
              <a:rPr sz="1200" spc="-5" dirty="0">
                <a:solidFill>
                  <a:srgbClr val="045C75"/>
                </a:solidFill>
                <a:latin typeface="Arial MT"/>
                <a:cs typeface="Arial MT"/>
              </a:rPr>
              <a:t>05-10-2021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17244" y="4417314"/>
            <a:ext cx="6930390" cy="164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solidFill>
                  <a:srgbClr val="04607A"/>
                </a:solidFill>
                <a:latin typeface="Verdana"/>
                <a:cs typeface="Verdana"/>
              </a:rPr>
              <a:t>Voltage</a:t>
            </a:r>
            <a:r>
              <a:rPr sz="1800" spc="-20" dirty="0">
                <a:solidFill>
                  <a:srgbClr val="04607A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04607A"/>
                </a:solidFill>
                <a:latin typeface="Verdana"/>
                <a:cs typeface="Verdana"/>
              </a:rPr>
              <a:t>and</a:t>
            </a:r>
            <a:r>
              <a:rPr sz="1800" spc="5" dirty="0">
                <a:solidFill>
                  <a:srgbClr val="04607A"/>
                </a:solidFill>
                <a:latin typeface="Verdana"/>
                <a:cs typeface="Verdana"/>
              </a:rPr>
              <a:t> </a:t>
            </a:r>
            <a:r>
              <a:rPr sz="1800" spc="-5" dirty="0">
                <a:solidFill>
                  <a:srgbClr val="04607A"/>
                </a:solidFill>
                <a:latin typeface="Verdana"/>
                <a:cs typeface="Verdana"/>
              </a:rPr>
              <a:t>current</a:t>
            </a:r>
            <a:r>
              <a:rPr sz="1800" dirty="0">
                <a:solidFill>
                  <a:srgbClr val="04607A"/>
                </a:solidFill>
                <a:latin typeface="Verdana"/>
                <a:cs typeface="Verdana"/>
              </a:rPr>
              <a:t> of</a:t>
            </a:r>
            <a:r>
              <a:rPr sz="1800" spc="-5" dirty="0">
                <a:solidFill>
                  <a:srgbClr val="04607A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04607A"/>
                </a:solidFill>
                <a:latin typeface="Verdana"/>
                <a:cs typeface="Verdana"/>
              </a:rPr>
              <a:t>a circuit </a:t>
            </a:r>
            <a:r>
              <a:rPr sz="1800" spc="-5" dirty="0">
                <a:solidFill>
                  <a:srgbClr val="04607A"/>
                </a:solidFill>
                <a:latin typeface="Verdana"/>
                <a:cs typeface="Verdana"/>
              </a:rPr>
              <a:t>element.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750">
              <a:latin typeface="Verdana"/>
              <a:cs typeface="Verdana"/>
            </a:endParaRPr>
          </a:p>
          <a:p>
            <a:pPr marL="304800" algn="ctr">
              <a:lnSpc>
                <a:spcPct val="100000"/>
              </a:lnSpc>
            </a:pPr>
            <a:r>
              <a:rPr sz="2400" spc="-5" dirty="0">
                <a:latin typeface="Verdana"/>
                <a:cs typeface="Verdana"/>
              </a:rPr>
              <a:t>The</a:t>
            </a:r>
            <a:r>
              <a:rPr sz="2400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current</a:t>
            </a:r>
            <a:r>
              <a:rPr sz="2400" spc="30" dirty="0"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FF0000"/>
                </a:solidFill>
                <a:latin typeface="Verdana"/>
                <a:cs typeface="Verdana"/>
              </a:rPr>
              <a:t>leads</a:t>
            </a:r>
            <a:r>
              <a:rPr sz="2400" i="1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the</a:t>
            </a:r>
            <a:r>
              <a:rPr sz="2400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voltage</a:t>
            </a:r>
            <a:r>
              <a:rPr sz="2400" spc="45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by</a:t>
            </a:r>
            <a:r>
              <a:rPr sz="2400" spc="10" dirty="0">
                <a:latin typeface="Verdana"/>
                <a:cs typeface="Verdana"/>
              </a:rPr>
              <a:t> </a:t>
            </a:r>
            <a:r>
              <a:rPr sz="2500" spc="-55" dirty="0">
                <a:solidFill>
                  <a:srgbClr val="0000FF"/>
                </a:solidFill>
                <a:latin typeface="Symbol"/>
                <a:cs typeface="Symbol"/>
              </a:rPr>
              <a:t></a:t>
            </a:r>
            <a:r>
              <a:rPr sz="2500" spc="22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04607A"/>
                </a:solidFill>
                <a:latin typeface="Verdana"/>
                <a:cs typeface="Verdana"/>
              </a:rPr>
              <a:t>radians.</a:t>
            </a:r>
            <a:endParaRPr sz="2400">
              <a:latin typeface="Verdana"/>
              <a:cs typeface="Verdana"/>
            </a:endParaRPr>
          </a:p>
          <a:p>
            <a:pPr marL="299720" algn="ctr">
              <a:lnSpc>
                <a:spcPct val="100000"/>
              </a:lnSpc>
              <a:spcBef>
                <a:spcPts val="1345"/>
              </a:spcBef>
            </a:pPr>
            <a:r>
              <a:rPr sz="2400" b="1" spc="-5" dirty="0">
                <a:solidFill>
                  <a:srgbClr val="FF0000"/>
                </a:solidFill>
                <a:latin typeface="Verdana"/>
                <a:cs typeface="Verdana"/>
              </a:rPr>
              <a:t>OR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8478707" y="1560273"/>
            <a:ext cx="179705" cy="0"/>
          </a:xfrm>
          <a:custGeom>
            <a:avLst/>
            <a:gdLst/>
            <a:ahLst/>
            <a:cxnLst/>
            <a:rect l="l" t="t" r="r" b="b"/>
            <a:pathLst>
              <a:path w="179704">
                <a:moveTo>
                  <a:pt x="0" y="0"/>
                </a:moveTo>
                <a:lnTo>
                  <a:pt x="179429" y="0"/>
                </a:lnTo>
              </a:path>
            </a:pathLst>
          </a:custGeom>
          <a:ln w="1026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6937071" y="639792"/>
            <a:ext cx="1891664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r>
              <a:rPr sz="1900" spc="-20" dirty="0">
                <a:solidFill>
                  <a:srgbClr val="0000FF"/>
                </a:solidFill>
                <a:latin typeface="Times New Roman"/>
                <a:cs typeface="Times New Roman"/>
              </a:rPr>
              <a:t>c</a:t>
            </a:r>
            <a:r>
              <a:rPr sz="1900" dirty="0">
                <a:solidFill>
                  <a:srgbClr val="0000FF"/>
                </a:solidFill>
                <a:latin typeface="Times New Roman"/>
                <a:cs typeface="Times New Roman"/>
              </a:rPr>
              <a:t>o</a:t>
            </a:r>
            <a:r>
              <a:rPr sz="1900" spc="80" dirty="0">
                <a:solidFill>
                  <a:srgbClr val="0000FF"/>
                </a:solidFill>
                <a:latin typeface="Times New Roman"/>
                <a:cs typeface="Times New Roman"/>
              </a:rPr>
              <a:t>s</a:t>
            </a:r>
            <a:r>
              <a:rPr sz="2000" spc="-50" dirty="0">
                <a:solidFill>
                  <a:srgbClr val="0000FF"/>
                </a:solidFill>
                <a:latin typeface="Symbol"/>
                <a:cs typeface="Symbol"/>
              </a:rPr>
              <a:t></a:t>
            </a:r>
            <a:r>
              <a:rPr sz="2000" spc="17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0000FF"/>
                </a:solidFill>
                <a:latin typeface="Symbol"/>
                <a:cs typeface="Symbol"/>
              </a:rPr>
              <a:t></a:t>
            </a:r>
            <a:r>
              <a:rPr sz="1900" spc="-10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0000FF"/>
                </a:solidFill>
                <a:latin typeface="Times New Roman"/>
                <a:cs typeface="Times New Roman"/>
              </a:rPr>
              <a:t>sin</a:t>
            </a:r>
            <a:r>
              <a:rPr sz="1900" spc="-204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50" spc="112" baseline="30701" dirty="0">
                <a:solidFill>
                  <a:srgbClr val="0000FF"/>
                </a:solidFill>
                <a:latin typeface="Symbol"/>
                <a:cs typeface="Symbol"/>
              </a:rPr>
              <a:t></a:t>
            </a:r>
            <a:r>
              <a:rPr sz="2000" spc="-50" dirty="0">
                <a:solidFill>
                  <a:srgbClr val="0000FF"/>
                </a:solidFill>
                <a:latin typeface="Symbol"/>
                <a:cs typeface="Symbol"/>
              </a:rPr>
              <a:t></a:t>
            </a:r>
            <a:r>
              <a:rPr sz="2000" spc="5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0000FF"/>
                </a:solidFill>
                <a:latin typeface="Symbol"/>
                <a:cs typeface="Symbol"/>
              </a:rPr>
              <a:t></a:t>
            </a:r>
            <a:r>
              <a:rPr sz="1900" spc="-9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3000" u="sng" spc="-82" baseline="33333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Symbol"/>
                <a:cs typeface="Symbol"/>
              </a:rPr>
              <a:t></a:t>
            </a:r>
            <a:r>
              <a:rPr sz="3000" spc="202" baseline="33333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50" baseline="30701" dirty="0">
                <a:solidFill>
                  <a:srgbClr val="0000FF"/>
                </a:solidFill>
                <a:latin typeface="Symbol"/>
                <a:cs typeface="Symbol"/>
              </a:rPr>
              <a:t></a:t>
            </a:r>
            <a:endParaRPr sz="2850" baseline="30701">
              <a:latin typeface="Symbol"/>
              <a:cs typeface="Symbo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977309" y="718939"/>
            <a:ext cx="864235" cy="315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  <a:tabLst>
                <a:tab pos="537845" algn="l"/>
              </a:tabLst>
            </a:pPr>
            <a:r>
              <a:rPr sz="1900" dirty="0">
                <a:solidFill>
                  <a:srgbClr val="0000FF"/>
                </a:solidFill>
                <a:latin typeface="Symbol"/>
                <a:cs typeface="Symbol"/>
              </a:rPr>
              <a:t></a:t>
            </a:r>
            <a:r>
              <a:rPr sz="1900" dirty="0">
                <a:solidFill>
                  <a:srgbClr val="0000FF"/>
                </a:solidFill>
                <a:latin typeface="Times New Roman"/>
                <a:cs typeface="Times New Roman"/>
              </a:rPr>
              <a:t>	</a:t>
            </a:r>
            <a:r>
              <a:rPr sz="2850" baseline="-27777" dirty="0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  <a:r>
              <a:rPr sz="2850" spc="-82" baseline="-27777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0000FF"/>
                </a:solidFill>
                <a:latin typeface="Symbol"/>
                <a:cs typeface="Symbol"/>
              </a:rPr>
              <a:t></a:t>
            </a:r>
            <a:endParaRPr sz="1900">
              <a:latin typeface="Symbol"/>
              <a:cs typeface="Symbo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8002709" y="869997"/>
            <a:ext cx="106045" cy="315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900" dirty="0">
                <a:solidFill>
                  <a:srgbClr val="0000FF"/>
                </a:solidFill>
                <a:latin typeface="Symbol"/>
                <a:cs typeface="Symbol"/>
              </a:rPr>
              <a:t></a:t>
            </a:r>
            <a:endParaRPr sz="1900">
              <a:latin typeface="Symbol"/>
              <a:cs typeface="Symbo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697422" y="869998"/>
            <a:ext cx="106045" cy="315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900" dirty="0">
                <a:solidFill>
                  <a:srgbClr val="0000FF"/>
                </a:solidFill>
                <a:latin typeface="Symbol"/>
                <a:cs typeface="Symbol"/>
              </a:rPr>
              <a:t></a:t>
            </a:r>
            <a:endParaRPr sz="1900">
              <a:latin typeface="Symbol"/>
              <a:cs typeface="Symbo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933149" y="1353602"/>
            <a:ext cx="189230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r>
              <a:rPr sz="1900" dirty="0">
                <a:solidFill>
                  <a:srgbClr val="0000FF"/>
                </a:solidFill>
                <a:latin typeface="Times New Roman"/>
                <a:cs typeface="Times New Roman"/>
              </a:rPr>
              <a:t>si</a:t>
            </a:r>
            <a:r>
              <a:rPr sz="1900" spc="145" dirty="0">
                <a:solidFill>
                  <a:srgbClr val="0000FF"/>
                </a:solidFill>
                <a:latin typeface="Times New Roman"/>
                <a:cs typeface="Times New Roman"/>
              </a:rPr>
              <a:t>n</a:t>
            </a:r>
            <a:r>
              <a:rPr sz="2000" spc="-50" dirty="0">
                <a:solidFill>
                  <a:srgbClr val="0000FF"/>
                </a:solidFill>
                <a:latin typeface="Symbol"/>
                <a:cs typeface="Symbol"/>
              </a:rPr>
              <a:t></a:t>
            </a:r>
            <a:r>
              <a:rPr sz="2000" spc="17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0000FF"/>
                </a:solidFill>
                <a:latin typeface="Symbol"/>
                <a:cs typeface="Symbol"/>
              </a:rPr>
              <a:t></a:t>
            </a:r>
            <a:r>
              <a:rPr sz="1900" spc="-7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900" spc="-20" dirty="0">
                <a:solidFill>
                  <a:srgbClr val="0000FF"/>
                </a:solidFill>
                <a:latin typeface="Times New Roman"/>
                <a:cs typeface="Times New Roman"/>
              </a:rPr>
              <a:t>c</a:t>
            </a:r>
            <a:r>
              <a:rPr sz="1900" dirty="0">
                <a:solidFill>
                  <a:srgbClr val="0000FF"/>
                </a:solidFill>
                <a:latin typeface="Times New Roman"/>
                <a:cs typeface="Times New Roman"/>
              </a:rPr>
              <a:t>o</a:t>
            </a:r>
            <a:r>
              <a:rPr sz="1900" spc="210" dirty="0">
                <a:solidFill>
                  <a:srgbClr val="0000FF"/>
                </a:solidFill>
                <a:latin typeface="Times New Roman"/>
                <a:cs typeface="Times New Roman"/>
              </a:rPr>
              <a:t>s</a:t>
            </a:r>
            <a:r>
              <a:rPr sz="2850" spc="112" baseline="30701" dirty="0">
                <a:solidFill>
                  <a:srgbClr val="0000FF"/>
                </a:solidFill>
                <a:latin typeface="Symbol"/>
                <a:cs typeface="Symbol"/>
              </a:rPr>
              <a:t></a:t>
            </a:r>
            <a:r>
              <a:rPr sz="2000" spc="-50" dirty="0">
                <a:solidFill>
                  <a:srgbClr val="0000FF"/>
                </a:solidFill>
                <a:latin typeface="Symbol"/>
                <a:cs typeface="Symbol"/>
              </a:rPr>
              <a:t></a:t>
            </a:r>
            <a:r>
              <a:rPr sz="2000" spc="5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0000FF"/>
                </a:solidFill>
                <a:latin typeface="Symbol"/>
                <a:cs typeface="Symbol"/>
              </a:rPr>
              <a:t></a:t>
            </a:r>
            <a:r>
              <a:rPr sz="1900" spc="-12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3000" spc="-82" baseline="33333" dirty="0">
                <a:solidFill>
                  <a:srgbClr val="0000FF"/>
                </a:solidFill>
                <a:latin typeface="Symbol"/>
                <a:cs typeface="Symbol"/>
              </a:rPr>
              <a:t></a:t>
            </a:r>
            <a:r>
              <a:rPr sz="3000" spc="209" baseline="33333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50" baseline="30701" dirty="0">
                <a:solidFill>
                  <a:srgbClr val="0000FF"/>
                </a:solidFill>
                <a:latin typeface="Symbol"/>
                <a:cs typeface="Symbol"/>
              </a:rPr>
              <a:t></a:t>
            </a:r>
            <a:endParaRPr sz="2850" baseline="30701">
              <a:latin typeface="Symbol"/>
              <a:cs typeface="Symbo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977309" y="1432729"/>
            <a:ext cx="861060" cy="315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  <a:tabLst>
                <a:tab pos="534670" algn="l"/>
              </a:tabLst>
            </a:pPr>
            <a:r>
              <a:rPr sz="1900" dirty="0">
                <a:solidFill>
                  <a:srgbClr val="0000FF"/>
                </a:solidFill>
                <a:latin typeface="Symbol"/>
                <a:cs typeface="Symbol"/>
              </a:rPr>
              <a:t></a:t>
            </a:r>
            <a:r>
              <a:rPr sz="1900" dirty="0">
                <a:solidFill>
                  <a:srgbClr val="0000FF"/>
                </a:solidFill>
                <a:latin typeface="Times New Roman"/>
                <a:cs typeface="Times New Roman"/>
              </a:rPr>
              <a:t>	</a:t>
            </a:r>
            <a:r>
              <a:rPr sz="2850" baseline="-27777" dirty="0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  <a:r>
              <a:rPr sz="2850" spc="-82" baseline="-27777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0000FF"/>
                </a:solidFill>
                <a:latin typeface="Symbol"/>
                <a:cs typeface="Symbol"/>
              </a:rPr>
              <a:t></a:t>
            </a:r>
            <a:endParaRPr sz="1900">
              <a:latin typeface="Symbol"/>
              <a:cs typeface="Symbo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8002710" y="1583796"/>
            <a:ext cx="797560" cy="315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690880" algn="l"/>
              </a:tabLst>
            </a:pPr>
            <a:r>
              <a:rPr sz="1900" dirty="0">
                <a:solidFill>
                  <a:srgbClr val="0000FF"/>
                </a:solidFill>
                <a:latin typeface="Symbol"/>
                <a:cs typeface="Symbol"/>
              </a:rPr>
              <a:t></a:t>
            </a:r>
            <a:r>
              <a:rPr sz="1900" dirty="0">
                <a:solidFill>
                  <a:srgbClr val="0000FF"/>
                </a:solidFill>
                <a:latin typeface="Times New Roman"/>
                <a:cs typeface="Times New Roman"/>
              </a:rPr>
              <a:t>	</a:t>
            </a:r>
            <a:r>
              <a:rPr sz="1900" dirty="0">
                <a:solidFill>
                  <a:srgbClr val="0000FF"/>
                </a:solidFill>
                <a:latin typeface="Symbol"/>
                <a:cs typeface="Symbol"/>
              </a:rPr>
              <a:t></a:t>
            </a:r>
            <a:endParaRPr sz="1900">
              <a:latin typeface="Symbol"/>
              <a:cs typeface="Symbo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6919721" y="489966"/>
            <a:ext cx="1925320" cy="1423670"/>
          </a:xfrm>
          <a:custGeom>
            <a:avLst/>
            <a:gdLst/>
            <a:ahLst/>
            <a:cxnLst/>
            <a:rect l="l" t="t" r="r" b="b"/>
            <a:pathLst>
              <a:path w="1925320" h="1423670">
                <a:moveTo>
                  <a:pt x="0" y="1423415"/>
                </a:moveTo>
                <a:lnTo>
                  <a:pt x="1924812" y="1423415"/>
                </a:lnTo>
                <a:lnTo>
                  <a:pt x="1924812" y="0"/>
                </a:lnTo>
                <a:lnTo>
                  <a:pt x="0" y="0"/>
                </a:lnTo>
                <a:lnTo>
                  <a:pt x="0" y="1423415"/>
                </a:lnTo>
                <a:close/>
              </a:path>
            </a:pathLst>
          </a:custGeom>
          <a:ln w="19812">
            <a:solidFill>
              <a:srgbClr val="009D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500" y="569721"/>
            <a:ext cx="782510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dirty="0">
                <a:solidFill>
                  <a:srgbClr val="FF0000"/>
                </a:solidFill>
                <a:latin typeface="Arial MT"/>
                <a:cs typeface="Arial MT"/>
              </a:rPr>
              <a:t>Mathematical</a:t>
            </a:r>
            <a:r>
              <a:rPr sz="3600" b="0" spc="-5" dirty="0">
                <a:solidFill>
                  <a:srgbClr val="FF0000"/>
                </a:solidFill>
                <a:latin typeface="Arial MT"/>
                <a:cs typeface="Arial MT"/>
              </a:rPr>
              <a:t> representation</a:t>
            </a:r>
            <a:r>
              <a:rPr sz="3600" b="0" spc="-2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3600" b="0" dirty="0">
                <a:solidFill>
                  <a:srgbClr val="FF0000"/>
                </a:solidFill>
                <a:latin typeface="Arial MT"/>
                <a:cs typeface="Arial MT"/>
              </a:rPr>
              <a:t>of </a:t>
            </a:r>
            <a:r>
              <a:rPr sz="3600" b="0" spc="-5" dirty="0" smtClean="0">
                <a:solidFill>
                  <a:srgbClr val="FF0000"/>
                </a:solidFill>
                <a:latin typeface="Arial MT"/>
                <a:cs typeface="Arial MT"/>
              </a:rPr>
              <a:t>pha</a:t>
            </a:r>
            <a:r>
              <a:rPr lang="en-US" sz="3600" b="0" spc="-5" dirty="0" smtClean="0">
                <a:solidFill>
                  <a:srgbClr val="FF0000"/>
                </a:solidFill>
                <a:latin typeface="Arial MT"/>
                <a:cs typeface="Arial MT"/>
              </a:rPr>
              <a:t>s</a:t>
            </a:r>
            <a:r>
              <a:rPr sz="3600" b="0" spc="-5" dirty="0" smtClean="0">
                <a:solidFill>
                  <a:srgbClr val="FF0000"/>
                </a:solidFill>
                <a:latin typeface="Arial MT"/>
                <a:cs typeface="Arial MT"/>
              </a:rPr>
              <a:t>o</a:t>
            </a:r>
            <a:r>
              <a:rPr lang="en-US" sz="3600" b="0" spc="-5" dirty="0" smtClean="0">
                <a:solidFill>
                  <a:srgbClr val="FF0000"/>
                </a:solidFill>
                <a:latin typeface="Arial MT"/>
                <a:cs typeface="Arial MT"/>
              </a:rPr>
              <a:t>r</a:t>
            </a:r>
            <a:endParaRPr sz="3600" dirty="0">
              <a:solidFill>
                <a:srgbClr val="FF0000"/>
              </a:solidFill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376715"/>
            <a:ext cx="5276215" cy="1673860"/>
          </a:xfrm>
          <a:prstGeom prst="rect">
            <a:avLst/>
          </a:prstGeom>
        </p:spPr>
        <p:txBody>
          <a:bodyPr vert="horz" wrap="square" lIns="0" tIns="87630" rIns="0" bIns="0" rtlCol="0">
            <a:spAutoFit/>
          </a:bodyPr>
          <a:lstStyle/>
          <a:p>
            <a:pPr marL="285750" indent="-273685">
              <a:lnSpc>
                <a:spcPct val="100000"/>
              </a:lnSpc>
              <a:spcBef>
                <a:spcPts val="690"/>
              </a:spcBef>
              <a:buClr>
                <a:srgbClr val="0AD0D9"/>
              </a:buClr>
              <a:buSzPct val="93750"/>
              <a:buFont typeface="Segoe UI Symbol"/>
              <a:buChar char="⚫"/>
              <a:tabLst>
                <a:tab pos="286385" algn="l"/>
              </a:tabLst>
            </a:pPr>
            <a:r>
              <a:rPr sz="2400" spc="-5" dirty="0" smtClean="0">
                <a:latin typeface="Times New Roman"/>
                <a:cs typeface="Times New Roman"/>
              </a:rPr>
              <a:t>Pha</a:t>
            </a:r>
            <a:r>
              <a:rPr lang="en-US" sz="2400" spc="-5" dirty="0" smtClean="0">
                <a:latin typeface="Times New Roman"/>
                <a:cs typeface="Times New Roman"/>
              </a:rPr>
              <a:t>s</a:t>
            </a:r>
            <a:r>
              <a:rPr sz="2400" spc="-5" dirty="0" smtClean="0">
                <a:latin typeface="Times New Roman"/>
                <a:cs typeface="Times New Roman"/>
              </a:rPr>
              <a:t>o</a:t>
            </a:r>
            <a:r>
              <a:rPr lang="en-US" sz="2400" spc="-5" dirty="0" smtClean="0">
                <a:latin typeface="Times New Roman"/>
                <a:cs typeface="Times New Roman"/>
              </a:rPr>
              <a:t>r</a:t>
            </a:r>
            <a:r>
              <a:rPr sz="2400" spc="-5" dirty="0" smtClean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can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representation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two </a:t>
            </a:r>
            <a:r>
              <a:rPr sz="2400" spc="-45" dirty="0">
                <a:latin typeface="Times New Roman"/>
                <a:cs typeface="Times New Roman"/>
              </a:rPr>
              <a:t>way.</a:t>
            </a:r>
            <a:endParaRPr sz="2400" dirty="0">
              <a:latin typeface="Times New Roman"/>
              <a:cs typeface="Times New Roman"/>
            </a:endParaRPr>
          </a:p>
          <a:p>
            <a:pPr marL="927100" lvl="1" indent="-247650">
              <a:lnSpc>
                <a:spcPct val="100000"/>
              </a:lnSpc>
              <a:spcBef>
                <a:spcPts val="515"/>
              </a:spcBef>
              <a:buClr>
                <a:srgbClr val="009DD9"/>
              </a:buClr>
              <a:buSzPct val="69047"/>
              <a:buFont typeface="Segoe UI Symbol"/>
              <a:buChar char="⚫"/>
              <a:tabLst>
                <a:tab pos="927100" algn="l"/>
                <a:tab pos="927735" algn="l"/>
              </a:tabLst>
            </a:pPr>
            <a:r>
              <a:rPr sz="2100" dirty="0">
                <a:latin typeface="Times New Roman"/>
                <a:cs typeface="Times New Roman"/>
              </a:rPr>
              <a:t>Rectangular</a:t>
            </a:r>
            <a:r>
              <a:rPr sz="2100" spc="-5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form</a:t>
            </a:r>
          </a:p>
          <a:p>
            <a:pPr marL="927100" lvl="1" indent="-247650">
              <a:lnSpc>
                <a:spcPct val="100000"/>
              </a:lnSpc>
              <a:spcBef>
                <a:spcPts val="505"/>
              </a:spcBef>
              <a:buClr>
                <a:srgbClr val="009DD9"/>
              </a:buClr>
              <a:buSzPct val="69047"/>
              <a:buFont typeface="Segoe UI Symbol"/>
              <a:buChar char="⚫"/>
              <a:tabLst>
                <a:tab pos="927100" algn="l"/>
                <a:tab pos="927735" algn="l"/>
              </a:tabLst>
            </a:pPr>
            <a:r>
              <a:rPr sz="2100" spc="-5" dirty="0">
                <a:latin typeface="Times New Roman"/>
                <a:cs typeface="Times New Roman"/>
              </a:rPr>
              <a:t>Polar</a:t>
            </a:r>
            <a:r>
              <a:rPr sz="2100" spc="-3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form</a:t>
            </a:r>
          </a:p>
          <a:p>
            <a:pPr marL="12065">
              <a:lnSpc>
                <a:spcPct val="100000"/>
              </a:lnSpc>
              <a:spcBef>
                <a:spcPts val="565"/>
              </a:spcBef>
              <a:buClr>
                <a:srgbClr val="0AD0D9"/>
              </a:buClr>
              <a:buSzPct val="93750"/>
              <a:tabLst>
                <a:tab pos="286385" algn="l"/>
              </a:tabLst>
            </a:pP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Polar</a:t>
            </a:r>
            <a:r>
              <a:rPr sz="2400" spc="-5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form</a:t>
            </a:r>
            <a:r>
              <a:rPr lang="en-US" sz="24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:-</a:t>
            </a:r>
            <a:endParaRPr sz="240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940" y="4601950"/>
            <a:ext cx="4883150" cy="869950"/>
          </a:xfrm>
          <a:prstGeom prst="rect">
            <a:avLst/>
          </a:prstGeom>
        </p:spPr>
        <p:txBody>
          <a:bodyPr vert="horz" wrap="square" lIns="0" tIns="87630" rIns="0" bIns="0" rtlCol="0">
            <a:spAutoFit/>
          </a:bodyPr>
          <a:lstStyle/>
          <a:p>
            <a:pPr marL="285750" indent="-273685">
              <a:lnSpc>
                <a:spcPct val="100000"/>
              </a:lnSpc>
              <a:spcBef>
                <a:spcPts val="690"/>
              </a:spcBef>
              <a:buClr>
                <a:srgbClr val="0AD0D9"/>
              </a:buClr>
              <a:buSzPct val="93750"/>
              <a:buFont typeface="Segoe UI Symbol"/>
              <a:buChar char="⚫"/>
              <a:tabLst>
                <a:tab pos="286385" algn="l"/>
                <a:tab pos="1967864" algn="l"/>
              </a:tabLst>
            </a:pPr>
            <a:r>
              <a:rPr sz="2400" spc="-5" dirty="0">
                <a:latin typeface="Times New Roman"/>
                <a:cs typeface="Times New Roman"/>
              </a:rPr>
              <a:t>For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example	</a:t>
            </a:r>
            <a:r>
              <a:rPr sz="2400" dirty="0">
                <a:latin typeface="Times New Roman"/>
                <a:cs typeface="Times New Roman"/>
              </a:rPr>
              <a:t>v(t)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20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sin(2πft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+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60).</a:t>
            </a:r>
            <a:endParaRPr sz="2400">
              <a:latin typeface="Times New Roman"/>
              <a:cs typeface="Times New Roman"/>
            </a:endParaRPr>
          </a:p>
          <a:p>
            <a:pPr marL="652780" lvl="1" indent="-247650">
              <a:lnSpc>
                <a:spcPct val="100000"/>
              </a:lnSpc>
              <a:spcBef>
                <a:spcPts val="535"/>
              </a:spcBef>
              <a:buClr>
                <a:srgbClr val="0E6EC5"/>
              </a:buClr>
              <a:buSzPct val="84090"/>
              <a:buFont typeface="Segoe UI Symbol"/>
              <a:buChar char="⚫"/>
              <a:tabLst>
                <a:tab pos="653415" algn="l"/>
              </a:tabLst>
            </a:pPr>
            <a:r>
              <a:rPr sz="2200" spc="-5" dirty="0">
                <a:latin typeface="Times New Roman"/>
                <a:cs typeface="Times New Roman"/>
              </a:rPr>
              <a:t>Then it represented in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the polar form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04036" y="3093211"/>
            <a:ext cx="350583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4480" indent="-285115">
              <a:lnSpc>
                <a:spcPct val="100000"/>
              </a:lnSpc>
              <a:spcBef>
                <a:spcPts val="95"/>
              </a:spcBef>
              <a:buClr>
                <a:srgbClr val="0E6EC5"/>
              </a:buClr>
              <a:buSzPct val="84090"/>
              <a:buFont typeface="Segoe UI Symbol"/>
              <a:buChar char="⚫"/>
              <a:tabLst>
                <a:tab pos="285115" algn="l"/>
              </a:tabLst>
            </a:pPr>
            <a:r>
              <a:rPr sz="2200" spc="-5" dirty="0">
                <a:latin typeface="Times New Roman"/>
                <a:cs typeface="Times New Roman"/>
              </a:rPr>
              <a:t>The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instantaneous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spc="75" dirty="0">
                <a:latin typeface="Times New Roman"/>
                <a:cs typeface="Times New Roman"/>
              </a:rPr>
              <a:t>voltage</a:t>
            </a:r>
            <a:r>
              <a:rPr sz="3150" i="1" spc="112" baseline="5291" dirty="0">
                <a:latin typeface="Times New Roman"/>
                <a:cs typeface="Times New Roman"/>
              </a:rPr>
              <a:t>v</a:t>
            </a:r>
            <a:r>
              <a:rPr sz="1800" i="1" spc="112" baseline="-16203" dirty="0">
                <a:latin typeface="Times New Roman"/>
                <a:cs typeface="Times New Roman"/>
              </a:rPr>
              <a:t>s</a:t>
            </a:r>
            <a:endParaRPr sz="1800" baseline="-16203">
              <a:latin typeface="Times New Roman"/>
              <a:cs typeface="Times New Roman"/>
            </a:endParaRPr>
          </a:p>
          <a:p>
            <a:pPr marR="29845" algn="ctr">
              <a:lnSpc>
                <a:spcPct val="100000"/>
              </a:lnSpc>
            </a:pPr>
            <a:r>
              <a:rPr sz="2200" spc="-5" dirty="0">
                <a:latin typeface="Times New Roman"/>
                <a:cs typeface="Times New Roman"/>
              </a:rPr>
              <a:t>represented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in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polar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form.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460567" y="2996245"/>
            <a:ext cx="3194685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2100" spc="484" dirty="0">
                <a:latin typeface="Symbol"/>
                <a:cs typeface="Symbol"/>
              </a:rPr>
              <a:t></a:t>
            </a:r>
            <a:r>
              <a:rPr sz="2100" spc="-180" dirty="0">
                <a:latin typeface="Times New Roman"/>
                <a:cs typeface="Times New Roman"/>
              </a:rPr>
              <a:t> </a:t>
            </a:r>
            <a:r>
              <a:rPr sz="2100" i="1" spc="395" dirty="0">
                <a:latin typeface="Times New Roman"/>
                <a:cs typeface="Times New Roman"/>
              </a:rPr>
              <a:t>V</a:t>
            </a:r>
            <a:r>
              <a:rPr sz="1800" i="1" spc="585" baseline="-25462" dirty="0">
                <a:latin typeface="Times New Roman"/>
                <a:cs typeface="Times New Roman"/>
              </a:rPr>
              <a:t>m</a:t>
            </a:r>
            <a:r>
              <a:rPr sz="1800" i="1" baseline="-25462" dirty="0">
                <a:latin typeface="Times New Roman"/>
                <a:cs typeface="Times New Roman"/>
              </a:rPr>
              <a:t> </a:t>
            </a:r>
            <a:r>
              <a:rPr sz="1800" i="1" spc="-22" baseline="-25462" dirty="0">
                <a:latin typeface="Times New Roman"/>
                <a:cs typeface="Times New Roman"/>
              </a:rPr>
              <a:t> </a:t>
            </a:r>
            <a:r>
              <a:rPr sz="2100" spc="315" dirty="0">
                <a:latin typeface="Times New Roman"/>
                <a:cs typeface="Times New Roman"/>
              </a:rPr>
              <a:t>s</a:t>
            </a:r>
            <a:r>
              <a:rPr sz="2100" spc="229" dirty="0">
                <a:latin typeface="Times New Roman"/>
                <a:cs typeface="Times New Roman"/>
              </a:rPr>
              <a:t>i</a:t>
            </a:r>
            <a:r>
              <a:rPr sz="2100" spc="445" dirty="0">
                <a:latin typeface="Times New Roman"/>
                <a:cs typeface="Times New Roman"/>
              </a:rPr>
              <a:t>n</a:t>
            </a:r>
            <a:r>
              <a:rPr sz="2100" spc="-165" dirty="0">
                <a:latin typeface="Times New Roman"/>
                <a:cs typeface="Times New Roman"/>
              </a:rPr>
              <a:t> </a:t>
            </a:r>
            <a:r>
              <a:rPr sz="4125" spc="135" baseline="-3030" dirty="0">
                <a:latin typeface="Symbol"/>
                <a:cs typeface="Symbol"/>
              </a:rPr>
              <a:t></a:t>
            </a:r>
            <a:r>
              <a:rPr sz="2300" spc="450" dirty="0">
                <a:latin typeface="Symbol"/>
                <a:cs typeface="Symbol"/>
              </a:rPr>
              <a:t></a:t>
            </a:r>
            <a:r>
              <a:rPr sz="2100" i="1" spc="245" dirty="0">
                <a:latin typeface="Times New Roman"/>
                <a:cs typeface="Times New Roman"/>
              </a:rPr>
              <a:t>t</a:t>
            </a:r>
            <a:r>
              <a:rPr sz="2100" i="1" spc="105" dirty="0">
                <a:latin typeface="Times New Roman"/>
                <a:cs typeface="Times New Roman"/>
              </a:rPr>
              <a:t> </a:t>
            </a:r>
            <a:r>
              <a:rPr sz="2100" spc="484" dirty="0">
                <a:latin typeface="Symbol"/>
                <a:cs typeface="Symbol"/>
              </a:rPr>
              <a:t></a:t>
            </a:r>
            <a:r>
              <a:rPr sz="2100" spc="-265" dirty="0">
                <a:latin typeface="Times New Roman"/>
                <a:cs typeface="Times New Roman"/>
              </a:rPr>
              <a:t> </a:t>
            </a:r>
            <a:r>
              <a:rPr sz="2300" spc="360" dirty="0">
                <a:latin typeface="Symbol"/>
                <a:cs typeface="Symbol"/>
              </a:rPr>
              <a:t></a:t>
            </a:r>
            <a:r>
              <a:rPr sz="2300" spc="-220" dirty="0">
                <a:latin typeface="Times New Roman"/>
                <a:cs typeface="Times New Roman"/>
              </a:rPr>
              <a:t> </a:t>
            </a:r>
            <a:r>
              <a:rPr sz="4125" spc="457" baseline="-3030" dirty="0">
                <a:latin typeface="Symbol"/>
                <a:cs typeface="Symbol"/>
              </a:rPr>
              <a:t></a:t>
            </a:r>
            <a:r>
              <a:rPr sz="3300" spc="-7" baseline="-5050" dirty="0">
                <a:latin typeface="Times New Roman"/>
                <a:cs typeface="Times New Roman"/>
              </a:rPr>
              <a:t>can </a:t>
            </a:r>
            <a:r>
              <a:rPr sz="3300" baseline="-5050" dirty="0">
                <a:latin typeface="Times New Roman"/>
                <a:cs typeface="Times New Roman"/>
              </a:rPr>
              <a:t>b</a:t>
            </a:r>
            <a:r>
              <a:rPr sz="3300" spc="-7" baseline="-5050" dirty="0">
                <a:latin typeface="Times New Roman"/>
                <a:cs typeface="Times New Roman"/>
              </a:rPr>
              <a:t>e</a:t>
            </a:r>
            <a:endParaRPr sz="3300" baseline="-5050">
              <a:latin typeface="Times New Roman"/>
              <a:cs typeface="Times New Roman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86127" y="3928871"/>
            <a:ext cx="1824227" cy="428244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99616" y="5643371"/>
            <a:ext cx="2072639" cy="32765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55436" y="1315974"/>
            <a:ext cx="781050" cy="3765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300" dirty="0">
                <a:latin typeface="Times New Roman"/>
                <a:cs typeface="Times New Roman"/>
              </a:rPr>
              <a:t>can</a:t>
            </a:r>
            <a:r>
              <a:rPr sz="2300" spc="-80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be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81836" y="1666494"/>
            <a:ext cx="3871595" cy="3765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300" dirty="0">
                <a:latin typeface="Times New Roman"/>
                <a:cs typeface="Times New Roman"/>
              </a:rPr>
              <a:t>represented</a:t>
            </a:r>
            <a:r>
              <a:rPr sz="2300" spc="-10" dirty="0">
                <a:latin typeface="Times New Roman"/>
                <a:cs typeface="Times New Roman"/>
              </a:rPr>
              <a:t> </a:t>
            </a:r>
            <a:r>
              <a:rPr sz="2300" spc="-5" dirty="0">
                <a:latin typeface="Times New Roman"/>
                <a:cs typeface="Times New Roman"/>
              </a:rPr>
              <a:t>in Rectangular</a:t>
            </a:r>
            <a:r>
              <a:rPr sz="2300" dirty="0">
                <a:latin typeface="Times New Roman"/>
                <a:cs typeface="Times New Roman"/>
              </a:rPr>
              <a:t> </a:t>
            </a:r>
            <a:r>
              <a:rPr sz="2300" spc="-5" dirty="0">
                <a:latin typeface="Times New Roman"/>
                <a:cs typeface="Times New Roman"/>
              </a:rPr>
              <a:t>form.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87626" y="2087118"/>
            <a:ext cx="1442085" cy="3765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300" dirty="0">
                <a:latin typeface="Times New Roman"/>
                <a:cs typeface="Times New Roman"/>
              </a:rPr>
              <a:t>v(t)</a:t>
            </a:r>
            <a:r>
              <a:rPr sz="2300" spc="-40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=</a:t>
            </a:r>
            <a:r>
              <a:rPr sz="2300" spc="-25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x</a:t>
            </a:r>
            <a:r>
              <a:rPr sz="2300" spc="-20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+</a:t>
            </a:r>
            <a:r>
              <a:rPr sz="2300" spc="-30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jy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84884" y="2440114"/>
            <a:ext cx="6751602" cy="345607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12065">
              <a:lnSpc>
                <a:spcPct val="100000"/>
              </a:lnSpc>
              <a:spcBef>
                <a:spcPts val="434"/>
              </a:spcBef>
              <a:buClr>
                <a:srgbClr val="0FCF9B"/>
              </a:buClr>
              <a:buSzPct val="94444"/>
              <a:tabLst>
                <a:tab pos="285115" algn="l"/>
                <a:tab pos="285750" algn="l"/>
              </a:tabLst>
            </a:pP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smtClean="0">
                <a:latin typeface="Times New Roman"/>
                <a:cs typeface="Times New Roman"/>
              </a:rPr>
              <a:t>                             </a:t>
            </a:r>
            <a:r>
              <a:rPr sz="1800" spc="-5" dirty="0" smtClean="0">
                <a:latin typeface="Times New Roman"/>
                <a:cs typeface="Times New Roman"/>
              </a:rPr>
              <a:t>Where </a:t>
            </a:r>
            <a:r>
              <a:rPr lang="en-US" spc="-5" dirty="0">
                <a:latin typeface="Times New Roman"/>
                <a:cs typeface="Times New Roman"/>
              </a:rPr>
              <a:t>'</a:t>
            </a:r>
            <a:r>
              <a:rPr sz="1800" dirty="0" smtClean="0">
                <a:latin typeface="Times New Roman"/>
                <a:cs typeface="Times New Roman"/>
              </a:rPr>
              <a:t>x</a:t>
            </a:r>
            <a:r>
              <a:rPr lang="en-US" spc="-5" dirty="0" smtClean="0">
                <a:latin typeface="Times New Roman"/>
                <a:cs typeface="Times New Roman"/>
              </a:rPr>
              <a:t>‘ </a:t>
            </a:r>
            <a:r>
              <a:rPr sz="1800" dirty="0" smtClean="0">
                <a:latin typeface="Times New Roman"/>
                <a:cs typeface="Times New Roman"/>
              </a:rPr>
              <a:t>is</a:t>
            </a:r>
            <a:r>
              <a:rPr sz="1800" spc="-20" dirty="0" smtClean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x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component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 phasor</a:t>
            </a:r>
            <a:r>
              <a:rPr sz="1800" spc="4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=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Vm</a:t>
            </a:r>
            <a:r>
              <a:rPr sz="1800" spc="43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cos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φ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491229" y="2834377"/>
            <a:ext cx="5271771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800" dirty="0" smtClean="0">
                <a:latin typeface="Times New Roman"/>
                <a:cs typeface="Times New Roman"/>
              </a:rPr>
              <a:t>‘</a:t>
            </a:r>
            <a:r>
              <a:rPr sz="1800" dirty="0" smtClean="0">
                <a:latin typeface="Times New Roman"/>
                <a:cs typeface="Times New Roman"/>
              </a:rPr>
              <a:t>y</a:t>
            </a:r>
            <a:r>
              <a:rPr lang="en-US" sz="1800" dirty="0" smtClean="0">
                <a:latin typeface="Times New Roman"/>
                <a:cs typeface="Times New Roman"/>
              </a:rPr>
              <a:t>'</a:t>
            </a:r>
            <a:r>
              <a:rPr sz="1800" spc="-20" dirty="0" smtClean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is </a:t>
            </a:r>
            <a:r>
              <a:rPr sz="1800" dirty="0">
                <a:latin typeface="Times New Roman"/>
                <a:cs typeface="Times New Roman"/>
              </a:rPr>
              <a:t>y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component of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phasor</a:t>
            </a:r>
            <a:r>
              <a:rPr sz="1800" spc="4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=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Vm</a:t>
            </a:r>
            <a:r>
              <a:rPr sz="1800" spc="434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sin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φ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084884" y="3745562"/>
            <a:ext cx="7068516" cy="21980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100"/>
              </a:spcBef>
              <a:buClr>
                <a:srgbClr val="0FCF9B"/>
              </a:buClr>
              <a:buSzPct val="93750"/>
              <a:buFont typeface="Segoe UI Symbol"/>
              <a:buChar char="⚫"/>
              <a:tabLst>
                <a:tab pos="354965" algn="l"/>
                <a:tab pos="355600" algn="l"/>
                <a:tab pos="2716530" algn="l"/>
              </a:tabLst>
            </a:pPr>
            <a:r>
              <a:rPr sz="2400" dirty="0">
                <a:latin typeface="Times New Roman"/>
                <a:cs typeface="Times New Roman"/>
              </a:rPr>
              <a:t>V(t) =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V</a:t>
            </a:r>
            <a:r>
              <a:rPr sz="1800" spc="-5" dirty="0">
                <a:latin typeface="Times New Roman"/>
                <a:cs typeface="Times New Roman"/>
              </a:rPr>
              <a:t>m</a:t>
            </a:r>
            <a:r>
              <a:rPr sz="1800" spc="1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φ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+	j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V</a:t>
            </a:r>
            <a:r>
              <a:rPr sz="1800" spc="-5" dirty="0">
                <a:latin typeface="Times New Roman"/>
                <a:cs typeface="Times New Roman"/>
              </a:rPr>
              <a:t>m</a:t>
            </a:r>
            <a:r>
              <a:rPr sz="1800" spc="1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sin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φ</a:t>
            </a: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0FCF9B"/>
              </a:buClr>
              <a:buFont typeface="Segoe UI Symbol"/>
              <a:buChar char="⚫"/>
            </a:pPr>
            <a:endParaRPr sz="3500" dirty="0">
              <a:latin typeface="Times New Roman"/>
              <a:cs typeface="Times New Roman"/>
            </a:endParaRPr>
          </a:p>
          <a:p>
            <a:pPr marL="12065">
              <a:lnSpc>
                <a:spcPct val="100000"/>
              </a:lnSpc>
              <a:buClr>
                <a:srgbClr val="0FCF9B"/>
              </a:buClr>
              <a:buSzPct val="93750"/>
              <a:tabLst>
                <a:tab pos="285750" algn="l"/>
              </a:tabLst>
            </a:pPr>
            <a:r>
              <a:rPr sz="2400" spc="-5" dirty="0" smtClean="0">
                <a:solidFill>
                  <a:srgbClr val="FF0000"/>
                </a:solidFill>
                <a:latin typeface="Times New Roman"/>
                <a:cs typeface="Times New Roman"/>
              </a:rPr>
              <a:t>Example</a:t>
            </a:r>
            <a:r>
              <a:rPr lang="en-US" sz="2400" spc="-10" dirty="0" smtClean="0">
                <a:latin typeface="Times New Roman"/>
                <a:cs typeface="Times New Roman"/>
              </a:rPr>
              <a:t>:  </a:t>
            </a:r>
            <a:r>
              <a:rPr sz="2400" dirty="0" smtClean="0">
                <a:latin typeface="Times New Roman"/>
                <a:cs typeface="Times New Roman"/>
              </a:rPr>
              <a:t>v(t</a:t>
            </a:r>
            <a:r>
              <a:rPr sz="2400" dirty="0">
                <a:latin typeface="Times New Roman"/>
                <a:cs typeface="Times New Roman"/>
              </a:rPr>
              <a:t>)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20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sin(2πft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+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60).</a:t>
            </a: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0FCF9B"/>
              </a:buClr>
              <a:buFont typeface="Segoe UI Symbol"/>
              <a:buChar char="⚫"/>
            </a:pPr>
            <a:endParaRPr sz="3500" dirty="0">
              <a:latin typeface="Times New Roman"/>
              <a:cs typeface="Times New Roman"/>
            </a:endParaRPr>
          </a:p>
          <a:p>
            <a:pPr marL="12065">
              <a:lnSpc>
                <a:spcPct val="100000"/>
              </a:lnSpc>
              <a:buClr>
                <a:srgbClr val="0FCF9B"/>
              </a:buClr>
              <a:buSzPct val="93750"/>
              <a:tabLst>
                <a:tab pos="285750" algn="l"/>
              </a:tabLst>
            </a:pPr>
            <a:r>
              <a:rPr lang="en-US" sz="2400" dirty="0" smtClean="0">
                <a:latin typeface="Times New Roman"/>
                <a:cs typeface="Times New Roman"/>
              </a:rPr>
              <a:t>                </a:t>
            </a:r>
            <a:r>
              <a:rPr sz="2400" dirty="0" smtClean="0">
                <a:latin typeface="Times New Roman"/>
                <a:cs typeface="Times New Roman"/>
              </a:rPr>
              <a:t>v(t</a:t>
            </a:r>
            <a:r>
              <a:rPr sz="2400" dirty="0">
                <a:latin typeface="Times New Roman"/>
                <a:cs typeface="Times New Roman"/>
              </a:rPr>
              <a:t>)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20</a:t>
            </a:r>
            <a:r>
              <a:rPr sz="2400" spc="-5" dirty="0">
                <a:latin typeface="Times New Roman"/>
                <a:cs typeface="Times New Roman"/>
              </a:rPr>
              <a:t> (cos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60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+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j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sin </a:t>
            </a:r>
            <a:r>
              <a:rPr sz="2400" dirty="0">
                <a:latin typeface="Times New Roman"/>
                <a:cs typeface="Times New Roman"/>
              </a:rPr>
              <a:t>60).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(10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+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j17.32)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510540" y="805992"/>
            <a:ext cx="3899535" cy="887094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37465">
              <a:lnSpc>
                <a:spcPct val="100000"/>
              </a:lnSpc>
              <a:spcBef>
                <a:spcPts val="680"/>
              </a:spcBef>
              <a:buClr>
                <a:srgbClr val="0AD0D9"/>
              </a:buClr>
              <a:buSzPct val="93750"/>
              <a:tabLst>
                <a:tab pos="311785" algn="l"/>
              </a:tabLst>
            </a:pP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For</a:t>
            </a:r>
            <a:r>
              <a:rPr sz="2400" spc="-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Rectangular</a:t>
            </a:r>
            <a:r>
              <a:rPr sz="2400" spc="-60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 smtClean="0">
                <a:solidFill>
                  <a:srgbClr val="FF0000"/>
                </a:solidFill>
                <a:latin typeface="Times New Roman"/>
                <a:cs typeface="Times New Roman"/>
              </a:rPr>
              <a:t>form</a:t>
            </a:r>
            <a:r>
              <a:rPr lang="en-US" sz="2400" spc="-5" dirty="0" smtClean="0">
                <a:solidFill>
                  <a:srgbClr val="FF0000"/>
                </a:solidFill>
                <a:latin typeface="Times New Roman"/>
                <a:cs typeface="Times New Roman"/>
              </a:rPr>
              <a:t>:- </a:t>
            </a:r>
            <a:endParaRPr sz="2400" dirty="0">
              <a:solidFill>
                <a:srgbClr val="FF0000"/>
              </a:solidFill>
              <a:latin typeface="Times New Roman"/>
              <a:cs typeface="Times New Roman"/>
            </a:endParaRPr>
          </a:p>
          <a:p>
            <a:pPr marL="583565" lvl="1" indent="-273050">
              <a:lnSpc>
                <a:spcPct val="100000"/>
              </a:lnSpc>
              <a:spcBef>
                <a:spcPts val="560"/>
              </a:spcBef>
              <a:buClr>
                <a:srgbClr val="0AD0D9"/>
              </a:buClr>
              <a:buSzPct val="93478"/>
              <a:buFont typeface="Segoe UI Symbol"/>
              <a:buChar char="⚫"/>
              <a:tabLst>
                <a:tab pos="584200" algn="l"/>
              </a:tabLst>
            </a:pPr>
            <a:r>
              <a:rPr sz="2300" dirty="0">
                <a:latin typeface="Times New Roman"/>
                <a:cs typeface="Times New Roman"/>
              </a:rPr>
              <a:t>The</a:t>
            </a:r>
            <a:r>
              <a:rPr sz="2300" spc="-15" dirty="0">
                <a:latin typeface="Times New Roman"/>
                <a:cs typeface="Times New Roman"/>
              </a:rPr>
              <a:t> </a:t>
            </a:r>
            <a:r>
              <a:rPr sz="2300" spc="-5" dirty="0">
                <a:latin typeface="Times New Roman"/>
                <a:cs typeface="Times New Roman"/>
              </a:rPr>
              <a:t>instantaneous </a:t>
            </a:r>
            <a:r>
              <a:rPr sz="2300" spc="40" dirty="0">
                <a:latin typeface="Times New Roman"/>
                <a:cs typeface="Times New Roman"/>
              </a:rPr>
              <a:t>voltage</a:t>
            </a:r>
            <a:r>
              <a:rPr sz="3150" i="1" spc="60" baseline="9259" dirty="0">
                <a:latin typeface="Times New Roman"/>
                <a:cs typeface="Times New Roman"/>
              </a:rPr>
              <a:t>v</a:t>
            </a:r>
            <a:r>
              <a:rPr sz="1800" i="1" spc="60" baseline="-9259" dirty="0">
                <a:latin typeface="Times New Roman"/>
                <a:cs typeface="Times New Roman"/>
              </a:rPr>
              <a:t>s</a:t>
            </a:r>
            <a:endParaRPr sz="1800" baseline="-9259" dirty="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460567" y="1210117"/>
            <a:ext cx="2442845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2100" spc="484" dirty="0">
                <a:latin typeface="Symbol"/>
                <a:cs typeface="Symbol"/>
              </a:rPr>
              <a:t></a:t>
            </a:r>
            <a:r>
              <a:rPr sz="2100" spc="-180" dirty="0">
                <a:latin typeface="Times New Roman"/>
                <a:cs typeface="Times New Roman"/>
              </a:rPr>
              <a:t> </a:t>
            </a:r>
            <a:r>
              <a:rPr sz="2100" i="1" spc="395" dirty="0">
                <a:latin typeface="Times New Roman"/>
                <a:cs typeface="Times New Roman"/>
              </a:rPr>
              <a:t>V</a:t>
            </a:r>
            <a:r>
              <a:rPr sz="1800" i="1" spc="585" baseline="-25462" dirty="0">
                <a:latin typeface="Times New Roman"/>
                <a:cs typeface="Times New Roman"/>
              </a:rPr>
              <a:t>m</a:t>
            </a:r>
            <a:r>
              <a:rPr sz="1800" i="1" baseline="-25462" dirty="0">
                <a:latin typeface="Times New Roman"/>
                <a:cs typeface="Times New Roman"/>
              </a:rPr>
              <a:t> </a:t>
            </a:r>
            <a:r>
              <a:rPr sz="1800" i="1" spc="-22" baseline="-25462" dirty="0">
                <a:latin typeface="Times New Roman"/>
                <a:cs typeface="Times New Roman"/>
              </a:rPr>
              <a:t> </a:t>
            </a:r>
            <a:r>
              <a:rPr sz="2100" spc="315" dirty="0">
                <a:latin typeface="Times New Roman"/>
                <a:cs typeface="Times New Roman"/>
              </a:rPr>
              <a:t>s</a:t>
            </a:r>
            <a:r>
              <a:rPr sz="2100" spc="229" dirty="0">
                <a:latin typeface="Times New Roman"/>
                <a:cs typeface="Times New Roman"/>
              </a:rPr>
              <a:t>i</a:t>
            </a:r>
            <a:r>
              <a:rPr sz="2100" spc="445" dirty="0">
                <a:latin typeface="Times New Roman"/>
                <a:cs typeface="Times New Roman"/>
              </a:rPr>
              <a:t>n</a:t>
            </a:r>
            <a:r>
              <a:rPr sz="2100" spc="-165" dirty="0">
                <a:latin typeface="Times New Roman"/>
                <a:cs typeface="Times New Roman"/>
              </a:rPr>
              <a:t> </a:t>
            </a:r>
            <a:r>
              <a:rPr sz="4125" spc="135" baseline="-3030" dirty="0">
                <a:latin typeface="Symbol"/>
                <a:cs typeface="Symbol"/>
              </a:rPr>
              <a:t></a:t>
            </a:r>
            <a:r>
              <a:rPr sz="2300" spc="450" dirty="0">
                <a:latin typeface="Symbol"/>
                <a:cs typeface="Symbol"/>
              </a:rPr>
              <a:t></a:t>
            </a:r>
            <a:r>
              <a:rPr sz="2100" i="1" spc="245" dirty="0">
                <a:latin typeface="Times New Roman"/>
                <a:cs typeface="Times New Roman"/>
              </a:rPr>
              <a:t>t</a:t>
            </a:r>
            <a:r>
              <a:rPr sz="2100" i="1" spc="105" dirty="0">
                <a:latin typeface="Times New Roman"/>
                <a:cs typeface="Times New Roman"/>
              </a:rPr>
              <a:t> </a:t>
            </a:r>
            <a:r>
              <a:rPr sz="2100" spc="484" dirty="0">
                <a:latin typeface="Symbol"/>
                <a:cs typeface="Symbol"/>
              </a:rPr>
              <a:t></a:t>
            </a:r>
            <a:r>
              <a:rPr sz="2100" spc="-265" dirty="0">
                <a:latin typeface="Times New Roman"/>
                <a:cs typeface="Times New Roman"/>
              </a:rPr>
              <a:t> </a:t>
            </a:r>
            <a:r>
              <a:rPr sz="2300" spc="360" dirty="0">
                <a:latin typeface="Symbol"/>
                <a:cs typeface="Symbol"/>
              </a:rPr>
              <a:t></a:t>
            </a:r>
            <a:r>
              <a:rPr sz="2300" spc="-220" dirty="0">
                <a:latin typeface="Times New Roman"/>
                <a:cs typeface="Times New Roman"/>
              </a:rPr>
              <a:t> </a:t>
            </a:r>
            <a:r>
              <a:rPr sz="4125" spc="97" baseline="-3030" dirty="0">
                <a:latin typeface="Symbol"/>
                <a:cs typeface="Symbol"/>
              </a:rPr>
              <a:t></a:t>
            </a:r>
            <a:endParaRPr sz="4125" baseline="-3030">
              <a:latin typeface="Symbol"/>
              <a:cs typeface="Symbol"/>
            </a:endParaRPr>
          </a:p>
        </p:txBody>
      </p:sp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42872" y="5143500"/>
            <a:ext cx="2072639" cy="32765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27120" y="1718309"/>
            <a:ext cx="9112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=</a:t>
            </a:r>
            <a:r>
              <a:rPr sz="1800" spc="4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</a:t>
            </a:r>
            <a:r>
              <a:rPr sz="1800" spc="42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sin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φ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795033"/>
            <a:ext cx="5544820" cy="1953895"/>
          </a:xfrm>
          <a:prstGeom prst="rect">
            <a:avLst/>
          </a:prstGeom>
        </p:spPr>
        <p:txBody>
          <a:bodyPr vert="horz" wrap="square" lIns="0" tIns="95885" rIns="0" bIns="0" rtlCol="0">
            <a:spAutoFit/>
          </a:bodyPr>
          <a:lstStyle/>
          <a:p>
            <a:pPr marL="12065">
              <a:lnSpc>
                <a:spcPct val="100000"/>
              </a:lnSpc>
              <a:spcBef>
                <a:spcPts val="755"/>
              </a:spcBef>
              <a:buClr>
                <a:srgbClr val="0AD0D9"/>
              </a:buClr>
              <a:buSzPct val="94230"/>
              <a:tabLst>
                <a:tab pos="286385" algn="l"/>
              </a:tabLst>
            </a:pPr>
            <a:r>
              <a:rPr sz="2600" dirty="0">
                <a:solidFill>
                  <a:srgbClr val="FF0000"/>
                </a:solidFill>
                <a:latin typeface="Times New Roman"/>
                <a:cs typeface="Times New Roman"/>
              </a:rPr>
              <a:t>Conversion</a:t>
            </a:r>
            <a:r>
              <a:rPr sz="2600" spc="-4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FF0000"/>
                </a:solidFill>
                <a:latin typeface="Times New Roman"/>
                <a:cs typeface="Times New Roman"/>
              </a:rPr>
              <a:t>from</a:t>
            </a:r>
            <a:r>
              <a:rPr sz="2600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FF0000"/>
                </a:solidFill>
                <a:latin typeface="Times New Roman"/>
                <a:cs typeface="Times New Roman"/>
              </a:rPr>
              <a:t>polar</a:t>
            </a:r>
            <a:r>
              <a:rPr sz="2600" spc="-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FF0000"/>
                </a:solidFill>
                <a:latin typeface="Times New Roman"/>
                <a:cs typeface="Times New Roman"/>
              </a:rPr>
              <a:t>to </a:t>
            </a:r>
            <a:r>
              <a:rPr sz="2600" spc="-5" dirty="0">
                <a:solidFill>
                  <a:srgbClr val="FF0000"/>
                </a:solidFill>
                <a:latin typeface="Times New Roman"/>
                <a:cs typeface="Times New Roman"/>
              </a:rPr>
              <a:t>rectangular</a:t>
            </a:r>
            <a:r>
              <a:rPr sz="2600" spc="-5" dirty="0">
                <a:latin typeface="Times New Roman"/>
                <a:cs typeface="Times New Roman"/>
              </a:rPr>
              <a:t>:</a:t>
            </a:r>
            <a:endParaRPr sz="2600" dirty="0">
              <a:latin typeface="Times New Roman"/>
              <a:cs typeface="Times New Roman"/>
            </a:endParaRPr>
          </a:p>
          <a:p>
            <a:pPr marL="927100" lvl="1" indent="-247650">
              <a:lnSpc>
                <a:spcPct val="100000"/>
              </a:lnSpc>
              <a:spcBef>
                <a:spcPts val="530"/>
              </a:spcBef>
              <a:buClr>
                <a:srgbClr val="009DD9"/>
              </a:buClr>
              <a:buSzPct val="69047"/>
              <a:buFont typeface="Segoe UI Symbol"/>
              <a:buChar char="⚫"/>
              <a:tabLst>
                <a:tab pos="927100" algn="l"/>
                <a:tab pos="927735" algn="l"/>
              </a:tabLst>
            </a:pPr>
            <a:r>
              <a:rPr sz="2100" spc="-5" dirty="0">
                <a:latin typeface="Times New Roman"/>
                <a:cs typeface="Times New Roman"/>
              </a:rPr>
              <a:t>Polar</a:t>
            </a:r>
            <a:r>
              <a:rPr sz="2100" spc="-2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form</a:t>
            </a:r>
            <a:r>
              <a:rPr sz="2100" spc="-2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:</a:t>
            </a:r>
          </a:p>
          <a:p>
            <a:pPr marL="834390" indent="-273050">
              <a:lnSpc>
                <a:spcPct val="100000"/>
              </a:lnSpc>
              <a:spcBef>
                <a:spcPts val="445"/>
              </a:spcBef>
              <a:buClr>
                <a:srgbClr val="0FCF9B"/>
              </a:buClr>
              <a:buSzPct val="94444"/>
              <a:buFont typeface="Segoe UI Symbol"/>
              <a:buChar char="⚫"/>
              <a:tabLst>
                <a:tab pos="833755" algn="l"/>
                <a:tab pos="834390" algn="l"/>
              </a:tabLst>
            </a:pPr>
            <a:r>
              <a:rPr sz="1800" spc="-5" dirty="0">
                <a:latin typeface="Times New Roman"/>
                <a:cs typeface="Times New Roman"/>
              </a:rPr>
              <a:t>For </a:t>
            </a:r>
            <a:r>
              <a:rPr sz="1800" dirty="0">
                <a:latin typeface="Times New Roman"/>
                <a:cs typeface="Times New Roman"/>
              </a:rPr>
              <a:t>x </a:t>
            </a:r>
            <a:r>
              <a:rPr sz="1800" spc="-5" dirty="0">
                <a:latin typeface="Times New Roman"/>
                <a:cs typeface="Times New Roman"/>
              </a:rPr>
              <a:t>component</a:t>
            </a:r>
            <a:r>
              <a:rPr sz="1800" spc="4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x =</a:t>
            </a:r>
            <a:r>
              <a:rPr sz="1800" spc="4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</a:t>
            </a:r>
            <a:r>
              <a:rPr sz="1800" spc="-5" dirty="0">
                <a:latin typeface="Times New Roman"/>
                <a:cs typeface="Times New Roman"/>
              </a:rPr>
              <a:t> cos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φ</a:t>
            </a:r>
            <a:r>
              <a:rPr sz="1800" spc="4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4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y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component</a:t>
            </a:r>
            <a:r>
              <a:rPr sz="1800" spc="4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y</a:t>
            </a:r>
          </a:p>
          <a:p>
            <a:pPr marL="349250" indent="-337185">
              <a:lnSpc>
                <a:spcPct val="100000"/>
              </a:lnSpc>
              <a:spcBef>
                <a:spcPts val="470"/>
              </a:spcBef>
              <a:buClr>
                <a:srgbClr val="0AD0D9"/>
              </a:buClr>
              <a:buSzPct val="95000"/>
              <a:buFont typeface="Segoe UI Symbol"/>
              <a:buChar char="⚫"/>
              <a:tabLst>
                <a:tab pos="349250" algn="l"/>
                <a:tab pos="349885" algn="l"/>
              </a:tabLst>
            </a:pPr>
            <a:r>
              <a:rPr sz="2000" dirty="0">
                <a:latin typeface="Times New Roman"/>
                <a:cs typeface="Times New Roman"/>
              </a:rPr>
              <a:t>v(t)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=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x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+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jy</a:t>
            </a:r>
          </a:p>
          <a:p>
            <a:pPr marL="285750" indent="-273685">
              <a:lnSpc>
                <a:spcPct val="100000"/>
              </a:lnSpc>
              <a:spcBef>
                <a:spcPts val="480"/>
              </a:spcBef>
              <a:buClr>
                <a:srgbClr val="0AD0D9"/>
              </a:buClr>
              <a:buSzPct val="95000"/>
              <a:buFont typeface="Segoe UI Symbol"/>
              <a:buChar char="⚫"/>
              <a:tabLst>
                <a:tab pos="285115" algn="l"/>
                <a:tab pos="286385" algn="l"/>
                <a:tab pos="2414270" algn="l"/>
              </a:tabLst>
            </a:pPr>
            <a:r>
              <a:rPr sz="2000" dirty="0">
                <a:latin typeface="Times New Roman"/>
                <a:cs typeface="Times New Roman"/>
              </a:rPr>
              <a:t>V(t)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=</a:t>
            </a:r>
            <a:r>
              <a:rPr sz="2000" spc="4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 cos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φ +</a:t>
            </a:r>
            <a:r>
              <a:rPr sz="2000" spc="4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j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	</a:t>
            </a:r>
            <a:r>
              <a:rPr sz="2000" spc="-5" dirty="0">
                <a:latin typeface="Times New Roman"/>
                <a:cs typeface="Times New Roman"/>
              </a:rPr>
              <a:t>sin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φ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5940" y="3194616"/>
            <a:ext cx="5382895" cy="942340"/>
          </a:xfrm>
          <a:prstGeom prst="rect">
            <a:avLst/>
          </a:prstGeom>
        </p:spPr>
        <p:txBody>
          <a:bodyPr vert="horz" wrap="square" lIns="0" tIns="92710" rIns="0" bIns="0" rtlCol="0">
            <a:spAutoFit/>
          </a:bodyPr>
          <a:lstStyle/>
          <a:p>
            <a:pPr marL="12065">
              <a:lnSpc>
                <a:spcPct val="100000"/>
              </a:lnSpc>
              <a:spcBef>
                <a:spcPts val="730"/>
              </a:spcBef>
              <a:buClr>
                <a:srgbClr val="0AD0D9"/>
              </a:buClr>
              <a:buSzPct val="94230"/>
              <a:tabLst>
                <a:tab pos="286385" algn="l"/>
              </a:tabLst>
            </a:pPr>
            <a:r>
              <a:rPr sz="2600" dirty="0">
                <a:solidFill>
                  <a:srgbClr val="FF0000"/>
                </a:solidFill>
                <a:latin typeface="Times New Roman"/>
                <a:cs typeface="Times New Roman"/>
              </a:rPr>
              <a:t>Conversion</a:t>
            </a:r>
            <a:r>
              <a:rPr sz="2600" spc="-4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FF0000"/>
                </a:solidFill>
                <a:latin typeface="Times New Roman"/>
                <a:cs typeface="Times New Roman"/>
              </a:rPr>
              <a:t>from</a:t>
            </a:r>
            <a:r>
              <a:rPr sz="2600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FF0000"/>
                </a:solidFill>
                <a:latin typeface="Times New Roman"/>
                <a:cs typeface="Times New Roman"/>
              </a:rPr>
              <a:t>rectangular</a:t>
            </a:r>
            <a:r>
              <a:rPr sz="2600" spc="-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FF0000"/>
                </a:solidFill>
                <a:latin typeface="Times New Roman"/>
                <a:cs typeface="Times New Roman"/>
              </a:rPr>
              <a:t>to</a:t>
            </a:r>
            <a:r>
              <a:rPr sz="2600" spc="-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FF0000"/>
                </a:solidFill>
                <a:latin typeface="Times New Roman"/>
                <a:cs typeface="Times New Roman"/>
              </a:rPr>
              <a:t>polar</a:t>
            </a:r>
            <a:r>
              <a:rPr sz="2600" spc="-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:</a:t>
            </a:r>
          </a:p>
          <a:p>
            <a:pPr marL="652780" lvl="1" indent="-247650">
              <a:lnSpc>
                <a:spcPct val="100000"/>
              </a:lnSpc>
              <a:spcBef>
                <a:spcPts val="585"/>
              </a:spcBef>
              <a:buClr>
                <a:srgbClr val="0E6EC5"/>
              </a:buClr>
              <a:buSzPct val="85416"/>
              <a:buFont typeface="Segoe UI Symbol"/>
              <a:buChar char="⚫"/>
              <a:tabLst>
                <a:tab pos="653415" algn="l"/>
              </a:tabLst>
            </a:pP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rectangular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form </a:t>
            </a:r>
            <a:r>
              <a:rPr sz="2400" dirty="0">
                <a:latin typeface="Times New Roman"/>
                <a:cs typeface="Times New Roman"/>
              </a:rPr>
              <a:t>v(t)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x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+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jy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29436" y="5501741"/>
            <a:ext cx="206628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9079" indent="-247015">
              <a:lnSpc>
                <a:spcPct val="100000"/>
              </a:lnSpc>
              <a:spcBef>
                <a:spcPts val="100"/>
              </a:spcBef>
              <a:buClr>
                <a:srgbClr val="0E6EC5"/>
              </a:buClr>
              <a:buSzPct val="85416"/>
              <a:buFont typeface="Segoe UI Symbol"/>
              <a:buChar char="⚫"/>
              <a:tabLst>
                <a:tab pos="259715" algn="l"/>
              </a:tabLst>
            </a:pPr>
            <a:r>
              <a:rPr sz="2400" spc="-5" dirty="0">
                <a:latin typeface="Times New Roman"/>
                <a:cs typeface="Times New Roman"/>
              </a:rPr>
              <a:t>For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polar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form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874407" y="5501741"/>
            <a:ext cx="1974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=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72383" y="1357883"/>
            <a:ext cx="1514856" cy="356615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86127" y="4215384"/>
            <a:ext cx="1600200" cy="356615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929383" y="4858511"/>
            <a:ext cx="1391412" cy="356615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000500" y="4786884"/>
            <a:ext cx="1403603" cy="470915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286755" y="5571744"/>
            <a:ext cx="2180844" cy="457200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85744" y="5571744"/>
            <a:ext cx="1516379" cy="3581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3127" y="1571244"/>
            <a:ext cx="1595628" cy="4163567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444500" y="885617"/>
            <a:ext cx="8699500" cy="1400383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>
              <a:lnSpc>
                <a:spcPts val="3779"/>
              </a:lnSpc>
              <a:spcBef>
                <a:spcPts val="280"/>
              </a:spcBef>
            </a:pPr>
            <a:r>
              <a:rPr sz="2800" spc="-5" dirty="0">
                <a:solidFill>
                  <a:srgbClr val="FF0000"/>
                </a:solidFill>
                <a:latin typeface="Verdana"/>
                <a:cs typeface="Verdana"/>
              </a:rPr>
              <a:t>Phasor</a:t>
            </a:r>
            <a:r>
              <a:rPr sz="2800" spc="-4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Verdana"/>
                <a:cs typeface="Verdana"/>
              </a:rPr>
              <a:t>Relationship</a:t>
            </a:r>
            <a:r>
              <a:rPr sz="2800" spc="-3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800" dirty="0">
                <a:solidFill>
                  <a:srgbClr val="FF0000"/>
                </a:solidFill>
                <a:latin typeface="Verdana"/>
                <a:cs typeface="Verdana"/>
              </a:rPr>
              <a:t>for</a:t>
            </a:r>
            <a:r>
              <a:rPr sz="2800" spc="-1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Verdana"/>
                <a:cs typeface="Verdana"/>
              </a:rPr>
              <a:t>R,</a:t>
            </a:r>
            <a:r>
              <a:rPr sz="2800" spc="-1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800" dirty="0">
                <a:solidFill>
                  <a:srgbClr val="FF0000"/>
                </a:solidFill>
                <a:latin typeface="Verdana"/>
                <a:cs typeface="Verdana"/>
              </a:rPr>
              <a:t>L, </a:t>
            </a:r>
            <a:r>
              <a:rPr sz="2800" spc="-5" dirty="0">
                <a:solidFill>
                  <a:srgbClr val="FF0000"/>
                </a:solidFill>
                <a:latin typeface="Verdana"/>
                <a:cs typeface="Verdana"/>
              </a:rPr>
              <a:t>and </a:t>
            </a:r>
            <a:r>
              <a:rPr sz="2800" dirty="0">
                <a:solidFill>
                  <a:srgbClr val="FF0000"/>
                </a:solidFill>
                <a:latin typeface="Verdana"/>
                <a:cs typeface="Verdana"/>
              </a:rPr>
              <a:t>C </a:t>
            </a:r>
            <a:r>
              <a:rPr sz="2800" spc="-111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800" dirty="0">
                <a:solidFill>
                  <a:srgbClr val="FF0000"/>
                </a:solidFill>
                <a:latin typeface="Verdana"/>
                <a:cs typeface="Verdana"/>
              </a:rPr>
              <a:t>Elements</a:t>
            </a:r>
          </a:p>
          <a:p>
            <a:pPr marR="716280" algn="ctr">
              <a:lnSpc>
                <a:spcPct val="100000"/>
              </a:lnSpc>
              <a:spcBef>
                <a:spcPts val="310"/>
              </a:spcBef>
            </a:pPr>
            <a:r>
              <a:rPr sz="2000" spc="-5" dirty="0">
                <a:latin typeface="Verdana"/>
                <a:cs typeface="Verdana"/>
              </a:rPr>
              <a:t>Time</a:t>
            </a:r>
            <a:r>
              <a:rPr sz="2000" spc="-45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domain</a:t>
            </a:r>
            <a:endParaRPr sz="2000" dirty="0">
              <a:latin typeface="Verdana"/>
              <a:cs typeface="Verdana"/>
            </a:endParaRPr>
          </a:p>
          <a:p>
            <a:pPr marL="4113529">
              <a:lnSpc>
                <a:spcPct val="100000"/>
              </a:lnSpc>
              <a:spcBef>
                <a:spcPts val="5"/>
              </a:spcBef>
            </a:pPr>
            <a:r>
              <a:rPr sz="3200" i="1" spc="45" dirty="0">
                <a:latin typeface="Times New Roman"/>
                <a:cs typeface="Times New Roman"/>
              </a:rPr>
              <a:t>v</a:t>
            </a:r>
            <a:r>
              <a:rPr sz="3200" i="1" spc="5" dirty="0">
                <a:latin typeface="Times New Roman"/>
                <a:cs typeface="Times New Roman"/>
              </a:rPr>
              <a:t> </a:t>
            </a:r>
            <a:r>
              <a:rPr sz="3200" spc="55" dirty="0">
                <a:latin typeface="Symbol"/>
                <a:cs typeface="Symbol"/>
              </a:rPr>
              <a:t></a:t>
            </a:r>
            <a:r>
              <a:rPr sz="3200" spc="35" dirty="0">
                <a:latin typeface="Times New Roman"/>
                <a:cs typeface="Times New Roman"/>
              </a:rPr>
              <a:t> </a:t>
            </a:r>
            <a:r>
              <a:rPr sz="3200" i="1" spc="25" dirty="0">
                <a:latin typeface="Times New Roman"/>
                <a:cs typeface="Times New Roman"/>
              </a:rPr>
              <a:t>Ri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267248" y="4293922"/>
            <a:ext cx="386715" cy="0"/>
          </a:xfrm>
          <a:custGeom>
            <a:avLst/>
            <a:gdLst/>
            <a:ahLst/>
            <a:cxnLst/>
            <a:rect l="l" t="t" r="r" b="b"/>
            <a:pathLst>
              <a:path w="386715">
                <a:moveTo>
                  <a:pt x="0" y="0"/>
                </a:moveTo>
                <a:lnTo>
                  <a:pt x="386672" y="0"/>
                </a:lnTo>
              </a:path>
            </a:pathLst>
          </a:custGeom>
          <a:ln w="215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317786" y="4292091"/>
            <a:ext cx="296545" cy="5556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450" i="1" spc="25" dirty="0">
                <a:latin typeface="Times New Roman"/>
                <a:cs typeface="Times New Roman"/>
              </a:rPr>
              <a:t>R</a:t>
            </a:r>
            <a:endParaRPr sz="34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720975" y="2969133"/>
            <a:ext cx="3952240" cy="15360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Verdana"/>
                <a:cs typeface="Verdana"/>
              </a:rPr>
              <a:t>Frequency</a:t>
            </a:r>
            <a:r>
              <a:rPr sz="2400" spc="-25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domain</a:t>
            </a:r>
            <a:endParaRPr sz="24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4000">
              <a:latin typeface="Verdana"/>
              <a:cs typeface="Verdana"/>
            </a:endParaRPr>
          </a:p>
          <a:p>
            <a:pPr marL="399415">
              <a:lnSpc>
                <a:spcPct val="100000"/>
              </a:lnSpc>
              <a:tabLst>
                <a:tab pos="2067560" algn="l"/>
                <a:tab pos="2900680" algn="l"/>
              </a:tabLst>
            </a:pPr>
            <a:r>
              <a:rPr sz="3450" b="1" spc="30" dirty="0">
                <a:latin typeface="Times New Roman"/>
                <a:cs typeface="Times New Roman"/>
              </a:rPr>
              <a:t>V</a:t>
            </a:r>
            <a:r>
              <a:rPr sz="3450" b="1" spc="70" dirty="0">
                <a:latin typeface="Times New Roman"/>
                <a:cs typeface="Times New Roman"/>
              </a:rPr>
              <a:t> </a:t>
            </a:r>
            <a:r>
              <a:rPr sz="3450" spc="20" dirty="0">
                <a:latin typeface="Symbol"/>
                <a:cs typeface="Symbol"/>
              </a:rPr>
              <a:t></a:t>
            </a:r>
            <a:r>
              <a:rPr sz="3450" spc="105" dirty="0">
                <a:latin typeface="Times New Roman"/>
                <a:cs typeface="Times New Roman"/>
              </a:rPr>
              <a:t> </a:t>
            </a:r>
            <a:r>
              <a:rPr sz="3450" i="1" spc="20" dirty="0">
                <a:latin typeface="Times New Roman"/>
                <a:cs typeface="Times New Roman"/>
              </a:rPr>
              <a:t>R</a:t>
            </a:r>
            <a:r>
              <a:rPr sz="3450" b="1" spc="20" dirty="0">
                <a:latin typeface="Times New Roman"/>
                <a:cs typeface="Times New Roman"/>
              </a:rPr>
              <a:t>I	</a:t>
            </a:r>
            <a:r>
              <a:rPr sz="3450" i="1" spc="15" dirty="0">
                <a:latin typeface="Times New Roman"/>
                <a:cs typeface="Times New Roman"/>
              </a:rPr>
              <a:t>or	</a:t>
            </a:r>
            <a:r>
              <a:rPr sz="3450" b="1" spc="15" dirty="0">
                <a:latin typeface="Times New Roman"/>
                <a:cs typeface="Times New Roman"/>
              </a:rPr>
              <a:t>I</a:t>
            </a:r>
            <a:r>
              <a:rPr sz="3450" b="1" spc="-20" dirty="0">
                <a:latin typeface="Times New Roman"/>
                <a:cs typeface="Times New Roman"/>
              </a:rPr>
              <a:t> </a:t>
            </a:r>
            <a:r>
              <a:rPr sz="3450" spc="20" dirty="0">
                <a:latin typeface="Symbol"/>
                <a:cs typeface="Symbol"/>
              </a:rPr>
              <a:t></a:t>
            </a:r>
            <a:r>
              <a:rPr sz="3450" spc="285" dirty="0">
                <a:latin typeface="Times New Roman"/>
                <a:cs typeface="Times New Roman"/>
              </a:rPr>
              <a:t> </a:t>
            </a:r>
            <a:r>
              <a:rPr sz="5175" b="1" spc="44" baseline="34621" dirty="0">
                <a:latin typeface="Times New Roman"/>
                <a:cs typeface="Times New Roman"/>
              </a:rPr>
              <a:t>V</a:t>
            </a:r>
            <a:endParaRPr sz="5175" baseline="34621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630161" y="2708910"/>
            <a:ext cx="1629410" cy="495300"/>
          </a:xfrm>
          <a:prstGeom prst="rect">
            <a:avLst/>
          </a:prstGeom>
          <a:ln w="38100">
            <a:solidFill>
              <a:srgbClr val="0000FF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50"/>
              </a:spcBef>
            </a:pPr>
            <a:r>
              <a:rPr sz="2400" b="1" spc="-5" dirty="0">
                <a:solidFill>
                  <a:srgbClr val="0000FF"/>
                </a:solidFill>
                <a:latin typeface="Verdana"/>
                <a:cs typeface="Verdana"/>
              </a:rPr>
              <a:t>Resistor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79194" y="5865367"/>
            <a:ext cx="58585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289425" algn="l"/>
              </a:tabLst>
            </a:pPr>
            <a:r>
              <a:rPr sz="2400" b="1" spc="-5" dirty="0">
                <a:solidFill>
                  <a:srgbClr val="FF0000"/>
                </a:solidFill>
                <a:latin typeface="Verdana"/>
                <a:cs typeface="Verdana"/>
              </a:rPr>
              <a:t>Voltage</a:t>
            </a:r>
            <a:r>
              <a:rPr sz="2400" b="1" spc="1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400" b="1" dirty="0">
                <a:solidFill>
                  <a:srgbClr val="FF0000"/>
                </a:solidFill>
                <a:latin typeface="Verdana"/>
                <a:cs typeface="Verdana"/>
              </a:rPr>
              <a:t>and</a:t>
            </a:r>
            <a:r>
              <a:rPr sz="2400" b="1" spc="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Verdana"/>
                <a:cs typeface="Verdana"/>
              </a:rPr>
              <a:t>current</a:t>
            </a:r>
            <a:r>
              <a:rPr sz="2400" b="1" spc="1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400" b="1" dirty="0">
                <a:solidFill>
                  <a:srgbClr val="FF0000"/>
                </a:solidFill>
                <a:latin typeface="Verdana"/>
                <a:cs typeface="Verdana"/>
              </a:rPr>
              <a:t>are	</a:t>
            </a:r>
            <a:r>
              <a:rPr sz="2400" b="1" i="1" dirty="0">
                <a:solidFill>
                  <a:srgbClr val="0000FF"/>
                </a:solidFill>
                <a:latin typeface="Verdana"/>
                <a:cs typeface="Verdana"/>
              </a:rPr>
              <a:t>in</a:t>
            </a:r>
            <a:r>
              <a:rPr sz="2400" b="1" i="1" spc="-60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2400" b="1" i="1" spc="-5" dirty="0">
                <a:solidFill>
                  <a:srgbClr val="0000FF"/>
                </a:solidFill>
                <a:latin typeface="Verdana"/>
                <a:cs typeface="Verdana"/>
              </a:rPr>
              <a:t>phase.</a:t>
            </a:r>
            <a:endParaRPr sz="2400">
              <a:latin typeface="Verdana"/>
              <a:cs typeface="Verdana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929884" y="4858511"/>
            <a:ext cx="2531364" cy="92811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500" y="579831"/>
            <a:ext cx="218630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10" dirty="0">
                <a:solidFill>
                  <a:srgbClr val="FF0000"/>
                </a:solidFill>
                <a:latin typeface="Verdana"/>
                <a:cs typeface="Verdana"/>
              </a:rPr>
              <a:t>Inductor</a:t>
            </a:r>
            <a:endParaRPr sz="4000" dirty="0">
              <a:solidFill>
                <a:srgbClr val="FF0000"/>
              </a:solidFill>
              <a:latin typeface="Verdana"/>
              <a:cs typeface="Verdan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6511" y="1429511"/>
            <a:ext cx="4347972" cy="223266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64540" y="3569589"/>
            <a:ext cx="175831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5" dirty="0">
                <a:latin typeface="Times New Roman"/>
                <a:cs typeface="Times New Roman"/>
              </a:rPr>
              <a:t>Time</a:t>
            </a:r>
            <a:r>
              <a:rPr sz="2400" b="1" spc="-6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domain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75428" y="3569589"/>
            <a:ext cx="24669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latin typeface="Times New Roman"/>
                <a:cs typeface="Times New Roman"/>
              </a:rPr>
              <a:t>Frequency</a:t>
            </a:r>
            <a:r>
              <a:rPr sz="2400" b="1" spc="-3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domain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861221" y="4680409"/>
            <a:ext cx="393700" cy="0"/>
          </a:xfrm>
          <a:custGeom>
            <a:avLst/>
            <a:gdLst/>
            <a:ahLst/>
            <a:cxnLst/>
            <a:rect l="l" t="t" r="r" b="b"/>
            <a:pathLst>
              <a:path w="393700">
                <a:moveTo>
                  <a:pt x="0" y="0"/>
                </a:moveTo>
                <a:lnTo>
                  <a:pt x="393584" y="0"/>
                </a:lnTo>
              </a:path>
            </a:pathLst>
          </a:custGeom>
          <a:ln w="215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60125" y="4349139"/>
            <a:ext cx="1399540" cy="5346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3300" i="1" spc="5" dirty="0">
                <a:latin typeface="Times New Roman"/>
                <a:cs typeface="Times New Roman"/>
              </a:rPr>
              <a:t>v</a:t>
            </a:r>
            <a:r>
              <a:rPr sz="3300" i="1" spc="75" dirty="0">
                <a:latin typeface="Times New Roman"/>
                <a:cs typeface="Times New Roman"/>
              </a:rPr>
              <a:t> </a:t>
            </a:r>
            <a:r>
              <a:rPr sz="3300" spc="5" dirty="0">
                <a:latin typeface="Symbol"/>
                <a:cs typeface="Symbol"/>
              </a:rPr>
              <a:t></a:t>
            </a:r>
            <a:r>
              <a:rPr sz="3300" spc="110" dirty="0">
                <a:latin typeface="Times New Roman"/>
                <a:cs typeface="Times New Roman"/>
              </a:rPr>
              <a:t> </a:t>
            </a:r>
            <a:r>
              <a:rPr sz="3300" i="1" spc="5" dirty="0">
                <a:latin typeface="Times New Roman"/>
                <a:cs typeface="Times New Roman"/>
              </a:rPr>
              <a:t>L</a:t>
            </a:r>
            <a:r>
              <a:rPr sz="3300" i="1" spc="-110" dirty="0">
                <a:latin typeface="Times New Roman"/>
                <a:cs typeface="Times New Roman"/>
              </a:rPr>
              <a:t> </a:t>
            </a:r>
            <a:r>
              <a:rPr sz="4950" i="1" spc="52" baseline="35353" dirty="0">
                <a:latin typeface="Times New Roman"/>
                <a:cs typeface="Times New Roman"/>
              </a:rPr>
              <a:t>di</a:t>
            </a:r>
            <a:endParaRPr sz="4950" baseline="35353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629635" y="4261727"/>
            <a:ext cx="1602740" cy="444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796925" algn="l"/>
              </a:tabLst>
            </a:pPr>
            <a:r>
              <a:rPr sz="2500" b="1" spc="509" dirty="0">
                <a:latin typeface="Times New Roman"/>
                <a:cs typeface="Times New Roman"/>
              </a:rPr>
              <a:t>V</a:t>
            </a:r>
            <a:r>
              <a:rPr sz="2500" b="1" spc="170" dirty="0">
                <a:latin typeface="Times New Roman"/>
                <a:cs typeface="Times New Roman"/>
              </a:rPr>
              <a:t> </a:t>
            </a:r>
            <a:r>
              <a:rPr sz="2500" spc="385" dirty="0">
                <a:latin typeface="Symbol"/>
                <a:cs typeface="Symbol"/>
              </a:rPr>
              <a:t></a:t>
            </a:r>
            <a:r>
              <a:rPr sz="2500" dirty="0">
                <a:latin typeface="Times New Roman"/>
                <a:cs typeface="Times New Roman"/>
              </a:rPr>
              <a:t>	</a:t>
            </a:r>
            <a:r>
              <a:rPr sz="2500" i="1" spc="90" dirty="0">
                <a:latin typeface="Times New Roman"/>
                <a:cs typeface="Times New Roman"/>
              </a:rPr>
              <a:t>j</a:t>
            </a:r>
            <a:r>
              <a:rPr sz="2750" spc="535" dirty="0">
                <a:latin typeface="Symbol"/>
                <a:cs typeface="Symbol"/>
              </a:rPr>
              <a:t></a:t>
            </a:r>
            <a:r>
              <a:rPr sz="2500" i="1" spc="375" dirty="0">
                <a:latin typeface="Times New Roman"/>
                <a:cs typeface="Times New Roman"/>
              </a:rPr>
              <a:t>L</a:t>
            </a:r>
            <a:r>
              <a:rPr sz="2500" b="1" spc="275" dirty="0">
                <a:latin typeface="Times New Roman"/>
                <a:cs typeface="Times New Roman"/>
              </a:rPr>
              <a:t>I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92889" y="4050276"/>
            <a:ext cx="3133090" cy="907415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420"/>
              </a:spcBef>
              <a:tabLst>
                <a:tab pos="583565" algn="l"/>
                <a:tab pos="1915160" algn="l"/>
              </a:tabLst>
            </a:pPr>
            <a:r>
              <a:rPr sz="3750" spc="419" baseline="-35555" dirty="0">
                <a:latin typeface="Times New Roman"/>
                <a:cs typeface="Times New Roman"/>
              </a:rPr>
              <a:t>or	</a:t>
            </a:r>
            <a:r>
              <a:rPr sz="3750" b="1" spc="412" baseline="-35555" dirty="0">
                <a:latin typeface="Times New Roman"/>
                <a:cs typeface="Times New Roman"/>
              </a:rPr>
              <a:t>I</a:t>
            </a:r>
            <a:r>
              <a:rPr sz="3750" b="1" spc="225" baseline="-35555" dirty="0">
                <a:latin typeface="Times New Roman"/>
                <a:cs typeface="Times New Roman"/>
              </a:rPr>
              <a:t> </a:t>
            </a:r>
            <a:r>
              <a:rPr sz="3750" spc="577" baseline="-35555" dirty="0">
                <a:latin typeface="Symbol"/>
                <a:cs typeface="Symbol"/>
              </a:rPr>
              <a:t></a:t>
            </a:r>
            <a:r>
              <a:rPr sz="2500" u="heavy" spc="38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500" u="heavy" spc="93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500" b="1" u="heavy" spc="509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V	</a:t>
            </a:r>
            <a:r>
              <a:rPr sz="3750" spc="577" baseline="-35555" dirty="0">
                <a:latin typeface="Symbol"/>
                <a:cs typeface="Symbol"/>
              </a:rPr>
              <a:t></a:t>
            </a:r>
            <a:r>
              <a:rPr sz="3750" spc="450" baseline="-35555" dirty="0">
                <a:latin typeface="Times New Roman"/>
                <a:cs typeface="Times New Roman"/>
              </a:rPr>
              <a:t> </a:t>
            </a:r>
            <a:r>
              <a:rPr sz="2500" u="heavy" spc="385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</a:t>
            </a:r>
            <a:r>
              <a:rPr sz="25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500" i="1" u="heavy" spc="35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j</a:t>
            </a:r>
            <a:r>
              <a:rPr sz="2500" b="1" u="heavy" spc="35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V</a:t>
            </a:r>
            <a:endParaRPr sz="2500">
              <a:latin typeface="Times New Roman"/>
              <a:cs typeface="Times New Roman"/>
            </a:endParaRPr>
          </a:p>
          <a:p>
            <a:pPr marL="1262380">
              <a:lnSpc>
                <a:spcPct val="100000"/>
              </a:lnSpc>
              <a:spcBef>
                <a:spcPts val="320"/>
              </a:spcBef>
              <a:tabLst>
                <a:tab pos="2448560" algn="l"/>
              </a:tabLst>
            </a:pPr>
            <a:r>
              <a:rPr sz="2500" i="1" spc="335" dirty="0">
                <a:latin typeface="Times New Roman"/>
                <a:cs typeface="Times New Roman"/>
              </a:rPr>
              <a:t>j</a:t>
            </a:r>
            <a:r>
              <a:rPr sz="2750" spc="335" dirty="0">
                <a:latin typeface="Symbol"/>
                <a:cs typeface="Symbol"/>
              </a:rPr>
              <a:t></a:t>
            </a:r>
            <a:r>
              <a:rPr sz="2500" i="1" spc="335" dirty="0">
                <a:latin typeface="Times New Roman"/>
                <a:cs typeface="Times New Roman"/>
              </a:rPr>
              <a:t>L	</a:t>
            </a:r>
            <a:r>
              <a:rPr sz="2750" spc="459" dirty="0">
                <a:latin typeface="Symbol"/>
                <a:cs typeface="Symbol"/>
              </a:rPr>
              <a:t></a:t>
            </a:r>
            <a:r>
              <a:rPr sz="2500" i="1" spc="459" dirty="0">
                <a:latin typeface="Times New Roman"/>
                <a:cs typeface="Times New Roman"/>
              </a:rPr>
              <a:t>L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10565" y="4526560"/>
            <a:ext cx="4051300" cy="1888489"/>
          </a:xfrm>
          <a:prstGeom prst="rect">
            <a:avLst/>
          </a:prstGeom>
        </p:spPr>
        <p:txBody>
          <a:bodyPr vert="horz" wrap="square" lIns="0" tIns="168910" rIns="0" bIns="0" rtlCol="0">
            <a:spAutoFit/>
          </a:bodyPr>
          <a:lstStyle/>
          <a:p>
            <a:pPr marR="762000" algn="ctr">
              <a:lnSpc>
                <a:spcPct val="100000"/>
              </a:lnSpc>
              <a:spcBef>
                <a:spcPts val="1330"/>
              </a:spcBef>
            </a:pPr>
            <a:r>
              <a:rPr sz="3300" i="1" spc="35" dirty="0">
                <a:latin typeface="Times New Roman"/>
                <a:cs typeface="Times New Roman"/>
              </a:rPr>
              <a:t>dt</a:t>
            </a:r>
            <a:endParaRPr sz="33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1200"/>
              </a:spcBef>
              <a:tabLst>
                <a:tab pos="1123315" algn="l"/>
                <a:tab pos="1918335" algn="l"/>
              </a:tabLst>
            </a:pPr>
            <a:r>
              <a:rPr sz="2400" b="1" spc="-35" dirty="0">
                <a:solidFill>
                  <a:srgbClr val="FF0000"/>
                </a:solidFill>
                <a:latin typeface="Times New Roman"/>
                <a:cs typeface="Times New Roman"/>
              </a:rPr>
              <a:t>Voltage	</a:t>
            </a:r>
            <a:r>
              <a:rPr sz="2400" b="1" i="1" dirty="0">
                <a:solidFill>
                  <a:srgbClr val="00CC00"/>
                </a:solidFill>
                <a:latin typeface="Times New Roman"/>
                <a:cs typeface="Times New Roman"/>
              </a:rPr>
              <a:t>leads	</a:t>
            </a:r>
            <a:r>
              <a:rPr sz="24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current</a:t>
            </a:r>
            <a:r>
              <a:rPr sz="2400" b="1" spc="-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by</a:t>
            </a:r>
            <a:r>
              <a:rPr sz="2400" b="1" spc="1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4950" baseline="-5892" dirty="0">
                <a:solidFill>
                  <a:srgbClr val="00C800"/>
                </a:solidFill>
                <a:latin typeface="Times New Roman"/>
                <a:cs typeface="Times New Roman"/>
              </a:rPr>
              <a:t>90</a:t>
            </a:r>
            <a:r>
              <a:rPr sz="4950" baseline="-5892" dirty="0">
                <a:solidFill>
                  <a:srgbClr val="00C800"/>
                </a:solidFill>
                <a:latin typeface="Symbol"/>
                <a:cs typeface="Symbol"/>
              </a:rPr>
              <a:t></a:t>
            </a:r>
            <a:endParaRPr sz="4950" baseline="-5892">
              <a:latin typeface="Symbol"/>
              <a:cs typeface="Symbol"/>
            </a:endParaRPr>
          </a:p>
          <a:p>
            <a:pPr algn="ctr">
              <a:lnSpc>
                <a:spcPct val="100000"/>
              </a:lnSpc>
              <a:spcBef>
                <a:spcPts val="355"/>
              </a:spcBef>
              <a:tabLst>
                <a:tab pos="1212850" algn="l"/>
                <a:tab pos="1874520" algn="l"/>
                <a:tab pos="3386454" algn="l"/>
              </a:tabLst>
            </a:pPr>
            <a:r>
              <a:rPr sz="24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Current	</a:t>
            </a:r>
            <a:r>
              <a:rPr sz="2400" b="1" i="1" dirty="0">
                <a:solidFill>
                  <a:srgbClr val="00CC00"/>
                </a:solidFill>
                <a:latin typeface="Times New Roman"/>
                <a:cs typeface="Times New Roman"/>
              </a:rPr>
              <a:t>lags	</a:t>
            </a: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voltage</a:t>
            </a:r>
            <a:r>
              <a:rPr sz="2400" b="1" spc="-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by	</a:t>
            </a:r>
            <a:r>
              <a:rPr sz="4950" baseline="-9259" dirty="0">
                <a:solidFill>
                  <a:srgbClr val="00C800"/>
                </a:solidFill>
                <a:latin typeface="Times New Roman"/>
                <a:cs typeface="Times New Roman"/>
              </a:rPr>
              <a:t>90</a:t>
            </a:r>
            <a:r>
              <a:rPr sz="4950" baseline="-9259" dirty="0">
                <a:solidFill>
                  <a:srgbClr val="00C800"/>
                </a:solidFill>
                <a:latin typeface="Symbol"/>
                <a:cs typeface="Symbol"/>
              </a:rPr>
              <a:t></a:t>
            </a:r>
            <a:endParaRPr sz="4950" baseline="-9259">
              <a:latin typeface="Symbol"/>
              <a:cs typeface="Symbo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4643628" y="643127"/>
            <a:ext cx="4144010" cy="2738755"/>
            <a:chOff x="4643628" y="643127"/>
            <a:chExt cx="4144010" cy="2738755"/>
          </a:xfrm>
        </p:grpSpPr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43628" y="2071116"/>
              <a:ext cx="4143755" cy="1310639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43628" y="643127"/>
              <a:ext cx="2714244" cy="1427988"/>
            </a:xfrm>
            <a:prstGeom prst="rect">
              <a:avLst/>
            </a:prstGeom>
          </p:spPr>
        </p:pic>
      </p:grpSp>
      <p:pic>
        <p:nvPicPr>
          <p:cNvPr id="14" name="object 1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643628" y="5215128"/>
            <a:ext cx="3713987" cy="14828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500" y="571246"/>
            <a:ext cx="21932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spc="-5" dirty="0">
                <a:solidFill>
                  <a:srgbClr val="008000"/>
                </a:solidFill>
                <a:latin typeface="Verdana"/>
                <a:cs typeface="Verdana"/>
              </a:rPr>
              <a:t>Cap</a:t>
            </a:r>
            <a:r>
              <a:rPr sz="3600" b="0" spc="-15" dirty="0">
                <a:solidFill>
                  <a:srgbClr val="008000"/>
                </a:solidFill>
                <a:latin typeface="Verdana"/>
                <a:cs typeface="Verdana"/>
              </a:rPr>
              <a:t>a</a:t>
            </a:r>
            <a:r>
              <a:rPr sz="3600" b="0" dirty="0">
                <a:solidFill>
                  <a:srgbClr val="008000"/>
                </a:solidFill>
                <a:latin typeface="Verdana"/>
                <a:cs typeface="Verdana"/>
              </a:rPr>
              <a:t>citor</a:t>
            </a:r>
            <a:endParaRPr sz="3600">
              <a:latin typeface="Verdana"/>
              <a:cs typeface="Verdan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8244" y="1143000"/>
            <a:ext cx="4191000" cy="244754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64540" y="3578732"/>
            <a:ext cx="22415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Verdana"/>
                <a:cs typeface="Verdana"/>
              </a:rPr>
              <a:t>Time</a:t>
            </a:r>
            <a:r>
              <a:rPr sz="2400" b="1" spc="-45" dirty="0">
                <a:latin typeface="Verdana"/>
                <a:cs typeface="Verdana"/>
              </a:rPr>
              <a:t> </a:t>
            </a:r>
            <a:r>
              <a:rPr sz="2400" b="1" spc="-5" dirty="0">
                <a:latin typeface="Verdana"/>
                <a:cs typeface="Verdana"/>
              </a:rPr>
              <a:t>domain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75428" y="3578732"/>
            <a:ext cx="31807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Verdana"/>
                <a:cs typeface="Verdana"/>
              </a:rPr>
              <a:t>Frequency</a:t>
            </a:r>
            <a:r>
              <a:rPr sz="2400" b="1" spc="-50" dirty="0">
                <a:latin typeface="Verdana"/>
                <a:cs typeface="Verdana"/>
              </a:rPr>
              <a:t> </a:t>
            </a:r>
            <a:r>
              <a:rPr sz="2400" b="1" spc="-5" dirty="0">
                <a:latin typeface="Verdana"/>
                <a:cs typeface="Verdana"/>
              </a:rPr>
              <a:t>domain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608929" y="4475069"/>
            <a:ext cx="805815" cy="0"/>
          </a:xfrm>
          <a:custGeom>
            <a:avLst/>
            <a:gdLst/>
            <a:ahLst/>
            <a:cxnLst/>
            <a:rect l="l" t="t" r="r" b="b"/>
            <a:pathLst>
              <a:path w="805815">
                <a:moveTo>
                  <a:pt x="0" y="0"/>
                </a:moveTo>
                <a:lnTo>
                  <a:pt x="805699" y="0"/>
                </a:lnTo>
              </a:path>
            </a:pathLst>
          </a:custGeom>
          <a:ln w="154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848740" y="4475069"/>
            <a:ext cx="639445" cy="0"/>
          </a:xfrm>
          <a:custGeom>
            <a:avLst/>
            <a:gdLst/>
            <a:ahLst/>
            <a:cxnLst/>
            <a:rect l="l" t="t" r="r" b="b"/>
            <a:pathLst>
              <a:path w="639445">
                <a:moveTo>
                  <a:pt x="0" y="0"/>
                </a:moveTo>
                <a:lnTo>
                  <a:pt x="639137" y="0"/>
                </a:lnTo>
              </a:path>
            </a:pathLst>
          </a:custGeom>
          <a:ln w="154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661048" y="3986342"/>
            <a:ext cx="1866264" cy="90043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50800" marR="55880" indent="216535">
              <a:lnSpc>
                <a:spcPct val="111500"/>
              </a:lnSpc>
              <a:spcBef>
                <a:spcPts val="45"/>
              </a:spcBef>
              <a:tabLst>
                <a:tab pos="861060" algn="l"/>
                <a:tab pos="1206500" algn="l"/>
              </a:tabLst>
            </a:pPr>
            <a:r>
              <a:rPr sz="2500" b="1" spc="295" dirty="0">
                <a:latin typeface="Times New Roman"/>
                <a:cs typeface="Times New Roman"/>
              </a:rPr>
              <a:t>I	</a:t>
            </a:r>
            <a:r>
              <a:rPr sz="3750" spc="622" baseline="-35555" dirty="0">
                <a:latin typeface="Symbol"/>
                <a:cs typeface="Symbol"/>
              </a:rPr>
              <a:t></a:t>
            </a:r>
            <a:r>
              <a:rPr sz="3750" spc="457" baseline="-35555" dirty="0">
                <a:latin typeface="Times New Roman"/>
                <a:cs typeface="Times New Roman"/>
              </a:rPr>
              <a:t> </a:t>
            </a:r>
            <a:r>
              <a:rPr sz="2500" spc="415" dirty="0">
                <a:latin typeface="Symbol"/>
                <a:cs typeface="Symbol"/>
              </a:rPr>
              <a:t></a:t>
            </a:r>
            <a:r>
              <a:rPr sz="2500" spc="5" dirty="0">
                <a:latin typeface="Times New Roman"/>
                <a:cs typeface="Times New Roman"/>
              </a:rPr>
              <a:t> </a:t>
            </a:r>
            <a:r>
              <a:rPr sz="2500" i="1" spc="250" dirty="0">
                <a:latin typeface="Times New Roman"/>
                <a:cs typeface="Times New Roman"/>
              </a:rPr>
              <a:t>j</a:t>
            </a:r>
            <a:r>
              <a:rPr sz="2500" b="1" spc="250" dirty="0">
                <a:latin typeface="Times New Roman"/>
                <a:cs typeface="Times New Roman"/>
              </a:rPr>
              <a:t>I </a:t>
            </a:r>
            <a:r>
              <a:rPr sz="2500" b="1" spc="-610" dirty="0">
                <a:latin typeface="Times New Roman"/>
                <a:cs typeface="Times New Roman"/>
              </a:rPr>
              <a:t> </a:t>
            </a:r>
            <a:r>
              <a:rPr sz="2500" i="1" spc="335" dirty="0">
                <a:latin typeface="Times New Roman"/>
                <a:cs typeface="Times New Roman"/>
              </a:rPr>
              <a:t>j</a:t>
            </a:r>
            <a:r>
              <a:rPr sz="2700" spc="335" dirty="0">
                <a:latin typeface="Symbol"/>
                <a:cs typeface="Symbol"/>
              </a:rPr>
              <a:t></a:t>
            </a:r>
            <a:r>
              <a:rPr sz="2500" i="1" spc="335" dirty="0">
                <a:latin typeface="Times New Roman"/>
                <a:cs typeface="Times New Roman"/>
              </a:rPr>
              <a:t>C		</a:t>
            </a:r>
            <a:r>
              <a:rPr sz="2700" spc="455" dirty="0">
                <a:latin typeface="Symbol"/>
                <a:cs typeface="Symbol"/>
              </a:rPr>
              <a:t></a:t>
            </a:r>
            <a:r>
              <a:rPr sz="2500" i="1" spc="455" dirty="0">
                <a:latin typeface="Times New Roman"/>
                <a:cs typeface="Times New Roman"/>
              </a:rPr>
              <a:t>C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471514" y="4193871"/>
            <a:ext cx="3051810" cy="4432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670560" algn="l"/>
                <a:tab pos="1864995" algn="l"/>
                <a:tab pos="2407285" algn="l"/>
              </a:tabLst>
            </a:pPr>
            <a:r>
              <a:rPr sz="2500" b="1" spc="295" dirty="0">
                <a:latin typeface="Times New Roman"/>
                <a:cs typeface="Times New Roman"/>
              </a:rPr>
              <a:t>I</a:t>
            </a:r>
            <a:r>
              <a:rPr sz="2500" b="1" spc="165" dirty="0">
                <a:latin typeface="Times New Roman"/>
                <a:cs typeface="Times New Roman"/>
              </a:rPr>
              <a:t> </a:t>
            </a:r>
            <a:r>
              <a:rPr sz="2500" spc="415" dirty="0">
                <a:latin typeface="Symbol"/>
                <a:cs typeface="Symbol"/>
              </a:rPr>
              <a:t></a:t>
            </a:r>
            <a:r>
              <a:rPr sz="2500" spc="415" dirty="0">
                <a:latin typeface="Times New Roman"/>
                <a:cs typeface="Times New Roman"/>
              </a:rPr>
              <a:t>	</a:t>
            </a:r>
            <a:r>
              <a:rPr sz="2500" i="1" spc="385" dirty="0">
                <a:latin typeface="Times New Roman"/>
                <a:cs typeface="Times New Roman"/>
              </a:rPr>
              <a:t>j</a:t>
            </a:r>
            <a:r>
              <a:rPr sz="2700" spc="385" dirty="0">
                <a:latin typeface="Symbol"/>
                <a:cs typeface="Symbol"/>
              </a:rPr>
              <a:t></a:t>
            </a:r>
            <a:r>
              <a:rPr sz="2500" i="1" spc="385" dirty="0">
                <a:latin typeface="Times New Roman"/>
                <a:cs typeface="Times New Roman"/>
              </a:rPr>
              <a:t>C</a:t>
            </a:r>
            <a:r>
              <a:rPr sz="2500" b="1" spc="385" dirty="0">
                <a:latin typeface="Times New Roman"/>
                <a:cs typeface="Times New Roman"/>
              </a:rPr>
              <a:t>V	</a:t>
            </a:r>
            <a:r>
              <a:rPr sz="2500" spc="300" dirty="0">
                <a:latin typeface="Times New Roman"/>
                <a:cs typeface="Times New Roman"/>
              </a:rPr>
              <a:t>or	</a:t>
            </a:r>
            <a:r>
              <a:rPr sz="2500" b="1" spc="545" dirty="0">
                <a:latin typeface="Times New Roman"/>
                <a:cs typeface="Times New Roman"/>
              </a:rPr>
              <a:t>V</a:t>
            </a:r>
            <a:r>
              <a:rPr sz="2500" b="1" spc="110" dirty="0">
                <a:latin typeface="Times New Roman"/>
                <a:cs typeface="Times New Roman"/>
              </a:rPr>
              <a:t> </a:t>
            </a:r>
            <a:r>
              <a:rPr sz="2500" spc="415" dirty="0">
                <a:latin typeface="Symbol"/>
                <a:cs typeface="Symbol"/>
              </a:rPr>
              <a:t></a:t>
            </a:r>
            <a:endParaRPr sz="2500">
              <a:latin typeface="Symbol"/>
              <a:cs typeface="Symbo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34260" y="4642167"/>
            <a:ext cx="371475" cy="7194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640" marR="5080" indent="-28575">
              <a:lnSpc>
                <a:spcPct val="116700"/>
              </a:lnSpc>
              <a:spcBef>
                <a:spcPts val="100"/>
              </a:spcBef>
            </a:pPr>
            <a:r>
              <a:rPr sz="1950" i="1" u="sng" spc="37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dv </a:t>
            </a:r>
            <a:r>
              <a:rPr sz="1950" i="1" spc="229" dirty="0">
                <a:latin typeface="Times New Roman"/>
                <a:cs typeface="Times New Roman"/>
              </a:rPr>
              <a:t> </a:t>
            </a:r>
            <a:r>
              <a:rPr sz="1950" i="1" spc="360" dirty="0">
                <a:latin typeface="Times New Roman"/>
                <a:cs typeface="Times New Roman"/>
              </a:rPr>
              <a:t>dt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16832" y="4846750"/>
            <a:ext cx="749300" cy="3225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50" i="1" spc="254" dirty="0">
                <a:latin typeface="Times New Roman"/>
                <a:cs typeface="Times New Roman"/>
              </a:rPr>
              <a:t>i</a:t>
            </a:r>
            <a:r>
              <a:rPr sz="1950" i="1" spc="245" dirty="0">
                <a:latin typeface="Times New Roman"/>
                <a:cs typeface="Times New Roman"/>
              </a:rPr>
              <a:t> </a:t>
            </a:r>
            <a:r>
              <a:rPr sz="1950" spc="500" dirty="0">
                <a:latin typeface="Symbol"/>
                <a:cs typeface="Symbol"/>
              </a:rPr>
              <a:t></a:t>
            </a:r>
            <a:r>
              <a:rPr sz="1950" spc="100" dirty="0">
                <a:latin typeface="Times New Roman"/>
                <a:cs typeface="Times New Roman"/>
              </a:rPr>
              <a:t> </a:t>
            </a:r>
            <a:r>
              <a:rPr sz="1950" i="1" spc="610" dirty="0">
                <a:latin typeface="Times New Roman"/>
                <a:cs typeface="Times New Roman"/>
              </a:rPr>
              <a:t>C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35965" y="5487894"/>
            <a:ext cx="4786630" cy="5314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4185285" algn="l"/>
              </a:tabLst>
            </a:pPr>
            <a:r>
              <a:rPr sz="2400" b="1" dirty="0">
                <a:solidFill>
                  <a:srgbClr val="FF0000"/>
                </a:solidFill>
                <a:latin typeface="Verdana"/>
                <a:cs typeface="Verdana"/>
              </a:rPr>
              <a:t>Vo</a:t>
            </a:r>
            <a:r>
              <a:rPr sz="2400" b="1" spc="-15" dirty="0">
                <a:solidFill>
                  <a:srgbClr val="FF0000"/>
                </a:solidFill>
                <a:latin typeface="Verdana"/>
                <a:cs typeface="Verdana"/>
              </a:rPr>
              <a:t>l</a:t>
            </a:r>
            <a:r>
              <a:rPr sz="2400" b="1" dirty="0">
                <a:solidFill>
                  <a:srgbClr val="FF0000"/>
                </a:solidFill>
                <a:latin typeface="Verdana"/>
                <a:cs typeface="Verdana"/>
              </a:rPr>
              <a:t>tage</a:t>
            </a:r>
            <a:r>
              <a:rPr sz="2400" b="1" spc="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400" b="1" i="1" dirty="0">
                <a:solidFill>
                  <a:srgbClr val="008000"/>
                </a:solidFill>
                <a:latin typeface="Verdana"/>
                <a:cs typeface="Verdana"/>
              </a:rPr>
              <a:t>lags</a:t>
            </a:r>
            <a:r>
              <a:rPr sz="2400" b="1" i="1" spc="-5" dirty="0">
                <a:solidFill>
                  <a:srgbClr val="008000"/>
                </a:solidFill>
                <a:latin typeface="Verdana"/>
                <a:cs typeface="Verdana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Verdana"/>
                <a:cs typeface="Verdana"/>
              </a:rPr>
              <a:t>curren</a:t>
            </a:r>
            <a:r>
              <a:rPr sz="2400" b="1" dirty="0">
                <a:solidFill>
                  <a:srgbClr val="FF0000"/>
                </a:solidFill>
                <a:latin typeface="Verdana"/>
                <a:cs typeface="Verdana"/>
              </a:rPr>
              <a:t>t</a:t>
            </a:r>
            <a:r>
              <a:rPr sz="2400" b="1" spc="1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Verdana"/>
                <a:cs typeface="Verdana"/>
              </a:rPr>
              <a:t>b</a:t>
            </a:r>
            <a:r>
              <a:rPr sz="2400" b="1" dirty="0">
                <a:solidFill>
                  <a:srgbClr val="FF0000"/>
                </a:solidFill>
                <a:latin typeface="Verdana"/>
                <a:cs typeface="Verdana"/>
              </a:rPr>
              <a:t>y	</a:t>
            </a:r>
            <a:r>
              <a:rPr sz="4950" spc="-44" baseline="-5050" dirty="0">
                <a:solidFill>
                  <a:srgbClr val="007E00"/>
                </a:solidFill>
                <a:latin typeface="Times New Roman"/>
                <a:cs typeface="Times New Roman"/>
              </a:rPr>
              <a:t>9</a:t>
            </a:r>
            <a:r>
              <a:rPr sz="4950" spc="-37" baseline="-5050" dirty="0">
                <a:solidFill>
                  <a:srgbClr val="007E00"/>
                </a:solidFill>
                <a:latin typeface="Times New Roman"/>
                <a:cs typeface="Times New Roman"/>
              </a:rPr>
              <a:t>0</a:t>
            </a:r>
            <a:r>
              <a:rPr sz="4950" spc="75" baseline="-5050" dirty="0">
                <a:solidFill>
                  <a:srgbClr val="007E00"/>
                </a:solidFill>
                <a:latin typeface="Symbol"/>
                <a:cs typeface="Symbol"/>
              </a:rPr>
              <a:t></a:t>
            </a:r>
            <a:endParaRPr sz="4950" baseline="-5050">
              <a:latin typeface="Symbol"/>
              <a:cs typeface="Symbol"/>
            </a:endParaRPr>
          </a:p>
        </p:txBody>
      </p:sp>
      <p:pic>
        <p:nvPicPr>
          <p:cNvPr id="13" name="object 1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6511" y="4000500"/>
            <a:ext cx="1356359" cy="571500"/>
          </a:xfrm>
          <a:prstGeom prst="rect">
            <a:avLst/>
          </a:prstGeom>
        </p:spPr>
      </p:pic>
      <p:grpSp>
        <p:nvGrpSpPr>
          <p:cNvPr id="14" name="object 14"/>
          <p:cNvGrpSpPr/>
          <p:nvPr/>
        </p:nvGrpSpPr>
        <p:grpSpPr>
          <a:xfrm>
            <a:off x="4643628" y="571500"/>
            <a:ext cx="4285615" cy="2786380"/>
            <a:chOff x="4643628" y="571500"/>
            <a:chExt cx="4285615" cy="2786380"/>
          </a:xfrm>
        </p:grpSpPr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43628" y="1571244"/>
              <a:ext cx="4285487" cy="1786127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715256" y="571500"/>
              <a:ext cx="3713988" cy="786384"/>
            </a:xfrm>
            <a:prstGeom prst="rect">
              <a:avLst/>
            </a:prstGeom>
          </p:spPr>
        </p:pic>
      </p:grpSp>
      <p:pic>
        <p:nvPicPr>
          <p:cNvPr id="17" name="object 1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571744" y="5286755"/>
            <a:ext cx="2785872" cy="1354836"/>
          </a:xfrm>
          <a:prstGeom prst="rect">
            <a:avLst/>
          </a:prstGeom>
        </p:spPr>
      </p:pic>
      <p:sp>
        <p:nvSpPr>
          <p:cNvPr id="18" name="object 18"/>
          <p:cNvSpPr txBox="1"/>
          <p:nvPr/>
        </p:nvSpPr>
        <p:spPr>
          <a:xfrm>
            <a:off x="435965" y="6092866"/>
            <a:ext cx="4930140" cy="542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520"/>
              </a:lnSpc>
            </a:pPr>
            <a:r>
              <a:rPr sz="2400" b="1" spc="-5" dirty="0">
                <a:solidFill>
                  <a:srgbClr val="FF0000"/>
                </a:solidFill>
                <a:latin typeface="Verdana"/>
                <a:cs typeface="Verdana"/>
              </a:rPr>
              <a:t>Current</a:t>
            </a:r>
            <a:r>
              <a:rPr sz="2400" b="1" spc="-1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400" b="1" i="1" dirty="0">
                <a:solidFill>
                  <a:srgbClr val="008000"/>
                </a:solidFill>
                <a:latin typeface="Verdana"/>
                <a:cs typeface="Verdana"/>
              </a:rPr>
              <a:t>leads</a:t>
            </a:r>
            <a:r>
              <a:rPr sz="2400" b="1" i="1" spc="-10" dirty="0">
                <a:solidFill>
                  <a:srgbClr val="008000"/>
                </a:solidFill>
                <a:latin typeface="Verdana"/>
                <a:cs typeface="Verdana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Verdana"/>
                <a:cs typeface="Verdana"/>
              </a:rPr>
              <a:t>voltage </a:t>
            </a:r>
            <a:r>
              <a:rPr sz="2400" b="1" dirty="0">
                <a:solidFill>
                  <a:srgbClr val="FF0000"/>
                </a:solidFill>
                <a:latin typeface="Verdana"/>
                <a:cs typeface="Verdana"/>
              </a:rPr>
              <a:t>by</a:t>
            </a:r>
            <a:r>
              <a:rPr sz="2400" b="1" spc="8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4950" baseline="-10101" dirty="0">
                <a:solidFill>
                  <a:srgbClr val="007E00"/>
                </a:solidFill>
                <a:latin typeface="Times New Roman"/>
                <a:cs typeface="Times New Roman"/>
              </a:rPr>
              <a:t>90</a:t>
            </a:r>
            <a:r>
              <a:rPr sz="4950" baseline="-10101" dirty="0">
                <a:solidFill>
                  <a:srgbClr val="007E00"/>
                </a:solidFill>
                <a:latin typeface="Symbol"/>
                <a:cs typeface="Symbol"/>
              </a:rPr>
              <a:t></a:t>
            </a:r>
            <a:endParaRPr sz="4950" baseline="-10101">
              <a:latin typeface="Symbol"/>
              <a:cs typeface="Symbo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500" y="494741"/>
            <a:ext cx="502539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spc="-5" dirty="0">
                <a:solidFill>
                  <a:srgbClr val="009DD9"/>
                </a:solidFill>
                <a:latin typeface="Times New Roman"/>
                <a:cs typeface="Times New Roman"/>
              </a:rPr>
              <a:t>Impedance</a:t>
            </a:r>
            <a:r>
              <a:rPr sz="3600" b="0" spc="-15" dirty="0">
                <a:solidFill>
                  <a:srgbClr val="009DD9"/>
                </a:solidFill>
                <a:latin typeface="Times New Roman"/>
                <a:cs typeface="Times New Roman"/>
              </a:rPr>
              <a:t> </a:t>
            </a:r>
            <a:r>
              <a:rPr sz="3600" b="0" dirty="0">
                <a:solidFill>
                  <a:srgbClr val="009DD9"/>
                </a:solidFill>
                <a:latin typeface="Times New Roman"/>
                <a:cs typeface="Times New Roman"/>
              </a:rPr>
              <a:t>and</a:t>
            </a:r>
            <a:r>
              <a:rPr sz="3600" b="0" spc="-220" dirty="0">
                <a:solidFill>
                  <a:srgbClr val="009DD9"/>
                </a:solidFill>
                <a:latin typeface="Times New Roman"/>
                <a:cs typeface="Times New Roman"/>
              </a:rPr>
              <a:t> </a:t>
            </a:r>
            <a:r>
              <a:rPr sz="3600" b="0" spc="-5" dirty="0">
                <a:solidFill>
                  <a:srgbClr val="009DD9"/>
                </a:solidFill>
                <a:latin typeface="Times New Roman"/>
                <a:cs typeface="Times New Roman"/>
              </a:rPr>
              <a:t>Admittance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792320" y="4977114"/>
            <a:ext cx="0" cy="488950"/>
          </a:xfrm>
          <a:custGeom>
            <a:avLst/>
            <a:gdLst/>
            <a:ahLst/>
            <a:cxnLst/>
            <a:rect l="l" t="t" r="r" b="b"/>
            <a:pathLst>
              <a:path h="488950">
                <a:moveTo>
                  <a:pt x="0" y="0"/>
                </a:moveTo>
                <a:lnTo>
                  <a:pt x="0" y="488448"/>
                </a:lnTo>
              </a:path>
            </a:pathLst>
          </a:custGeom>
          <a:ln w="197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147649" y="4977114"/>
            <a:ext cx="0" cy="488950"/>
          </a:xfrm>
          <a:custGeom>
            <a:avLst/>
            <a:gdLst/>
            <a:ahLst/>
            <a:cxnLst/>
            <a:rect l="l" t="t" r="r" b="b"/>
            <a:pathLst>
              <a:path h="488950">
                <a:moveTo>
                  <a:pt x="0" y="0"/>
                </a:moveTo>
                <a:lnTo>
                  <a:pt x="0" y="488448"/>
                </a:lnTo>
              </a:path>
            </a:pathLst>
          </a:custGeom>
          <a:ln w="197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117975" y="4918360"/>
            <a:ext cx="2011680" cy="5219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400" spc="5" dirty="0">
                <a:solidFill>
                  <a:srgbClr val="FF0000"/>
                </a:solidFill>
                <a:latin typeface="Verdana"/>
                <a:cs typeface="Verdana"/>
              </a:rPr>
              <a:t>m</a:t>
            </a:r>
            <a:r>
              <a:rPr sz="2400" dirty="0">
                <a:solidFill>
                  <a:srgbClr val="FF0000"/>
                </a:solidFill>
                <a:latin typeface="Verdana"/>
                <a:cs typeface="Verdana"/>
              </a:rPr>
              <a:t>a</a:t>
            </a:r>
            <a:r>
              <a:rPr sz="2400" spc="5" dirty="0">
                <a:solidFill>
                  <a:srgbClr val="FF0000"/>
                </a:solidFill>
                <a:latin typeface="Verdana"/>
                <a:cs typeface="Verdana"/>
              </a:rPr>
              <a:t>g</a:t>
            </a:r>
            <a:r>
              <a:rPr sz="2400" dirty="0">
                <a:solidFill>
                  <a:srgbClr val="FF0000"/>
                </a:solidFill>
                <a:latin typeface="Verdana"/>
                <a:cs typeface="Verdana"/>
              </a:rPr>
              <a:t>nit</a:t>
            </a:r>
            <a:r>
              <a:rPr sz="2400" spc="10" dirty="0">
                <a:solidFill>
                  <a:srgbClr val="FF0000"/>
                </a:solidFill>
                <a:latin typeface="Verdana"/>
                <a:cs typeface="Verdana"/>
              </a:rPr>
              <a:t>u</a:t>
            </a:r>
            <a:r>
              <a:rPr sz="2400" spc="-5" dirty="0">
                <a:solidFill>
                  <a:srgbClr val="FF0000"/>
                </a:solidFill>
                <a:latin typeface="Verdana"/>
                <a:cs typeface="Verdana"/>
              </a:rPr>
              <a:t>d</a:t>
            </a:r>
            <a:r>
              <a:rPr sz="2400" dirty="0">
                <a:solidFill>
                  <a:srgbClr val="FF0000"/>
                </a:solidFill>
                <a:latin typeface="Verdana"/>
                <a:cs typeface="Verdana"/>
              </a:rPr>
              <a:t>e</a:t>
            </a:r>
            <a:r>
              <a:rPr sz="2400" spc="-26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4875" b="1" spc="30" baseline="2564" dirty="0">
                <a:latin typeface="Times New Roman"/>
                <a:cs typeface="Times New Roman"/>
              </a:rPr>
              <a:t>Z</a:t>
            </a:r>
            <a:endParaRPr sz="4875" baseline="2564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77595" y="5428894"/>
            <a:ext cx="2279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Arial MT"/>
                <a:cs typeface="Arial MT"/>
              </a:rPr>
              <a:t>or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722326" y="5667156"/>
            <a:ext cx="0" cy="464184"/>
          </a:xfrm>
          <a:custGeom>
            <a:avLst/>
            <a:gdLst/>
            <a:ahLst/>
            <a:cxnLst/>
            <a:rect l="l" t="t" r="r" b="b"/>
            <a:pathLst>
              <a:path h="464185">
                <a:moveTo>
                  <a:pt x="0" y="0"/>
                </a:moveTo>
                <a:lnTo>
                  <a:pt x="0" y="463790"/>
                </a:lnTo>
              </a:path>
            </a:pathLst>
          </a:custGeom>
          <a:ln w="222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119871" y="5667156"/>
            <a:ext cx="0" cy="464184"/>
          </a:xfrm>
          <a:custGeom>
            <a:avLst/>
            <a:gdLst/>
            <a:ahLst/>
            <a:cxnLst/>
            <a:rect l="l" t="t" r="r" b="b"/>
            <a:pathLst>
              <a:path h="464185">
                <a:moveTo>
                  <a:pt x="0" y="0"/>
                </a:moveTo>
                <a:lnTo>
                  <a:pt x="0" y="463790"/>
                </a:lnTo>
              </a:path>
            </a:pathLst>
          </a:custGeom>
          <a:ln w="222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914554" y="5561703"/>
            <a:ext cx="1889125" cy="5327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858519" algn="l"/>
              </a:tabLst>
            </a:pPr>
            <a:r>
              <a:rPr sz="3050" b="1" spc="425" dirty="0">
                <a:latin typeface="Times New Roman"/>
                <a:cs typeface="Times New Roman"/>
              </a:rPr>
              <a:t>Z</a:t>
            </a:r>
            <a:r>
              <a:rPr sz="3050" b="1" spc="40" dirty="0">
                <a:latin typeface="Times New Roman"/>
                <a:cs typeface="Times New Roman"/>
              </a:rPr>
              <a:t> </a:t>
            </a:r>
            <a:r>
              <a:rPr sz="3050" spc="350" dirty="0">
                <a:latin typeface="Symbol"/>
                <a:cs typeface="Symbol"/>
              </a:rPr>
              <a:t></a:t>
            </a:r>
            <a:r>
              <a:rPr sz="3050" spc="350" dirty="0">
                <a:latin typeface="Times New Roman"/>
                <a:cs typeface="Times New Roman"/>
              </a:rPr>
              <a:t>	</a:t>
            </a:r>
            <a:r>
              <a:rPr sz="3050" b="1" spc="425" dirty="0">
                <a:latin typeface="Times New Roman"/>
                <a:cs typeface="Times New Roman"/>
              </a:rPr>
              <a:t>Z</a:t>
            </a:r>
            <a:r>
              <a:rPr sz="3050" b="1" spc="40" dirty="0">
                <a:latin typeface="Times New Roman"/>
                <a:cs typeface="Times New Roman"/>
              </a:rPr>
              <a:t> </a:t>
            </a:r>
            <a:r>
              <a:rPr sz="3050" spc="295" dirty="0">
                <a:latin typeface="Symbol"/>
                <a:cs typeface="Symbol"/>
              </a:rPr>
              <a:t></a:t>
            </a:r>
            <a:r>
              <a:rPr sz="3300" spc="295" dirty="0">
                <a:latin typeface="Symbol"/>
                <a:cs typeface="Symbol"/>
              </a:rPr>
              <a:t></a:t>
            </a:r>
            <a:endParaRPr sz="3300">
              <a:latin typeface="Symbol"/>
              <a:cs typeface="Symbo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2142744" y="2572511"/>
            <a:ext cx="4643755" cy="2533015"/>
            <a:chOff x="2142744" y="2572511"/>
            <a:chExt cx="4643755" cy="2533015"/>
          </a:xfrm>
        </p:grpSpPr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838700" y="4876800"/>
              <a:ext cx="76200" cy="22860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42744" y="2572511"/>
              <a:ext cx="4629911" cy="2075688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4572000" y="3285743"/>
              <a:ext cx="2209800" cy="1582420"/>
            </a:xfrm>
            <a:custGeom>
              <a:avLst/>
              <a:gdLst/>
              <a:ahLst/>
              <a:cxnLst/>
              <a:rect l="l" t="t" r="r" b="b"/>
              <a:pathLst>
                <a:path w="2209800" h="1582420">
                  <a:moveTo>
                    <a:pt x="0" y="790955"/>
                  </a:moveTo>
                  <a:lnTo>
                    <a:pt x="1119" y="722702"/>
                  </a:lnTo>
                  <a:lnTo>
                    <a:pt x="4416" y="656062"/>
                  </a:lnTo>
                  <a:lnTo>
                    <a:pt x="9798" y="591273"/>
                  </a:lnTo>
                  <a:lnTo>
                    <a:pt x="17175" y="528572"/>
                  </a:lnTo>
                  <a:lnTo>
                    <a:pt x="26454" y="468197"/>
                  </a:lnTo>
                  <a:lnTo>
                    <a:pt x="37544" y="410384"/>
                  </a:lnTo>
                  <a:lnTo>
                    <a:pt x="50353" y="355372"/>
                  </a:lnTo>
                  <a:lnTo>
                    <a:pt x="64790" y="303396"/>
                  </a:lnTo>
                  <a:lnTo>
                    <a:pt x="80763" y="254696"/>
                  </a:lnTo>
                  <a:lnTo>
                    <a:pt x="98180" y="209507"/>
                  </a:lnTo>
                  <a:lnTo>
                    <a:pt x="116949" y="168067"/>
                  </a:lnTo>
                  <a:lnTo>
                    <a:pt x="136980" y="130614"/>
                  </a:lnTo>
                  <a:lnTo>
                    <a:pt x="158179" y="97385"/>
                  </a:lnTo>
                  <a:lnTo>
                    <a:pt x="203720" y="44548"/>
                  </a:lnTo>
                  <a:lnTo>
                    <a:pt x="252838" y="11453"/>
                  </a:lnTo>
                  <a:lnTo>
                    <a:pt x="304800" y="0"/>
                  </a:lnTo>
                  <a:lnTo>
                    <a:pt x="331090" y="2902"/>
                  </a:lnTo>
                  <a:lnTo>
                    <a:pt x="381722" y="25414"/>
                  </a:lnTo>
                  <a:lnTo>
                    <a:pt x="429142" y="68617"/>
                  </a:lnTo>
                  <a:lnTo>
                    <a:pt x="472619" y="130614"/>
                  </a:lnTo>
                  <a:lnTo>
                    <a:pt x="492650" y="168067"/>
                  </a:lnTo>
                  <a:lnTo>
                    <a:pt x="511419" y="209507"/>
                  </a:lnTo>
                  <a:lnTo>
                    <a:pt x="528836" y="254696"/>
                  </a:lnTo>
                  <a:lnTo>
                    <a:pt x="544809" y="303396"/>
                  </a:lnTo>
                  <a:lnTo>
                    <a:pt x="559246" y="355372"/>
                  </a:lnTo>
                  <a:lnTo>
                    <a:pt x="572055" y="410384"/>
                  </a:lnTo>
                  <a:lnTo>
                    <a:pt x="583145" y="468197"/>
                  </a:lnTo>
                  <a:lnTo>
                    <a:pt x="592424" y="528572"/>
                  </a:lnTo>
                  <a:lnTo>
                    <a:pt x="599801" y="591273"/>
                  </a:lnTo>
                  <a:lnTo>
                    <a:pt x="605183" y="656062"/>
                  </a:lnTo>
                  <a:lnTo>
                    <a:pt x="608480" y="722702"/>
                  </a:lnTo>
                  <a:lnTo>
                    <a:pt x="609600" y="790955"/>
                  </a:lnTo>
                  <a:lnTo>
                    <a:pt x="608480" y="859209"/>
                  </a:lnTo>
                  <a:lnTo>
                    <a:pt x="605183" y="925849"/>
                  </a:lnTo>
                  <a:lnTo>
                    <a:pt x="599801" y="990638"/>
                  </a:lnTo>
                  <a:lnTo>
                    <a:pt x="592424" y="1053339"/>
                  </a:lnTo>
                  <a:lnTo>
                    <a:pt x="583145" y="1113714"/>
                  </a:lnTo>
                  <a:lnTo>
                    <a:pt x="572055" y="1171527"/>
                  </a:lnTo>
                  <a:lnTo>
                    <a:pt x="559246" y="1226539"/>
                  </a:lnTo>
                  <a:lnTo>
                    <a:pt x="544809" y="1278515"/>
                  </a:lnTo>
                  <a:lnTo>
                    <a:pt x="528836" y="1327215"/>
                  </a:lnTo>
                  <a:lnTo>
                    <a:pt x="511419" y="1372404"/>
                  </a:lnTo>
                  <a:lnTo>
                    <a:pt x="492650" y="1413844"/>
                  </a:lnTo>
                  <a:lnTo>
                    <a:pt x="472619" y="1451297"/>
                  </a:lnTo>
                  <a:lnTo>
                    <a:pt x="451420" y="1484526"/>
                  </a:lnTo>
                  <a:lnTo>
                    <a:pt x="405879" y="1537363"/>
                  </a:lnTo>
                  <a:lnTo>
                    <a:pt x="356761" y="1570458"/>
                  </a:lnTo>
                  <a:lnTo>
                    <a:pt x="304800" y="1581911"/>
                  </a:lnTo>
                  <a:lnTo>
                    <a:pt x="278509" y="1579009"/>
                  </a:lnTo>
                  <a:lnTo>
                    <a:pt x="227877" y="1556497"/>
                  </a:lnTo>
                  <a:lnTo>
                    <a:pt x="180457" y="1513294"/>
                  </a:lnTo>
                  <a:lnTo>
                    <a:pt x="136980" y="1451297"/>
                  </a:lnTo>
                  <a:lnTo>
                    <a:pt x="116949" y="1413844"/>
                  </a:lnTo>
                  <a:lnTo>
                    <a:pt x="98180" y="1372404"/>
                  </a:lnTo>
                  <a:lnTo>
                    <a:pt x="80763" y="1327215"/>
                  </a:lnTo>
                  <a:lnTo>
                    <a:pt x="64790" y="1278515"/>
                  </a:lnTo>
                  <a:lnTo>
                    <a:pt x="50353" y="1226539"/>
                  </a:lnTo>
                  <a:lnTo>
                    <a:pt x="37544" y="1171527"/>
                  </a:lnTo>
                  <a:lnTo>
                    <a:pt x="26454" y="1113714"/>
                  </a:lnTo>
                  <a:lnTo>
                    <a:pt x="17175" y="1053339"/>
                  </a:lnTo>
                  <a:lnTo>
                    <a:pt x="9798" y="990638"/>
                  </a:lnTo>
                  <a:lnTo>
                    <a:pt x="4416" y="925849"/>
                  </a:lnTo>
                  <a:lnTo>
                    <a:pt x="1119" y="859209"/>
                  </a:lnTo>
                  <a:lnTo>
                    <a:pt x="0" y="790955"/>
                  </a:lnTo>
                  <a:close/>
                </a:path>
                <a:path w="2209800" h="1582420">
                  <a:moveTo>
                    <a:pt x="990600" y="714755"/>
                  </a:moveTo>
                  <a:lnTo>
                    <a:pt x="1001591" y="649602"/>
                  </a:lnTo>
                  <a:lnTo>
                    <a:pt x="1033204" y="588574"/>
                  </a:lnTo>
                  <a:lnTo>
                    <a:pt x="1083395" y="532820"/>
                  </a:lnTo>
                  <a:lnTo>
                    <a:pt x="1114819" y="507280"/>
                  </a:lnTo>
                  <a:lnTo>
                    <a:pt x="1150120" y="483490"/>
                  </a:lnTo>
                  <a:lnTo>
                    <a:pt x="1189045" y="461594"/>
                  </a:lnTo>
                  <a:lnTo>
                    <a:pt x="1231336" y="441736"/>
                  </a:lnTo>
                  <a:lnTo>
                    <a:pt x="1276739" y="424059"/>
                  </a:lnTo>
                  <a:lnTo>
                    <a:pt x="1324999" y="408707"/>
                  </a:lnTo>
                  <a:lnTo>
                    <a:pt x="1375859" y="395824"/>
                  </a:lnTo>
                  <a:lnTo>
                    <a:pt x="1429065" y="385553"/>
                  </a:lnTo>
                  <a:lnTo>
                    <a:pt x="1484360" y="378039"/>
                  </a:lnTo>
                  <a:lnTo>
                    <a:pt x="1541490" y="373425"/>
                  </a:lnTo>
                  <a:lnTo>
                    <a:pt x="1600200" y="371855"/>
                  </a:lnTo>
                  <a:lnTo>
                    <a:pt x="1658909" y="373425"/>
                  </a:lnTo>
                  <a:lnTo>
                    <a:pt x="1716039" y="378039"/>
                  </a:lnTo>
                  <a:lnTo>
                    <a:pt x="1771334" y="385553"/>
                  </a:lnTo>
                  <a:lnTo>
                    <a:pt x="1824540" y="395824"/>
                  </a:lnTo>
                  <a:lnTo>
                    <a:pt x="1875400" y="408707"/>
                  </a:lnTo>
                  <a:lnTo>
                    <a:pt x="1923660" y="424059"/>
                  </a:lnTo>
                  <a:lnTo>
                    <a:pt x="1969063" y="441736"/>
                  </a:lnTo>
                  <a:lnTo>
                    <a:pt x="2011354" y="461594"/>
                  </a:lnTo>
                  <a:lnTo>
                    <a:pt x="2050279" y="483490"/>
                  </a:lnTo>
                  <a:lnTo>
                    <a:pt x="2085580" y="507280"/>
                  </a:lnTo>
                  <a:lnTo>
                    <a:pt x="2117004" y="532820"/>
                  </a:lnTo>
                  <a:lnTo>
                    <a:pt x="2144294" y="559965"/>
                  </a:lnTo>
                  <a:lnTo>
                    <a:pt x="2185451" y="618501"/>
                  </a:lnTo>
                  <a:lnTo>
                    <a:pt x="2207009" y="681735"/>
                  </a:lnTo>
                  <a:lnTo>
                    <a:pt x="2209800" y="714755"/>
                  </a:lnTo>
                  <a:lnTo>
                    <a:pt x="2207009" y="747776"/>
                  </a:lnTo>
                  <a:lnTo>
                    <a:pt x="2185451" y="811010"/>
                  </a:lnTo>
                  <a:lnTo>
                    <a:pt x="2144294" y="869546"/>
                  </a:lnTo>
                  <a:lnTo>
                    <a:pt x="2117004" y="896691"/>
                  </a:lnTo>
                  <a:lnTo>
                    <a:pt x="2085580" y="922231"/>
                  </a:lnTo>
                  <a:lnTo>
                    <a:pt x="2050279" y="946021"/>
                  </a:lnTo>
                  <a:lnTo>
                    <a:pt x="2011354" y="967917"/>
                  </a:lnTo>
                  <a:lnTo>
                    <a:pt x="1969063" y="987775"/>
                  </a:lnTo>
                  <a:lnTo>
                    <a:pt x="1923660" y="1005452"/>
                  </a:lnTo>
                  <a:lnTo>
                    <a:pt x="1875400" y="1020804"/>
                  </a:lnTo>
                  <a:lnTo>
                    <a:pt x="1824540" y="1033687"/>
                  </a:lnTo>
                  <a:lnTo>
                    <a:pt x="1771334" y="1043958"/>
                  </a:lnTo>
                  <a:lnTo>
                    <a:pt x="1716039" y="1051472"/>
                  </a:lnTo>
                  <a:lnTo>
                    <a:pt x="1658909" y="1056086"/>
                  </a:lnTo>
                  <a:lnTo>
                    <a:pt x="1600200" y="1057655"/>
                  </a:lnTo>
                  <a:lnTo>
                    <a:pt x="1541490" y="1056086"/>
                  </a:lnTo>
                  <a:lnTo>
                    <a:pt x="1484360" y="1051472"/>
                  </a:lnTo>
                  <a:lnTo>
                    <a:pt x="1429065" y="1043958"/>
                  </a:lnTo>
                  <a:lnTo>
                    <a:pt x="1375859" y="1033687"/>
                  </a:lnTo>
                  <a:lnTo>
                    <a:pt x="1324999" y="1020804"/>
                  </a:lnTo>
                  <a:lnTo>
                    <a:pt x="1276739" y="1005452"/>
                  </a:lnTo>
                  <a:lnTo>
                    <a:pt x="1231336" y="987775"/>
                  </a:lnTo>
                  <a:lnTo>
                    <a:pt x="1189045" y="967917"/>
                  </a:lnTo>
                  <a:lnTo>
                    <a:pt x="1150120" y="946021"/>
                  </a:lnTo>
                  <a:lnTo>
                    <a:pt x="1114819" y="922231"/>
                  </a:lnTo>
                  <a:lnTo>
                    <a:pt x="1083395" y="896691"/>
                  </a:lnTo>
                  <a:lnTo>
                    <a:pt x="1056105" y="869546"/>
                  </a:lnTo>
                  <a:lnTo>
                    <a:pt x="1014948" y="811010"/>
                  </a:lnTo>
                  <a:lnTo>
                    <a:pt x="993390" y="747776"/>
                  </a:lnTo>
                  <a:lnTo>
                    <a:pt x="990600" y="714755"/>
                  </a:lnTo>
                  <a:close/>
                </a:path>
              </a:pathLst>
            </a:custGeom>
            <a:ln w="914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623684" y="3581400"/>
              <a:ext cx="81915" cy="155194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2593975" y="6170167"/>
            <a:ext cx="7962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00FF"/>
                </a:solidFill>
                <a:latin typeface="Verdana"/>
                <a:cs typeface="Verdana"/>
              </a:rPr>
              <a:t>pol</a:t>
            </a:r>
            <a:r>
              <a:rPr sz="2400" spc="-10" dirty="0">
                <a:solidFill>
                  <a:srgbClr val="0000FF"/>
                </a:solidFill>
                <a:latin typeface="Verdana"/>
                <a:cs typeface="Verdana"/>
              </a:rPr>
              <a:t>a</a:t>
            </a:r>
            <a:r>
              <a:rPr sz="2400" dirty="0">
                <a:solidFill>
                  <a:srgbClr val="0000FF"/>
                </a:solidFill>
                <a:latin typeface="Verdana"/>
                <a:cs typeface="Verdana"/>
              </a:rPr>
              <a:t>r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504935" y="6537257"/>
            <a:ext cx="196215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z="1200" spc="-5" dirty="0">
                <a:solidFill>
                  <a:srgbClr val="045C75"/>
                </a:solidFill>
                <a:latin typeface="Arial MT"/>
                <a:cs typeface="Arial MT"/>
              </a:rPr>
              <a:t>28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863975" y="5453136"/>
            <a:ext cx="1849120" cy="1108710"/>
          </a:xfrm>
          <a:prstGeom prst="rect">
            <a:avLst/>
          </a:prstGeom>
        </p:spPr>
        <p:txBody>
          <a:bodyPr vert="horz" wrap="square" lIns="0" tIns="156210" rIns="0" bIns="0" rtlCol="0">
            <a:spAutoFit/>
          </a:bodyPr>
          <a:lstStyle/>
          <a:p>
            <a:pPr marL="77470" algn="ctr">
              <a:lnSpc>
                <a:spcPct val="100000"/>
              </a:lnSpc>
              <a:spcBef>
                <a:spcPts val="1230"/>
              </a:spcBef>
            </a:pPr>
            <a:r>
              <a:rPr sz="3050" spc="350" dirty="0">
                <a:latin typeface="Symbol"/>
                <a:cs typeface="Symbol"/>
              </a:rPr>
              <a:t></a:t>
            </a:r>
            <a:r>
              <a:rPr sz="3050" spc="120" dirty="0">
                <a:latin typeface="Times New Roman"/>
                <a:cs typeface="Times New Roman"/>
              </a:rPr>
              <a:t> </a:t>
            </a:r>
            <a:r>
              <a:rPr sz="3050" i="1" spc="270" dirty="0">
                <a:latin typeface="Times New Roman"/>
                <a:cs typeface="Times New Roman"/>
              </a:rPr>
              <a:t>Z</a:t>
            </a:r>
            <a:r>
              <a:rPr sz="3050" i="1" spc="285" dirty="0">
                <a:latin typeface="Times New Roman"/>
                <a:cs typeface="Times New Roman"/>
              </a:rPr>
              <a:t>e</a:t>
            </a:r>
            <a:r>
              <a:rPr sz="3050" i="1" spc="-295" dirty="0">
                <a:latin typeface="Times New Roman"/>
                <a:cs typeface="Times New Roman"/>
              </a:rPr>
              <a:t> </a:t>
            </a:r>
            <a:r>
              <a:rPr sz="2625" i="1" spc="-89" baseline="44444" dirty="0">
                <a:latin typeface="Times New Roman"/>
                <a:cs typeface="Times New Roman"/>
              </a:rPr>
              <a:t>j</a:t>
            </a:r>
            <a:r>
              <a:rPr sz="2850" spc="179" baseline="40935" dirty="0">
                <a:latin typeface="Symbol"/>
                <a:cs typeface="Symbol"/>
              </a:rPr>
              <a:t></a:t>
            </a:r>
            <a:endParaRPr sz="2850" baseline="40935">
              <a:latin typeface="Symbol"/>
              <a:cs typeface="Symbol"/>
            </a:endParaRPr>
          </a:p>
          <a:p>
            <a:pPr algn="ctr">
              <a:lnSpc>
                <a:spcPct val="100000"/>
              </a:lnSpc>
              <a:spcBef>
                <a:spcPts val="855"/>
              </a:spcBef>
            </a:pPr>
            <a:r>
              <a:rPr sz="2400" spc="-5" dirty="0">
                <a:solidFill>
                  <a:srgbClr val="0000FF"/>
                </a:solidFill>
                <a:latin typeface="Verdana"/>
                <a:cs typeface="Verdana"/>
              </a:rPr>
              <a:t>exponential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999778" y="5453136"/>
            <a:ext cx="1870075" cy="1108710"/>
          </a:xfrm>
          <a:prstGeom prst="rect">
            <a:avLst/>
          </a:prstGeom>
        </p:spPr>
        <p:txBody>
          <a:bodyPr vert="horz" wrap="square" lIns="0" tIns="1562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30"/>
              </a:spcBef>
              <a:tabLst>
                <a:tab pos="1190625" algn="l"/>
              </a:tabLst>
            </a:pPr>
            <a:r>
              <a:rPr sz="3050" spc="350" dirty="0">
                <a:latin typeface="Symbol"/>
                <a:cs typeface="Symbol"/>
              </a:rPr>
              <a:t></a:t>
            </a:r>
            <a:r>
              <a:rPr sz="3050" spc="170" dirty="0">
                <a:latin typeface="Times New Roman"/>
                <a:cs typeface="Times New Roman"/>
              </a:rPr>
              <a:t> </a:t>
            </a:r>
            <a:r>
              <a:rPr sz="3050" i="1" spc="390" dirty="0">
                <a:latin typeface="Times New Roman"/>
                <a:cs typeface="Times New Roman"/>
              </a:rPr>
              <a:t>R</a:t>
            </a:r>
            <a:r>
              <a:rPr sz="3050" i="1" spc="-100" dirty="0">
                <a:latin typeface="Times New Roman"/>
                <a:cs typeface="Times New Roman"/>
              </a:rPr>
              <a:t> </a:t>
            </a:r>
            <a:r>
              <a:rPr sz="3050" spc="350" dirty="0">
                <a:latin typeface="Symbol"/>
                <a:cs typeface="Symbol"/>
              </a:rPr>
              <a:t></a:t>
            </a:r>
            <a:r>
              <a:rPr sz="3050" spc="350" dirty="0">
                <a:latin typeface="Times New Roman"/>
                <a:cs typeface="Times New Roman"/>
              </a:rPr>
              <a:t>	</a:t>
            </a:r>
            <a:r>
              <a:rPr sz="3050" i="1" spc="260" dirty="0">
                <a:latin typeface="Times New Roman"/>
                <a:cs typeface="Times New Roman"/>
              </a:rPr>
              <a:t>jX</a:t>
            </a:r>
            <a:endParaRPr sz="3050">
              <a:latin typeface="Times New Roman"/>
              <a:cs typeface="Times New Roman"/>
            </a:endParaRPr>
          </a:p>
          <a:p>
            <a:pPr marL="112395">
              <a:lnSpc>
                <a:spcPct val="100000"/>
              </a:lnSpc>
              <a:spcBef>
                <a:spcPts val="855"/>
              </a:spcBef>
            </a:pPr>
            <a:r>
              <a:rPr sz="2400" spc="-5" dirty="0">
                <a:solidFill>
                  <a:srgbClr val="0000FF"/>
                </a:solidFill>
                <a:latin typeface="Verdana"/>
                <a:cs typeface="Verdana"/>
              </a:rPr>
              <a:t>rectangular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59740" y="1139393"/>
            <a:ext cx="8415655" cy="2509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Verdana"/>
                <a:cs typeface="Verdana"/>
              </a:rPr>
              <a:t>Impedance</a:t>
            </a:r>
            <a:r>
              <a:rPr sz="2400" b="1" spc="-15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is</a:t>
            </a:r>
            <a:r>
              <a:rPr sz="2400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defined</a:t>
            </a:r>
            <a:r>
              <a:rPr sz="2400" spc="3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as the</a:t>
            </a:r>
            <a:r>
              <a:rPr sz="2400" spc="-5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ratio</a:t>
            </a:r>
            <a:r>
              <a:rPr sz="2400" spc="3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of</a:t>
            </a:r>
            <a:r>
              <a:rPr sz="2400" spc="2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the</a:t>
            </a:r>
            <a:r>
              <a:rPr sz="2400" spc="-70" dirty="0">
                <a:latin typeface="Verdana"/>
                <a:cs typeface="Verdana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Verdana"/>
                <a:cs typeface="Verdana"/>
              </a:rPr>
              <a:t>phasor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b="1" spc="-5" dirty="0">
                <a:solidFill>
                  <a:srgbClr val="FF0000"/>
                </a:solidFill>
                <a:latin typeface="Verdana"/>
                <a:cs typeface="Verdana"/>
              </a:rPr>
              <a:t>voltage</a:t>
            </a:r>
            <a:r>
              <a:rPr sz="2400" b="1" spc="1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to</a:t>
            </a:r>
            <a:r>
              <a:rPr sz="2400" spc="10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the</a:t>
            </a:r>
            <a:r>
              <a:rPr sz="2400" spc="-10" dirty="0">
                <a:latin typeface="Verdana"/>
                <a:cs typeface="Verdana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Verdana"/>
                <a:cs typeface="Verdana"/>
              </a:rPr>
              <a:t>phasor</a:t>
            </a:r>
            <a:r>
              <a:rPr sz="2400" b="1" spc="-1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400" b="1" spc="-10" dirty="0">
                <a:solidFill>
                  <a:srgbClr val="FF0000"/>
                </a:solidFill>
                <a:latin typeface="Verdana"/>
                <a:cs typeface="Verdana"/>
              </a:rPr>
              <a:t>current</a:t>
            </a:r>
            <a:r>
              <a:rPr sz="2400" spc="-10" dirty="0">
                <a:latin typeface="Verdana"/>
                <a:cs typeface="Verdana"/>
              </a:rPr>
              <a:t>.</a:t>
            </a:r>
            <a:endParaRPr sz="24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29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250">
              <a:latin typeface="Verdana"/>
              <a:cs typeface="Verdana"/>
            </a:endParaRPr>
          </a:p>
          <a:p>
            <a:pPr marL="3918585">
              <a:lnSpc>
                <a:spcPct val="100000"/>
              </a:lnSpc>
            </a:pPr>
            <a:r>
              <a:rPr sz="2400" spc="-20" dirty="0">
                <a:solidFill>
                  <a:srgbClr val="0000FF"/>
                </a:solidFill>
                <a:latin typeface="Verdana"/>
                <a:cs typeface="Verdana"/>
              </a:rPr>
              <a:t>Ohm’s</a:t>
            </a:r>
            <a:r>
              <a:rPr sz="2400" spc="-10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2400" spc="-15" dirty="0">
                <a:solidFill>
                  <a:srgbClr val="0000FF"/>
                </a:solidFill>
                <a:latin typeface="Verdana"/>
                <a:cs typeface="Verdana"/>
              </a:rPr>
              <a:t>law</a:t>
            </a:r>
            <a:r>
              <a:rPr sz="2400" spc="15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2400" spc="-10" dirty="0">
                <a:solidFill>
                  <a:srgbClr val="0000FF"/>
                </a:solidFill>
                <a:latin typeface="Verdana"/>
                <a:cs typeface="Verdana"/>
              </a:rPr>
              <a:t>in</a:t>
            </a:r>
            <a:r>
              <a:rPr sz="2400" spc="-5" dirty="0">
                <a:solidFill>
                  <a:srgbClr val="0000FF"/>
                </a:solidFill>
                <a:latin typeface="Verdana"/>
                <a:cs typeface="Verdana"/>
              </a:rPr>
              <a:t> phasor</a:t>
            </a:r>
            <a:r>
              <a:rPr sz="2400" spc="5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Verdana"/>
                <a:cs typeface="Verdana"/>
              </a:rPr>
              <a:t>notation</a:t>
            </a:r>
            <a:endParaRPr sz="2400">
              <a:latin typeface="Verdana"/>
              <a:cs typeface="Verdana"/>
            </a:endParaRPr>
          </a:p>
          <a:p>
            <a:pPr marR="144780" algn="r">
              <a:lnSpc>
                <a:spcPct val="100000"/>
              </a:lnSpc>
              <a:spcBef>
                <a:spcPts val="605"/>
              </a:spcBef>
            </a:pPr>
            <a:r>
              <a:rPr sz="2400" spc="-5" dirty="0">
                <a:solidFill>
                  <a:srgbClr val="FF0000"/>
                </a:solidFill>
                <a:latin typeface="Verdana"/>
                <a:cs typeface="Verdana"/>
              </a:rPr>
              <a:t>phas</a:t>
            </a:r>
            <a:r>
              <a:rPr sz="2400" spc="105" dirty="0">
                <a:solidFill>
                  <a:srgbClr val="FF0000"/>
                </a:solidFill>
                <a:latin typeface="Verdana"/>
                <a:cs typeface="Verdana"/>
              </a:rPr>
              <a:t>e</a:t>
            </a:r>
            <a:r>
              <a:rPr sz="5025" spc="-67" baseline="-2487" dirty="0">
                <a:latin typeface="Symbol"/>
                <a:cs typeface="Symbol"/>
              </a:rPr>
              <a:t></a:t>
            </a:r>
            <a:r>
              <a:rPr sz="5025" spc="540" baseline="-2487" dirty="0">
                <a:latin typeface="Times New Roman"/>
                <a:cs typeface="Times New Roman"/>
              </a:rPr>
              <a:t> </a:t>
            </a:r>
            <a:r>
              <a:rPr sz="4800" spc="52" baseline="-2604" dirty="0">
                <a:latin typeface="Symbol"/>
                <a:cs typeface="Symbol"/>
              </a:rPr>
              <a:t></a:t>
            </a:r>
            <a:r>
              <a:rPr sz="4800" spc="-442" baseline="-2604" dirty="0">
                <a:latin typeface="Times New Roman"/>
                <a:cs typeface="Times New Roman"/>
              </a:rPr>
              <a:t> </a:t>
            </a:r>
            <a:r>
              <a:rPr sz="5025" spc="-67" baseline="-2487" dirty="0">
                <a:latin typeface="Symbol"/>
                <a:cs typeface="Symbol"/>
              </a:rPr>
              <a:t></a:t>
            </a:r>
            <a:r>
              <a:rPr sz="5025" spc="112" baseline="-2487" dirty="0">
                <a:latin typeface="Times New Roman"/>
                <a:cs typeface="Times New Roman"/>
              </a:rPr>
              <a:t> </a:t>
            </a:r>
            <a:r>
              <a:rPr sz="4800" spc="52" baseline="-2604" dirty="0">
                <a:latin typeface="Symbol"/>
                <a:cs typeface="Symbol"/>
              </a:rPr>
              <a:t></a:t>
            </a:r>
            <a:r>
              <a:rPr sz="4800" spc="-150" baseline="-2604" dirty="0">
                <a:latin typeface="Times New Roman"/>
                <a:cs typeface="Times New Roman"/>
              </a:rPr>
              <a:t> </a:t>
            </a:r>
            <a:r>
              <a:rPr sz="5025" spc="-75" baseline="-2487" dirty="0">
                <a:latin typeface="Symbol"/>
                <a:cs typeface="Symbol"/>
              </a:rPr>
              <a:t></a:t>
            </a:r>
            <a:endParaRPr sz="5025" baseline="-2487">
              <a:latin typeface="Symbol"/>
              <a:cs typeface="Symbo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0600" y="1371600"/>
            <a:ext cx="3733800" cy="2423160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5948480" y="1184282"/>
            <a:ext cx="0" cy="571500"/>
          </a:xfrm>
          <a:custGeom>
            <a:avLst/>
            <a:gdLst/>
            <a:ahLst/>
            <a:cxnLst/>
            <a:rect l="l" t="t" r="r" b="b"/>
            <a:pathLst>
              <a:path h="571500">
                <a:moveTo>
                  <a:pt x="0" y="0"/>
                </a:moveTo>
                <a:lnTo>
                  <a:pt x="0" y="571069"/>
                </a:lnTo>
              </a:path>
            </a:pathLst>
          </a:custGeom>
          <a:ln w="2442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371458" y="1184282"/>
            <a:ext cx="0" cy="571500"/>
          </a:xfrm>
          <a:custGeom>
            <a:avLst/>
            <a:gdLst/>
            <a:ahLst/>
            <a:cxnLst/>
            <a:rect l="l" t="t" r="r" b="b"/>
            <a:pathLst>
              <a:path h="571500">
                <a:moveTo>
                  <a:pt x="0" y="0"/>
                </a:moveTo>
                <a:lnTo>
                  <a:pt x="0" y="571069"/>
                </a:lnTo>
              </a:path>
            </a:pathLst>
          </a:custGeom>
          <a:ln w="2442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44500" y="381000"/>
            <a:ext cx="7299959" cy="1365885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65"/>
              </a:spcBef>
            </a:pPr>
            <a:r>
              <a:rPr sz="3600" b="0" spc="-5" dirty="0">
                <a:solidFill>
                  <a:srgbClr val="FF0000"/>
                </a:solidFill>
                <a:latin typeface="Times New Roman"/>
                <a:cs typeface="Times New Roman"/>
              </a:rPr>
              <a:t>Graphical</a:t>
            </a:r>
            <a:r>
              <a:rPr sz="3600" b="0" spc="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600" b="0" spc="-5" dirty="0">
                <a:solidFill>
                  <a:srgbClr val="FF0000"/>
                </a:solidFill>
                <a:latin typeface="Times New Roman"/>
                <a:cs typeface="Times New Roman"/>
              </a:rPr>
              <a:t>Representation</a:t>
            </a:r>
            <a:r>
              <a:rPr sz="3600" b="0" spc="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600" b="0" spc="-5" dirty="0">
                <a:solidFill>
                  <a:srgbClr val="FF0000"/>
                </a:solidFill>
                <a:latin typeface="Times New Roman"/>
                <a:cs typeface="Times New Roman"/>
              </a:rPr>
              <a:t>of</a:t>
            </a:r>
            <a:r>
              <a:rPr sz="3600" b="0" spc="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600" b="0" spc="-5" dirty="0">
                <a:solidFill>
                  <a:srgbClr val="FF0000"/>
                </a:solidFill>
                <a:latin typeface="Times New Roman"/>
                <a:cs typeface="Times New Roman"/>
              </a:rPr>
              <a:t>Impedance</a:t>
            </a:r>
            <a:endParaRPr sz="3600" dirty="0">
              <a:solidFill>
                <a:srgbClr val="FF0000"/>
              </a:solidFill>
              <a:latin typeface="Times New Roman"/>
              <a:cs typeface="Times New Roman"/>
            </a:endParaRPr>
          </a:p>
          <a:p>
            <a:pPr marL="4658360">
              <a:lnSpc>
                <a:spcPct val="100000"/>
              </a:lnSpc>
              <a:spcBef>
                <a:spcPts val="765"/>
              </a:spcBef>
              <a:tabLst>
                <a:tab pos="5559425" algn="l"/>
              </a:tabLst>
            </a:pPr>
            <a:r>
              <a:rPr sz="3800" spc="60" dirty="0">
                <a:solidFill>
                  <a:srgbClr val="FF0000"/>
                </a:solidFill>
              </a:rPr>
              <a:t>Z</a:t>
            </a:r>
            <a:r>
              <a:rPr sz="3800" spc="-80" dirty="0">
                <a:solidFill>
                  <a:srgbClr val="FF0000"/>
                </a:solidFill>
              </a:rPr>
              <a:t> </a:t>
            </a:r>
            <a:r>
              <a:rPr sz="3800" b="0" spc="50" dirty="0" smtClean="0">
                <a:solidFill>
                  <a:srgbClr val="FF0000"/>
                </a:solidFill>
                <a:latin typeface="Symbol"/>
                <a:cs typeface="Symbol"/>
              </a:rPr>
              <a:t></a:t>
            </a:r>
            <a:r>
              <a:rPr sz="3800" b="0" spc="50" dirty="0" smtClean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3800" spc="60" dirty="0" smtClean="0">
                <a:solidFill>
                  <a:srgbClr val="FF0000"/>
                </a:solidFill>
              </a:rPr>
              <a:t>Z</a:t>
            </a:r>
            <a:r>
              <a:rPr sz="3800" spc="-35" dirty="0" smtClean="0">
                <a:solidFill>
                  <a:srgbClr val="FF0000"/>
                </a:solidFill>
              </a:rPr>
              <a:t> </a:t>
            </a:r>
            <a:r>
              <a:rPr sz="3800" b="0" spc="-40" dirty="0">
                <a:solidFill>
                  <a:srgbClr val="FF0000"/>
                </a:solidFill>
                <a:latin typeface="Symbol"/>
                <a:cs typeface="Symbol"/>
              </a:rPr>
              <a:t></a:t>
            </a:r>
            <a:r>
              <a:rPr sz="4000" b="0" spc="-40" dirty="0">
                <a:solidFill>
                  <a:srgbClr val="FF0000"/>
                </a:solidFill>
                <a:latin typeface="Symbol"/>
                <a:cs typeface="Symbol"/>
              </a:rPr>
              <a:t></a:t>
            </a:r>
            <a:endParaRPr sz="4000" dirty="0">
              <a:solidFill>
                <a:srgbClr val="FF0000"/>
              </a:solidFill>
              <a:latin typeface="Symbol"/>
              <a:cs typeface="Symbo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030647" y="2105945"/>
            <a:ext cx="0" cy="482600"/>
          </a:xfrm>
          <a:custGeom>
            <a:avLst/>
            <a:gdLst/>
            <a:ahLst/>
            <a:cxnLst/>
            <a:rect l="l" t="t" r="r" b="b"/>
            <a:pathLst>
              <a:path h="482600">
                <a:moveTo>
                  <a:pt x="0" y="0"/>
                </a:moveTo>
                <a:lnTo>
                  <a:pt x="0" y="482221"/>
                </a:lnTo>
              </a:path>
            </a:pathLst>
          </a:custGeom>
          <a:ln w="20038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387997" y="2105945"/>
            <a:ext cx="0" cy="482600"/>
          </a:xfrm>
          <a:custGeom>
            <a:avLst/>
            <a:gdLst/>
            <a:ahLst/>
            <a:cxnLst/>
            <a:rect l="l" t="t" r="r" b="b"/>
            <a:pathLst>
              <a:path h="482600">
                <a:moveTo>
                  <a:pt x="0" y="0"/>
                </a:moveTo>
                <a:lnTo>
                  <a:pt x="0" y="482221"/>
                </a:lnTo>
              </a:path>
            </a:pathLst>
          </a:custGeom>
          <a:ln w="20038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8"/>
          <p:cNvGrpSpPr/>
          <p:nvPr/>
        </p:nvGrpSpPr>
        <p:grpSpPr>
          <a:xfrm>
            <a:off x="5843015" y="1997698"/>
            <a:ext cx="1636395" cy="497840"/>
            <a:chOff x="5843015" y="1997698"/>
            <a:chExt cx="1636395" cy="497840"/>
          </a:xfrm>
        </p:grpSpPr>
        <p:sp>
          <p:nvSpPr>
            <p:cNvPr id="9" name="object 9"/>
            <p:cNvSpPr/>
            <p:nvPr/>
          </p:nvSpPr>
          <p:spPr>
            <a:xfrm>
              <a:off x="5858471" y="2018590"/>
              <a:ext cx="1621155" cy="474345"/>
            </a:xfrm>
            <a:custGeom>
              <a:avLst/>
              <a:gdLst/>
              <a:ahLst/>
              <a:cxnLst/>
              <a:rect l="l" t="t" r="r" b="b"/>
              <a:pathLst>
                <a:path w="1621154" h="474344">
                  <a:moveTo>
                    <a:pt x="0" y="320687"/>
                  </a:moveTo>
                  <a:lnTo>
                    <a:pt x="40922" y="294415"/>
                  </a:lnTo>
                </a:path>
                <a:path w="1621154" h="474344">
                  <a:moveTo>
                    <a:pt x="41734" y="294415"/>
                  </a:moveTo>
                  <a:lnTo>
                    <a:pt x="140286" y="473213"/>
                  </a:lnTo>
                </a:path>
                <a:path w="1621154" h="474344">
                  <a:moveTo>
                    <a:pt x="140286" y="474033"/>
                  </a:moveTo>
                  <a:lnTo>
                    <a:pt x="248816" y="0"/>
                  </a:lnTo>
                </a:path>
                <a:path w="1621154" h="474344">
                  <a:moveTo>
                    <a:pt x="248816" y="0"/>
                  </a:moveTo>
                  <a:lnTo>
                    <a:pt x="1620602" y="0"/>
                  </a:lnTo>
                </a:path>
              </a:pathLst>
            </a:custGeom>
            <a:ln w="4692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843015" y="1997698"/>
              <a:ext cx="1624965" cy="483234"/>
            </a:xfrm>
            <a:custGeom>
              <a:avLst/>
              <a:gdLst/>
              <a:ahLst/>
              <a:cxnLst/>
              <a:rect l="l" t="t" r="r" b="b"/>
              <a:pathLst>
                <a:path w="1624965" h="483235">
                  <a:moveTo>
                    <a:pt x="1624762" y="0"/>
                  </a:moveTo>
                  <a:lnTo>
                    <a:pt x="244656" y="0"/>
                  </a:lnTo>
                  <a:lnTo>
                    <a:pt x="143635" y="441207"/>
                  </a:lnTo>
                  <a:lnTo>
                    <a:pt x="56784" y="290296"/>
                  </a:lnTo>
                  <a:lnTo>
                    <a:pt x="0" y="323943"/>
                  </a:lnTo>
                  <a:lnTo>
                    <a:pt x="6696" y="335402"/>
                  </a:lnTo>
                  <a:lnTo>
                    <a:pt x="34259" y="317366"/>
                  </a:lnTo>
                  <a:lnTo>
                    <a:pt x="134435" y="483034"/>
                  </a:lnTo>
                  <a:lnTo>
                    <a:pt x="154457" y="483034"/>
                  </a:lnTo>
                  <a:lnTo>
                    <a:pt x="259672" y="19663"/>
                  </a:lnTo>
                  <a:lnTo>
                    <a:pt x="1624762" y="19663"/>
                  </a:lnTo>
                  <a:lnTo>
                    <a:pt x="1624762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6087146" y="1845630"/>
            <a:ext cx="467995" cy="51562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r>
              <a:rPr sz="4800" i="1" spc="150" baseline="-25173" dirty="0">
                <a:solidFill>
                  <a:srgbClr val="0000FF"/>
                </a:solidFill>
                <a:latin typeface="Times New Roman"/>
                <a:cs typeface="Times New Roman"/>
              </a:rPr>
              <a:t>R</a:t>
            </a:r>
            <a:r>
              <a:rPr sz="1850" spc="100" dirty="0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039304" y="2028526"/>
            <a:ext cx="2427605" cy="51562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  <a:tabLst>
                <a:tab pos="471805" algn="l"/>
                <a:tab pos="1588135" algn="l"/>
              </a:tabLst>
            </a:pPr>
            <a:r>
              <a:rPr sz="3200" b="1" spc="45" dirty="0">
                <a:solidFill>
                  <a:srgbClr val="0000FF"/>
                </a:solidFill>
                <a:latin typeface="Times New Roman"/>
                <a:cs typeface="Times New Roman"/>
              </a:rPr>
              <a:t>Z	</a:t>
            </a:r>
            <a:r>
              <a:rPr sz="3200" spc="40" dirty="0">
                <a:solidFill>
                  <a:srgbClr val="0000FF"/>
                </a:solidFill>
                <a:latin typeface="Symbol"/>
                <a:cs typeface="Symbol"/>
              </a:rPr>
              <a:t></a:t>
            </a:r>
            <a:r>
              <a:rPr sz="3200" spc="40" dirty="0">
                <a:solidFill>
                  <a:srgbClr val="0000FF"/>
                </a:solidFill>
                <a:latin typeface="Times New Roman"/>
                <a:cs typeface="Times New Roman"/>
              </a:rPr>
              <a:t>	</a:t>
            </a:r>
            <a:r>
              <a:rPr sz="3200" spc="40" dirty="0">
                <a:solidFill>
                  <a:srgbClr val="0000FF"/>
                </a:solidFill>
                <a:latin typeface="Symbol"/>
                <a:cs typeface="Symbol"/>
              </a:rPr>
              <a:t></a:t>
            </a:r>
            <a:r>
              <a:rPr sz="3200" spc="7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3200" i="1" spc="45" dirty="0">
                <a:solidFill>
                  <a:srgbClr val="0000FF"/>
                </a:solidFill>
                <a:latin typeface="Times New Roman"/>
                <a:cs typeface="Times New Roman"/>
              </a:rPr>
              <a:t>X</a:t>
            </a:r>
            <a:r>
              <a:rPr sz="3200" i="1" spc="-22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775" spc="30" baseline="43543" dirty="0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  <a:endParaRPr sz="2775" baseline="43543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763088" y="3132940"/>
            <a:ext cx="392430" cy="0"/>
          </a:xfrm>
          <a:custGeom>
            <a:avLst/>
            <a:gdLst/>
            <a:ahLst/>
            <a:cxnLst/>
            <a:rect l="l" t="t" r="r" b="b"/>
            <a:pathLst>
              <a:path w="392429">
                <a:moveTo>
                  <a:pt x="0" y="0"/>
                </a:moveTo>
                <a:lnTo>
                  <a:pt x="392431" y="0"/>
                </a:lnTo>
              </a:path>
            </a:pathLst>
          </a:custGeom>
          <a:ln w="19861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6825877" y="3130243"/>
            <a:ext cx="27432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i="1" spc="5" dirty="0">
                <a:solidFill>
                  <a:srgbClr val="0000FF"/>
                </a:solidFill>
                <a:latin typeface="Times New Roman"/>
                <a:cs typeface="Times New Roman"/>
              </a:rPr>
              <a:t>R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165902" y="2792802"/>
            <a:ext cx="1942464" cy="5397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  <a:tabLst>
                <a:tab pos="1654810" algn="l"/>
              </a:tabLst>
            </a:pPr>
            <a:r>
              <a:rPr sz="3350" spc="-75" dirty="0">
                <a:solidFill>
                  <a:srgbClr val="0000FF"/>
                </a:solidFill>
                <a:latin typeface="Symbol"/>
                <a:cs typeface="Symbol"/>
              </a:rPr>
              <a:t></a:t>
            </a:r>
            <a:r>
              <a:rPr sz="3350" spc="39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00FF"/>
                </a:solidFill>
                <a:latin typeface="Symbol"/>
                <a:cs typeface="Symbol"/>
              </a:rPr>
              <a:t></a:t>
            </a:r>
            <a:r>
              <a:rPr sz="3200" spc="6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3200" spc="50" dirty="0">
                <a:solidFill>
                  <a:srgbClr val="0000FF"/>
                </a:solidFill>
                <a:latin typeface="Times New Roman"/>
                <a:cs typeface="Times New Roman"/>
              </a:rPr>
              <a:t>tan</a:t>
            </a:r>
            <a:r>
              <a:rPr sz="2775" spc="75" baseline="43543" dirty="0">
                <a:solidFill>
                  <a:srgbClr val="0000FF"/>
                </a:solidFill>
                <a:latin typeface="Symbol"/>
                <a:cs typeface="Symbol"/>
              </a:rPr>
              <a:t></a:t>
            </a:r>
            <a:r>
              <a:rPr sz="2775" spc="75" baseline="43543" dirty="0">
                <a:solidFill>
                  <a:srgbClr val="0000FF"/>
                </a:solidFill>
                <a:latin typeface="Times New Roman"/>
                <a:cs typeface="Times New Roman"/>
              </a:rPr>
              <a:t>1	</a:t>
            </a:r>
            <a:r>
              <a:rPr sz="4800" i="1" spc="7" baseline="34722" dirty="0">
                <a:solidFill>
                  <a:srgbClr val="0000FF"/>
                </a:solidFill>
                <a:latin typeface="Times New Roman"/>
                <a:cs typeface="Times New Roman"/>
              </a:rPr>
              <a:t>X</a:t>
            </a:r>
            <a:endParaRPr sz="4800" baseline="34722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145844" y="4035628"/>
            <a:ext cx="143192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0000FF"/>
                </a:solidFill>
                <a:latin typeface="Verdana"/>
                <a:cs typeface="Verdana"/>
              </a:rPr>
              <a:t>Res</a:t>
            </a:r>
            <a:r>
              <a:rPr sz="2400" b="1" spc="-10" dirty="0">
                <a:solidFill>
                  <a:srgbClr val="0000FF"/>
                </a:solidFill>
                <a:latin typeface="Verdana"/>
                <a:cs typeface="Verdana"/>
              </a:rPr>
              <a:t>i</a:t>
            </a:r>
            <a:r>
              <a:rPr sz="2400" b="1" spc="-5" dirty="0">
                <a:solidFill>
                  <a:srgbClr val="0000FF"/>
                </a:solidFill>
                <a:latin typeface="Verdana"/>
                <a:cs typeface="Verdana"/>
              </a:rPr>
              <a:t>stor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145844" y="4874514"/>
            <a:ext cx="15170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00CC00"/>
                </a:solidFill>
                <a:latin typeface="Verdana"/>
                <a:cs typeface="Verdana"/>
              </a:rPr>
              <a:t>I</a:t>
            </a:r>
            <a:r>
              <a:rPr sz="2400" b="1" spc="-10" dirty="0">
                <a:solidFill>
                  <a:srgbClr val="00CC00"/>
                </a:solidFill>
                <a:latin typeface="Verdana"/>
                <a:cs typeface="Verdana"/>
              </a:rPr>
              <a:t>n</a:t>
            </a:r>
            <a:r>
              <a:rPr sz="2400" b="1" spc="-5" dirty="0">
                <a:solidFill>
                  <a:srgbClr val="00CC00"/>
                </a:solidFill>
                <a:latin typeface="Verdana"/>
                <a:cs typeface="Verdana"/>
              </a:rPr>
              <a:t>ductor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145844" y="5712967"/>
            <a:ext cx="165036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008000"/>
                </a:solidFill>
                <a:latin typeface="Verdana"/>
                <a:cs typeface="Verdana"/>
              </a:rPr>
              <a:t>Capacitor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091024" y="3979532"/>
            <a:ext cx="1299210" cy="129413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30"/>
              </a:spcBef>
            </a:pPr>
            <a:r>
              <a:rPr sz="2900" b="1" spc="100" dirty="0">
                <a:latin typeface="Times New Roman"/>
                <a:cs typeface="Times New Roman"/>
              </a:rPr>
              <a:t>Z</a:t>
            </a:r>
            <a:r>
              <a:rPr sz="2900" b="1" spc="-150" dirty="0">
                <a:latin typeface="Times New Roman"/>
                <a:cs typeface="Times New Roman"/>
              </a:rPr>
              <a:t> </a:t>
            </a:r>
            <a:r>
              <a:rPr sz="2900" spc="85" dirty="0">
                <a:latin typeface="Symbol"/>
                <a:cs typeface="Symbol"/>
              </a:rPr>
              <a:t></a:t>
            </a:r>
            <a:r>
              <a:rPr sz="2900" spc="-35" dirty="0">
                <a:latin typeface="Times New Roman"/>
                <a:cs typeface="Times New Roman"/>
              </a:rPr>
              <a:t> </a:t>
            </a:r>
            <a:r>
              <a:rPr sz="2900" i="1" spc="95" dirty="0">
                <a:latin typeface="Times New Roman"/>
                <a:cs typeface="Times New Roman"/>
              </a:rPr>
              <a:t>R</a:t>
            </a:r>
            <a:endParaRPr sz="2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815"/>
              </a:spcBef>
              <a:tabLst>
                <a:tab pos="704215" algn="l"/>
              </a:tabLst>
            </a:pPr>
            <a:r>
              <a:rPr sz="2900" b="1" spc="65" dirty="0">
                <a:latin typeface="Times New Roman"/>
                <a:cs typeface="Times New Roman"/>
              </a:rPr>
              <a:t>Z</a:t>
            </a:r>
            <a:r>
              <a:rPr sz="2900" b="1" spc="-114" dirty="0">
                <a:latin typeface="Times New Roman"/>
                <a:cs typeface="Times New Roman"/>
              </a:rPr>
              <a:t> </a:t>
            </a:r>
            <a:r>
              <a:rPr sz="2900" spc="55" dirty="0">
                <a:latin typeface="Symbol"/>
                <a:cs typeface="Symbol"/>
              </a:rPr>
              <a:t></a:t>
            </a:r>
            <a:r>
              <a:rPr sz="2900" dirty="0">
                <a:latin typeface="Times New Roman"/>
                <a:cs typeface="Times New Roman"/>
              </a:rPr>
              <a:t>	</a:t>
            </a:r>
            <a:r>
              <a:rPr sz="2900" i="1" spc="-160" dirty="0">
                <a:latin typeface="Times New Roman"/>
                <a:cs typeface="Times New Roman"/>
              </a:rPr>
              <a:t>j</a:t>
            </a:r>
            <a:r>
              <a:rPr sz="3050" spc="165" dirty="0">
                <a:latin typeface="Symbol"/>
                <a:cs typeface="Symbol"/>
              </a:rPr>
              <a:t></a:t>
            </a:r>
            <a:r>
              <a:rPr sz="2900" i="1" spc="55" dirty="0">
                <a:latin typeface="Times New Roman"/>
                <a:cs typeface="Times New Roman"/>
              </a:rPr>
              <a:t>L</a:t>
            </a:r>
            <a:endParaRPr sz="29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756891" y="5959016"/>
            <a:ext cx="718185" cy="0"/>
          </a:xfrm>
          <a:custGeom>
            <a:avLst/>
            <a:gdLst/>
            <a:ahLst/>
            <a:cxnLst/>
            <a:rect l="l" t="t" r="r" b="b"/>
            <a:pathLst>
              <a:path w="718185">
                <a:moveTo>
                  <a:pt x="0" y="0"/>
                </a:moveTo>
                <a:lnTo>
                  <a:pt x="717943" y="0"/>
                </a:lnTo>
              </a:path>
            </a:pathLst>
          </a:custGeom>
          <a:ln w="176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861829" y="5959016"/>
            <a:ext cx="535305" cy="0"/>
          </a:xfrm>
          <a:custGeom>
            <a:avLst/>
            <a:gdLst/>
            <a:ahLst/>
            <a:cxnLst/>
            <a:rect l="l" t="t" r="r" b="b"/>
            <a:pathLst>
              <a:path w="535304">
                <a:moveTo>
                  <a:pt x="0" y="0"/>
                </a:moveTo>
                <a:lnTo>
                  <a:pt x="534916" y="0"/>
                </a:lnTo>
              </a:path>
            </a:pathLst>
          </a:custGeom>
          <a:ln w="176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3797241" y="5388964"/>
            <a:ext cx="1605280" cy="1036319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50800" marR="30480" indent="176530">
              <a:lnSpc>
                <a:spcPct val="114199"/>
              </a:lnSpc>
              <a:spcBef>
                <a:spcPts val="60"/>
              </a:spcBef>
              <a:tabLst>
                <a:tab pos="774065" algn="l"/>
                <a:tab pos="1064260" algn="l"/>
                <a:tab pos="1137920" algn="l"/>
              </a:tabLst>
            </a:pPr>
            <a:r>
              <a:rPr sz="2850" spc="30" dirty="0">
                <a:latin typeface="Times New Roman"/>
                <a:cs typeface="Times New Roman"/>
              </a:rPr>
              <a:t>1	</a:t>
            </a:r>
            <a:r>
              <a:rPr sz="4275" spc="44" baseline="-35087" dirty="0">
                <a:latin typeface="Symbol"/>
                <a:cs typeface="Symbol"/>
              </a:rPr>
              <a:t></a:t>
            </a:r>
            <a:r>
              <a:rPr sz="4275" spc="44" baseline="-35087" dirty="0">
                <a:latin typeface="Times New Roman"/>
                <a:cs typeface="Times New Roman"/>
              </a:rPr>
              <a:t>		</a:t>
            </a:r>
            <a:r>
              <a:rPr sz="2850" spc="30" dirty="0">
                <a:latin typeface="Symbol"/>
                <a:cs typeface="Symbol"/>
              </a:rPr>
              <a:t></a:t>
            </a:r>
            <a:r>
              <a:rPr sz="2850" spc="30" dirty="0">
                <a:latin typeface="Times New Roman"/>
                <a:cs typeface="Times New Roman"/>
              </a:rPr>
              <a:t> </a:t>
            </a:r>
            <a:r>
              <a:rPr sz="2850" i="1" spc="15" dirty="0">
                <a:latin typeface="Times New Roman"/>
                <a:cs typeface="Times New Roman"/>
              </a:rPr>
              <a:t>j </a:t>
            </a:r>
            <a:r>
              <a:rPr sz="2850" i="1" spc="-700" dirty="0">
                <a:latin typeface="Times New Roman"/>
                <a:cs typeface="Times New Roman"/>
              </a:rPr>
              <a:t> </a:t>
            </a:r>
            <a:r>
              <a:rPr sz="2850" i="1" spc="-80" dirty="0">
                <a:latin typeface="Times New Roman"/>
                <a:cs typeface="Times New Roman"/>
              </a:rPr>
              <a:t>j</a:t>
            </a:r>
            <a:r>
              <a:rPr sz="3000" spc="-50" dirty="0">
                <a:latin typeface="Symbol"/>
                <a:cs typeface="Symbol"/>
              </a:rPr>
              <a:t></a:t>
            </a:r>
            <a:r>
              <a:rPr sz="2850" i="1" spc="40" dirty="0">
                <a:latin typeface="Times New Roman"/>
                <a:cs typeface="Times New Roman"/>
              </a:rPr>
              <a:t>C</a:t>
            </a:r>
            <a:r>
              <a:rPr sz="2850" i="1" dirty="0">
                <a:latin typeface="Times New Roman"/>
                <a:cs typeface="Times New Roman"/>
              </a:rPr>
              <a:t>		</a:t>
            </a:r>
            <a:r>
              <a:rPr sz="3000" spc="-55" dirty="0">
                <a:latin typeface="Symbol"/>
                <a:cs typeface="Symbol"/>
              </a:rPr>
              <a:t></a:t>
            </a:r>
            <a:r>
              <a:rPr sz="2850" i="1" spc="40" dirty="0">
                <a:latin typeface="Times New Roman"/>
                <a:cs typeface="Times New Roman"/>
              </a:rPr>
              <a:t>C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124110" y="5673030"/>
            <a:ext cx="558800" cy="4635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850" b="1" spc="40" dirty="0">
                <a:latin typeface="Times New Roman"/>
                <a:cs typeface="Times New Roman"/>
              </a:rPr>
              <a:t>Z</a:t>
            </a:r>
            <a:r>
              <a:rPr sz="2850" b="1" spc="-140" dirty="0">
                <a:latin typeface="Times New Roman"/>
                <a:cs typeface="Times New Roman"/>
              </a:rPr>
              <a:t> </a:t>
            </a:r>
            <a:r>
              <a:rPr sz="2850" spc="30" dirty="0">
                <a:latin typeface="Symbol"/>
                <a:cs typeface="Symbol"/>
              </a:rPr>
              <a:t></a:t>
            </a:r>
            <a:endParaRPr sz="2850">
              <a:latin typeface="Symbol"/>
              <a:cs typeface="Symbo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5612129" y="4096511"/>
            <a:ext cx="762000" cy="190500"/>
          </a:xfrm>
          <a:custGeom>
            <a:avLst/>
            <a:gdLst/>
            <a:ahLst/>
            <a:cxnLst/>
            <a:rect l="l" t="t" r="r" b="b"/>
            <a:pathLst>
              <a:path w="762000" h="190500">
                <a:moveTo>
                  <a:pt x="571500" y="0"/>
                </a:moveTo>
                <a:lnTo>
                  <a:pt x="571500" y="190500"/>
                </a:lnTo>
                <a:lnTo>
                  <a:pt x="723900" y="114300"/>
                </a:lnTo>
                <a:lnTo>
                  <a:pt x="590550" y="114300"/>
                </a:lnTo>
                <a:lnTo>
                  <a:pt x="590550" y="76200"/>
                </a:lnTo>
                <a:lnTo>
                  <a:pt x="723900" y="76200"/>
                </a:lnTo>
                <a:lnTo>
                  <a:pt x="571500" y="0"/>
                </a:lnTo>
                <a:close/>
              </a:path>
              <a:path w="762000" h="190500">
                <a:moveTo>
                  <a:pt x="571500" y="76200"/>
                </a:moveTo>
                <a:lnTo>
                  <a:pt x="0" y="76200"/>
                </a:lnTo>
                <a:lnTo>
                  <a:pt x="0" y="114300"/>
                </a:lnTo>
                <a:lnTo>
                  <a:pt x="571500" y="114300"/>
                </a:lnTo>
                <a:lnTo>
                  <a:pt x="571500" y="76200"/>
                </a:lnTo>
                <a:close/>
              </a:path>
              <a:path w="762000" h="190500">
                <a:moveTo>
                  <a:pt x="723900" y="76200"/>
                </a:moveTo>
                <a:lnTo>
                  <a:pt x="590550" y="76200"/>
                </a:lnTo>
                <a:lnTo>
                  <a:pt x="590550" y="114300"/>
                </a:lnTo>
                <a:lnTo>
                  <a:pt x="723900" y="114300"/>
                </a:lnTo>
                <a:lnTo>
                  <a:pt x="762000" y="95250"/>
                </a:lnTo>
                <a:lnTo>
                  <a:pt x="723900" y="7620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516879" y="4572761"/>
            <a:ext cx="190500" cy="762000"/>
          </a:xfrm>
          <a:custGeom>
            <a:avLst/>
            <a:gdLst/>
            <a:ahLst/>
            <a:cxnLst/>
            <a:rect l="l" t="t" r="r" b="b"/>
            <a:pathLst>
              <a:path w="190500" h="762000">
                <a:moveTo>
                  <a:pt x="114300" y="171450"/>
                </a:moveTo>
                <a:lnTo>
                  <a:pt x="76200" y="171450"/>
                </a:lnTo>
                <a:lnTo>
                  <a:pt x="76200" y="762000"/>
                </a:lnTo>
                <a:lnTo>
                  <a:pt x="114300" y="762000"/>
                </a:lnTo>
                <a:lnTo>
                  <a:pt x="114300" y="171450"/>
                </a:lnTo>
                <a:close/>
              </a:path>
              <a:path w="190500" h="762000">
                <a:moveTo>
                  <a:pt x="95250" y="0"/>
                </a:moveTo>
                <a:lnTo>
                  <a:pt x="0" y="190500"/>
                </a:lnTo>
                <a:lnTo>
                  <a:pt x="76200" y="190500"/>
                </a:lnTo>
                <a:lnTo>
                  <a:pt x="76200" y="171450"/>
                </a:lnTo>
                <a:lnTo>
                  <a:pt x="180975" y="171450"/>
                </a:lnTo>
                <a:lnTo>
                  <a:pt x="95250" y="0"/>
                </a:lnTo>
                <a:close/>
              </a:path>
              <a:path w="190500" h="762000">
                <a:moveTo>
                  <a:pt x="180975" y="171450"/>
                </a:moveTo>
                <a:lnTo>
                  <a:pt x="114300" y="171450"/>
                </a:lnTo>
                <a:lnTo>
                  <a:pt x="114300" y="190500"/>
                </a:lnTo>
                <a:lnTo>
                  <a:pt x="190500" y="190500"/>
                </a:lnTo>
                <a:lnTo>
                  <a:pt x="180975" y="171450"/>
                </a:lnTo>
                <a:close/>
              </a:path>
            </a:pathLst>
          </a:custGeom>
          <a:solidFill>
            <a:srgbClr val="00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516879" y="5563361"/>
            <a:ext cx="190500" cy="838200"/>
          </a:xfrm>
          <a:custGeom>
            <a:avLst/>
            <a:gdLst/>
            <a:ahLst/>
            <a:cxnLst/>
            <a:rect l="l" t="t" r="r" b="b"/>
            <a:pathLst>
              <a:path w="190500" h="838200">
                <a:moveTo>
                  <a:pt x="76200" y="647700"/>
                </a:moveTo>
                <a:lnTo>
                  <a:pt x="0" y="647700"/>
                </a:lnTo>
                <a:lnTo>
                  <a:pt x="95250" y="838200"/>
                </a:lnTo>
                <a:lnTo>
                  <a:pt x="180975" y="666750"/>
                </a:lnTo>
                <a:lnTo>
                  <a:pt x="76200" y="666750"/>
                </a:lnTo>
                <a:lnTo>
                  <a:pt x="76200" y="647700"/>
                </a:lnTo>
                <a:close/>
              </a:path>
              <a:path w="190500" h="838200">
                <a:moveTo>
                  <a:pt x="114300" y="0"/>
                </a:moveTo>
                <a:lnTo>
                  <a:pt x="76200" y="0"/>
                </a:lnTo>
                <a:lnTo>
                  <a:pt x="76200" y="666750"/>
                </a:lnTo>
                <a:lnTo>
                  <a:pt x="114300" y="666750"/>
                </a:lnTo>
                <a:lnTo>
                  <a:pt x="114300" y="0"/>
                </a:lnTo>
                <a:close/>
              </a:path>
              <a:path w="190500" h="838200">
                <a:moveTo>
                  <a:pt x="190500" y="647700"/>
                </a:moveTo>
                <a:lnTo>
                  <a:pt x="114300" y="647700"/>
                </a:lnTo>
                <a:lnTo>
                  <a:pt x="114300" y="666750"/>
                </a:lnTo>
                <a:lnTo>
                  <a:pt x="180975" y="666750"/>
                </a:lnTo>
                <a:lnTo>
                  <a:pt x="190500" y="647700"/>
                </a:lnTo>
                <a:close/>
              </a:path>
            </a:pathLst>
          </a:custGeom>
          <a:solidFill>
            <a:srgbClr val="008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5715761" y="3701034"/>
            <a:ext cx="457200" cy="381000"/>
          </a:xfrm>
          <a:prstGeom prst="rect">
            <a:avLst/>
          </a:prstGeom>
          <a:ln w="38100">
            <a:solidFill>
              <a:srgbClr val="0000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51765">
              <a:lnSpc>
                <a:spcPts val="2060"/>
              </a:lnSpc>
            </a:pPr>
            <a:r>
              <a:rPr sz="1800" dirty="0">
                <a:latin typeface="Arial MT"/>
                <a:cs typeface="Arial MT"/>
              </a:rPr>
              <a:t>R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751957" y="4659833"/>
            <a:ext cx="30226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65" dirty="0">
                <a:latin typeface="Symbol"/>
                <a:cs typeface="Symbol"/>
              </a:rPr>
              <a:t></a:t>
            </a:r>
            <a:r>
              <a:rPr sz="1800" dirty="0">
                <a:latin typeface="Arial MT"/>
                <a:cs typeface="Arial MT"/>
              </a:rPr>
              <a:t>L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791961" y="5715761"/>
            <a:ext cx="914400" cy="381000"/>
          </a:xfrm>
          <a:prstGeom prst="rect">
            <a:avLst/>
          </a:prstGeom>
          <a:ln w="38100">
            <a:solidFill>
              <a:srgbClr val="008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4769">
              <a:lnSpc>
                <a:spcPts val="1875"/>
              </a:lnSpc>
            </a:pPr>
            <a:r>
              <a:rPr sz="1800" spc="-20" dirty="0">
                <a:latin typeface="Symbol"/>
                <a:cs typeface="Symbol"/>
              </a:rPr>
              <a:t></a:t>
            </a:r>
            <a:r>
              <a:rPr sz="1800" spc="-20" dirty="0">
                <a:latin typeface="Arial MT"/>
                <a:cs typeface="Arial MT"/>
              </a:rPr>
              <a:t>C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2267711" y="2191511"/>
            <a:ext cx="2143125" cy="1548765"/>
            <a:chOff x="2267711" y="2191511"/>
            <a:chExt cx="2143125" cy="1548765"/>
          </a:xfrm>
        </p:grpSpPr>
        <p:sp>
          <p:nvSpPr>
            <p:cNvPr id="31" name="object 31"/>
            <p:cNvSpPr/>
            <p:nvPr/>
          </p:nvSpPr>
          <p:spPr>
            <a:xfrm>
              <a:off x="3477005" y="2210561"/>
              <a:ext cx="914400" cy="533400"/>
            </a:xfrm>
            <a:custGeom>
              <a:avLst/>
              <a:gdLst/>
              <a:ahLst/>
              <a:cxnLst/>
              <a:rect l="l" t="t" r="r" b="b"/>
              <a:pathLst>
                <a:path w="914400" h="533400">
                  <a:moveTo>
                    <a:pt x="0" y="533400"/>
                  </a:moveTo>
                  <a:lnTo>
                    <a:pt x="914400" y="533400"/>
                  </a:lnTo>
                  <a:lnTo>
                    <a:pt x="914400" y="0"/>
                  </a:lnTo>
                  <a:lnTo>
                    <a:pt x="0" y="0"/>
                  </a:lnTo>
                  <a:lnTo>
                    <a:pt x="0" y="533400"/>
                  </a:lnTo>
                  <a:close/>
                </a:path>
              </a:pathLst>
            </a:custGeom>
            <a:ln w="38100">
              <a:solidFill>
                <a:srgbClr val="00CC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286761" y="3263645"/>
              <a:ext cx="990600" cy="457200"/>
            </a:xfrm>
            <a:custGeom>
              <a:avLst/>
              <a:gdLst/>
              <a:ahLst/>
              <a:cxnLst/>
              <a:rect l="l" t="t" r="r" b="b"/>
              <a:pathLst>
                <a:path w="990600" h="457200">
                  <a:moveTo>
                    <a:pt x="0" y="457199"/>
                  </a:moveTo>
                  <a:lnTo>
                    <a:pt x="990600" y="457199"/>
                  </a:lnTo>
                  <a:lnTo>
                    <a:pt x="990600" y="0"/>
                  </a:lnTo>
                  <a:lnTo>
                    <a:pt x="0" y="0"/>
                  </a:lnTo>
                  <a:lnTo>
                    <a:pt x="0" y="457199"/>
                  </a:lnTo>
                  <a:close/>
                </a:path>
              </a:pathLst>
            </a:custGeom>
            <a:ln w="3810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/>
          <p:nvPr/>
        </p:nvSpPr>
        <p:spPr>
          <a:xfrm>
            <a:off x="5715761" y="4725161"/>
            <a:ext cx="609600" cy="381000"/>
          </a:xfrm>
          <a:custGeom>
            <a:avLst/>
            <a:gdLst/>
            <a:ahLst/>
            <a:cxnLst/>
            <a:rect l="l" t="t" r="r" b="b"/>
            <a:pathLst>
              <a:path w="609600" h="381000">
                <a:moveTo>
                  <a:pt x="0" y="381000"/>
                </a:moveTo>
                <a:lnTo>
                  <a:pt x="609600" y="381000"/>
                </a:lnTo>
                <a:lnTo>
                  <a:pt x="609600" y="0"/>
                </a:lnTo>
                <a:lnTo>
                  <a:pt x="0" y="0"/>
                </a:lnTo>
                <a:lnTo>
                  <a:pt x="0" y="381000"/>
                </a:lnTo>
                <a:close/>
              </a:path>
            </a:pathLst>
          </a:custGeom>
          <a:ln w="38100">
            <a:solidFill>
              <a:srgbClr val="00CC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6153" y="354914"/>
            <a:ext cx="11188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dirty="0">
                <a:solidFill>
                  <a:srgbClr val="04607A"/>
                </a:solidFill>
                <a:latin typeface="Arial MT"/>
                <a:cs typeface="Arial MT"/>
              </a:rPr>
              <a:t>Cont:</a:t>
            </a:r>
            <a:endParaRPr sz="36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564880" y="6537257"/>
            <a:ext cx="161290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z="1200" spc="-5" dirty="0">
                <a:solidFill>
                  <a:srgbClr val="045C75"/>
                </a:solidFill>
                <a:latin typeface="Arial MT"/>
                <a:cs typeface="Arial MT"/>
              </a:rPr>
              <a:t>3</a:t>
            </a:fld>
            <a:endParaRPr sz="12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091069"/>
            <a:ext cx="8238490" cy="3648710"/>
          </a:xfrm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285750" indent="-273685">
              <a:lnSpc>
                <a:spcPct val="100000"/>
              </a:lnSpc>
              <a:spcBef>
                <a:spcPts val="685"/>
              </a:spcBef>
              <a:buClr>
                <a:srgbClr val="0AD0D9"/>
              </a:buClr>
              <a:buSzPct val="93750"/>
              <a:buFont typeface="Segoe UI Symbol"/>
              <a:buChar char="⚫"/>
              <a:tabLst>
                <a:tab pos="286385" algn="l"/>
              </a:tabLst>
            </a:pPr>
            <a:r>
              <a:rPr sz="2400" spc="-5" dirty="0">
                <a:latin typeface="Times New Roman"/>
                <a:cs typeface="Times New Roman"/>
              </a:rPr>
              <a:t>se</a:t>
            </a:r>
            <a:r>
              <a:rPr sz="2400" dirty="0">
                <a:latin typeface="Times New Roman"/>
                <a:cs typeface="Times New Roman"/>
              </a:rPr>
              <a:t>r</a:t>
            </a:r>
            <a:r>
              <a:rPr sz="2400" spc="-5" dirty="0">
                <a:latin typeface="Times New Roman"/>
                <a:cs typeface="Times New Roman"/>
              </a:rPr>
              <a:t>ies</a:t>
            </a:r>
            <a:r>
              <a:rPr sz="2400" spc="-15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A.</a:t>
            </a:r>
            <a:r>
              <a:rPr sz="2400" spc="-15" dirty="0">
                <a:latin typeface="Times New Roman"/>
                <a:cs typeface="Times New Roman"/>
              </a:rPr>
              <a:t>C</a:t>
            </a:r>
            <a:r>
              <a:rPr sz="2400" dirty="0">
                <a:latin typeface="Times New Roman"/>
                <a:cs typeface="Times New Roman"/>
              </a:rPr>
              <a:t>.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ci</a:t>
            </a:r>
            <a:r>
              <a:rPr sz="2400" spc="5" dirty="0">
                <a:latin typeface="Times New Roman"/>
                <a:cs typeface="Times New Roman"/>
              </a:rPr>
              <a:t>r</a:t>
            </a:r>
            <a:r>
              <a:rPr sz="2400" dirty="0">
                <a:latin typeface="Times New Roman"/>
                <a:cs typeface="Times New Roman"/>
              </a:rPr>
              <a:t>cuit</a:t>
            </a:r>
          </a:p>
          <a:p>
            <a:pPr marL="652780" lvl="1" indent="-247650">
              <a:lnSpc>
                <a:spcPct val="100000"/>
              </a:lnSpc>
              <a:spcBef>
                <a:spcPts val="535"/>
              </a:spcBef>
              <a:buClr>
                <a:srgbClr val="0E6EC5"/>
              </a:buClr>
              <a:buSzPct val="84090"/>
              <a:buFont typeface="Segoe UI Symbol"/>
              <a:buChar char="⚫"/>
              <a:tabLst>
                <a:tab pos="653415" algn="l"/>
              </a:tabLst>
            </a:pPr>
            <a:r>
              <a:rPr sz="2200" spc="-5" dirty="0">
                <a:latin typeface="Times New Roman"/>
                <a:cs typeface="Times New Roman"/>
              </a:rPr>
              <a:t>R–L</a:t>
            </a:r>
            <a:r>
              <a:rPr sz="2200" spc="-9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series</a:t>
            </a:r>
            <a:r>
              <a:rPr sz="2200" spc="-13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A.C.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circuit</a:t>
            </a:r>
            <a:endParaRPr sz="2200" dirty="0">
              <a:latin typeface="Times New Roman"/>
              <a:cs typeface="Times New Roman"/>
            </a:endParaRPr>
          </a:p>
          <a:p>
            <a:pPr marL="652780" lvl="1" indent="-247650">
              <a:lnSpc>
                <a:spcPct val="100000"/>
              </a:lnSpc>
              <a:spcBef>
                <a:spcPts val="490"/>
              </a:spcBef>
              <a:buClr>
                <a:srgbClr val="0E6EC5"/>
              </a:buClr>
              <a:buSzPct val="85000"/>
              <a:buFont typeface="Segoe UI Symbol"/>
              <a:buChar char="⚫"/>
              <a:tabLst>
                <a:tab pos="653415" algn="l"/>
              </a:tabLst>
            </a:pPr>
            <a:r>
              <a:rPr sz="2000" spc="-10" dirty="0">
                <a:latin typeface="Times New Roman"/>
                <a:cs typeface="Times New Roman"/>
              </a:rPr>
              <a:t>R</a:t>
            </a:r>
            <a:r>
              <a:rPr sz="2000" spc="5" dirty="0">
                <a:latin typeface="Times New Roman"/>
                <a:cs typeface="Times New Roman"/>
              </a:rPr>
              <a:t>–</a:t>
            </a:r>
            <a:r>
              <a:rPr sz="2000" dirty="0">
                <a:latin typeface="Times New Roman"/>
                <a:cs typeface="Times New Roman"/>
              </a:rPr>
              <a:t>C series</a:t>
            </a:r>
            <a:r>
              <a:rPr sz="2000" spc="-1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5" dirty="0">
                <a:latin typeface="Times New Roman"/>
                <a:cs typeface="Times New Roman"/>
              </a:rPr>
              <a:t>.</a:t>
            </a:r>
            <a:r>
              <a:rPr sz="2000" dirty="0">
                <a:latin typeface="Times New Roman"/>
                <a:cs typeface="Times New Roman"/>
              </a:rPr>
              <a:t>C. circuit</a:t>
            </a:r>
          </a:p>
          <a:p>
            <a:pPr marL="652780" lvl="1" indent="-247650">
              <a:lnSpc>
                <a:spcPct val="100000"/>
              </a:lnSpc>
              <a:spcBef>
                <a:spcPts val="480"/>
              </a:spcBef>
              <a:buClr>
                <a:srgbClr val="0E6EC5"/>
              </a:buClr>
              <a:buSzPct val="85000"/>
              <a:buFont typeface="Segoe UI Symbol"/>
              <a:buChar char="⚫"/>
              <a:tabLst>
                <a:tab pos="653415" algn="l"/>
              </a:tabLst>
            </a:pPr>
            <a:r>
              <a:rPr sz="2000" spc="-10" dirty="0">
                <a:latin typeface="Times New Roman"/>
                <a:cs typeface="Times New Roman"/>
              </a:rPr>
              <a:t>R</a:t>
            </a:r>
            <a:r>
              <a:rPr sz="2000" spc="5" dirty="0">
                <a:latin typeface="Times New Roman"/>
                <a:cs typeface="Times New Roman"/>
              </a:rPr>
              <a:t>–</a:t>
            </a:r>
            <a:r>
              <a:rPr sz="2000" spc="-5" dirty="0">
                <a:latin typeface="Times New Roman"/>
                <a:cs typeface="Times New Roman"/>
              </a:rPr>
              <a:t>L</a:t>
            </a:r>
            <a:r>
              <a:rPr sz="2000" spc="5" dirty="0">
                <a:latin typeface="Times New Roman"/>
                <a:cs typeface="Times New Roman"/>
              </a:rPr>
              <a:t>–</a:t>
            </a:r>
            <a:r>
              <a:rPr sz="2000" dirty="0">
                <a:latin typeface="Times New Roman"/>
                <a:cs typeface="Times New Roman"/>
              </a:rPr>
              <a:t>C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series</a:t>
            </a:r>
            <a:r>
              <a:rPr sz="2000" spc="-1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5" dirty="0">
                <a:latin typeface="Times New Roman"/>
                <a:cs typeface="Times New Roman"/>
              </a:rPr>
              <a:t>.</a:t>
            </a:r>
            <a:r>
              <a:rPr sz="2000" dirty="0">
                <a:latin typeface="Times New Roman"/>
                <a:cs typeface="Times New Roman"/>
              </a:rPr>
              <a:t>C.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</a:t>
            </a:r>
            <a:r>
              <a:rPr sz="2000" spc="-10" dirty="0">
                <a:latin typeface="Times New Roman"/>
                <a:cs typeface="Times New Roman"/>
              </a:rPr>
              <a:t>i</a:t>
            </a:r>
            <a:r>
              <a:rPr sz="2000" dirty="0">
                <a:latin typeface="Times New Roman"/>
                <a:cs typeface="Times New Roman"/>
              </a:rPr>
              <a:t>rc</a:t>
            </a:r>
            <a:r>
              <a:rPr sz="2000" spc="5" dirty="0">
                <a:latin typeface="Times New Roman"/>
                <a:cs typeface="Times New Roman"/>
              </a:rPr>
              <a:t>u</a:t>
            </a:r>
            <a:r>
              <a:rPr sz="2000" dirty="0">
                <a:latin typeface="Times New Roman"/>
                <a:cs typeface="Times New Roman"/>
              </a:rPr>
              <a:t>it</a:t>
            </a:r>
          </a:p>
          <a:p>
            <a:pPr marL="285750" indent="-273685">
              <a:lnSpc>
                <a:spcPct val="100000"/>
              </a:lnSpc>
              <a:spcBef>
                <a:spcPts val="560"/>
              </a:spcBef>
              <a:buClr>
                <a:srgbClr val="0AD0D9"/>
              </a:buClr>
              <a:buSzPct val="93750"/>
              <a:buFont typeface="Segoe UI Symbol"/>
              <a:buChar char="⚫"/>
              <a:tabLst>
                <a:tab pos="286385" algn="l"/>
              </a:tabLst>
            </a:pPr>
            <a:r>
              <a:rPr sz="2400" dirty="0">
                <a:latin typeface="Times New Roman"/>
                <a:cs typeface="Times New Roman"/>
              </a:rPr>
              <a:t>Thre</a:t>
            </a:r>
            <a:r>
              <a:rPr sz="2400" spc="5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-phase</a:t>
            </a:r>
            <a:r>
              <a:rPr sz="2400" spc="-1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AC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Circui</a:t>
            </a:r>
            <a:r>
              <a:rPr sz="2400" spc="5" dirty="0">
                <a:latin typeface="Times New Roman"/>
                <a:cs typeface="Times New Roman"/>
              </a:rPr>
              <a:t>t</a:t>
            </a:r>
            <a:r>
              <a:rPr sz="2400" spc="-5" dirty="0">
                <a:latin typeface="Times New Roman"/>
                <a:cs typeface="Times New Roman"/>
              </a:rPr>
              <a:t>s</a:t>
            </a:r>
            <a:endParaRPr sz="2400" dirty="0">
              <a:latin typeface="Times New Roman"/>
              <a:cs typeface="Times New Roman"/>
            </a:endParaRPr>
          </a:p>
          <a:p>
            <a:pPr marL="652780" lvl="1" indent="-247650">
              <a:lnSpc>
                <a:spcPct val="100000"/>
              </a:lnSpc>
              <a:spcBef>
                <a:spcPts val="540"/>
              </a:spcBef>
              <a:buClr>
                <a:srgbClr val="0E6EC5"/>
              </a:buClr>
              <a:buSzPct val="84090"/>
              <a:buFont typeface="Segoe UI Symbol"/>
              <a:buChar char="⚫"/>
              <a:tabLst>
                <a:tab pos="653415" algn="l"/>
              </a:tabLst>
            </a:pPr>
            <a:r>
              <a:rPr sz="2200" spc="-5" dirty="0">
                <a:latin typeface="Times New Roman"/>
                <a:cs typeface="Times New Roman"/>
              </a:rPr>
              <a:t>Generation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of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Three-phase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Balanced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200" spc="-40" dirty="0">
                <a:latin typeface="Times New Roman"/>
                <a:cs typeface="Times New Roman"/>
              </a:rPr>
              <a:t>Voltages</a:t>
            </a:r>
            <a:endParaRPr sz="2200" dirty="0">
              <a:latin typeface="Times New Roman"/>
              <a:cs typeface="Times New Roman"/>
            </a:endParaRPr>
          </a:p>
          <a:p>
            <a:pPr marL="652780" lvl="1" indent="-247650">
              <a:lnSpc>
                <a:spcPct val="100000"/>
              </a:lnSpc>
              <a:spcBef>
                <a:spcPts val="530"/>
              </a:spcBef>
              <a:buClr>
                <a:srgbClr val="0E6EC5"/>
              </a:buClr>
              <a:buSzPct val="84090"/>
              <a:buFont typeface="Segoe UI Symbol"/>
              <a:buChar char="⚫"/>
              <a:tabLst>
                <a:tab pos="653415" algn="l"/>
              </a:tabLst>
            </a:pPr>
            <a:r>
              <a:rPr sz="2200" spc="-5" dirty="0">
                <a:latin typeface="Times New Roman"/>
                <a:cs typeface="Times New Roman"/>
              </a:rPr>
              <a:t>Delta(Δ)-Star(Y)</a:t>
            </a:r>
            <a:r>
              <a:rPr sz="2200" spc="6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conversion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and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Star-Delta</a:t>
            </a:r>
            <a:r>
              <a:rPr sz="2200" spc="5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conversion</a:t>
            </a:r>
            <a:endParaRPr sz="2200" dirty="0">
              <a:latin typeface="Times New Roman"/>
              <a:cs typeface="Times New Roman"/>
            </a:endParaRPr>
          </a:p>
          <a:p>
            <a:pPr marL="652780" marR="5080" lvl="1" indent="-247015">
              <a:lnSpc>
                <a:spcPct val="100000"/>
              </a:lnSpc>
              <a:spcBef>
                <a:spcPts val="565"/>
              </a:spcBef>
              <a:buClr>
                <a:srgbClr val="0E6EC5"/>
              </a:buClr>
              <a:buSzPct val="84090"/>
              <a:buFont typeface="Segoe UI Symbol"/>
              <a:buChar char="⚫"/>
              <a:tabLst>
                <a:tab pos="653415" algn="l"/>
              </a:tabLst>
            </a:pPr>
            <a:r>
              <a:rPr sz="2200" spc="-5" dirty="0">
                <a:latin typeface="Times New Roman"/>
                <a:cs typeface="Times New Roman"/>
              </a:rPr>
              <a:t>Delta(Δ)-Star(Y)</a:t>
            </a:r>
            <a:r>
              <a:rPr sz="2200" spc="6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conversion</a:t>
            </a:r>
            <a:r>
              <a:rPr sz="2200" spc="2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and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Star-Delta</a:t>
            </a:r>
            <a:r>
              <a:rPr sz="2200" spc="5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conversion</a:t>
            </a:r>
            <a:r>
              <a:rPr sz="2200" spc="3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impedance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conduction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75615" y="603250"/>
            <a:ext cx="86906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Verdana"/>
                <a:cs typeface="Verdana"/>
              </a:rPr>
              <a:t>Admittance</a:t>
            </a:r>
            <a:r>
              <a:rPr sz="2400" b="1" spc="5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is</a:t>
            </a:r>
            <a:r>
              <a:rPr sz="2400" spc="-10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defined</a:t>
            </a:r>
            <a:r>
              <a:rPr sz="2400" spc="25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as</a:t>
            </a:r>
            <a:r>
              <a:rPr sz="2400" spc="-1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the</a:t>
            </a:r>
            <a:r>
              <a:rPr sz="2400" spc="-5" dirty="0">
                <a:latin typeface="Verdana"/>
                <a:cs typeface="Verdana"/>
              </a:rPr>
              <a:t> reciprocal</a:t>
            </a:r>
            <a:r>
              <a:rPr sz="2400" spc="35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of</a:t>
            </a:r>
            <a:r>
              <a:rPr sz="2400" spc="-35" dirty="0">
                <a:latin typeface="Verdana"/>
                <a:cs typeface="Verdana"/>
              </a:rPr>
              <a:t> </a:t>
            </a:r>
            <a:r>
              <a:rPr sz="2400" b="1" dirty="0">
                <a:solidFill>
                  <a:srgbClr val="FF0000"/>
                </a:solidFill>
                <a:latin typeface="Verdana"/>
                <a:cs typeface="Verdana"/>
              </a:rPr>
              <a:t>impedance</a:t>
            </a:r>
            <a:r>
              <a:rPr sz="2400" dirty="0">
                <a:latin typeface="Verdana"/>
                <a:cs typeface="Verdana"/>
              </a:rPr>
              <a:t>.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816115" y="1728302"/>
            <a:ext cx="328930" cy="0"/>
          </a:xfrm>
          <a:custGeom>
            <a:avLst/>
            <a:gdLst/>
            <a:ahLst/>
            <a:cxnLst/>
            <a:rect l="l" t="t" r="r" b="b"/>
            <a:pathLst>
              <a:path w="328930">
                <a:moveTo>
                  <a:pt x="0" y="0"/>
                </a:moveTo>
                <a:lnTo>
                  <a:pt x="328305" y="0"/>
                </a:lnTo>
              </a:path>
            </a:pathLst>
          </a:custGeom>
          <a:ln w="133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643232" y="1779560"/>
            <a:ext cx="0" cy="328930"/>
          </a:xfrm>
          <a:custGeom>
            <a:avLst/>
            <a:gdLst/>
            <a:ahLst/>
            <a:cxnLst/>
            <a:rect l="l" t="t" r="r" b="b"/>
            <a:pathLst>
              <a:path h="328930">
                <a:moveTo>
                  <a:pt x="0" y="0"/>
                </a:moveTo>
                <a:lnTo>
                  <a:pt x="0" y="328665"/>
                </a:lnTo>
              </a:path>
            </a:pathLst>
          </a:custGeom>
          <a:ln w="205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010943" y="1779561"/>
            <a:ext cx="0" cy="328930"/>
          </a:xfrm>
          <a:custGeom>
            <a:avLst/>
            <a:gdLst/>
            <a:ahLst/>
            <a:cxnLst/>
            <a:rect l="l" t="t" r="r" b="b"/>
            <a:pathLst>
              <a:path h="328930">
                <a:moveTo>
                  <a:pt x="0" y="0"/>
                </a:moveTo>
                <a:lnTo>
                  <a:pt x="0" y="328665"/>
                </a:lnTo>
              </a:path>
            </a:pathLst>
          </a:custGeom>
          <a:ln w="205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600388" y="1728302"/>
            <a:ext cx="1099820" cy="0"/>
          </a:xfrm>
          <a:custGeom>
            <a:avLst/>
            <a:gdLst/>
            <a:ahLst/>
            <a:cxnLst/>
            <a:rect l="l" t="t" r="r" b="b"/>
            <a:pathLst>
              <a:path w="1099820">
                <a:moveTo>
                  <a:pt x="0" y="0"/>
                </a:moveTo>
                <a:lnTo>
                  <a:pt x="1099697" y="0"/>
                </a:lnTo>
              </a:path>
            </a:pathLst>
          </a:custGeom>
          <a:ln w="133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166330" y="1563989"/>
            <a:ext cx="0" cy="328930"/>
          </a:xfrm>
          <a:custGeom>
            <a:avLst/>
            <a:gdLst/>
            <a:ahLst/>
            <a:cxnLst/>
            <a:rect l="l" t="t" r="r" b="b"/>
            <a:pathLst>
              <a:path h="328930">
                <a:moveTo>
                  <a:pt x="0" y="0"/>
                </a:moveTo>
                <a:lnTo>
                  <a:pt x="0" y="328647"/>
                </a:lnTo>
              </a:path>
            </a:pathLst>
          </a:custGeom>
          <a:ln w="205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560776" y="1563989"/>
            <a:ext cx="0" cy="328930"/>
          </a:xfrm>
          <a:custGeom>
            <a:avLst/>
            <a:gdLst/>
            <a:ahLst/>
            <a:cxnLst/>
            <a:rect l="l" t="t" r="r" b="b"/>
            <a:pathLst>
              <a:path h="328930">
                <a:moveTo>
                  <a:pt x="0" y="0"/>
                </a:moveTo>
                <a:lnTo>
                  <a:pt x="0" y="328647"/>
                </a:lnTo>
              </a:path>
            </a:pathLst>
          </a:custGeom>
          <a:ln w="205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862577" y="1333507"/>
            <a:ext cx="239395" cy="35941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150" spc="605" dirty="0">
                <a:latin typeface="Times New Roman"/>
                <a:cs typeface="Times New Roman"/>
              </a:rPr>
              <a:t>1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246284" y="1507318"/>
            <a:ext cx="260350" cy="35941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150" spc="665" dirty="0">
                <a:latin typeface="Symbol"/>
                <a:cs typeface="Symbol"/>
              </a:rPr>
              <a:t></a:t>
            </a:r>
            <a:endParaRPr sz="2150">
              <a:latin typeface="Symbol"/>
              <a:cs typeface="Symbo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830843" y="1314425"/>
            <a:ext cx="1810385" cy="774700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R="373380" algn="r">
              <a:lnSpc>
                <a:spcPct val="100000"/>
              </a:lnSpc>
              <a:spcBef>
                <a:spcPts val="285"/>
              </a:spcBef>
            </a:pPr>
            <a:r>
              <a:rPr sz="2150" spc="605" dirty="0">
                <a:latin typeface="Times New Roman"/>
                <a:cs typeface="Times New Roman"/>
              </a:rPr>
              <a:t>1</a:t>
            </a:r>
            <a:endParaRPr sz="2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90"/>
              </a:spcBef>
              <a:tabLst>
                <a:tab pos="859790" algn="l"/>
              </a:tabLst>
            </a:pPr>
            <a:r>
              <a:rPr sz="2150" b="1" spc="810" dirty="0">
                <a:latin typeface="Times New Roman"/>
                <a:cs typeface="Times New Roman"/>
              </a:rPr>
              <a:t>Z	Z</a:t>
            </a:r>
            <a:r>
              <a:rPr sz="2150" b="1" spc="229" dirty="0">
                <a:latin typeface="Times New Roman"/>
                <a:cs typeface="Times New Roman"/>
              </a:rPr>
              <a:t> </a:t>
            </a:r>
            <a:r>
              <a:rPr sz="2150" spc="670" dirty="0">
                <a:latin typeface="Symbol"/>
                <a:cs typeface="Symbol"/>
              </a:rPr>
              <a:t></a:t>
            </a:r>
            <a:r>
              <a:rPr sz="2450" spc="670" dirty="0">
                <a:latin typeface="Symbol"/>
                <a:cs typeface="Symbol"/>
              </a:rPr>
              <a:t></a:t>
            </a:r>
            <a:endParaRPr sz="2450">
              <a:latin typeface="Symbol"/>
              <a:cs typeface="Symbo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50240" y="2318130"/>
            <a:ext cx="30289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Verdana"/>
                <a:cs typeface="Verdana"/>
              </a:rPr>
              <a:t>In</a:t>
            </a:r>
            <a:r>
              <a:rPr sz="2400" spc="-5" dirty="0">
                <a:latin typeface="Verdana"/>
                <a:cs typeface="Verdana"/>
              </a:rPr>
              <a:t> rectangular</a:t>
            </a:r>
            <a:r>
              <a:rPr sz="2400" spc="-20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form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069367" y="3171026"/>
            <a:ext cx="344170" cy="0"/>
          </a:xfrm>
          <a:custGeom>
            <a:avLst/>
            <a:gdLst/>
            <a:ahLst/>
            <a:cxnLst/>
            <a:rect l="l" t="t" r="r" b="b"/>
            <a:pathLst>
              <a:path w="344169">
                <a:moveTo>
                  <a:pt x="0" y="0"/>
                </a:moveTo>
                <a:lnTo>
                  <a:pt x="343674" y="0"/>
                </a:lnTo>
              </a:path>
            </a:pathLst>
          </a:custGeom>
          <a:ln w="166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891706" y="3171026"/>
            <a:ext cx="1298575" cy="0"/>
          </a:xfrm>
          <a:custGeom>
            <a:avLst/>
            <a:gdLst/>
            <a:ahLst/>
            <a:cxnLst/>
            <a:rect l="l" t="t" r="r" b="b"/>
            <a:pathLst>
              <a:path w="1298575">
                <a:moveTo>
                  <a:pt x="0" y="0"/>
                </a:moveTo>
                <a:lnTo>
                  <a:pt x="1298271" y="0"/>
                </a:lnTo>
              </a:path>
            </a:pathLst>
          </a:custGeom>
          <a:ln w="166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667733" y="3171026"/>
            <a:ext cx="1488440" cy="0"/>
          </a:xfrm>
          <a:custGeom>
            <a:avLst/>
            <a:gdLst/>
            <a:ahLst/>
            <a:cxnLst/>
            <a:rect l="l" t="t" r="r" b="b"/>
            <a:pathLst>
              <a:path w="1488439">
                <a:moveTo>
                  <a:pt x="0" y="0"/>
                </a:moveTo>
                <a:lnTo>
                  <a:pt x="1488076" y="0"/>
                </a:lnTo>
              </a:path>
            </a:pathLst>
          </a:custGeom>
          <a:ln w="166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3417988" y="2687057"/>
            <a:ext cx="248285" cy="4368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700" spc="400" dirty="0">
                <a:latin typeface="Times New Roman"/>
                <a:cs typeface="Times New Roman"/>
              </a:rPr>
              <a:t>1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668262" y="3013738"/>
            <a:ext cx="499109" cy="4368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4050" i="1" spc="675" baseline="-24691" dirty="0">
                <a:latin typeface="Times New Roman"/>
                <a:cs typeface="Times New Roman"/>
              </a:rPr>
              <a:t>R</a:t>
            </a:r>
            <a:r>
              <a:rPr sz="1550" spc="450" dirty="0">
                <a:latin typeface="Times New Roman"/>
                <a:cs typeface="Times New Roman"/>
              </a:rPr>
              <a:t>2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791774" y="2687057"/>
            <a:ext cx="1191260" cy="4368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784225" algn="l"/>
              </a:tabLst>
            </a:pPr>
            <a:r>
              <a:rPr sz="2700" i="1" spc="490" dirty="0">
                <a:latin typeface="Times New Roman"/>
                <a:cs typeface="Times New Roman"/>
              </a:rPr>
              <a:t>R</a:t>
            </a:r>
            <a:r>
              <a:rPr sz="2700" i="1" spc="30" dirty="0">
                <a:latin typeface="Times New Roman"/>
                <a:cs typeface="Times New Roman"/>
              </a:rPr>
              <a:t> </a:t>
            </a:r>
            <a:r>
              <a:rPr sz="2700" spc="440" dirty="0">
                <a:latin typeface="Symbol"/>
                <a:cs typeface="Symbol"/>
              </a:rPr>
              <a:t></a:t>
            </a:r>
            <a:r>
              <a:rPr sz="2700" dirty="0">
                <a:latin typeface="Times New Roman"/>
                <a:cs typeface="Times New Roman"/>
              </a:rPr>
              <a:t>	</a:t>
            </a:r>
            <a:r>
              <a:rPr sz="2700" i="1" spc="200" dirty="0">
                <a:latin typeface="Times New Roman"/>
                <a:cs typeface="Times New Roman"/>
              </a:rPr>
              <a:t>j</a:t>
            </a:r>
            <a:r>
              <a:rPr sz="2700" i="1" spc="490" dirty="0">
                <a:latin typeface="Times New Roman"/>
                <a:cs typeface="Times New Roman"/>
              </a:rPr>
              <a:t>X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296762" y="2900911"/>
            <a:ext cx="269875" cy="4368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700" spc="440" dirty="0">
                <a:latin typeface="Symbol"/>
                <a:cs typeface="Symbol"/>
              </a:rPr>
              <a:t></a:t>
            </a:r>
            <a:endParaRPr sz="2700">
              <a:latin typeface="Symbol"/>
              <a:cs typeface="Symbo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262114" y="2900911"/>
            <a:ext cx="1589405" cy="4368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182370" algn="l"/>
              </a:tabLst>
            </a:pPr>
            <a:r>
              <a:rPr sz="2700" spc="440" dirty="0">
                <a:latin typeface="Symbol"/>
                <a:cs typeface="Symbol"/>
              </a:rPr>
              <a:t></a:t>
            </a:r>
            <a:r>
              <a:rPr sz="2700" spc="55" dirty="0">
                <a:latin typeface="Times New Roman"/>
                <a:cs typeface="Times New Roman"/>
              </a:rPr>
              <a:t> </a:t>
            </a:r>
            <a:r>
              <a:rPr sz="2700" i="1" spc="580" dirty="0">
                <a:latin typeface="Times New Roman"/>
                <a:cs typeface="Times New Roman"/>
              </a:rPr>
              <a:t>G</a:t>
            </a:r>
            <a:r>
              <a:rPr sz="2700" i="1" spc="55" dirty="0">
                <a:latin typeface="Times New Roman"/>
                <a:cs typeface="Times New Roman"/>
              </a:rPr>
              <a:t> </a:t>
            </a:r>
            <a:r>
              <a:rPr sz="2700" spc="440" dirty="0">
                <a:latin typeface="Symbol"/>
                <a:cs typeface="Symbol"/>
              </a:rPr>
              <a:t></a:t>
            </a:r>
            <a:r>
              <a:rPr sz="2700" dirty="0">
                <a:latin typeface="Times New Roman"/>
                <a:cs typeface="Times New Roman"/>
              </a:rPr>
              <a:t>	</a:t>
            </a:r>
            <a:r>
              <a:rPr sz="2700" i="1" spc="200" dirty="0">
                <a:latin typeface="Times New Roman"/>
                <a:cs typeface="Times New Roman"/>
              </a:rPr>
              <a:t>j</a:t>
            </a:r>
            <a:r>
              <a:rPr sz="2700" i="1" spc="490" dirty="0">
                <a:latin typeface="Times New Roman"/>
                <a:cs typeface="Times New Roman"/>
              </a:rPr>
              <a:t>B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211979" y="3166693"/>
            <a:ext cx="924560" cy="4368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01955" indent="-364490">
              <a:lnSpc>
                <a:spcPct val="100000"/>
              </a:lnSpc>
              <a:spcBef>
                <a:spcPts val="95"/>
              </a:spcBef>
              <a:buFont typeface="Symbol"/>
              <a:buChar char=""/>
              <a:tabLst>
                <a:tab pos="402590" algn="l"/>
              </a:tabLst>
            </a:pPr>
            <a:r>
              <a:rPr sz="2700" i="1" spc="490" dirty="0">
                <a:latin typeface="Times New Roman"/>
                <a:cs typeface="Times New Roman"/>
              </a:rPr>
              <a:t>X</a:t>
            </a:r>
            <a:r>
              <a:rPr sz="2700" i="1" spc="-90" dirty="0">
                <a:latin typeface="Times New Roman"/>
                <a:cs typeface="Times New Roman"/>
              </a:rPr>
              <a:t> </a:t>
            </a:r>
            <a:r>
              <a:rPr sz="2325" spc="352" baseline="43010" dirty="0">
                <a:latin typeface="Times New Roman"/>
                <a:cs typeface="Times New Roman"/>
              </a:rPr>
              <a:t>2</a:t>
            </a:r>
            <a:endParaRPr sz="2325" baseline="4301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244005" y="2900911"/>
            <a:ext cx="1571625" cy="4368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887094" algn="l"/>
                <a:tab pos="1288415" algn="l"/>
              </a:tabLst>
            </a:pPr>
            <a:r>
              <a:rPr sz="2700" b="1" spc="580" dirty="0">
                <a:latin typeface="Times New Roman"/>
                <a:cs typeface="Times New Roman"/>
              </a:rPr>
              <a:t>Y</a:t>
            </a:r>
            <a:r>
              <a:rPr sz="2700" b="1" spc="170" dirty="0">
                <a:latin typeface="Times New Roman"/>
                <a:cs typeface="Times New Roman"/>
              </a:rPr>
              <a:t> </a:t>
            </a:r>
            <a:r>
              <a:rPr sz="2700" spc="440" dirty="0">
                <a:latin typeface="Symbol"/>
                <a:cs typeface="Symbol"/>
              </a:rPr>
              <a:t></a:t>
            </a:r>
            <a:r>
              <a:rPr sz="2700" spc="440" dirty="0">
                <a:latin typeface="Times New Roman"/>
                <a:cs typeface="Times New Roman"/>
              </a:rPr>
              <a:t>	</a:t>
            </a:r>
            <a:r>
              <a:rPr sz="4050" spc="600" baseline="34979" dirty="0">
                <a:latin typeface="Times New Roman"/>
                <a:cs typeface="Times New Roman"/>
              </a:rPr>
              <a:t>1	</a:t>
            </a:r>
            <a:r>
              <a:rPr sz="2700" spc="440" dirty="0">
                <a:latin typeface="Symbol"/>
                <a:cs typeface="Symbol"/>
              </a:rPr>
              <a:t></a:t>
            </a:r>
            <a:endParaRPr sz="2700">
              <a:latin typeface="Symbol"/>
              <a:cs typeface="Symbo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085458" y="3166693"/>
            <a:ext cx="2028825" cy="4368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845185" algn="l"/>
                <a:tab pos="1622425" algn="l"/>
              </a:tabLst>
            </a:pPr>
            <a:r>
              <a:rPr sz="2700" b="1" spc="535" dirty="0">
                <a:latin typeface="Times New Roman"/>
                <a:cs typeface="Times New Roman"/>
              </a:rPr>
              <a:t>Z	</a:t>
            </a:r>
            <a:r>
              <a:rPr sz="2700" i="1" spc="490" dirty="0">
                <a:latin typeface="Times New Roman"/>
                <a:cs typeface="Times New Roman"/>
              </a:rPr>
              <a:t>R</a:t>
            </a:r>
            <a:r>
              <a:rPr sz="2700" i="1" spc="30" dirty="0">
                <a:latin typeface="Times New Roman"/>
                <a:cs typeface="Times New Roman"/>
              </a:rPr>
              <a:t> </a:t>
            </a:r>
            <a:r>
              <a:rPr sz="2700" spc="440" dirty="0">
                <a:latin typeface="Symbol"/>
                <a:cs typeface="Symbol"/>
              </a:rPr>
              <a:t></a:t>
            </a:r>
            <a:r>
              <a:rPr sz="2700" dirty="0">
                <a:latin typeface="Times New Roman"/>
                <a:cs typeface="Times New Roman"/>
              </a:rPr>
              <a:t>	</a:t>
            </a:r>
            <a:r>
              <a:rPr sz="2700" i="1" spc="200" dirty="0">
                <a:latin typeface="Times New Roman"/>
                <a:cs typeface="Times New Roman"/>
              </a:rPr>
              <a:t>j</a:t>
            </a:r>
            <a:r>
              <a:rPr sz="2700" i="1" spc="490" dirty="0">
                <a:latin typeface="Times New Roman"/>
                <a:cs typeface="Times New Roman"/>
              </a:rPr>
              <a:t>X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801425" y="1261005"/>
            <a:ext cx="3468370" cy="1184910"/>
          </a:xfrm>
          <a:prstGeom prst="rect">
            <a:avLst/>
          </a:prstGeom>
        </p:spPr>
        <p:txBody>
          <a:bodyPr vert="horz" wrap="square" lIns="0" tIns="2254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75"/>
              </a:spcBef>
              <a:tabLst>
                <a:tab pos="412750" algn="l"/>
              </a:tabLst>
            </a:pPr>
            <a:r>
              <a:rPr sz="2150" spc="665" dirty="0">
                <a:latin typeface="Symbol"/>
                <a:cs typeface="Symbol"/>
              </a:rPr>
              <a:t></a:t>
            </a:r>
            <a:r>
              <a:rPr sz="2150" spc="665" dirty="0">
                <a:latin typeface="Times New Roman"/>
                <a:cs typeface="Times New Roman"/>
              </a:rPr>
              <a:t>	</a:t>
            </a:r>
            <a:r>
              <a:rPr sz="2150" b="1" spc="875" dirty="0">
                <a:latin typeface="Times New Roman"/>
                <a:cs typeface="Times New Roman"/>
              </a:rPr>
              <a:t>Y </a:t>
            </a:r>
            <a:r>
              <a:rPr sz="2150" b="1" spc="-220" dirty="0">
                <a:latin typeface="Times New Roman"/>
                <a:cs typeface="Times New Roman"/>
              </a:rPr>
              <a:t> </a:t>
            </a:r>
            <a:r>
              <a:rPr sz="2150" spc="935" dirty="0">
                <a:latin typeface="Symbol"/>
                <a:cs typeface="Symbol"/>
              </a:rPr>
              <a:t></a:t>
            </a:r>
            <a:r>
              <a:rPr sz="2150" spc="-5" dirty="0">
                <a:latin typeface="Times New Roman"/>
                <a:cs typeface="Times New Roman"/>
              </a:rPr>
              <a:t> </a:t>
            </a:r>
            <a:r>
              <a:rPr sz="2150" spc="665" dirty="0">
                <a:latin typeface="Symbol"/>
                <a:cs typeface="Symbol"/>
              </a:rPr>
              <a:t></a:t>
            </a:r>
            <a:r>
              <a:rPr sz="2150" spc="-229" dirty="0">
                <a:latin typeface="Times New Roman"/>
                <a:cs typeface="Times New Roman"/>
              </a:rPr>
              <a:t> </a:t>
            </a:r>
            <a:r>
              <a:rPr sz="2450" spc="475" dirty="0">
                <a:latin typeface="Symbol"/>
                <a:cs typeface="Symbol"/>
              </a:rPr>
              <a:t></a:t>
            </a:r>
            <a:endParaRPr sz="2450">
              <a:latin typeface="Symbol"/>
              <a:cs typeface="Symbol"/>
            </a:endParaRPr>
          </a:p>
          <a:p>
            <a:pPr marL="1539240">
              <a:lnSpc>
                <a:spcPct val="100000"/>
              </a:lnSpc>
              <a:spcBef>
                <a:spcPts val="1630"/>
              </a:spcBef>
            </a:pPr>
            <a:r>
              <a:rPr sz="2400" dirty="0">
                <a:solidFill>
                  <a:srgbClr val="0000FF"/>
                </a:solidFill>
                <a:latin typeface="Verdana"/>
                <a:cs typeface="Verdana"/>
              </a:rPr>
              <a:t>c</a:t>
            </a:r>
            <a:r>
              <a:rPr sz="2400" spc="-10" dirty="0">
                <a:solidFill>
                  <a:srgbClr val="0000FF"/>
                </a:solidFill>
                <a:latin typeface="Verdana"/>
                <a:cs typeface="Verdana"/>
              </a:rPr>
              <a:t>o</a:t>
            </a:r>
            <a:r>
              <a:rPr sz="2400" dirty="0">
                <a:solidFill>
                  <a:srgbClr val="0000FF"/>
                </a:solidFill>
                <a:latin typeface="Verdana"/>
                <a:cs typeface="Verdana"/>
              </a:rPr>
              <a:t>n</a:t>
            </a:r>
            <a:r>
              <a:rPr sz="2400" spc="5" dirty="0">
                <a:solidFill>
                  <a:srgbClr val="0000FF"/>
                </a:solidFill>
                <a:latin typeface="Verdana"/>
                <a:cs typeface="Verdana"/>
              </a:rPr>
              <a:t>d</a:t>
            </a:r>
            <a:r>
              <a:rPr sz="2400" dirty="0">
                <a:solidFill>
                  <a:srgbClr val="0000FF"/>
                </a:solidFill>
                <a:latin typeface="Verdana"/>
                <a:cs typeface="Verdana"/>
              </a:rPr>
              <a:t>ucta</a:t>
            </a:r>
            <a:r>
              <a:rPr sz="2400" spc="5" dirty="0">
                <a:solidFill>
                  <a:srgbClr val="0000FF"/>
                </a:solidFill>
                <a:latin typeface="Verdana"/>
                <a:cs typeface="Verdana"/>
              </a:rPr>
              <a:t>n</a:t>
            </a:r>
            <a:r>
              <a:rPr sz="2400" dirty="0">
                <a:solidFill>
                  <a:srgbClr val="0000FF"/>
                </a:solidFill>
                <a:latin typeface="Verdana"/>
                <a:cs typeface="Verdana"/>
              </a:rPr>
              <a:t>ce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166609" y="3654932"/>
            <a:ext cx="19030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CC00"/>
                </a:solidFill>
                <a:latin typeface="Verdana"/>
                <a:cs typeface="Verdana"/>
              </a:rPr>
              <a:t>susceptance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6858000" y="2510663"/>
            <a:ext cx="309880" cy="385445"/>
          </a:xfrm>
          <a:custGeom>
            <a:avLst/>
            <a:gdLst/>
            <a:ahLst/>
            <a:cxnLst/>
            <a:rect l="l" t="t" r="r" b="b"/>
            <a:pathLst>
              <a:path w="309879" h="385444">
                <a:moveTo>
                  <a:pt x="17906" y="301625"/>
                </a:moveTo>
                <a:lnTo>
                  <a:pt x="0" y="384937"/>
                </a:lnTo>
                <a:lnTo>
                  <a:pt x="77343" y="349250"/>
                </a:lnTo>
                <a:lnTo>
                  <a:pt x="64980" y="339344"/>
                </a:lnTo>
                <a:lnTo>
                  <a:pt x="44576" y="339344"/>
                </a:lnTo>
                <a:lnTo>
                  <a:pt x="34671" y="331342"/>
                </a:lnTo>
                <a:lnTo>
                  <a:pt x="42611" y="321420"/>
                </a:lnTo>
                <a:lnTo>
                  <a:pt x="17906" y="301625"/>
                </a:lnTo>
                <a:close/>
              </a:path>
              <a:path w="309879" h="385444">
                <a:moveTo>
                  <a:pt x="42611" y="321420"/>
                </a:moveTo>
                <a:lnTo>
                  <a:pt x="34671" y="331342"/>
                </a:lnTo>
                <a:lnTo>
                  <a:pt x="44576" y="339344"/>
                </a:lnTo>
                <a:lnTo>
                  <a:pt x="52547" y="329381"/>
                </a:lnTo>
                <a:lnTo>
                  <a:pt x="42611" y="321420"/>
                </a:lnTo>
                <a:close/>
              </a:path>
              <a:path w="309879" h="385444">
                <a:moveTo>
                  <a:pt x="52547" y="329381"/>
                </a:moveTo>
                <a:lnTo>
                  <a:pt x="44576" y="339344"/>
                </a:lnTo>
                <a:lnTo>
                  <a:pt x="64980" y="339344"/>
                </a:lnTo>
                <a:lnTo>
                  <a:pt x="52547" y="329381"/>
                </a:lnTo>
                <a:close/>
              </a:path>
              <a:path w="309879" h="385444">
                <a:moveTo>
                  <a:pt x="299847" y="0"/>
                </a:moveTo>
                <a:lnTo>
                  <a:pt x="42611" y="321420"/>
                </a:lnTo>
                <a:lnTo>
                  <a:pt x="52547" y="329381"/>
                </a:lnTo>
                <a:lnTo>
                  <a:pt x="309752" y="7874"/>
                </a:lnTo>
                <a:lnTo>
                  <a:pt x="29984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772400" y="3276600"/>
            <a:ext cx="234315" cy="460375"/>
          </a:xfrm>
          <a:custGeom>
            <a:avLst/>
            <a:gdLst/>
            <a:ahLst/>
            <a:cxnLst/>
            <a:rect l="l" t="t" r="r" b="b"/>
            <a:pathLst>
              <a:path w="234315" h="460375">
                <a:moveTo>
                  <a:pt x="39712" y="65323"/>
                </a:moveTo>
                <a:lnTo>
                  <a:pt x="28386" y="70997"/>
                </a:lnTo>
                <a:lnTo>
                  <a:pt x="222884" y="459994"/>
                </a:lnTo>
                <a:lnTo>
                  <a:pt x="234315" y="454406"/>
                </a:lnTo>
                <a:lnTo>
                  <a:pt x="39712" y="65323"/>
                </a:lnTo>
                <a:close/>
              </a:path>
              <a:path w="234315" h="460375">
                <a:moveTo>
                  <a:pt x="0" y="0"/>
                </a:moveTo>
                <a:lnTo>
                  <a:pt x="0" y="85216"/>
                </a:lnTo>
                <a:lnTo>
                  <a:pt x="28386" y="70997"/>
                </a:lnTo>
                <a:lnTo>
                  <a:pt x="22732" y="59689"/>
                </a:lnTo>
                <a:lnTo>
                  <a:pt x="34035" y="53975"/>
                </a:lnTo>
                <a:lnTo>
                  <a:pt x="62367" y="53975"/>
                </a:lnTo>
                <a:lnTo>
                  <a:pt x="68199" y="51053"/>
                </a:lnTo>
                <a:lnTo>
                  <a:pt x="0" y="0"/>
                </a:lnTo>
                <a:close/>
              </a:path>
              <a:path w="234315" h="460375">
                <a:moveTo>
                  <a:pt x="34035" y="53975"/>
                </a:moveTo>
                <a:lnTo>
                  <a:pt x="22732" y="59689"/>
                </a:lnTo>
                <a:lnTo>
                  <a:pt x="28386" y="70997"/>
                </a:lnTo>
                <a:lnTo>
                  <a:pt x="39712" y="65323"/>
                </a:lnTo>
                <a:lnTo>
                  <a:pt x="34035" y="53975"/>
                </a:lnTo>
                <a:close/>
              </a:path>
              <a:path w="234315" h="460375">
                <a:moveTo>
                  <a:pt x="62367" y="53975"/>
                </a:moveTo>
                <a:lnTo>
                  <a:pt x="34035" y="53975"/>
                </a:lnTo>
                <a:lnTo>
                  <a:pt x="39712" y="65323"/>
                </a:lnTo>
                <a:lnTo>
                  <a:pt x="62367" y="539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1145844" y="4035628"/>
            <a:ext cx="143192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0000FF"/>
                </a:solidFill>
                <a:latin typeface="Verdana"/>
                <a:cs typeface="Verdana"/>
              </a:rPr>
              <a:t>Res</a:t>
            </a:r>
            <a:r>
              <a:rPr sz="2400" b="1" spc="-10" dirty="0">
                <a:solidFill>
                  <a:srgbClr val="0000FF"/>
                </a:solidFill>
                <a:latin typeface="Verdana"/>
                <a:cs typeface="Verdana"/>
              </a:rPr>
              <a:t>i</a:t>
            </a:r>
            <a:r>
              <a:rPr sz="2400" b="1" spc="-5" dirty="0">
                <a:solidFill>
                  <a:srgbClr val="0000FF"/>
                </a:solidFill>
                <a:latin typeface="Verdana"/>
                <a:cs typeface="Verdana"/>
              </a:rPr>
              <a:t>stor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145844" y="4950714"/>
            <a:ext cx="15170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00CC00"/>
                </a:solidFill>
                <a:latin typeface="Verdana"/>
                <a:cs typeface="Verdana"/>
              </a:rPr>
              <a:t>I</a:t>
            </a:r>
            <a:r>
              <a:rPr sz="2400" b="1" spc="-10" dirty="0">
                <a:solidFill>
                  <a:srgbClr val="00CC00"/>
                </a:solidFill>
                <a:latin typeface="Verdana"/>
                <a:cs typeface="Verdana"/>
              </a:rPr>
              <a:t>n</a:t>
            </a:r>
            <a:r>
              <a:rPr sz="2400" b="1" spc="-5" dirty="0">
                <a:solidFill>
                  <a:srgbClr val="00CC00"/>
                </a:solidFill>
                <a:latin typeface="Verdana"/>
                <a:cs typeface="Verdana"/>
              </a:rPr>
              <a:t>ductor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145844" y="5885484"/>
            <a:ext cx="1650364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008000"/>
                </a:solidFill>
                <a:latin typeface="Verdana"/>
                <a:cs typeface="Verdana"/>
              </a:rPr>
              <a:t>Capacitor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5065015" y="4313822"/>
            <a:ext cx="292100" cy="0"/>
          </a:xfrm>
          <a:custGeom>
            <a:avLst/>
            <a:gdLst/>
            <a:ahLst/>
            <a:cxnLst/>
            <a:rect l="l" t="t" r="r" b="b"/>
            <a:pathLst>
              <a:path w="292100">
                <a:moveTo>
                  <a:pt x="0" y="0"/>
                </a:moveTo>
                <a:lnTo>
                  <a:pt x="291872" y="0"/>
                </a:lnTo>
              </a:path>
            </a:pathLst>
          </a:custGeom>
          <a:ln w="184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5102753" y="3781247"/>
            <a:ext cx="216535" cy="4787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950" spc="25" dirty="0">
                <a:latin typeface="Times New Roman"/>
                <a:cs typeface="Times New Roman"/>
              </a:rPr>
              <a:t>1</a:t>
            </a:r>
            <a:endParaRPr sz="295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087251" y="4310417"/>
            <a:ext cx="258445" cy="4787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950" i="1" spc="30" dirty="0">
                <a:latin typeface="Times New Roman"/>
                <a:cs typeface="Times New Roman"/>
              </a:rPr>
              <a:t>R</a:t>
            </a:r>
            <a:endParaRPr sz="295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703120" y="4017370"/>
            <a:ext cx="1275080" cy="4787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950" b="1" spc="35" dirty="0">
                <a:latin typeface="Times New Roman"/>
                <a:cs typeface="Times New Roman"/>
              </a:rPr>
              <a:t>Y</a:t>
            </a:r>
            <a:r>
              <a:rPr sz="2950" b="1" spc="-20" dirty="0">
                <a:latin typeface="Times New Roman"/>
                <a:cs typeface="Times New Roman"/>
              </a:rPr>
              <a:t> </a:t>
            </a:r>
            <a:r>
              <a:rPr sz="2950" spc="25" dirty="0">
                <a:latin typeface="Symbol"/>
                <a:cs typeface="Symbol"/>
              </a:rPr>
              <a:t></a:t>
            </a:r>
            <a:r>
              <a:rPr sz="2950" spc="-125" dirty="0">
                <a:latin typeface="Times New Roman"/>
                <a:cs typeface="Times New Roman"/>
              </a:rPr>
              <a:t> </a:t>
            </a:r>
            <a:r>
              <a:rPr sz="2950" i="1" spc="35" dirty="0">
                <a:latin typeface="Times New Roman"/>
                <a:cs typeface="Times New Roman"/>
              </a:rPr>
              <a:t>G</a:t>
            </a:r>
            <a:r>
              <a:rPr sz="2950" i="1" spc="50" dirty="0">
                <a:latin typeface="Times New Roman"/>
                <a:cs typeface="Times New Roman"/>
              </a:rPr>
              <a:t> </a:t>
            </a:r>
            <a:r>
              <a:rPr sz="2950" spc="25" dirty="0">
                <a:latin typeface="Symbol"/>
                <a:cs typeface="Symbol"/>
              </a:rPr>
              <a:t></a:t>
            </a:r>
            <a:endParaRPr sz="2950">
              <a:latin typeface="Symbol"/>
              <a:cs typeface="Symbol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4440786" y="5185451"/>
            <a:ext cx="756285" cy="0"/>
          </a:xfrm>
          <a:custGeom>
            <a:avLst/>
            <a:gdLst/>
            <a:ahLst/>
            <a:cxnLst/>
            <a:rect l="l" t="t" r="r" b="b"/>
            <a:pathLst>
              <a:path w="756285">
                <a:moveTo>
                  <a:pt x="0" y="0"/>
                </a:moveTo>
                <a:lnTo>
                  <a:pt x="756140" y="0"/>
                </a:lnTo>
              </a:path>
            </a:pathLst>
          </a:custGeom>
          <a:ln w="195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4704977" y="4618529"/>
            <a:ext cx="228600" cy="5092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150" spc="20" dirty="0">
                <a:latin typeface="Times New Roman"/>
                <a:cs typeface="Times New Roman"/>
              </a:rPr>
              <a:t>1</a:t>
            </a:r>
            <a:endParaRPr sz="315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4530493" y="5160522"/>
            <a:ext cx="661035" cy="5353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150" i="1" spc="-165" dirty="0">
                <a:latin typeface="Times New Roman"/>
                <a:cs typeface="Times New Roman"/>
              </a:rPr>
              <a:t>j</a:t>
            </a:r>
            <a:r>
              <a:rPr sz="3350" spc="-110" dirty="0">
                <a:latin typeface="Symbol"/>
                <a:cs typeface="Symbol"/>
              </a:rPr>
              <a:t></a:t>
            </a:r>
            <a:r>
              <a:rPr sz="3350" spc="-520" dirty="0">
                <a:latin typeface="Times New Roman"/>
                <a:cs typeface="Times New Roman"/>
              </a:rPr>
              <a:t> </a:t>
            </a:r>
            <a:r>
              <a:rPr sz="3150" i="1" spc="20" dirty="0">
                <a:latin typeface="Times New Roman"/>
                <a:cs typeface="Times New Roman"/>
              </a:rPr>
              <a:t>L</a:t>
            </a:r>
            <a:endParaRPr sz="315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3707160" y="4870025"/>
            <a:ext cx="641350" cy="5092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150" b="1" spc="30" dirty="0">
                <a:latin typeface="Times New Roman"/>
                <a:cs typeface="Times New Roman"/>
              </a:rPr>
              <a:t>Y</a:t>
            </a:r>
            <a:r>
              <a:rPr sz="3150" b="1" spc="-85" dirty="0">
                <a:latin typeface="Times New Roman"/>
                <a:cs typeface="Times New Roman"/>
              </a:rPr>
              <a:t> </a:t>
            </a:r>
            <a:r>
              <a:rPr sz="3150" spc="20" dirty="0">
                <a:latin typeface="Symbol"/>
                <a:cs typeface="Symbol"/>
              </a:rPr>
              <a:t></a:t>
            </a:r>
            <a:endParaRPr sz="3150">
              <a:latin typeface="Symbol"/>
              <a:cs typeface="Symbo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3801181" y="5783363"/>
            <a:ext cx="1496695" cy="5365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17880" algn="l"/>
              </a:tabLst>
            </a:pPr>
            <a:r>
              <a:rPr sz="3150" b="1" spc="60" dirty="0">
                <a:latin typeface="Times New Roman"/>
                <a:cs typeface="Times New Roman"/>
              </a:rPr>
              <a:t>Y</a:t>
            </a:r>
            <a:r>
              <a:rPr sz="3150" b="1" spc="25" dirty="0">
                <a:latin typeface="Times New Roman"/>
                <a:cs typeface="Times New Roman"/>
              </a:rPr>
              <a:t> </a:t>
            </a:r>
            <a:r>
              <a:rPr sz="3150" spc="45" dirty="0">
                <a:latin typeface="Symbol"/>
                <a:cs typeface="Symbol"/>
              </a:rPr>
              <a:t></a:t>
            </a:r>
            <a:r>
              <a:rPr sz="3150" dirty="0">
                <a:latin typeface="Times New Roman"/>
                <a:cs typeface="Times New Roman"/>
              </a:rPr>
              <a:t>	</a:t>
            </a:r>
            <a:r>
              <a:rPr sz="3150" i="1" spc="-155" dirty="0">
                <a:latin typeface="Times New Roman"/>
                <a:cs typeface="Times New Roman"/>
              </a:rPr>
              <a:t>j</a:t>
            </a:r>
            <a:r>
              <a:rPr sz="3350" spc="55" dirty="0">
                <a:latin typeface="Symbol"/>
                <a:cs typeface="Symbol"/>
              </a:rPr>
              <a:t></a:t>
            </a:r>
            <a:r>
              <a:rPr sz="3150" i="1" spc="55" dirty="0">
                <a:latin typeface="Times New Roman"/>
                <a:cs typeface="Times New Roman"/>
              </a:rPr>
              <a:t>C</a:t>
            </a:r>
            <a:endParaRPr sz="315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5868161" y="4172711"/>
            <a:ext cx="762000" cy="190500"/>
          </a:xfrm>
          <a:custGeom>
            <a:avLst/>
            <a:gdLst/>
            <a:ahLst/>
            <a:cxnLst/>
            <a:rect l="l" t="t" r="r" b="b"/>
            <a:pathLst>
              <a:path w="762000" h="190500">
                <a:moveTo>
                  <a:pt x="571500" y="0"/>
                </a:moveTo>
                <a:lnTo>
                  <a:pt x="571500" y="190500"/>
                </a:lnTo>
                <a:lnTo>
                  <a:pt x="723899" y="114300"/>
                </a:lnTo>
                <a:lnTo>
                  <a:pt x="590550" y="114300"/>
                </a:lnTo>
                <a:lnTo>
                  <a:pt x="590550" y="76200"/>
                </a:lnTo>
                <a:lnTo>
                  <a:pt x="723899" y="76200"/>
                </a:lnTo>
                <a:lnTo>
                  <a:pt x="571500" y="0"/>
                </a:lnTo>
                <a:close/>
              </a:path>
              <a:path w="762000" h="190500">
                <a:moveTo>
                  <a:pt x="571500" y="76200"/>
                </a:moveTo>
                <a:lnTo>
                  <a:pt x="0" y="76200"/>
                </a:lnTo>
                <a:lnTo>
                  <a:pt x="0" y="114300"/>
                </a:lnTo>
                <a:lnTo>
                  <a:pt x="571500" y="114300"/>
                </a:lnTo>
                <a:lnTo>
                  <a:pt x="571500" y="76200"/>
                </a:lnTo>
                <a:close/>
              </a:path>
              <a:path w="762000" h="190500">
                <a:moveTo>
                  <a:pt x="723899" y="76200"/>
                </a:moveTo>
                <a:lnTo>
                  <a:pt x="590550" y="76200"/>
                </a:lnTo>
                <a:lnTo>
                  <a:pt x="590550" y="114300"/>
                </a:lnTo>
                <a:lnTo>
                  <a:pt x="723899" y="114300"/>
                </a:lnTo>
                <a:lnTo>
                  <a:pt x="761999" y="95250"/>
                </a:lnTo>
                <a:lnTo>
                  <a:pt x="723899" y="7620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001511" y="5639561"/>
            <a:ext cx="190500" cy="762000"/>
          </a:xfrm>
          <a:custGeom>
            <a:avLst/>
            <a:gdLst/>
            <a:ahLst/>
            <a:cxnLst/>
            <a:rect l="l" t="t" r="r" b="b"/>
            <a:pathLst>
              <a:path w="190500" h="762000">
                <a:moveTo>
                  <a:pt x="114300" y="171450"/>
                </a:moveTo>
                <a:lnTo>
                  <a:pt x="76200" y="171450"/>
                </a:lnTo>
                <a:lnTo>
                  <a:pt x="76200" y="762000"/>
                </a:lnTo>
                <a:lnTo>
                  <a:pt x="114300" y="762000"/>
                </a:lnTo>
                <a:lnTo>
                  <a:pt x="114300" y="171450"/>
                </a:lnTo>
                <a:close/>
              </a:path>
              <a:path w="190500" h="762000">
                <a:moveTo>
                  <a:pt x="95250" y="0"/>
                </a:moveTo>
                <a:lnTo>
                  <a:pt x="0" y="190500"/>
                </a:lnTo>
                <a:lnTo>
                  <a:pt x="76200" y="190500"/>
                </a:lnTo>
                <a:lnTo>
                  <a:pt x="76200" y="171450"/>
                </a:lnTo>
                <a:lnTo>
                  <a:pt x="180975" y="171450"/>
                </a:lnTo>
                <a:lnTo>
                  <a:pt x="95250" y="0"/>
                </a:lnTo>
                <a:close/>
              </a:path>
              <a:path w="190500" h="762000">
                <a:moveTo>
                  <a:pt x="180975" y="171450"/>
                </a:moveTo>
                <a:lnTo>
                  <a:pt x="114300" y="171450"/>
                </a:lnTo>
                <a:lnTo>
                  <a:pt x="114300" y="190500"/>
                </a:lnTo>
                <a:lnTo>
                  <a:pt x="190500" y="190500"/>
                </a:lnTo>
                <a:lnTo>
                  <a:pt x="180975" y="171450"/>
                </a:lnTo>
                <a:close/>
              </a:path>
            </a:pathLst>
          </a:custGeom>
          <a:solidFill>
            <a:srgbClr val="008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001511" y="4648961"/>
            <a:ext cx="190500" cy="838200"/>
          </a:xfrm>
          <a:custGeom>
            <a:avLst/>
            <a:gdLst/>
            <a:ahLst/>
            <a:cxnLst/>
            <a:rect l="l" t="t" r="r" b="b"/>
            <a:pathLst>
              <a:path w="190500" h="838200">
                <a:moveTo>
                  <a:pt x="76200" y="647700"/>
                </a:moveTo>
                <a:lnTo>
                  <a:pt x="0" y="647700"/>
                </a:lnTo>
                <a:lnTo>
                  <a:pt x="95250" y="838200"/>
                </a:lnTo>
                <a:lnTo>
                  <a:pt x="180975" y="666750"/>
                </a:lnTo>
                <a:lnTo>
                  <a:pt x="76200" y="666750"/>
                </a:lnTo>
                <a:lnTo>
                  <a:pt x="76200" y="647700"/>
                </a:lnTo>
                <a:close/>
              </a:path>
              <a:path w="190500" h="838200">
                <a:moveTo>
                  <a:pt x="114300" y="0"/>
                </a:moveTo>
                <a:lnTo>
                  <a:pt x="76200" y="0"/>
                </a:lnTo>
                <a:lnTo>
                  <a:pt x="76200" y="666750"/>
                </a:lnTo>
                <a:lnTo>
                  <a:pt x="114300" y="666750"/>
                </a:lnTo>
                <a:lnTo>
                  <a:pt x="114300" y="0"/>
                </a:lnTo>
                <a:close/>
              </a:path>
              <a:path w="190500" h="838200">
                <a:moveTo>
                  <a:pt x="190500" y="647700"/>
                </a:moveTo>
                <a:lnTo>
                  <a:pt x="114300" y="647700"/>
                </a:lnTo>
                <a:lnTo>
                  <a:pt x="114300" y="666750"/>
                </a:lnTo>
                <a:lnTo>
                  <a:pt x="180975" y="666750"/>
                </a:lnTo>
                <a:lnTo>
                  <a:pt x="190500" y="647700"/>
                </a:lnTo>
                <a:close/>
              </a:path>
            </a:pathLst>
          </a:custGeom>
          <a:solidFill>
            <a:srgbClr val="00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6236334" y="4888433"/>
            <a:ext cx="48069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Symbol"/>
                <a:cs typeface="Symbol"/>
              </a:rPr>
              <a:t></a:t>
            </a:r>
            <a:r>
              <a:rPr sz="1800" spc="10" dirty="0">
                <a:latin typeface="Symbol"/>
                <a:cs typeface="Symbol"/>
              </a:rPr>
              <a:t></a:t>
            </a:r>
            <a:r>
              <a:rPr sz="1800" spc="-75" dirty="0">
                <a:latin typeface="Symbol"/>
                <a:cs typeface="Symbol"/>
              </a:rPr>
              <a:t></a:t>
            </a:r>
            <a:r>
              <a:rPr sz="1800" dirty="0">
                <a:latin typeface="Arial MT"/>
                <a:cs typeface="Arial MT"/>
              </a:rPr>
              <a:t>L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6328409" y="5819343"/>
            <a:ext cx="3403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60" dirty="0">
                <a:latin typeface="Symbol"/>
                <a:cs typeface="Symbol"/>
              </a:rPr>
              <a:t></a:t>
            </a:r>
            <a:r>
              <a:rPr sz="1800" spc="-5" dirty="0">
                <a:latin typeface="Arial MT"/>
                <a:cs typeface="Arial MT"/>
              </a:rPr>
              <a:t>C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6099809" y="3761613"/>
            <a:ext cx="2038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G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07593" y="1174750"/>
            <a:ext cx="2214880" cy="691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70"/>
              </a:lnSpc>
              <a:spcBef>
                <a:spcPts val="100"/>
              </a:spcBef>
            </a:pPr>
            <a:r>
              <a:rPr sz="2400" spc="-10" dirty="0">
                <a:latin typeface="Verdana"/>
                <a:cs typeface="Verdana"/>
              </a:rPr>
              <a:t>In </a:t>
            </a:r>
            <a:r>
              <a:rPr sz="2400" spc="-15" dirty="0">
                <a:latin typeface="Verdana"/>
                <a:cs typeface="Verdana"/>
              </a:rPr>
              <a:t>Polar</a:t>
            </a:r>
            <a:r>
              <a:rPr sz="2400" spc="-5" dirty="0">
                <a:latin typeface="Verdana"/>
                <a:cs typeface="Verdana"/>
              </a:rPr>
              <a:t> form</a:t>
            </a:r>
            <a:endParaRPr sz="2400">
              <a:latin typeface="Verdana"/>
              <a:cs typeface="Verdana"/>
            </a:endParaRPr>
          </a:p>
          <a:p>
            <a:pPr marR="5080" algn="r">
              <a:lnSpc>
                <a:spcPts val="2470"/>
              </a:lnSpc>
            </a:pPr>
            <a:r>
              <a:rPr sz="2150" b="1" spc="875" dirty="0">
                <a:latin typeface="Times New Roman"/>
                <a:cs typeface="Times New Roman"/>
              </a:rPr>
              <a:t>Y</a:t>
            </a:r>
            <a:r>
              <a:rPr sz="2150" b="1" spc="204" dirty="0">
                <a:latin typeface="Times New Roman"/>
                <a:cs typeface="Times New Roman"/>
              </a:rPr>
              <a:t> </a:t>
            </a:r>
            <a:r>
              <a:rPr sz="2150" spc="665" dirty="0">
                <a:latin typeface="Symbol"/>
                <a:cs typeface="Symbol"/>
              </a:rPr>
              <a:t></a:t>
            </a:r>
            <a:endParaRPr sz="2150">
              <a:latin typeface="Symbol"/>
              <a:cs typeface="Symbo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6153" y="433196"/>
            <a:ext cx="55860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spc="-5" dirty="0">
                <a:solidFill>
                  <a:srgbClr val="FF0000"/>
                </a:solidFill>
                <a:latin typeface="Times New Roman"/>
                <a:cs typeface="Times New Roman"/>
              </a:rPr>
              <a:t>AC</a:t>
            </a:r>
            <a:r>
              <a:rPr sz="3600" b="0" spc="-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600" b="0" dirty="0">
                <a:solidFill>
                  <a:srgbClr val="FF0000"/>
                </a:solidFill>
                <a:latin typeface="Times New Roman"/>
                <a:cs typeface="Times New Roman"/>
              </a:rPr>
              <a:t>circuit</a:t>
            </a:r>
            <a:r>
              <a:rPr sz="3600" b="0" spc="-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600" b="0" dirty="0">
                <a:solidFill>
                  <a:srgbClr val="FF0000"/>
                </a:solidFill>
                <a:latin typeface="Times New Roman"/>
                <a:cs typeface="Times New Roman"/>
              </a:rPr>
              <a:t>with</a:t>
            </a:r>
            <a:r>
              <a:rPr sz="3600" b="0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600" b="0" dirty="0">
                <a:solidFill>
                  <a:srgbClr val="FF0000"/>
                </a:solidFill>
                <a:latin typeface="Times New Roman"/>
                <a:cs typeface="Times New Roman"/>
              </a:rPr>
              <a:t>series</a:t>
            </a:r>
            <a:r>
              <a:rPr sz="3600" b="0" spc="-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600" b="0" spc="-5" dirty="0">
                <a:solidFill>
                  <a:srgbClr val="FF0000"/>
                </a:solidFill>
                <a:latin typeface="Times New Roman"/>
                <a:cs typeface="Times New Roman"/>
              </a:rPr>
              <a:t>element</a:t>
            </a:r>
            <a:endParaRPr sz="360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5965" y="1010428"/>
            <a:ext cx="5065395" cy="1311275"/>
          </a:xfrm>
          <a:prstGeom prst="rect">
            <a:avLst/>
          </a:prstGeom>
        </p:spPr>
        <p:txBody>
          <a:bodyPr vert="horz" wrap="square" lIns="0" tIns="95250" rIns="0" bIns="0" rtlCol="0">
            <a:spAutoFit/>
          </a:bodyPr>
          <a:lstStyle/>
          <a:p>
            <a:pPr marL="285115" indent="-273050">
              <a:lnSpc>
                <a:spcPct val="100000"/>
              </a:lnSpc>
              <a:spcBef>
                <a:spcPts val="750"/>
              </a:spcBef>
              <a:buClr>
                <a:srgbClr val="0AD0D9"/>
              </a:buClr>
              <a:buSzPct val="94230"/>
              <a:buFont typeface="Segoe UI Symbol"/>
              <a:buChar char="⚫"/>
              <a:tabLst>
                <a:tab pos="285750" algn="l"/>
              </a:tabLst>
            </a:pPr>
            <a:r>
              <a:rPr sz="2600" b="1" dirty="0">
                <a:latin typeface="Times New Roman"/>
                <a:cs typeface="Times New Roman"/>
              </a:rPr>
              <a:t>The</a:t>
            </a:r>
            <a:r>
              <a:rPr sz="2600" b="1" spc="-15" dirty="0">
                <a:latin typeface="Times New Roman"/>
                <a:cs typeface="Times New Roman"/>
              </a:rPr>
              <a:t> </a:t>
            </a:r>
            <a:r>
              <a:rPr sz="2600" b="1" spc="-5" dirty="0">
                <a:latin typeface="Times New Roman"/>
                <a:cs typeface="Times New Roman"/>
              </a:rPr>
              <a:t>series</a:t>
            </a:r>
            <a:r>
              <a:rPr sz="2600" b="1" spc="-20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R-L</a:t>
            </a:r>
            <a:r>
              <a:rPr sz="2600" b="1" spc="-150" dirty="0">
                <a:latin typeface="Times New Roman"/>
                <a:cs typeface="Times New Roman"/>
              </a:rPr>
              <a:t> </a:t>
            </a:r>
            <a:r>
              <a:rPr sz="2600" b="1" spc="-10" dirty="0">
                <a:latin typeface="Times New Roman"/>
                <a:cs typeface="Times New Roman"/>
              </a:rPr>
              <a:t>Circuit</a:t>
            </a:r>
            <a:endParaRPr sz="2600">
              <a:latin typeface="Times New Roman"/>
              <a:cs typeface="Times New Roman"/>
            </a:endParaRPr>
          </a:p>
          <a:p>
            <a:pPr marL="405765" marR="5080" lvl="1">
              <a:lnSpc>
                <a:spcPct val="120000"/>
              </a:lnSpc>
              <a:spcBef>
                <a:spcPts val="15"/>
              </a:spcBef>
              <a:buClr>
                <a:srgbClr val="0E6EC5"/>
              </a:buClr>
              <a:buSzPct val="84090"/>
              <a:buFont typeface="Segoe UI Symbol"/>
              <a:buChar char="⚫"/>
              <a:tabLst>
                <a:tab pos="653415" algn="l"/>
              </a:tabLst>
            </a:pPr>
            <a:r>
              <a:rPr sz="2200" spc="-95" dirty="0">
                <a:latin typeface="Times New Roman"/>
                <a:cs typeface="Times New Roman"/>
              </a:rPr>
              <a:t>We</a:t>
            </a:r>
            <a:r>
              <a:rPr sz="2200" spc="-5" dirty="0">
                <a:latin typeface="Times New Roman"/>
                <a:cs typeface="Times New Roman"/>
              </a:rPr>
              <a:t> consider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the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ac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circuit</a:t>
            </a:r>
            <a:r>
              <a:rPr sz="2200" spc="2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consisting</a:t>
            </a:r>
            <a:r>
              <a:rPr sz="2200" dirty="0">
                <a:latin typeface="Times New Roman"/>
                <a:cs typeface="Times New Roman"/>
              </a:rPr>
              <a:t> of </a:t>
            </a:r>
            <a:r>
              <a:rPr sz="2200" spc="-53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resistance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of </a:t>
            </a:r>
            <a:r>
              <a:rPr sz="2200" spc="-5" dirty="0">
                <a:latin typeface="Times New Roman"/>
                <a:cs typeface="Times New Roman"/>
              </a:rPr>
              <a:t>R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and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inductance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of </a:t>
            </a:r>
            <a:r>
              <a:rPr sz="2200" spc="-5" dirty="0">
                <a:latin typeface="Times New Roman"/>
                <a:cs typeface="Times New Roman"/>
              </a:rPr>
              <a:t>L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29157" y="2363546"/>
            <a:ext cx="231330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latin typeface="Times New Roman"/>
                <a:cs typeface="Times New Roman"/>
              </a:rPr>
              <a:t>connecting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in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series.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159758" y="2295791"/>
            <a:ext cx="1852295" cy="1527175"/>
          </a:xfrm>
          <a:prstGeom prst="rect">
            <a:avLst/>
          </a:prstGeom>
        </p:spPr>
        <p:txBody>
          <a:bodyPr vert="horz" wrap="square" lIns="0" tIns="800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30"/>
              </a:spcBef>
            </a:pPr>
            <a:r>
              <a:rPr sz="2200" spc="-5" dirty="0">
                <a:latin typeface="Times New Roman"/>
                <a:cs typeface="Times New Roman"/>
              </a:rPr>
              <a:t>V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=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V</a:t>
            </a:r>
            <a:r>
              <a:rPr sz="1400" spc="-5" dirty="0">
                <a:latin typeface="Times New Roman"/>
                <a:cs typeface="Times New Roman"/>
              </a:rPr>
              <a:t>R</a:t>
            </a:r>
            <a:r>
              <a:rPr sz="1400" spc="18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+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V</a:t>
            </a:r>
            <a:r>
              <a:rPr sz="1400" spc="-5" dirty="0">
                <a:latin typeface="Times New Roman"/>
                <a:cs typeface="Times New Roman"/>
              </a:rPr>
              <a:t>L</a:t>
            </a:r>
            <a:endParaRPr sz="1400">
              <a:latin typeface="Times New Roman"/>
              <a:cs typeface="Times New Roman"/>
            </a:endParaRPr>
          </a:p>
          <a:p>
            <a:pPr marL="106680" marR="638810" indent="-1905">
              <a:lnSpc>
                <a:spcPct val="120000"/>
              </a:lnSpc>
              <a:spcBef>
                <a:spcPts val="10"/>
              </a:spcBef>
              <a:tabLst>
                <a:tab pos="872490" algn="l"/>
                <a:tab pos="911860" algn="l"/>
              </a:tabLst>
            </a:pPr>
            <a:r>
              <a:rPr sz="2000" dirty="0">
                <a:latin typeface="Times New Roman"/>
                <a:cs typeface="Times New Roman"/>
              </a:rPr>
              <a:t>V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1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=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	R </a:t>
            </a:r>
            <a:r>
              <a:rPr sz="2000" spc="5" dirty="0">
                <a:latin typeface="Times New Roman"/>
                <a:cs typeface="Times New Roman"/>
              </a:rPr>
              <a:t> V</a:t>
            </a:r>
            <a:r>
              <a:rPr sz="1200" dirty="0">
                <a:latin typeface="Times New Roman"/>
                <a:cs typeface="Times New Roman"/>
              </a:rPr>
              <a:t>L  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=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		X</a:t>
            </a:r>
            <a:r>
              <a:rPr sz="1400" dirty="0">
                <a:latin typeface="Times New Roman"/>
                <a:cs typeface="Times New Roman"/>
              </a:rPr>
              <a:t>L</a:t>
            </a:r>
            <a:endParaRPr sz="1400">
              <a:latin typeface="Times New Roman"/>
              <a:cs typeface="Times New Roman"/>
            </a:endParaRPr>
          </a:p>
          <a:p>
            <a:pPr marL="170815">
              <a:lnSpc>
                <a:spcPct val="100000"/>
              </a:lnSpc>
              <a:spcBef>
                <a:spcPts val="480"/>
              </a:spcBef>
              <a:tabLst>
                <a:tab pos="1128395" algn="l"/>
                <a:tab pos="1546225" algn="l"/>
              </a:tabLst>
            </a:pPr>
            <a:r>
              <a:rPr sz="2000" dirty="0">
                <a:latin typeface="Times New Roman"/>
                <a:cs typeface="Times New Roman"/>
              </a:rPr>
              <a:t>V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= I 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	+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	X</a:t>
            </a:r>
            <a:r>
              <a:rPr sz="1400" dirty="0">
                <a:latin typeface="Times New Roman"/>
                <a:cs typeface="Times New Roman"/>
              </a:rPr>
              <a:t>L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601714" y="3543680"/>
            <a:ext cx="198501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Times New Roman"/>
                <a:cs typeface="Times New Roman"/>
              </a:rPr>
              <a:t>where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X</a:t>
            </a:r>
            <a:r>
              <a:rPr sz="1100" spc="-5" dirty="0">
                <a:latin typeface="Times New Roman"/>
                <a:cs typeface="Times New Roman"/>
              </a:rPr>
              <a:t>L</a:t>
            </a:r>
            <a:r>
              <a:rPr sz="1100" spc="1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=</a:t>
            </a:r>
            <a:r>
              <a:rPr sz="1600" spc="38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ωL</a:t>
            </a:r>
            <a:r>
              <a:rPr sz="1600" spc="-7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=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2πf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L</a:t>
            </a:r>
            <a:endParaRPr sz="1600">
              <a:latin typeface="Times New Roman"/>
              <a:cs typeface="Times New Roman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21172" y="1113027"/>
            <a:ext cx="3322600" cy="1357884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40713" y="3475303"/>
            <a:ext cx="3500754" cy="2071370"/>
            <a:chOff x="428244" y="4786884"/>
            <a:chExt cx="3500754" cy="2071370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28244" y="4786884"/>
              <a:ext cx="3500628" cy="171450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99616" y="6492239"/>
              <a:ext cx="2144268" cy="365757"/>
            </a:xfrm>
            <a:prstGeom prst="rect">
              <a:avLst/>
            </a:prstGeom>
          </p:spPr>
        </p:pic>
      </p:grpSp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214871" y="4715255"/>
            <a:ext cx="2458212" cy="428244"/>
          </a:xfrm>
          <a:prstGeom prst="rect">
            <a:avLst/>
          </a:prstGeom>
        </p:spPr>
      </p:pic>
      <p:grpSp>
        <p:nvGrpSpPr>
          <p:cNvPr id="13" name="object 13"/>
          <p:cNvGrpSpPr/>
          <p:nvPr/>
        </p:nvGrpSpPr>
        <p:grpSpPr>
          <a:xfrm>
            <a:off x="4072128" y="5929884"/>
            <a:ext cx="4772025" cy="928369"/>
            <a:chOff x="4072128" y="5929884"/>
            <a:chExt cx="4772025" cy="928369"/>
          </a:xfrm>
        </p:grpSpPr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072128" y="5929884"/>
              <a:ext cx="4771644" cy="528828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143756" y="6429755"/>
              <a:ext cx="1231391" cy="428244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929884" y="6286499"/>
              <a:ext cx="1874519" cy="571497"/>
            </a:xfrm>
            <a:prstGeom prst="rect">
              <a:avLst/>
            </a:prstGeom>
          </p:spPr>
        </p:pic>
      </p:grpSp>
      <p:grpSp>
        <p:nvGrpSpPr>
          <p:cNvPr id="17" name="object 17"/>
          <p:cNvGrpSpPr/>
          <p:nvPr/>
        </p:nvGrpSpPr>
        <p:grpSpPr>
          <a:xfrm>
            <a:off x="4152899" y="4653609"/>
            <a:ext cx="4000500" cy="1143000"/>
            <a:chOff x="4143755" y="4643627"/>
            <a:chExt cx="4000500" cy="1143000"/>
          </a:xfrm>
        </p:grpSpPr>
        <p:pic>
          <p:nvPicPr>
            <p:cNvPr id="18" name="object 1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143755" y="4643627"/>
              <a:ext cx="1642872" cy="643128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143755" y="5286755"/>
              <a:ext cx="4000500" cy="499872"/>
            </a:xfrm>
            <a:prstGeom prst="rect">
              <a:avLst/>
            </a:prstGeom>
          </p:spPr>
        </p:pic>
      </p:grpSp>
      <p:sp>
        <p:nvSpPr>
          <p:cNvPr id="22" name="object 22"/>
          <p:cNvSpPr txBox="1"/>
          <p:nvPr/>
        </p:nvSpPr>
        <p:spPr>
          <a:xfrm>
            <a:off x="4222750" y="4168266"/>
            <a:ext cx="319405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2885" indent="-2108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23520" algn="l"/>
              </a:tabLst>
            </a:pPr>
            <a:r>
              <a:rPr sz="2000" spc="-40" dirty="0">
                <a:latin typeface="Times New Roman"/>
                <a:cs typeface="Times New Roman"/>
              </a:rPr>
              <a:t>Vector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sum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 MT"/>
                <a:cs typeface="Arial MT"/>
              </a:rPr>
              <a:t>V</a:t>
            </a:r>
            <a:r>
              <a:rPr sz="1200" spc="-5" dirty="0">
                <a:latin typeface="Arial MT"/>
                <a:cs typeface="Arial MT"/>
              </a:rPr>
              <a:t>R</a:t>
            </a:r>
            <a:r>
              <a:rPr sz="1200" spc="2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and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V</a:t>
            </a:r>
            <a:r>
              <a:rPr sz="1200" spc="-5" dirty="0">
                <a:latin typeface="Arial MT"/>
                <a:cs typeface="Arial MT"/>
              </a:rPr>
              <a:t>L</a:t>
            </a:r>
            <a:endParaRPr sz="1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6153" y="293065"/>
            <a:ext cx="631380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dirty="0">
                <a:solidFill>
                  <a:srgbClr val="04607A"/>
                </a:solidFill>
                <a:latin typeface="Arial MT"/>
                <a:cs typeface="Arial MT"/>
              </a:rPr>
              <a:t>Impedance</a:t>
            </a:r>
            <a:r>
              <a:rPr sz="3600" b="0" spc="-40" dirty="0">
                <a:solidFill>
                  <a:srgbClr val="04607A"/>
                </a:solidFill>
                <a:latin typeface="Arial MT"/>
                <a:cs typeface="Arial MT"/>
              </a:rPr>
              <a:t> </a:t>
            </a:r>
            <a:r>
              <a:rPr sz="3600" b="0" dirty="0">
                <a:solidFill>
                  <a:srgbClr val="04607A"/>
                </a:solidFill>
                <a:latin typeface="Arial MT"/>
                <a:cs typeface="Arial MT"/>
              </a:rPr>
              <a:t>of</a:t>
            </a:r>
            <a:r>
              <a:rPr sz="3600" b="0" spc="-15" dirty="0">
                <a:solidFill>
                  <a:srgbClr val="04607A"/>
                </a:solidFill>
                <a:latin typeface="Arial MT"/>
                <a:cs typeface="Arial MT"/>
              </a:rPr>
              <a:t> </a:t>
            </a:r>
            <a:r>
              <a:rPr sz="3600" b="0" spc="-5" dirty="0">
                <a:solidFill>
                  <a:srgbClr val="04607A"/>
                </a:solidFill>
                <a:latin typeface="Arial MT"/>
                <a:cs typeface="Arial MT"/>
              </a:rPr>
              <a:t>R-L</a:t>
            </a:r>
            <a:r>
              <a:rPr sz="3600" b="0" spc="-140" dirty="0">
                <a:solidFill>
                  <a:srgbClr val="04607A"/>
                </a:solidFill>
                <a:latin typeface="Arial MT"/>
                <a:cs typeface="Arial MT"/>
              </a:rPr>
              <a:t> </a:t>
            </a:r>
            <a:r>
              <a:rPr sz="3600" b="0" dirty="0">
                <a:solidFill>
                  <a:srgbClr val="04607A"/>
                </a:solidFill>
                <a:latin typeface="Arial MT"/>
                <a:cs typeface="Arial MT"/>
              </a:rPr>
              <a:t>series</a:t>
            </a:r>
            <a:r>
              <a:rPr sz="3600" b="0" spc="-15" dirty="0">
                <a:solidFill>
                  <a:srgbClr val="04607A"/>
                </a:solidFill>
                <a:latin typeface="Arial MT"/>
                <a:cs typeface="Arial MT"/>
              </a:rPr>
              <a:t> </a:t>
            </a:r>
            <a:r>
              <a:rPr sz="3600" b="0" dirty="0">
                <a:solidFill>
                  <a:srgbClr val="04607A"/>
                </a:solidFill>
                <a:latin typeface="Arial MT"/>
                <a:cs typeface="Arial MT"/>
              </a:rPr>
              <a:t>circuit</a:t>
            </a:r>
            <a:endParaRPr sz="36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7593" y="1094359"/>
            <a:ext cx="7907655" cy="1534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115" marR="5080" indent="-273050">
              <a:lnSpc>
                <a:spcPct val="100000"/>
              </a:lnSpc>
              <a:spcBef>
                <a:spcPts val="100"/>
              </a:spcBef>
              <a:buClr>
                <a:srgbClr val="0AD0D9"/>
              </a:buClr>
              <a:buSzPct val="93750"/>
              <a:buFont typeface="Segoe UI Symbol"/>
              <a:buChar char="⚫"/>
              <a:tabLst>
                <a:tab pos="285750" algn="l"/>
              </a:tabLst>
            </a:pPr>
            <a:r>
              <a:rPr sz="2400" spc="-5" dirty="0">
                <a:latin typeface="Times New Roman"/>
                <a:cs typeface="Times New Roman"/>
              </a:rPr>
              <a:t>Impedance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R-L</a:t>
            </a:r>
            <a:r>
              <a:rPr sz="2400" spc="-10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series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circuit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is </a:t>
            </a:r>
            <a:r>
              <a:rPr sz="2400" dirty="0">
                <a:latin typeface="Times New Roman"/>
                <a:cs typeface="Times New Roman"/>
              </a:rPr>
              <a:t>expressed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rectangular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form</a:t>
            </a:r>
            <a:r>
              <a:rPr sz="2400" spc="-5" dirty="0">
                <a:latin typeface="Times New Roman"/>
                <a:cs typeface="Times New Roman"/>
              </a:rPr>
              <a:t> as</a:t>
            </a:r>
            <a:endParaRPr sz="2400">
              <a:latin typeface="Times New Roman"/>
              <a:cs typeface="Times New Roman"/>
            </a:endParaRPr>
          </a:p>
          <a:p>
            <a:pPr marL="652780" lvl="1" indent="-247015">
              <a:lnSpc>
                <a:spcPct val="100000"/>
              </a:lnSpc>
              <a:spcBef>
                <a:spcPts val="535"/>
              </a:spcBef>
              <a:buClr>
                <a:srgbClr val="0E6EC5"/>
              </a:buClr>
              <a:buSzPct val="84090"/>
              <a:buFont typeface="Segoe UI Symbol"/>
              <a:buChar char="⚫"/>
              <a:tabLst>
                <a:tab pos="652780" algn="l"/>
                <a:tab pos="963294" algn="l"/>
              </a:tabLst>
            </a:pPr>
            <a:r>
              <a:rPr sz="2200" spc="-5" dirty="0">
                <a:latin typeface="Times New Roman"/>
                <a:cs typeface="Times New Roman"/>
              </a:rPr>
              <a:t>Z	=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R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+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j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X</a:t>
            </a:r>
            <a:r>
              <a:rPr sz="1400" spc="-5" dirty="0">
                <a:latin typeface="Times New Roman"/>
                <a:cs typeface="Times New Roman"/>
              </a:rPr>
              <a:t>L</a:t>
            </a:r>
            <a:endParaRPr sz="1400">
              <a:latin typeface="Times New Roman"/>
              <a:cs typeface="Times New Roman"/>
            </a:endParaRPr>
          </a:p>
          <a:p>
            <a:pPr marL="342900" indent="-259715">
              <a:lnSpc>
                <a:spcPct val="100000"/>
              </a:lnSpc>
              <a:spcBef>
                <a:spcPts val="65"/>
              </a:spcBef>
              <a:buFont typeface="Arial MT"/>
              <a:buChar char="•"/>
              <a:tabLst>
                <a:tab pos="342900" algn="l"/>
                <a:tab pos="343535" algn="l"/>
              </a:tabLst>
            </a:pPr>
            <a:r>
              <a:rPr sz="2400" dirty="0">
                <a:latin typeface="Times New Roman"/>
                <a:cs typeface="Times New Roman"/>
              </a:rPr>
              <a:t>Expressed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polar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form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as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715000" y="2929127"/>
            <a:ext cx="3286125" cy="2524125"/>
            <a:chOff x="5715000" y="2929127"/>
            <a:chExt cx="3286125" cy="252412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358127" y="2929127"/>
              <a:ext cx="2642616" cy="186537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715000" y="4786883"/>
              <a:ext cx="1696211" cy="665987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358128" y="1499616"/>
            <a:ext cx="2500883" cy="1357884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1357883" y="2572511"/>
            <a:ext cx="4772025" cy="1242060"/>
            <a:chOff x="1357883" y="2572511"/>
            <a:chExt cx="4772025" cy="1242060"/>
          </a:xfrm>
        </p:grpSpPr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57883" y="3214115"/>
              <a:ext cx="4771644" cy="600455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857244" y="2572511"/>
              <a:ext cx="1874520" cy="641603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57883" y="2714243"/>
              <a:ext cx="1940052" cy="429767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507593" y="3952494"/>
            <a:ext cx="5610225" cy="25425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1780" indent="-259079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71145" algn="l"/>
                <a:tab pos="271780" algn="l"/>
              </a:tabLst>
            </a:pPr>
            <a:r>
              <a:rPr sz="2400" dirty="0">
                <a:latin typeface="Times New Roman"/>
                <a:cs typeface="Times New Roman"/>
              </a:rPr>
              <a:t>Expression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for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current:</a:t>
            </a:r>
            <a:endParaRPr sz="2400">
              <a:latin typeface="Times New Roman"/>
              <a:cs typeface="Times New Roman"/>
            </a:endParaRPr>
          </a:p>
          <a:p>
            <a:pPr marL="652780" lvl="1" indent="-182880">
              <a:lnSpc>
                <a:spcPct val="100000"/>
              </a:lnSpc>
              <a:spcBef>
                <a:spcPts val="400"/>
              </a:spcBef>
              <a:buSzPct val="120000"/>
              <a:buFont typeface="Arial MT"/>
              <a:buChar char="•"/>
              <a:tabLst>
                <a:tab pos="652780" algn="l"/>
              </a:tabLst>
            </a:pP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current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through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R-L</a:t>
            </a:r>
            <a:r>
              <a:rPr sz="2000" spc="-8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circuit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100">
              <a:latin typeface="Times New Roman"/>
              <a:cs typeface="Times New Roman"/>
            </a:endParaRPr>
          </a:p>
          <a:p>
            <a:pPr marL="485775" indent="-259715">
              <a:lnSpc>
                <a:spcPct val="100000"/>
              </a:lnSpc>
              <a:buFont typeface="Arial MT"/>
              <a:buChar char="•"/>
              <a:tabLst>
                <a:tab pos="485775" algn="l"/>
                <a:tab pos="486409" algn="l"/>
                <a:tab pos="2406015" algn="l"/>
              </a:tabLst>
            </a:pPr>
            <a:r>
              <a:rPr sz="2400" dirty="0">
                <a:latin typeface="Times New Roman"/>
                <a:cs typeface="Times New Roman"/>
              </a:rPr>
              <a:t>i(t)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</a:t>
            </a:r>
            <a:r>
              <a:rPr sz="1600" dirty="0">
                <a:latin typeface="Times New Roman"/>
                <a:cs typeface="Times New Roman"/>
              </a:rPr>
              <a:t>m	</a:t>
            </a:r>
            <a:r>
              <a:rPr sz="2400" spc="-10" dirty="0">
                <a:latin typeface="Times New Roman"/>
                <a:cs typeface="Times New Roman"/>
              </a:rPr>
              <a:t>Amp.</a:t>
            </a:r>
            <a:endParaRPr sz="2400">
              <a:latin typeface="Times New Roman"/>
              <a:cs typeface="Times New Roman"/>
            </a:endParaRPr>
          </a:p>
          <a:p>
            <a:pPr marL="485775" indent="-259715">
              <a:lnSpc>
                <a:spcPct val="100000"/>
              </a:lnSpc>
              <a:spcBef>
                <a:spcPts val="1680"/>
              </a:spcBef>
              <a:buFont typeface="Arial MT"/>
              <a:buChar char="•"/>
              <a:tabLst>
                <a:tab pos="485775" algn="l"/>
                <a:tab pos="486409" algn="l"/>
              </a:tabLst>
            </a:pPr>
            <a:r>
              <a:rPr sz="2400" dirty="0">
                <a:latin typeface="Times New Roman"/>
                <a:cs typeface="Times New Roman"/>
              </a:rPr>
              <a:t>instantaneous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current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i(t)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5" dirty="0">
                <a:latin typeface="Times New Roman"/>
                <a:cs typeface="Times New Roman"/>
              </a:rPr>
              <a:t>I</a:t>
            </a:r>
            <a:r>
              <a:rPr sz="1600" spc="5" dirty="0">
                <a:latin typeface="Times New Roman"/>
                <a:cs typeface="Times New Roman"/>
              </a:rPr>
              <a:t>m</a:t>
            </a:r>
            <a:r>
              <a:rPr sz="1600" spc="2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sin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(ωt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-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mbria Math"/>
                <a:cs typeface="Cambria Math"/>
              </a:rPr>
              <a:t>𝜙)</a:t>
            </a:r>
            <a:endParaRPr sz="2400">
              <a:latin typeface="Cambria Math"/>
              <a:cs typeface="Cambria Math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071372" y="4858511"/>
            <a:ext cx="3619500" cy="1000125"/>
            <a:chOff x="1071372" y="4858511"/>
            <a:chExt cx="3619500" cy="1000125"/>
          </a:xfrm>
        </p:grpSpPr>
        <p:pic>
          <p:nvPicPr>
            <p:cNvPr id="14" name="object 1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71372" y="4858511"/>
              <a:ext cx="3619500" cy="68580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071116" y="5571743"/>
              <a:ext cx="620268" cy="28651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7476" y="364997"/>
            <a:ext cx="81299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spc="-5" dirty="0">
                <a:solidFill>
                  <a:srgbClr val="FF0000"/>
                </a:solidFill>
                <a:latin typeface="Arial MT"/>
                <a:cs typeface="Arial MT"/>
              </a:rPr>
              <a:t>Power in</a:t>
            </a:r>
            <a:r>
              <a:rPr sz="3600" b="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3600" b="0" spc="-5" dirty="0">
                <a:solidFill>
                  <a:srgbClr val="FF0000"/>
                </a:solidFill>
                <a:latin typeface="Arial MT"/>
                <a:cs typeface="Arial MT"/>
              </a:rPr>
              <a:t>Resistance</a:t>
            </a:r>
            <a:r>
              <a:rPr sz="3600" b="0" spc="-1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3600" b="0" dirty="0">
                <a:solidFill>
                  <a:srgbClr val="FF0000"/>
                </a:solidFill>
                <a:latin typeface="Arial MT"/>
                <a:cs typeface="Arial MT"/>
              </a:rPr>
              <a:t>- inductance</a:t>
            </a:r>
            <a:r>
              <a:rPr sz="3600" b="0" spc="-2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3600" b="0" dirty="0">
                <a:solidFill>
                  <a:srgbClr val="FF0000"/>
                </a:solidFill>
                <a:latin typeface="Arial MT"/>
                <a:cs typeface="Arial MT"/>
              </a:rPr>
              <a:t>circuit</a:t>
            </a:r>
            <a:endParaRPr sz="3600" dirty="0">
              <a:solidFill>
                <a:srgbClr val="FF0000"/>
              </a:solidFill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5965" y="951357"/>
            <a:ext cx="28752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115" indent="-273050">
              <a:lnSpc>
                <a:spcPct val="100000"/>
              </a:lnSpc>
              <a:spcBef>
                <a:spcPts val="100"/>
              </a:spcBef>
              <a:buClr>
                <a:srgbClr val="0AD0D9"/>
              </a:buClr>
              <a:buSzPct val="93750"/>
              <a:buFont typeface="Segoe UI Symbol"/>
              <a:buChar char="⚫"/>
              <a:tabLst>
                <a:tab pos="285750" algn="l"/>
              </a:tabLst>
            </a:pPr>
            <a:r>
              <a:rPr sz="2400" dirty="0">
                <a:latin typeface="Times New Roman"/>
                <a:cs typeface="Times New Roman"/>
              </a:rPr>
              <a:t>Instantaneous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power,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504935" y="6522821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045C75"/>
                </a:solidFill>
                <a:latin typeface="Arial MT"/>
                <a:cs typeface="Arial MT"/>
              </a:rPr>
              <a:t>33</a:t>
            </a:r>
            <a:endParaRPr sz="120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4755" y="1357883"/>
            <a:ext cx="4856988" cy="361188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1143000" y="928116"/>
            <a:ext cx="7840980" cy="5430520"/>
            <a:chOff x="1143000" y="928116"/>
            <a:chExt cx="7840980" cy="5430520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71244" y="1857755"/>
              <a:ext cx="4258056" cy="61874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71244" y="2500883"/>
              <a:ext cx="4372356" cy="61874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43000" y="3144011"/>
              <a:ext cx="5430011" cy="61874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500115" y="3715511"/>
              <a:ext cx="2819399" cy="61874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714744" y="928116"/>
              <a:ext cx="2214372" cy="2715768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929628" y="4215383"/>
              <a:ext cx="2054352" cy="2142743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578916" y="3822416"/>
            <a:ext cx="4787265" cy="1177290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285115" indent="-273050">
              <a:lnSpc>
                <a:spcPct val="100000"/>
              </a:lnSpc>
              <a:spcBef>
                <a:spcPts val="575"/>
              </a:spcBef>
              <a:buClr>
                <a:srgbClr val="0AD0D9"/>
              </a:buClr>
              <a:buSzPct val="95000"/>
              <a:buFont typeface="Segoe UI Symbol"/>
              <a:buChar char="⚫"/>
              <a:tabLst>
                <a:tab pos="285115" algn="l"/>
                <a:tab pos="285750" algn="l"/>
              </a:tabLst>
            </a:pPr>
            <a:r>
              <a:rPr sz="2000" dirty="0">
                <a:latin typeface="Times New Roman"/>
                <a:cs typeface="Times New Roman"/>
              </a:rPr>
              <a:t>Since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average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value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pulsating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component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latin typeface="Times New Roman"/>
                <a:cs typeface="Times New Roman"/>
              </a:rPr>
              <a:t>over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complete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cycle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zero.</a:t>
            </a:r>
            <a:endParaRPr sz="2000">
              <a:latin typeface="Times New Roman"/>
              <a:cs typeface="Times New Roman"/>
            </a:endParaRPr>
          </a:p>
          <a:p>
            <a:pPr marL="356870" lvl="1" indent="-273685">
              <a:lnSpc>
                <a:spcPct val="100000"/>
              </a:lnSpc>
              <a:spcBef>
                <a:spcPts val="910"/>
              </a:spcBef>
              <a:buClr>
                <a:srgbClr val="0AD0D9"/>
              </a:buClr>
              <a:buSzPct val="95000"/>
              <a:buFont typeface="Segoe UI Symbol"/>
              <a:buChar char="⚫"/>
              <a:tabLst>
                <a:tab pos="356870" algn="l"/>
                <a:tab pos="357505" algn="l"/>
                <a:tab pos="2767965" algn="l"/>
              </a:tabLst>
            </a:pP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average</a:t>
            </a:r>
            <a:r>
              <a:rPr sz="2000" spc="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power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	the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circuit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786383" y="5000244"/>
            <a:ext cx="5819140" cy="1248410"/>
            <a:chOff x="786383" y="5000244"/>
            <a:chExt cx="5819140" cy="1248410"/>
          </a:xfrm>
        </p:grpSpPr>
        <p:pic>
          <p:nvPicPr>
            <p:cNvPr id="15" name="object 1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86383" y="5000244"/>
              <a:ext cx="4991100" cy="620268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357372" y="5571744"/>
              <a:ext cx="3247644" cy="676656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364642" y="6168948"/>
            <a:ext cx="621728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115" marR="5080" indent="-273050">
              <a:lnSpc>
                <a:spcPct val="100000"/>
              </a:lnSpc>
              <a:spcBef>
                <a:spcPts val="100"/>
              </a:spcBef>
              <a:buClr>
                <a:srgbClr val="0AD0D9"/>
              </a:buClr>
              <a:buSzPct val="95000"/>
              <a:buFont typeface="Segoe UI Symbol"/>
              <a:buChar char="⚫"/>
              <a:tabLst>
                <a:tab pos="285115" algn="l"/>
                <a:tab pos="285750" algn="l"/>
              </a:tabLst>
            </a:pPr>
            <a:r>
              <a:rPr sz="2000" dirty="0">
                <a:latin typeface="Times New Roman"/>
                <a:cs typeface="Times New Roman"/>
              </a:rPr>
              <a:t>V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&amp;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 </a:t>
            </a:r>
            <a:r>
              <a:rPr sz="2000" spc="-5" dirty="0">
                <a:latin typeface="Times New Roman"/>
                <a:cs typeface="Times New Roman"/>
              </a:rPr>
              <a:t>are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RMS</a:t>
            </a:r>
            <a:r>
              <a:rPr sz="2000" dirty="0">
                <a:latin typeface="Times New Roman"/>
                <a:cs typeface="Times New Roman"/>
              </a:rPr>
              <a:t> value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voltage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&amp;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current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φ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phase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angle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between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applied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voltage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&amp;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current.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500" y="487807"/>
            <a:ext cx="426974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FF0000"/>
                </a:solidFill>
                <a:latin typeface="Arial"/>
                <a:cs typeface="Arial"/>
              </a:rPr>
              <a:t>The</a:t>
            </a:r>
            <a:r>
              <a:rPr sz="3200" spc="-4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FF0000"/>
                </a:solidFill>
                <a:latin typeface="Arial"/>
                <a:cs typeface="Arial"/>
              </a:rPr>
              <a:t>series</a:t>
            </a:r>
            <a:r>
              <a:rPr sz="3200" spc="-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FF0000"/>
                </a:solidFill>
                <a:latin typeface="Arial"/>
                <a:cs typeface="Arial"/>
              </a:rPr>
              <a:t>R-C</a:t>
            </a:r>
            <a:r>
              <a:rPr sz="3200" spc="-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FF0000"/>
                </a:solidFill>
                <a:latin typeface="Arial"/>
                <a:cs typeface="Arial"/>
              </a:rPr>
              <a:t>Circuit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6334" y="1238199"/>
            <a:ext cx="4449445" cy="1031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9079" marR="5080" indent="-247015" algn="just">
              <a:lnSpc>
                <a:spcPct val="100000"/>
              </a:lnSpc>
              <a:spcBef>
                <a:spcPts val="95"/>
              </a:spcBef>
              <a:buClr>
                <a:srgbClr val="0E6EC5"/>
              </a:buClr>
              <a:buSzPct val="84090"/>
              <a:buFont typeface="Segoe UI Symbol"/>
              <a:buChar char="⚫"/>
              <a:tabLst>
                <a:tab pos="259715" algn="l"/>
              </a:tabLst>
            </a:pPr>
            <a:r>
              <a:rPr sz="2200" spc="-95" dirty="0">
                <a:latin typeface="Times New Roman"/>
                <a:cs typeface="Times New Roman"/>
              </a:rPr>
              <a:t>We </a:t>
            </a:r>
            <a:r>
              <a:rPr sz="2200" spc="-5" dirty="0">
                <a:latin typeface="Times New Roman"/>
                <a:cs typeface="Times New Roman"/>
              </a:rPr>
              <a:t>consider the ac circuit consisting </a:t>
            </a:r>
            <a:r>
              <a:rPr sz="2200" dirty="0">
                <a:latin typeface="Times New Roman"/>
                <a:cs typeface="Times New Roman"/>
              </a:rPr>
              <a:t> of</a:t>
            </a:r>
            <a:r>
              <a:rPr sz="2200" spc="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resistance</a:t>
            </a:r>
            <a:r>
              <a:rPr sz="2200" spc="21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of</a:t>
            </a:r>
            <a:r>
              <a:rPr sz="2200" spc="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R</a:t>
            </a:r>
            <a:r>
              <a:rPr sz="2200" spc="204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and</a:t>
            </a:r>
            <a:r>
              <a:rPr sz="2200" spc="2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inductance</a:t>
            </a:r>
            <a:r>
              <a:rPr sz="2200" spc="20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of </a:t>
            </a:r>
            <a:r>
              <a:rPr sz="2200" spc="-54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L</a:t>
            </a:r>
            <a:r>
              <a:rPr sz="2200" spc="-7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connecting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in series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517635" y="6549957"/>
            <a:ext cx="170815" cy="170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25"/>
              </a:lnSpc>
            </a:pPr>
            <a:r>
              <a:rPr sz="1200" spc="-5" dirty="0">
                <a:solidFill>
                  <a:srgbClr val="045C75"/>
                </a:solidFill>
                <a:latin typeface="Arial MT"/>
                <a:cs typeface="Arial MT"/>
              </a:rPr>
              <a:t>34</a:t>
            </a:r>
            <a:endParaRPr sz="120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3255" y="2357627"/>
            <a:ext cx="2857500" cy="150114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4758944" y="1310132"/>
            <a:ext cx="348424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9079" indent="-247015">
              <a:lnSpc>
                <a:spcPct val="100000"/>
              </a:lnSpc>
              <a:spcBef>
                <a:spcPts val="105"/>
              </a:spcBef>
              <a:buClr>
                <a:srgbClr val="0E6EC5"/>
              </a:buClr>
              <a:buSzPct val="85000"/>
              <a:buFont typeface="Segoe UI Symbol"/>
              <a:buChar char="⚫"/>
              <a:tabLst>
                <a:tab pos="259715" algn="l"/>
              </a:tabLst>
            </a:pPr>
            <a:r>
              <a:rPr sz="2000" spc="-35" dirty="0">
                <a:latin typeface="Times New Roman"/>
                <a:cs typeface="Times New Roman"/>
              </a:rPr>
              <a:t>Voltage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drop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across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,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V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=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 R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216397" y="1704848"/>
            <a:ext cx="133985" cy="2597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00" spc="-550" dirty="0">
                <a:solidFill>
                  <a:srgbClr val="0E6EC5"/>
                </a:solidFill>
                <a:latin typeface="Segoe UI Symbol"/>
                <a:cs typeface="Segoe UI Symbol"/>
              </a:rPr>
              <a:t>⚫</a:t>
            </a:r>
            <a:endParaRPr sz="1500">
              <a:latin typeface="Segoe UI Symbol"/>
              <a:cs typeface="Segoe UI 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949567" y="1671320"/>
            <a:ext cx="20561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imes New Roman"/>
                <a:cs typeface="Times New Roman"/>
              </a:rPr>
              <a:t>(V</a:t>
            </a:r>
            <a:r>
              <a:rPr sz="1100" spc="-5" dirty="0">
                <a:latin typeface="Times New Roman"/>
                <a:cs typeface="Times New Roman"/>
              </a:rPr>
              <a:t>R</a:t>
            </a:r>
            <a:r>
              <a:rPr sz="1100" spc="16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is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phase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with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I)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758944" y="2001723"/>
            <a:ext cx="357124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9079" indent="-247015">
              <a:lnSpc>
                <a:spcPct val="100000"/>
              </a:lnSpc>
              <a:spcBef>
                <a:spcPts val="100"/>
              </a:spcBef>
              <a:buClr>
                <a:srgbClr val="0E6EC5"/>
              </a:buClr>
              <a:buSzPct val="83333"/>
              <a:buFont typeface="Segoe UI Symbol"/>
              <a:buChar char="⚫"/>
              <a:tabLst>
                <a:tab pos="259079" algn="l"/>
                <a:tab pos="259715" algn="l"/>
              </a:tabLst>
            </a:pPr>
            <a:r>
              <a:rPr sz="1800" spc="-20" dirty="0">
                <a:latin typeface="Arial MT"/>
                <a:cs typeface="Arial MT"/>
              </a:rPr>
              <a:t>Voltage</a:t>
            </a:r>
            <a:r>
              <a:rPr sz="1800" spc="-5" dirty="0">
                <a:latin typeface="Arial MT"/>
                <a:cs typeface="Arial MT"/>
              </a:rPr>
              <a:t> drop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across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,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V</a:t>
            </a:r>
            <a:r>
              <a:rPr sz="1200" spc="-5" dirty="0">
                <a:latin typeface="Arial MT"/>
                <a:cs typeface="Arial MT"/>
              </a:rPr>
              <a:t>c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=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 </a:t>
            </a:r>
            <a:r>
              <a:rPr sz="1800" spc="-15" dirty="0">
                <a:latin typeface="Arial MT"/>
                <a:cs typeface="Arial MT"/>
              </a:rPr>
              <a:t>Xc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216397" y="2363469"/>
            <a:ext cx="133985" cy="2597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00" spc="-550" dirty="0">
                <a:solidFill>
                  <a:srgbClr val="0E6EC5"/>
                </a:solidFill>
                <a:latin typeface="Segoe UI Symbol"/>
                <a:cs typeface="Segoe UI Symbol"/>
              </a:rPr>
              <a:t>⚫</a:t>
            </a:r>
            <a:endParaRPr sz="1500">
              <a:latin typeface="Segoe UI Symbol"/>
              <a:cs typeface="Segoe UI Symbo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923658" y="2329941"/>
            <a:ext cx="15678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(</a:t>
            </a:r>
            <a:r>
              <a:rPr sz="1800" spc="-5" dirty="0">
                <a:latin typeface="Times New Roman"/>
                <a:cs typeface="Times New Roman"/>
              </a:rPr>
              <a:t>V</a:t>
            </a:r>
            <a:r>
              <a:rPr sz="1100" spc="-5" dirty="0">
                <a:latin typeface="Times New Roman"/>
                <a:cs typeface="Times New Roman"/>
              </a:rPr>
              <a:t>C</a:t>
            </a:r>
            <a:r>
              <a:rPr sz="1100" spc="16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lags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by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90)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608703" y="2738704"/>
            <a:ext cx="4041140" cy="6965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dirty="0">
                <a:latin typeface="Times New Roman"/>
                <a:cs typeface="Times New Roman"/>
              </a:rPr>
              <a:t>Applying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KVL</a:t>
            </a:r>
            <a:r>
              <a:rPr sz="2200" spc="-7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for RC series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circuit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200" spc="-5" dirty="0">
                <a:latin typeface="Times New Roman"/>
                <a:cs typeface="Times New Roman"/>
              </a:rPr>
              <a:t>V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=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V</a:t>
            </a:r>
            <a:r>
              <a:rPr sz="1400" spc="-5" dirty="0">
                <a:latin typeface="Times New Roman"/>
                <a:cs typeface="Times New Roman"/>
              </a:rPr>
              <a:t>R</a:t>
            </a:r>
            <a:r>
              <a:rPr sz="1400" spc="19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+</a:t>
            </a:r>
            <a:r>
              <a:rPr sz="2200" spc="-6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Vc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651117" y="3302055"/>
            <a:ext cx="2397125" cy="728345"/>
          </a:xfrm>
          <a:prstGeom prst="rect">
            <a:avLst/>
          </a:prstGeom>
        </p:spPr>
        <p:txBody>
          <a:bodyPr vert="horz" wrap="square" lIns="0" tIns="1206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0"/>
              </a:spcBef>
              <a:tabLst>
                <a:tab pos="429895" algn="l"/>
              </a:tabLst>
            </a:pPr>
            <a:r>
              <a:rPr sz="2000" dirty="0">
                <a:latin typeface="Times New Roman"/>
                <a:cs typeface="Times New Roman"/>
              </a:rPr>
              <a:t>=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	</a:t>
            </a:r>
            <a:r>
              <a:rPr sz="2000" spc="5" dirty="0">
                <a:latin typeface="Times New Roman"/>
                <a:cs typeface="Times New Roman"/>
              </a:rPr>
              <a:t>X</a:t>
            </a:r>
            <a:r>
              <a:rPr sz="1400" spc="5" dirty="0">
                <a:latin typeface="Times New Roman"/>
                <a:cs typeface="Times New Roman"/>
              </a:rPr>
              <a:t>C</a:t>
            </a:r>
            <a:endParaRPr sz="1400">
              <a:latin typeface="Times New Roman"/>
              <a:cs typeface="Times New Roman"/>
            </a:endParaRPr>
          </a:p>
          <a:p>
            <a:pPr marL="323215">
              <a:lnSpc>
                <a:spcPct val="100000"/>
              </a:lnSpc>
              <a:spcBef>
                <a:spcPts val="600"/>
              </a:spcBef>
            </a:pPr>
            <a:r>
              <a:rPr sz="1400" spc="-10" dirty="0">
                <a:latin typeface="Times New Roman"/>
                <a:cs typeface="Times New Roman"/>
              </a:rPr>
              <a:t>w</a:t>
            </a:r>
            <a:r>
              <a:rPr sz="1400" dirty="0">
                <a:latin typeface="Times New Roman"/>
                <a:cs typeface="Times New Roman"/>
              </a:rPr>
              <a:t>here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X</a:t>
            </a:r>
            <a:r>
              <a:rPr sz="1000" b="1" spc="-5" dirty="0">
                <a:latin typeface="Times New Roman"/>
                <a:cs typeface="Times New Roman"/>
              </a:rPr>
              <a:t>C</a:t>
            </a:r>
            <a:r>
              <a:rPr sz="1000" b="1" spc="11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= </a:t>
            </a:r>
            <a:r>
              <a:rPr sz="1400" b="1" spc="-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1</a:t>
            </a:r>
            <a:r>
              <a:rPr sz="1400" b="1" spc="5" dirty="0">
                <a:latin typeface="Times New Roman"/>
                <a:cs typeface="Times New Roman"/>
              </a:rPr>
              <a:t>/</a:t>
            </a:r>
            <a:r>
              <a:rPr sz="1400" b="1" spc="-35" dirty="0">
                <a:latin typeface="Times New Roman"/>
                <a:cs typeface="Times New Roman"/>
              </a:rPr>
              <a:t>ω</a:t>
            </a:r>
            <a:r>
              <a:rPr sz="1400" b="1" dirty="0">
                <a:latin typeface="Times New Roman"/>
                <a:cs typeface="Times New Roman"/>
              </a:rPr>
              <a:t>L</a:t>
            </a:r>
            <a:r>
              <a:rPr sz="1400" b="1" spc="-7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= 1</a:t>
            </a:r>
            <a:r>
              <a:rPr sz="1400" b="1" spc="5" dirty="0">
                <a:latin typeface="Times New Roman"/>
                <a:cs typeface="Times New Roman"/>
              </a:rPr>
              <a:t>/2</a:t>
            </a:r>
            <a:r>
              <a:rPr sz="1400" b="1" spc="-5" dirty="0">
                <a:latin typeface="Times New Roman"/>
                <a:cs typeface="Times New Roman"/>
              </a:rPr>
              <a:t>π</a:t>
            </a:r>
            <a:r>
              <a:rPr sz="1400" b="1" dirty="0">
                <a:latin typeface="Times New Roman"/>
                <a:cs typeface="Times New Roman"/>
              </a:rPr>
              <a:t>f</a:t>
            </a:r>
            <a:r>
              <a:rPr sz="1400" b="1" spc="-2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C</a:t>
            </a:r>
            <a:endParaRPr sz="1400">
              <a:latin typeface="Times New Roman"/>
              <a:cs typeface="Times New Roman"/>
            </a:endParaRPr>
          </a:p>
        </p:txBody>
      </p:sp>
      <p:pic>
        <p:nvPicPr>
          <p:cNvPr id="14" name="object 1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6511" y="4715255"/>
            <a:ext cx="2857500" cy="1786127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928871" y="4677155"/>
            <a:ext cx="4829556" cy="2180843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4401692" y="3409950"/>
            <a:ext cx="2162175" cy="10896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05130" marR="5080" indent="-97790">
              <a:lnSpc>
                <a:spcPct val="100000"/>
              </a:lnSpc>
              <a:spcBef>
                <a:spcPts val="105"/>
              </a:spcBef>
              <a:tabLst>
                <a:tab pos="1066800" algn="l"/>
                <a:tab pos="1781810" algn="l"/>
              </a:tabLst>
            </a:pPr>
            <a:r>
              <a:rPr sz="2000" dirty="0">
                <a:latin typeface="Times New Roman"/>
                <a:cs typeface="Times New Roman"/>
              </a:rPr>
              <a:t>V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1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=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	R</a:t>
            </a:r>
            <a:r>
              <a:rPr sz="2000" spc="4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4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V</a:t>
            </a:r>
            <a:r>
              <a:rPr sz="1200" dirty="0">
                <a:latin typeface="Times New Roman"/>
                <a:cs typeface="Times New Roman"/>
              </a:rPr>
              <a:t>C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V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= I	R</a:t>
            </a:r>
            <a:r>
              <a:rPr sz="2000" spc="4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+ I	</a:t>
            </a:r>
            <a:r>
              <a:rPr sz="2000" spc="5" dirty="0">
                <a:latin typeface="Times New Roman"/>
                <a:cs typeface="Times New Roman"/>
              </a:rPr>
              <a:t>X</a:t>
            </a:r>
            <a:r>
              <a:rPr sz="1400" spc="5" dirty="0">
                <a:latin typeface="Times New Roman"/>
                <a:cs typeface="Times New Roman"/>
              </a:rPr>
              <a:t>C</a:t>
            </a:r>
            <a:endParaRPr sz="1400">
              <a:latin typeface="Times New Roman"/>
              <a:cs typeface="Times New Roman"/>
            </a:endParaRPr>
          </a:p>
          <a:p>
            <a:pPr marL="259079" indent="-247015">
              <a:lnSpc>
                <a:spcPct val="100000"/>
              </a:lnSpc>
              <a:spcBef>
                <a:spcPts val="1170"/>
              </a:spcBef>
              <a:buClr>
                <a:srgbClr val="0E6EC5"/>
              </a:buClr>
              <a:buSzPct val="85000"/>
              <a:buFont typeface="Segoe UI Symbol"/>
              <a:buChar char="⚫"/>
              <a:tabLst>
                <a:tab pos="259715" algn="l"/>
              </a:tabLst>
            </a:pPr>
            <a:r>
              <a:rPr sz="2000" spc="-40" dirty="0">
                <a:latin typeface="Times New Roman"/>
                <a:cs typeface="Times New Roman"/>
              </a:rPr>
              <a:t>Vector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sum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42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V</a:t>
            </a:r>
            <a:r>
              <a:rPr sz="1400" spc="5" dirty="0">
                <a:latin typeface="Times New Roman"/>
                <a:cs typeface="Times New Roman"/>
              </a:rPr>
              <a:t>R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624066" y="4168266"/>
            <a:ext cx="74612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114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V</a:t>
            </a:r>
            <a:r>
              <a:rPr sz="1400" spc="5" dirty="0">
                <a:latin typeface="Times New Roman"/>
                <a:cs typeface="Times New Roman"/>
              </a:rPr>
              <a:t>L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072383" y="2357627"/>
            <a:ext cx="1513840" cy="2196465"/>
            <a:chOff x="3072383" y="2357627"/>
            <a:chExt cx="1513840" cy="2196465"/>
          </a:xfrm>
        </p:grpSpPr>
        <p:pic>
          <p:nvPicPr>
            <p:cNvPr id="19" name="object 1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072383" y="2357627"/>
              <a:ext cx="1499616" cy="92811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072383" y="3285744"/>
              <a:ext cx="1513332" cy="126796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6153" y="293065"/>
            <a:ext cx="640715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dirty="0">
                <a:solidFill>
                  <a:srgbClr val="04607A"/>
                </a:solidFill>
                <a:latin typeface="Arial MT"/>
                <a:cs typeface="Arial MT"/>
              </a:rPr>
              <a:t>Impedance</a:t>
            </a:r>
            <a:r>
              <a:rPr sz="3600" b="0" spc="-35" dirty="0">
                <a:solidFill>
                  <a:srgbClr val="04607A"/>
                </a:solidFill>
                <a:latin typeface="Arial MT"/>
                <a:cs typeface="Arial MT"/>
              </a:rPr>
              <a:t> </a:t>
            </a:r>
            <a:r>
              <a:rPr sz="3600" b="0" dirty="0">
                <a:solidFill>
                  <a:srgbClr val="04607A"/>
                </a:solidFill>
                <a:latin typeface="Arial MT"/>
                <a:cs typeface="Arial MT"/>
              </a:rPr>
              <a:t>of</a:t>
            </a:r>
            <a:r>
              <a:rPr sz="3600" b="0" spc="-15" dirty="0">
                <a:solidFill>
                  <a:srgbClr val="04607A"/>
                </a:solidFill>
                <a:latin typeface="Arial MT"/>
                <a:cs typeface="Arial MT"/>
              </a:rPr>
              <a:t> </a:t>
            </a:r>
            <a:r>
              <a:rPr sz="3600" b="0" spc="-5" dirty="0">
                <a:solidFill>
                  <a:srgbClr val="04607A"/>
                </a:solidFill>
                <a:latin typeface="Arial MT"/>
                <a:cs typeface="Arial MT"/>
              </a:rPr>
              <a:t>R-C</a:t>
            </a:r>
            <a:r>
              <a:rPr sz="3600" b="0" spc="-15" dirty="0">
                <a:solidFill>
                  <a:srgbClr val="04607A"/>
                </a:solidFill>
                <a:latin typeface="Arial MT"/>
                <a:cs typeface="Arial MT"/>
              </a:rPr>
              <a:t> </a:t>
            </a:r>
            <a:r>
              <a:rPr sz="3600" b="0" dirty="0">
                <a:solidFill>
                  <a:srgbClr val="04607A"/>
                </a:solidFill>
                <a:latin typeface="Arial MT"/>
                <a:cs typeface="Arial MT"/>
              </a:rPr>
              <a:t>series</a:t>
            </a:r>
            <a:r>
              <a:rPr sz="3600" b="0" spc="-10" dirty="0">
                <a:solidFill>
                  <a:srgbClr val="04607A"/>
                </a:solidFill>
                <a:latin typeface="Arial MT"/>
                <a:cs typeface="Arial MT"/>
              </a:rPr>
              <a:t> </a:t>
            </a:r>
            <a:r>
              <a:rPr sz="3600" b="0" dirty="0">
                <a:solidFill>
                  <a:srgbClr val="04607A"/>
                </a:solidFill>
                <a:latin typeface="Arial MT"/>
                <a:cs typeface="Arial MT"/>
              </a:rPr>
              <a:t>circuit</a:t>
            </a:r>
            <a:endParaRPr sz="36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517635" y="6549957"/>
            <a:ext cx="170815" cy="170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25"/>
              </a:lnSpc>
            </a:pPr>
            <a:r>
              <a:rPr sz="1200" spc="-5" dirty="0">
                <a:solidFill>
                  <a:srgbClr val="045C75"/>
                </a:solidFill>
                <a:latin typeface="Arial MT"/>
                <a:cs typeface="Arial MT"/>
              </a:rPr>
              <a:t>3</a:t>
            </a:r>
            <a:r>
              <a:rPr sz="1200" spc="-1345" dirty="0">
                <a:solidFill>
                  <a:srgbClr val="045C75"/>
                </a:solidFill>
                <a:latin typeface="Arial MT"/>
                <a:cs typeface="Arial MT"/>
              </a:rPr>
              <a:t>5</a:t>
            </a:r>
            <a:r>
              <a:rPr sz="1200" spc="-5" dirty="0">
                <a:solidFill>
                  <a:srgbClr val="045C75"/>
                </a:solidFill>
                <a:latin typeface="Arial MT"/>
                <a:cs typeface="Arial MT"/>
              </a:rPr>
              <a:t>35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7593" y="1094359"/>
            <a:ext cx="7936230" cy="1534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115" marR="5080" indent="-273050">
              <a:lnSpc>
                <a:spcPct val="100000"/>
              </a:lnSpc>
              <a:spcBef>
                <a:spcPts val="100"/>
              </a:spcBef>
              <a:buClr>
                <a:srgbClr val="0AD0D9"/>
              </a:buClr>
              <a:buSzPct val="93750"/>
              <a:buFont typeface="Segoe UI Symbol"/>
              <a:buChar char="⚫"/>
              <a:tabLst>
                <a:tab pos="285750" algn="l"/>
              </a:tabLst>
            </a:pPr>
            <a:r>
              <a:rPr sz="2400" spc="-5" dirty="0">
                <a:latin typeface="Times New Roman"/>
                <a:cs typeface="Times New Roman"/>
              </a:rPr>
              <a:t>Impedance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R-C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series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circuit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is </a:t>
            </a:r>
            <a:r>
              <a:rPr sz="2400" dirty="0">
                <a:latin typeface="Times New Roman"/>
                <a:cs typeface="Times New Roman"/>
              </a:rPr>
              <a:t>expressed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rectangular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form</a:t>
            </a:r>
            <a:r>
              <a:rPr sz="2400" spc="-5" dirty="0">
                <a:latin typeface="Times New Roman"/>
                <a:cs typeface="Times New Roman"/>
              </a:rPr>
              <a:t> as</a:t>
            </a:r>
            <a:endParaRPr sz="2400">
              <a:latin typeface="Times New Roman"/>
              <a:cs typeface="Times New Roman"/>
            </a:endParaRPr>
          </a:p>
          <a:p>
            <a:pPr marL="652780" lvl="1" indent="-247015">
              <a:lnSpc>
                <a:spcPct val="100000"/>
              </a:lnSpc>
              <a:spcBef>
                <a:spcPts val="535"/>
              </a:spcBef>
              <a:buClr>
                <a:srgbClr val="0E6EC5"/>
              </a:buClr>
              <a:buSzPct val="84090"/>
              <a:buFont typeface="Segoe UI Symbol"/>
              <a:buChar char="⚫"/>
              <a:tabLst>
                <a:tab pos="652780" algn="l"/>
                <a:tab pos="963294" algn="l"/>
              </a:tabLst>
            </a:pPr>
            <a:r>
              <a:rPr sz="2200" spc="-5" dirty="0">
                <a:latin typeface="Times New Roman"/>
                <a:cs typeface="Times New Roman"/>
              </a:rPr>
              <a:t>Z	=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R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-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j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X</a:t>
            </a:r>
            <a:r>
              <a:rPr sz="1400" spc="-5" dirty="0">
                <a:latin typeface="Times New Roman"/>
                <a:cs typeface="Times New Roman"/>
              </a:rPr>
              <a:t>C</a:t>
            </a:r>
            <a:endParaRPr sz="1400">
              <a:latin typeface="Times New Roman"/>
              <a:cs typeface="Times New Roman"/>
            </a:endParaRPr>
          </a:p>
          <a:p>
            <a:pPr marL="342900" indent="-259715">
              <a:lnSpc>
                <a:spcPct val="100000"/>
              </a:lnSpc>
              <a:spcBef>
                <a:spcPts val="65"/>
              </a:spcBef>
              <a:buFont typeface="Arial MT"/>
              <a:buChar char="•"/>
              <a:tabLst>
                <a:tab pos="342900" algn="l"/>
                <a:tab pos="343535" algn="l"/>
              </a:tabLst>
            </a:pPr>
            <a:r>
              <a:rPr sz="2400" dirty="0">
                <a:latin typeface="Times New Roman"/>
                <a:cs typeface="Times New Roman"/>
              </a:rPr>
              <a:t>Expressed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polar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form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as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57883" y="2714244"/>
            <a:ext cx="1940052" cy="358139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1071372" y="2642616"/>
            <a:ext cx="4933315" cy="1181100"/>
            <a:chOff x="1071372" y="2642616"/>
            <a:chExt cx="4933315" cy="1181100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15511" y="2642616"/>
              <a:ext cx="2289048" cy="643127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71372" y="3214116"/>
              <a:ext cx="4791456" cy="609599"/>
            </a:xfrm>
            <a:prstGeom prst="rect">
              <a:avLst/>
            </a:prstGeom>
          </p:spPr>
        </p:pic>
      </p:grp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143244" y="1499616"/>
            <a:ext cx="2857500" cy="1502664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071116" y="5500115"/>
            <a:ext cx="448056" cy="391668"/>
          </a:xfrm>
          <a:prstGeom prst="rect">
            <a:avLst/>
          </a:prstGeom>
        </p:spPr>
      </p:pic>
      <p:grpSp>
        <p:nvGrpSpPr>
          <p:cNvPr id="11" name="object 11"/>
          <p:cNvGrpSpPr/>
          <p:nvPr/>
        </p:nvGrpSpPr>
        <p:grpSpPr>
          <a:xfrm>
            <a:off x="5071871" y="3072383"/>
            <a:ext cx="4072254" cy="3590925"/>
            <a:chOff x="5071871" y="3072383"/>
            <a:chExt cx="4072254" cy="3590925"/>
          </a:xfrm>
        </p:grpSpPr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071871" y="4858511"/>
              <a:ext cx="1696212" cy="665988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143243" y="3072383"/>
              <a:ext cx="2785872" cy="1786127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810755" y="4928616"/>
              <a:ext cx="2333244" cy="1734312"/>
            </a:xfrm>
            <a:prstGeom prst="rect">
              <a:avLst/>
            </a:prstGeom>
          </p:spPr>
        </p:pic>
      </p:grpSp>
      <p:pic>
        <p:nvPicPr>
          <p:cNvPr id="15" name="object 15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643127" y="4786884"/>
            <a:ext cx="3457955" cy="637031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507593" y="3952494"/>
            <a:ext cx="5680075" cy="25425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1780" indent="-259079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71145" algn="l"/>
                <a:tab pos="271780" algn="l"/>
              </a:tabLst>
            </a:pPr>
            <a:r>
              <a:rPr sz="2400" dirty="0">
                <a:latin typeface="Times New Roman"/>
                <a:cs typeface="Times New Roman"/>
              </a:rPr>
              <a:t>Expression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for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current:</a:t>
            </a:r>
            <a:endParaRPr sz="2400">
              <a:latin typeface="Times New Roman"/>
              <a:cs typeface="Times New Roman"/>
            </a:endParaRPr>
          </a:p>
          <a:p>
            <a:pPr marL="652780" lvl="1" indent="-182880">
              <a:lnSpc>
                <a:spcPct val="100000"/>
              </a:lnSpc>
              <a:spcBef>
                <a:spcPts val="400"/>
              </a:spcBef>
              <a:buSzPct val="120000"/>
              <a:buFont typeface="Arial MT"/>
              <a:buChar char="•"/>
              <a:tabLst>
                <a:tab pos="652780" algn="l"/>
              </a:tabLst>
            </a:pP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current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through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R-L</a:t>
            </a:r>
            <a:r>
              <a:rPr sz="2000" spc="-8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circuit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100">
              <a:latin typeface="Times New Roman"/>
              <a:cs typeface="Times New Roman"/>
            </a:endParaRPr>
          </a:p>
          <a:p>
            <a:pPr marL="485775" indent="-259715">
              <a:lnSpc>
                <a:spcPct val="100000"/>
              </a:lnSpc>
              <a:buFont typeface="Arial MT"/>
              <a:buChar char="•"/>
              <a:tabLst>
                <a:tab pos="485775" algn="l"/>
                <a:tab pos="486409" algn="l"/>
                <a:tab pos="2406015" algn="l"/>
              </a:tabLst>
            </a:pPr>
            <a:r>
              <a:rPr sz="2400" dirty="0">
                <a:latin typeface="Times New Roman"/>
                <a:cs typeface="Times New Roman"/>
              </a:rPr>
              <a:t>i(t)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</a:t>
            </a:r>
            <a:r>
              <a:rPr sz="1600" dirty="0">
                <a:latin typeface="Times New Roman"/>
                <a:cs typeface="Times New Roman"/>
              </a:rPr>
              <a:t>m	</a:t>
            </a:r>
            <a:r>
              <a:rPr sz="2400" spc="-10" dirty="0">
                <a:latin typeface="Times New Roman"/>
                <a:cs typeface="Times New Roman"/>
              </a:rPr>
              <a:t>Amp.</a:t>
            </a:r>
            <a:endParaRPr sz="2400">
              <a:latin typeface="Times New Roman"/>
              <a:cs typeface="Times New Roman"/>
            </a:endParaRPr>
          </a:p>
          <a:p>
            <a:pPr marL="485775" indent="-259715">
              <a:lnSpc>
                <a:spcPct val="100000"/>
              </a:lnSpc>
              <a:spcBef>
                <a:spcPts val="1680"/>
              </a:spcBef>
              <a:buFont typeface="Arial MT"/>
              <a:buChar char="•"/>
              <a:tabLst>
                <a:tab pos="485775" algn="l"/>
                <a:tab pos="486409" algn="l"/>
              </a:tabLst>
            </a:pPr>
            <a:r>
              <a:rPr sz="2400" dirty="0">
                <a:latin typeface="Times New Roman"/>
                <a:cs typeface="Times New Roman"/>
              </a:rPr>
              <a:t>instantaneous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current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i(t)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5" dirty="0">
                <a:latin typeface="Times New Roman"/>
                <a:cs typeface="Times New Roman"/>
              </a:rPr>
              <a:t>I</a:t>
            </a:r>
            <a:r>
              <a:rPr sz="1600" spc="5" dirty="0">
                <a:latin typeface="Times New Roman"/>
                <a:cs typeface="Times New Roman"/>
              </a:rPr>
              <a:t>m</a:t>
            </a:r>
            <a:r>
              <a:rPr sz="1600" spc="2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sin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(ωt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+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mbria Math"/>
                <a:cs typeface="Cambria Math"/>
              </a:rPr>
              <a:t>𝜙)</a:t>
            </a:r>
            <a:endParaRPr sz="240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0005" y="416560"/>
            <a:ext cx="45827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b="0" spc="-5" dirty="0">
                <a:solidFill>
                  <a:srgbClr val="FF0000"/>
                </a:solidFill>
              </a:rPr>
              <a:t>S</a:t>
            </a:r>
            <a:r>
              <a:rPr sz="3600" b="0" spc="-5" dirty="0" smtClean="0">
                <a:solidFill>
                  <a:srgbClr val="FF0000"/>
                </a:solidFill>
                <a:latin typeface="Times New Roman"/>
                <a:cs typeface="Times New Roman"/>
              </a:rPr>
              <a:t>eries</a:t>
            </a:r>
            <a:r>
              <a:rPr sz="3600" b="0" spc="-15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600" b="0" dirty="0">
                <a:solidFill>
                  <a:srgbClr val="FF0000"/>
                </a:solidFill>
                <a:latin typeface="Times New Roman"/>
                <a:cs typeface="Times New Roman"/>
              </a:rPr>
              <a:t>R-L-C</a:t>
            </a:r>
            <a:r>
              <a:rPr sz="3600" b="0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600" b="0" spc="-5" dirty="0">
                <a:solidFill>
                  <a:srgbClr val="FF0000"/>
                </a:solidFill>
                <a:latin typeface="Times New Roman"/>
                <a:cs typeface="Times New Roman"/>
              </a:rPr>
              <a:t>Circuit</a:t>
            </a:r>
            <a:endParaRPr sz="360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517635" y="6549957"/>
            <a:ext cx="170815" cy="170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25"/>
              </a:lnSpc>
            </a:pPr>
            <a:r>
              <a:rPr sz="1200" spc="-5" dirty="0">
                <a:solidFill>
                  <a:srgbClr val="045C75"/>
                </a:solidFill>
                <a:latin typeface="Arial MT"/>
                <a:cs typeface="Arial MT"/>
              </a:rPr>
              <a:t>36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065308" y="3327066"/>
            <a:ext cx="399415" cy="0"/>
          </a:xfrm>
          <a:custGeom>
            <a:avLst/>
            <a:gdLst/>
            <a:ahLst/>
            <a:cxnLst/>
            <a:rect l="l" t="t" r="r" b="b"/>
            <a:pathLst>
              <a:path w="399414">
                <a:moveTo>
                  <a:pt x="0" y="0"/>
                </a:moveTo>
                <a:lnTo>
                  <a:pt x="399172" y="0"/>
                </a:lnTo>
              </a:path>
            </a:pathLst>
          </a:custGeom>
          <a:ln w="1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896773" y="3327066"/>
            <a:ext cx="399415" cy="0"/>
          </a:xfrm>
          <a:custGeom>
            <a:avLst/>
            <a:gdLst/>
            <a:ahLst/>
            <a:cxnLst/>
            <a:rect l="l" t="t" r="r" b="b"/>
            <a:pathLst>
              <a:path w="399414">
                <a:moveTo>
                  <a:pt x="0" y="0"/>
                </a:moveTo>
                <a:lnTo>
                  <a:pt x="399172" y="0"/>
                </a:lnTo>
              </a:path>
            </a:pathLst>
          </a:custGeom>
          <a:ln w="1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633017" y="3293521"/>
            <a:ext cx="130175" cy="2127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200" i="1" spc="20" dirty="0">
                <a:latin typeface="Times New Roman"/>
                <a:cs typeface="Times New Roman"/>
              </a:rPr>
              <a:t>C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049857" y="2905843"/>
            <a:ext cx="1233805" cy="76835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R="140970" algn="r">
              <a:lnSpc>
                <a:spcPct val="100000"/>
              </a:lnSpc>
              <a:spcBef>
                <a:spcPts val="420"/>
              </a:spcBef>
            </a:pPr>
            <a:r>
              <a:rPr sz="2100" i="1" spc="10" dirty="0">
                <a:latin typeface="Times New Roman"/>
                <a:cs typeface="Times New Roman"/>
              </a:rPr>
              <a:t>I</a:t>
            </a:r>
            <a:endParaRPr sz="2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09"/>
              </a:spcBef>
              <a:tabLst>
                <a:tab pos="843280" algn="l"/>
              </a:tabLst>
            </a:pPr>
            <a:r>
              <a:rPr sz="2250" spc="-5" dirty="0">
                <a:latin typeface="Symbol"/>
                <a:cs typeface="Symbol"/>
              </a:rPr>
              <a:t></a:t>
            </a:r>
            <a:r>
              <a:rPr sz="2100" i="1" spc="25" dirty="0">
                <a:latin typeface="Times New Roman"/>
                <a:cs typeface="Times New Roman"/>
              </a:rPr>
              <a:t>C</a:t>
            </a:r>
            <a:r>
              <a:rPr sz="2100" i="1" dirty="0">
                <a:latin typeface="Times New Roman"/>
                <a:cs typeface="Times New Roman"/>
              </a:rPr>
              <a:t>	</a:t>
            </a:r>
            <a:r>
              <a:rPr sz="2250" spc="-5" dirty="0">
                <a:latin typeface="Symbol"/>
                <a:cs typeface="Symbol"/>
              </a:rPr>
              <a:t></a:t>
            </a:r>
            <a:r>
              <a:rPr sz="2100" i="1" spc="25" dirty="0">
                <a:latin typeface="Times New Roman"/>
                <a:cs typeface="Times New Roman"/>
              </a:rPr>
              <a:t>C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321431" y="3111810"/>
            <a:ext cx="852805" cy="3498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100" spc="25" dirty="0">
                <a:latin typeface="Symbol"/>
                <a:cs typeface="Symbol"/>
              </a:rPr>
              <a:t></a:t>
            </a:r>
            <a:r>
              <a:rPr sz="2100" spc="-170" dirty="0">
                <a:latin typeface="Times New Roman"/>
                <a:cs typeface="Times New Roman"/>
              </a:rPr>
              <a:t> </a:t>
            </a:r>
            <a:r>
              <a:rPr sz="2100" spc="20" dirty="0">
                <a:latin typeface="Symbol"/>
                <a:cs typeface="Symbol"/>
              </a:rPr>
              <a:t></a:t>
            </a:r>
            <a:r>
              <a:rPr sz="2100" spc="-155" dirty="0">
                <a:latin typeface="Times New Roman"/>
                <a:cs typeface="Times New Roman"/>
              </a:rPr>
              <a:t> </a:t>
            </a:r>
            <a:r>
              <a:rPr sz="2100" spc="5" dirty="0">
                <a:latin typeface="Times New Roman"/>
                <a:cs typeface="Times New Roman"/>
              </a:rPr>
              <a:t>9</a:t>
            </a:r>
            <a:r>
              <a:rPr sz="2100" spc="-10" dirty="0">
                <a:latin typeface="Times New Roman"/>
                <a:cs typeface="Times New Roman"/>
              </a:rPr>
              <a:t>0</a:t>
            </a:r>
            <a:r>
              <a:rPr sz="2100" spc="15" dirty="0">
                <a:latin typeface="Symbol"/>
                <a:cs typeface="Symbol"/>
              </a:rPr>
              <a:t></a:t>
            </a:r>
            <a:endParaRPr sz="2100">
              <a:latin typeface="Symbol"/>
              <a:cs typeface="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80314" y="1030351"/>
            <a:ext cx="8300084" cy="18573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Verdana"/>
                <a:cs typeface="Verdana"/>
              </a:rPr>
              <a:t>A</a:t>
            </a:r>
            <a:r>
              <a:rPr sz="2000" spc="-25" dirty="0">
                <a:latin typeface="Verdana"/>
                <a:cs typeface="Verdana"/>
              </a:rPr>
              <a:t> </a:t>
            </a:r>
            <a:r>
              <a:rPr sz="2000" b="1" dirty="0">
                <a:solidFill>
                  <a:srgbClr val="009DD9"/>
                </a:solidFill>
                <a:latin typeface="Verdana"/>
                <a:cs typeface="Verdana"/>
              </a:rPr>
              <a:t>Phasor</a:t>
            </a:r>
            <a:r>
              <a:rPr sz="2000" b="1" spc="-5" dirty="0">
                <a:solidFill>
                  <a:srgbClr val="009DD9"/>
                </a:solidFill>
                <a:latin typeface="Verdana"/>
                <a:cs typeface="Verdana"/>
              </a:rPr>
              <a:t> </a:t>
            </a:r>
            <a:r>
              <a:rPr sz="2000" b="1" dirty="0">
                <a:solidFill>
                  <a:srgbClr val="009DD9"/>
                </a:solidFill>
                <a:latin typeface="Verdana"/>
                <a:cs typeface="Verdana"/>
              </a:rPr>
              <a:t>Diagram</a:t>
            </a:r>
            <a:r>
              <a:rPr sz="2000" b="1" spc="-30" dirty="0">
                <a:solidFill>
                  <a:srgbClr val="009DD9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is </a:t>
            </a:r>
            <a:r>
              <a:rPr sz="2000" dirty="0">
                <a:latin typeface="Verdana"/>
                <a:cs typeface="Verdana"/>
              </a:rPr>
              <a:t>a</a:t>
            </a:r>
            <a:r>
              <a:rPr sz="2000" spc="-10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graphical representation</a:t>
            </a:r>
            <a:r>
              <a:rPr sz="2000" spc="-3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of</a:t>
            </a:r>
            <a:r>
              <a:rPr sz="2000" spc="-5" dirty="0">
                <a:latin typeface="Verdana"/>
                <a:cs typeface="Verdana"/>
              </a:rPr>
              <a:t> phasors</a:t>
            </a:r>
            <a:r>
              <a:rPr sz="2000" spc="-3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and</a:t>
            </a:r>
            <a:endParaRPr sz="2000">
              <a:latin typeface="Verdana"/>
              <a:cs typeface="Verdana"/>
            </a:endParaRPr>
          </a:p>
          <a:p>
            <a:pPr marL="25400">
              <a:lnSpc>
                <a:spcPts val="2770"/>
              </a:lnSpc>
              <a:spcBef>
                <a:spcPts val="5"/>
              </a:spcBef>
              <a:tabLst>
                <a:tab pos="3271520" algn="l"/>
              </a:tabLst>
            </a:pPr>
            <a:r>
              <a:rPr sz="2000" spc="-5" dirty="0">
                <a:latin typeface="Verdana"/>
                <a:cs typeface="Verdana"/>
              </a:rPr>
              <a:t>their</a:t>
            </a:r>
            <a:r>
              <a:rPr sz="2000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relationship </a:t>
            </a:r>
            <a:r>
              <a:rPr sz="2000" dirty="0">
                <a:latin typeface="Verdana"/>
                <a:cs typeface="Verdana"/>
              </a:rPr>
              <a:t>on</a:t>
            </a:r>
            <a:r>
              <a:rPr sz="2000" spc="-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the	</a:t>
            </a:r>
            <a:r>
              <a:rPr sz="2000" i="1" spc="-5" dirty="0">
                <a:solidFill>
                  <a:srgbClr val="FF0000"/>
                </a:solidFill>
                <a:latin typeface="Verdana"/>
                <a:cs typeface="Verdana"/>
              </a:rPr>
              <a:t>complex</a:t>
            </a:r>
            <a:r>
              <a:rPr sz="2000" i="1" spc="-6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000" i="1" spc="-5" dirty="0">
                <a:solidFill>
                  <a:srgbClr val="FF0000"/>
                </a:solidFill>
                <a:latin typeface="Verdana"/>
                <a:cs typeface="Verdana"/>
              </a:rPr>
              <a:t>plane</a:t>
            </a:r>
            <a:r>
              <a:rPr sz="2400" spc="-5" dirty="0">
                <a:latin typeface="Verdana"/>
                <a:cs typeface="Verdana"/>
              </a:rPr>
              <a:t>.</a:t>
            </a:r>
            <a:endParaRPr sz="2400">
              <a:latin typeface="Verdana"/>
              <a:cs typeface="Verdana"/>
            </a:endParaRPr>
          </a:p>
          <a:p>
            <a:pPr marL="4026535">
              <a:lnSpc>
                <a:spcPts val="2770"/>
              </a:lnSpc>
            </a:pPr>
            <a:r>
              <a:rPr sz="2400" spc="-5" dirty="0">
                <a:latin typeface="Verdana"/>
                <a:cs typeface="Verdana"/>
              </a:rPr>
              <a:t>The</a:t>
            </a:r>
            <a:r>
              <a:rPr sz="2400" spc="-15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voltage</a:t>
            </a:r>
            <a:r>
              <a:rPr sz="2400" spc="15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phasors</a:t>
            </a:r>
            <a:r>
              <a:rPr sz="2400" spc="10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are</a:t>
            </a:r>
            <a:endParaRPr sz="2400">
              <a:latin typeface="Verdana"/>
              <a:cs typeface="Verdana"/>
            </a:endParaRPr>
          </a:p>
          <a:p>
            <a:pPr marL="4192904">
              <a:lnSpc>
                <a:spcPct val="100000"/>
              </a:lnSpc>
              <a:spcBef>
                <a:spcPts val="700"/>
              </a:spcBef>
            </a:pPr>
            <a:r>
              <a:rPr sz="2100" b="1" spc="-40" dirty="0">
                <a:latin typeface="Times New Roman"/>
                <a:cs typeface="Times New Roman"/>
              </a:rPr>
              <a:t>V</a:t>
            </a:r>
            <a:r>
              <a:rPr sz="1800" i="1" spc="-60" baseline="-25462" dirty="0">
                <a:latin typeface="Times New Roman"/>
                <a:cs typeface="Times New Roman"/>
              </a:rPr>
              <a:t>R</a:t>
            </a:r>
            <a:r>
              <a:rPr sz="1800" i="1" spc="225" baseline="-25462" dirty="0">
                <a:latin typeface="Times New Roman"/>
                <a:cs typeface="Times New Roman"/>
              </a:rPr>
              <a:t> </a:t>
            </a:r>
            <a:r>
              <a:rPr sz="2100" spc="20" dirty="0">
                <a:latin typeface="Symbol"/>
                <a:cs typeface="Symbol"/>
              </a:rPr>
              <a:t></a:t>
            </a:r>
            <a:r>
              <a:rPr sz="2100" spc="30" dirty="0">
                <a:latin typeface="Times New Roman"/>
                <a:cs typeface="Times New Roman"/>
              </a:rPr>
              <a:t> </a:t>
            </a:r>
            <a:r>
              <a:rPr sz="2100" i="1" spc="10" dirty="0">
                <a:latin typeface="Times New Roman"/>
                <a:cs typeface="Times New Roman"/>
              </a:rPr>
              <a:t>R</a:t>
            </a:r>
            <a:r>
              <a:rPr sz="2100" b="1" spc="10" dirty="0">
                <a:latin typeface="Times New Roman"/>
                <a:cs typeface="Times New Roman"/>
              </a:rPr>
              <a:t>I</a:t>
            </a:r>
            <a:r>
              <a:rPr sz="2100" b="1" spc="-25" dirty="0">
                <a:latin typeface="Times New Roman"/>
                <a:cs typeface="Times New Roman"/>
              </a:rPr>
              <a:t> </a:t>
            </a:r>
            <a:r>
              <a:rPr sz="2100" spc="20" dirty="0">
                <a:latin typeface="Symbol"/>
                <a:cs typeface="Symbol"/>
              </a:rPr>
              <a:t></a:t>
            </a:r>
            <a:r>
              <a:rPr sz="2100" spc="35" dirty="0">
                <a:latin typeface="Times New Roman"/>
                <a:cs typeface="Times New Roman"/>
              </a:rPr>
              <a:t> </a:t>
            </a:r>
            <a:r>
              <a:rPr sz="2100" i="1" spc="40" dirty="0">
                <a:latin typeface="Times New Roman"/>
                <a:cs typeface="Times New Roman"/>
              </a:rPr>
              <a:t>RI</a:t>
            </a:r>
            <a:r>
              <a:rPr sz="2100" spc="40" dirty="0">
                <a:latin typeface="Symbol"/>
                <a:cs typeface="Symbol"/>
              </a:rPr>
              <a:t></a:t>
            </a:r>
            <a:r>
              <a:rPr sz="2100" spc="40" dirty="0">
                <a:latin typeface="Times New Roman"/>
                <a:cs typeface="Times New Roman"/>
              </a:rPr>
              <a:t>0</a:t>
            </a:r>
            <a:r>
              <a:rPr sz="2100" spc="40" dirty="0">
                <a:latin typeface="Symbol"/>
                <a:cs typeface="Symbol"/>
              </a:rPr>
              <a:t></a:t>
            </a:r>
            <a:endParaRPr sz="2100">
              <a:latin typeface="Symbol"/>
              <a:cs typeface="Symbol"/>
            </a:endParaRPr>
          </a:p>
          <a:p>
            <a:pPr marL="4192904">
              <a:lnSpc>
                <a:spcPct val="100000"/>
              </a:lnSpc>
              <a:spcBef>
                <a:spcPts val="545"/>
              </a:spcBef>
            </a:pPr>
            <a:r>
              <a:rPr sz="2100" b="1" spc="-95" dirty="0">
                <a:latin typeface="Times New Roman"/>
                <a:cs typeface="Times New Roman"/>
              </a:rPr>
              <a:t>V</a:t>
            </a:r>
            <a:r>
              <a:rPr sz="1800" i="1" spc="22" baseline="-25462" dirty="0">
                <a:latin typeface="Times New Roman"/>
                <a:cs typeface="Times New Roman"/>
              </a:rPr>
              <a:t>L</a:t>
            </a:r>
            <a:r>
              <a:rPr sz="1800" i="1" baseline="-25462" dirty="0">
                <a:latin typeface="Times New Roman"/>
                <a:cs typeface="Times New Roman"/>
              </a:rPr>
              <a:t> </a:t>
            </a:r>
            <a:r>
              <a:rPr sz="1800" i="1" spc="150" baseline="-25462" dirty="0">
                <a:latin typeface="Times New Roman"/>
                <a:cs typeface="Times New Roman"/>
              </a:rPr>
              <a:t> </a:t>
            </a:r>
            <a:r>
              <a:rPr sz="2100" spc="20" dirty="0">
                <a:latin typeface="Symbol"/>
                <a:cs typeface="Symbol"/>
              </a:rPr>
              <a:t></a:t>
            </a:r>
            <a:r>
              <a:rPr sz="2100" dirty="0">
                <a:latin typeface="Times New Roman"/>
                <a:cs typeface="Times New Roman"/>
              </a:rPr>
              <a:t> </a:t>
            </a:r>
            <a:r>
              <a:rPr sz="2100" spc="-135" dirty="0">
                <a:latin typeface="Times New Roman"/>
                <a:cs typeface="Times New Roman"/>
              </a:rPr>
              <a:t> </a:t>
            </a:r>
            <a:r>
              <a:rPr sz="2100" i="1" spc="-105" dirty="0">
                <a:latin typeface="Times New Roman"/>
                <a:cs typeface="Times New Roman"/>
              </a:rPr>
              <a:t>j</a:t>
            </a:r>
            <a:r>
              <a:rPr sz="2250" spc="114" dirty="0">
                <a:latin typeface="Symbol"/>
                <a:cs typeface="Symbol"/>
              </a:rPr>
              <a:t></a:t>
            </a:r>
            <a:r>
              <a:rPr sz="2100" i="1" dirty="0">
                <a:latin typeface="Times New Roman"/>
                <a:cs typeface="Times New Roman"/>
              </a:rPr>
              <a:t>L</a:t>
            </a:r>
            <a:r>
              <a:rPr sz="2100" b="1" spc="10" dirty="0">
                <a:latin typeface="Times New Roman"/>
                <a:cs typeface="Times New Roman"/>
              </a:rPr>
              <a:t>I</a:t>
            </a:r>
            <a:r>
              <a:rPr sz="2100" b="1" spc="-15" dirty="0">
                <a:latin typeface="Times New Roman"/>
                <a:cs typeface="Times New Roman"/>
              </a:rPr>
              <a:t> </a:t>
            </a:r>
            <a:r>
              <a:rPr sz="2100" spc="20" dirty="0">
                <a:latin typeface="Symbol"/>
                <a:cs typeface="Symbol"/>
              </a:rPr>
              <a:t></a:t>
            </a:r>
            <a:r>
              <a:rPr sz="2100" spc="-165" dirty="0">
                <a:latin typeface="Times New Roman"/>
                <a:cs typeface="Times New Roman"/>
              </a:rPr>
              <a:t> </a:t>
            </a:r>
            <a:r>
              <a:rPr sz="2250" spc="114" dirty="0">
                <a:latin typeface="Symbol"/>
                <a:cs typeface="Symbol"/>
              </a:rPr>
              <a:t></a:t>
            </a:r>
            <a:r>
              <a:rPr sz="2100" i="1" spc="-5" dirty="0">
                <a:latin typeface="Times New Roman"/>
                <a:cs typeface="Times New Roman"/>
              </a:rPr>
              <a:t>L</a:t>
            </a:r>
            <a:r>
              <a:rPr sz="2100" i="1" spc="175" dirty="0">
                <a:latin typeface="Times New Roman"/>
                <a:cs typeface="Times New Roman"/>
              </a:rPr>
              <a:t>I</a:t>
            </a:r>
            <a:r>
              <a:rPr sz="2100" spc="5" dirty="0">
                <a:latin typeface="Symbol"/>
                <a:cs typeface="Symbol"/>
              </a:rPr>
              <a:t></a:t>
            </a:r>
            <a:r>
              <a:rPr sz="2100" spc="5" dirty="0">
                <a:latin typeface="Times New Roman"/>
                <a:cs typeface="Times New Roman"/>
              </a:rPr>
              <a:t>9</a:t>
            </a:r>
            <a:r>
              <a:rPr sz="2100" dirty="0">
                <a:latin typeface="Times New Roman"/>
                <a:cs typeface="Times New Roman"/>
              </a:rPr>
              <a:t>0</a:t>
            </a:r>
            <a:r>
              <a:rPr sz="2100" spc="15" dirty="0">
                <a:latin typeface="Symbol"/>
                <a:cs typeface="Symbol"/>
              </a:rPr>
              <a:t></a:t>
            </a:r>
            <a:endParaRPr sz="2100">
              <a:latin typeface="Symbol"/>
              <a:cs typeface="Symbo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435364" y="3111810"/>
            <a:ext cx="1429385" cy="3498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  <a:tabLst>
                <a:tab pos="410845" algn="l"/>
              </a:tabLst>
            </a:pPr>
            <a:r>
              <a:rPr sz="2100" b="1" spc="25" dirty="0">
                <a:latin typeface="Times New Roman"/>
                <a:cs typeface="Times New Roman"/>
              </a:rPr>
              <a:t>V	</a:t>
            </a:r>
            <a:r>
              <a:rPr sz="2100" spc="20" dirty="0">
                <a:latin typeface="Symbol"/>
                <a:cs typeface="Symbol"/>
              </a:rPr>
              <a:t></a:t>
            </a:r>
            <a:r>
              <a:rPr sz="2100" spc="430" dirty="0">
                <a:latin typeface="Times New Roman"/>
                <a:cs typeface="Times New Roman"/>
              </a:rPr>
              <a:t> </a:t>
            </a:r>
            <a:r>
              <a:rPr sz="3150" spc="30" baseline="35714" dirty="0">
                <a:latin typeface="Symbol"/>
                <a:cs typeface="Symbol"/>
              </a:rPr>
              <a:t></a:t>
            </a:r>
            <a:r>
              <a:rPr sz="3150" spc="-97" baseline="35714" dirty="0">
                <a:latin typeface="Times New Roman"/>
                <a:cs typeface="Times New Roman"/>
              </a:rPr>
              <a:t> </a:t>
            </a:r>
            <a:r>
              <a:rPr sz="3150" i="1" spc="15" baseline="35714" dirty="0">
                <a:latin typeface="Times New Roman"/>
                <a:cs typeface="Times New Roman"/>
              </a:rPr>
              <a:t>j</a:t>
            </a:r>
            <a:r>
              <a:rPr sz="3150" i="1" spc="352" baseline="35714" dirty="0">
                <a:latin typeface="Times New Roman"/>
                <a:cs typeface="Times New Roman"/>
              </a:rPr>
              <a:t> </a:t>
            </a:r>
            <a:r>
              <a:rPr sz="2100" b="1" spc="10" dirty="0">
                <a:latin typeface="Times New Roman"/>
                <a:cs typeface="Times New Roman"/>
              </a:rPr>
              <a:t>I</a:t>
            </a:r>
            <a:r>
              <a:rPr sz="2100" b="1" spc="-30" dirty="0">
                <a:latin typeface="Times New Roman"/>
                <a:cs typeface="Times New Roman"/>
              </a:rPr>
              <a:t> </a:t>
            </a:r>
            <a:r>
              <a:rPr sz="2100" spc="20" dirty="0">
                <a:latin typeface="Symbol"/>
                <a:cs typeface="Symbol"/>
              </a:rPr>
              <a:t></a:t>
            </a:r>
            <a:endParaRPr sz="2100">
              <a:latin typeface="Symbol"/>
              <a:cs typeface="Symbo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144517" y="2215133"/>
            <a:ext cx="213360" cy="1286510"/>
          </a:xfrm>
          <a:custGeom>
            <a:avLst/>
            <a:gdLst/>
            <a:ahLst/>
            <a:cxnLst/>
            <a:rect l="l" t="t" r="r" b="b"/>
            <a:pathLst>
              <a:path w="213360" h="1286510">
                <a:moveTo>
                  <a:pt x="213360" y="1286255"/>
                </a:moveTo>
                <a:lnTo>
                  <a:pt x="150351" y="1255385"/>
                </a:lnTo>
                <a:lnTo>
                  <a:pt x="127260" y="1220748"/>
                </a:lnTo>
                <a:lnTo>
                  <a:pt x="112117" y="1176820"/>
                </a:lnTo>
                <a:lnTo>
                  <a:pt x="106680" y="1126236"/>
                </a:lnTo>
                <a:lnTo>
                  <a:pt x="106680" y="803148"/>
                </a:lnTo>
                <a:lnTo>
                  <a:pt x="101242" y="752563"/>
                </a:lnTo>
                <a:lnTo>
                  <a:pt x="86099" y="708635"/>
                </a:lnTo>
                <a:lnTo>
                  <a:pt x="63008" y="673998"/>
                </a:lnTo>
                <a:lnTo>
                  <a:pt x="33723" y="651284"/>
                </a:lnTo>
                <a:lnTo>
                  <a:pt x="0" y="643127"/>
                </a:lnTo>
                <a:lnTo>
                  <a:pt x="33723" y="634971"/>
                </a:lnTo>
                <a:lnTo>
                  <a:pt x="63008" y="612257"/>
                </a:lnTo>
                <a:lnTo>
                  <a:pt x="86099" y="577620"/>
                </a:lnTo>
                <a:lnTo>
                  <a:pt x="101242" y="533692"/>
                </a:lnTo>
                <a:lnTo>
                  <a:pt x="106680" y="483107"/>
                </a:lnTo>
                <a:lnTo>
                  <a:pt x="106680" y="160019"/>
                </a:lnTo>
                <a:lnTo>
                  <a:pt x="112117" y="109435"/>
                </a:lnTo>
                <a:lnTo>
                  <a:pt x="127260" y="65507"/>
                </a:lnTo>
                <a:lnTo>
                  <a:pt x="150351" y="30870"/>
                </a:lnTo>
                <a:lnTo>
                  <a:pt x="179636" y="8156"/>
                </a:lnTo>
                <a:lnTo>
                  <a:pt x="213360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747353" y="3344710"/>
            <a:ext cx="3117215" cy="4235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  <a:tabLst>
                <a:tab pos="557530" algn="l"/>
              </a:tabLst>
            </a:pPr>
            <a:r>
              <a:rPr sz="2600" b="1" spc="254" dirty="0">
                <a:latin typeface="Times New Roman"/>
                <a:cs typeface="Times New Roman"/>
              </a:rPr>
              <a:t>V</a:t>
            </a:r>
            <a:r>
              <a:rPr sz="2250" i="1" spc="382" baseline="-24074" dirty="0">
                <a:latin typeface="Times New Roman"/>
                <a:cs typeface="Times New Roman"/>
              </a:rPr>
              <a:t>s	</a:t>
            </a:r>
            <a:r>
              <a:rPr sz="2600" spc="434" dirty="0">
                <a:latin typeface="Symbol"/>
                <a:cs typeface="Symbol"/>
              </a:rPr>
              <a:t></a:t>
            </a:r>
            <a:r>
              <a:rPr sz="2600" spc="170" dirty="0">
                <a:latin typeface="Times New Roman"/>
                <a:cs typeface="Times New Roman"/>
              </a:rPr>
              <a:t> </a:t>
            </a:r>
            <a:r>
              <a:rPr sz="2600" b="1" spc="315" dirty="0">
                <a:latin typeface="Times New Roman"/>
                <a:cs typeface="Times New Roman"/>
              </a:rPr>
              <a:t>V</a:t>
            </a:r>
            <a:r>
              <a:rPr sz="2250" i="1" spc="472" baseline="-24074" dirty="0">
                <a:latin typeface="Times New Roman"/>
                <a:cs typeface="Times New Roman"/>
              </a:rPr>
              <a:t>R</a:t>
            </a:r>
            <a:r>
              <a:rPr sz="2250" i="1" spc="810" baseline="-24074" dirty="0">
                <a:latin typeface="Times New Roman"/>
                <a:cs typeface="Times New Roman"/>
              </a:rPr>
              <a:t> </a:t>
            </a:r>
            <a:r>
              <a:rPr sz="2600" spc="434" dirty="0">
                <a:latin typeface="Symbol"/>
                <a:cs typeface="Symbol"/>
              </a:rPr>
              <a:t></a:t>
            </a:r>
            <a:r>
              <a:rPr sz="2600" spc="35" dirty="0">
                <a:latin typeface="Times New Roman"/>
                <a:cs typeface="Times New Roman"/>
              </a:rPr>
              <a:t> </a:t>
            </a:r>
            <a:r>
              <a:rPr sz="2600" b="1" spc="300" dirty="0">
                <a:latin typeface="Times New Roman"/>
                <a:cs typeface="Times New Roman"/>
              </a:rPr>
              <a:t>V</a:t>
            </a:r>
            <a:r>
              <a:rPr sz="2250" i="1" spc="450" baseline="-24074" dirty="0">
                <a:latin typeface="Times New Roman"/>
                <a:cs typeface="Times New Roman"/>
              </a:rPr>
              <a:t>L</a:t>
            </a:r>
            <a:r>
              <a:rPr sz="2250" i="1" spc="757" baseline="-24074" dirty="0">
                <a:latin typeface="Times New Roman"/>
                <a:cs typeface="Times New Roman"/>
              </a:rPr>
              <a:t> </a:t>
            </a:r>
            <a:r>
              <a:rPr sz="2600" spc="434" dirty="0">
                <a:latin typeface="Symbol"/>
                <a:cs typeface="Symbol"/>
              </a:rPr>
              <a:t></a:t>
            </a:r>
            <a:r>
              <a:rPr sz="2600" spc="35" dirty="0">
                <a:latin typeface="Times New Roman"/>
                <a:cs typeface="Times New Roman"/>
              </a:rPr>
              <a:t> </a:t>
            </a:r>
            <a:r>
              <a:rPr sz="2600" b="1" spc="270" dirty="0">
                <a:latin typeface="Times New Roman"/>
                <a:cs typeface="Times New Roman"/>
              </a:rPr>
              <a:t>V</a:t>
            </a:r>
            <a:r>
              <a:rPr sz="2250" i="1" spc="405" baseline="-24074" dirty="0">
                <a:latin typeface="Times New Roman"/>
                <a:cs typeface="Times New Roman"/>
              </a:rPr>
              <a:t>C</a:t>
            </a:r>
            <a:endParaRPr sz="2250" baseline="-24074">
              <a:latin typeface="Times New Roman"/>
              <a:cs typeface="Times New Roman"/>
            </a:endParaRPr>
          </a:p>
        </p:txBody>
      </p:sp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58255" y="5071871"/>
            <a:ext cx="3285743" cy="1571243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578916" y="3882390"/>
            <a:ext cx="7701915" cy="636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115" indent="-273050">
              <a:lnSpc>
                <a:spcPct val="100000"/>
              </a:lnSpc>
              <a:spcBef>
                <a:spcPts val="100"/>
              </a:spcBef>
              <a:buClr>
                <a:srgbClr val="0AD0D9"/>
              </a:buClr>
              <a:buSzPct val="95000"/>
              <a:buFont typeface="Segoe UI Symbol"/>
              <a:buChar char="⚫"/>
              <a:tabLst>
                <a:tab pos="285115" algn="l"/>
                <a:tab pos="285750" algn="l"/>
              </a:tabLst>
            </a:pPr>
            <a:r>
              <a:rPr sz="2000" dirty="0">
                <a:latin typeface="Times New Roman"/>
                <a:cs typeface="Times New Roman"/>
              </a:rPr>
              <a:t>Applied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voltage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spc="-125" dirty="0">
                <a:latin typeface="Times New Roman"/>
                <a:cs typeface="Times New Roman"/>
              </a:rPr>
              <a:t>V,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being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equal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phasor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vector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sum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459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V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2000" dirty="0">
                <a:latin typeface="Times New Roman"/>
                <a:cs typeface="Times New Roman"/>
              </a:rPr>
              <a:t>,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V</a:t>
            </a:r>
            <a:r>
              <a:rPr sz="1200" dirty="0">
                <a:latin typeface="Times New Roman"/>
                <a:cs typeface="Times New Roman"/>
              </a:rPr>
              <a:t>L</a:t>
            </a:r>
            <a:r>
              <a:rPr sz="1200" spc="20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&amp;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V</a:t>
            </a:r>
            <a:r>
              <a:rPr sz="1400" spc="5" dirty="0">
                <a:latin typeface="Times New Roman"/>
                <a:cs typeface="Times New Roman"/>
              </a:rPr>
              <a:t>C</a:t>
            </a:r>
            <a:endParaRPr sz="1400">
              <a:latin typeface="Times New Roman"/>
              <a:cs typeface="Times New Roman"/>
            </a:endParaRPr>
          </a:p>
          <a:p>
            <a:pPr marL="285115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given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magnitude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15" name="object 1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56615" y="1786127"/>
            <a:ext cx="3787140" cy="1600200"/>
          </a:xfrm>
          <a:prstGeom prst="rect">
            <a:avLst/>
          </a:prstGeom>
        </p:spPr>
      </p:pic>
      <p:grpSp>
        <p:nvGrpSpPr>
          <p:cNvPr id="16" name="object 16"/>
          <p:cNvGrpSpPr/>
          <p:nvPr/>
        </p:nvGrpSpPr>
        <p:grpSpPr>
          <a:xfrm>
            <a:off x="499872" y="4215384"/>
            <a:ext cx="8501380" cy="2481580"/>
            <a:chOff x="499872" y="4215384"/>
            <a:chExt cx="8501380" cy="2481580"/>
          </a:xfrm>
        </p:grpSpPr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86384" y="4500372"/>
              <a:ext cx="5071872" cy="667512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28116" y="5215128"/>
              <a:ext cx="2628900" cy="409956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99872" y="5715000"/>
              <a:ext cx="4858512" cy="286512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99872" y="6143244"/>
              <a:ext cx="1231392" cy="429768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357627" y="6143244"/>
              <a:ext cx="2314955" cy="553212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357872" y="4215384"/>
              <a:ext cx="1642872" cy="999744"/>
            </a:xfrm>
            <a:prstGeom prst="rect">
              <a:avLst/>
            </a:prstGeom>
          </p:spPr>
        </p:pic>
      </p:grpSp>
      <p:grpSp>
        <p:nvGrpSpPr>
          <p:cNvPr id="23" name="object 23"/>
          <p:cNvGrpSpPr/>
          <p:nvPr/>
        </p:nvGrpSpPr>
        <p:grpSpPr>
          <a:xfrm>
            <a:off x="7286243" y="2071116"/>
            <a:ext cx="1801495" cy="1849120"/>
            <a:chOff x="7286243" y="2071116"/>
            <a:chExt cx="1801495" cy="1849120"/>
          </a:xfrm>
        </p:grpSpPr>
        <p:pic>
          <p:nvPicPr>
            <p:cNvPr id="24" name="object 2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286243" y="2071116"/>
              <a:ext cx="1801368" cy="858012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286243" y="2929127"/>
              <a:ext cx="1714500" cy="9906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3317875"/>
            <a:ext cx="5943599" cy="1661993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Thre</a:t>
            </a:r>
            <a:r>
              <a:rPr lang="en-US" spc="5" dirty="0">
                <a:solidFill>
                  <a:srgbClr val="0070C0"/>
                </a:solidFill>
              </a:rPr>
              <a:t>e</a:t>
            </a:r>
            <a:r>
              <a:rPr lang="en-US" dirty="0">
                <a:solidFill>
                  <a:srgbClr val="0070C0"/>
                </a:solidFill>
              </a:rPr>
              <a:t>-phase</a:t>
            </a:r>
            <a:r>
              <a:rPr lang="en-US" spc="-165" dirty="0">
                <a:solidFill>
                  <a:srgbClr val="0070C0"/>
                </a:solidFill>
              </a:rPr>
              <a:t> </a:t>
            </a:r>
            <a:r>
              <a:rPr lang="en-US" spc="-5" dirty="0" smtClean="0">
                <a:solidFill>
                  <a:srgbClr val="0070C0"/>
                </a:solidFill>
              </a:rPr>
              <a:t>System</a:t>
            </a:r>
            <a:r>
              <a:rPr lang="en-US" dirty="0">
                <a:solidFill>
                  <a:srgbClr val="0070C0"/>
                </a:solidFill>
              </a:rPr>
              <a:t/>
            </a:r>
            <a:br>
              <a:rPr lang="en-US" dirty="0">
                <a:solidFill>
                  <a:srgbClr val="0070C0"/>
                </a:solidFill>
              </a:rPr>
            </a:b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988242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71871" y="286511"/>
            <a:ext cx="3357372" cy="330860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99872" y="356615"/>
            <a:ext cx="3491484" cy="300075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14884" y="3429000"/>
            <a:ext cx="4000500" cy="228600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500371" y="3715511"/>
            <a:ext cx="4000500" cy="249936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721868" y="6097320"/>
            <a:ext cx="301307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5115" indent="-273050">
              <a:lnSpc>
                <a:spcPct val="100000"/>
              </a:lnSpc>
              <a:spcBef>
                <a:spcPts val="95"/>
              </a:spcBef>
              <a:buClr>
                <a:srgbClr val="0AD0D9"/>
              </a:buClr>
              <a:buSzPct val="93181"/>
              <a:buFont typeface="Segoe UI Symbol"/>
              <a:buChar char="⚫"/>
              <a:tabLst>
                <a:tab pos="285750" algn="l"/>
              </a:tabLst>
            </a:pPr>
            <a:r>
              <a:rPr sz="2200" b="1" spc="-5" dirty="0">
                <a:latin typeface="Times New Roman"/>
                <a:cs typeface="Times New Roman"/>
              </a:rPr>
              <a:t>Single</a:t>
            </a:r>
            <a:r>
              <a:rPr sz="2200" b="1" spc="-20" dirty="0">
                <a:latin typeface="Times New Roman"/>
                <a:cs typeface="Times New Roman"/>
              </a:rPr>
              <a:t> </a:t>
            </a:r>
            <a:r>
              <a:rPr sz="2200" b="1" spc="-5" dirty="0">
                <a:latin typeface="Times New Roman"/>
                <a:cs typeface="Times New Roman"/>
              </a:rPr>
              <a:t>phase</a:t>
            </a:r>
            <a:r>
              <a:rPr sz="2200" b="1" spc="-20" dirty="0">
                <a:latin typeface="Times New Roman"/>
                <a:cs typeface="Times New Roman"/>
              </a:rPr>
              <a:t> </a:t>
            </a:r>
            <a:r>
              <a:rPr sz="2200" b="1" spc="-5" dirty="0">
                <a:latin typeface="Times New Roman"/>
                <a:cs typeface="Times New Roman"/>
              </a:rPr>
              <a:t>generator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504935" y="6537257"/>
            <a:ext cx="196215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z="1200" spc="-5" dirty="0">
                <a:solidFill>
                  <a:srgbClr val="045C75"/>
                </a:solidFill>
                <a:latin typeface="Arial MT"/>
                <a:cs typeface="Arial MT"/>
              </a:rPr>
              <a:t>38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151882" y="6240271"/>
            <a:ext cx="299085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5115" indent="-273050">
              <a:lnSpc>
                <a:spcPct val="100000"/>
              </a:lnSpc>
              <a:spcBef>
                <a:spcPts val="95"/>
              </a:spcBef>
              <a:buClr>
                <a:srgbClr val="0AD0D9"/>
              </a:buClr>
              <a:buSzPct val="93181"/>
              <a:buFont typeface="Segoe UI Symbol"/>
              <a:buChar char="⚫"/>
              <a:tabLst>
                <a:tab pos="285750" algn="l"/>
              </a:tabLst>
            </a:pPr>
            <a:r>
              <a:rPr sz="2200" b="1" spc="-15" dirty="0">
                <a:latin typeface="Times New Roman"/>
                <a:cs typeface="Times New Roman"/>
              </a:rPr>
              <a:t>Three</a:t>
            </a:r>
            <a:r>
              <a:rPr sz="2200" b="1" spc="-20" dirty="0">
                <a:latin typeface="Times New Roman"/>
                <a:cs typeface="Times New Roman"/>
              </a:rPr>
              <a:t> </a:t>
            </a:r>
            <a:r>
              <a:rPr sz="2200" b="1" spc="-5" dirty="0">
                <a:latin typeface="Times New Roman"/>
                <a:cs typeface="Times New Roman"/>
              </a:rPr>
              <a:t>phase</a:t>
            </a:r>
            <a:r>
              <a:rPr sz="2200" b="1" spc="-15" dirty="0">
                <a:latin typeface="Times New Roman"/>
                <a:cs typeface="Times New Roman"/>
              </a:rPr>
              <a:t> </a:t>
            </a:r>
            <a:r>
              <a:rPr sz="2200" b="1" spc="-5" dirty="0">
                <a:latin typeface="Times New Roman"/>
                <a:cs typeface="Times New Roman"/>
              </a:rPr>
              <a:t>generator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025" y="579246"/>
            <a:ext cx="50082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dirty="0">
                <a:solidFill>
                  <a:srgbClr val="FF0000"/>
                </a:solidFill>
                <a:latin typeface="Arial MT"/>
                <a:cs typeface="Arial MT"/>
              </a:rPr>
              <a:t>Three-phase</a:t>
            </a:r>
            <a:r>
              <a:rPr sz="3600" b="0" spc="-24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3600" b="0" spc="-5" dirty="0">
                <a:solidFill>
                  <a:srgbClr val="FF0000"/>
                </a:solidFill>
                <a:latin typeface="Arial MT"/>
                <a:cs typeface="Arial MT"/>
              </a:rPr>
              <a:t>AC</a:t>
            </a:r>
            <a:r>
              <a:rPr sz="3600" b="0" spc="-3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3600" b="0" dirty="0">
                <a:solidFill>
                  <a:srgbClr val="FF0000"/>
                </a:solidFill>
                <a:latin typeface="Arial MT"/>
                <a:cs typeface="Arial MT"/>
              </a:rPr>
              <a:t>Circuits</a:t>
            </a:r>
            <a:endParaRPr sz="3600" dirty="0">
              <a:solidFill>
                <a:srgbClr val="FF0000"/>
              </a:solidFill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92710" rIns="0" bIns="0" rtlCol="0">
            <a:spAutoFit/>
          </a:bodyPr>
          <a:lstStyle/>
          <a:p>
            <a:pPr marL="285750" indent="-273685" algn="just">
              <a:lnSpc>
                <a:spcPct val="100000"/>
              </a:lnSpc>
              <a:spcBef>
                <a:spcPts val="730"/>
              </a:spcBef>
              <a:buClr>
                <a:srgbClr val="0AD0D9"/>
              </a:buClr>
              <a:buSzPct val="94230"/>
              <a:buFont typeface="Segoe UI Symbol"/>
              <a:buChar char="⚫"/>
              <a:tabLst>
                <a:tab pos="286385" algn="l"/>
              </a:tabLst>
            </a:pPr>
            <a:r>
              <a:rPr dirty="0"/>
              <a:t>Generation</a:t>
            </a:r>
            <a:r>
              <a:rPr spc="-30" dirty="0"/>
              <a:t> </a:t>
            </a:r>
            <a:r>
              <a:rPr dirty="0"/>
              <a:t>of</a:t>
            </a:r>
            <a:r>
              <a:rPr spc="-75" dirty="0"/>
              <a:t> </a:t>
            </a:r>
            <a:r>
              <a:rPr dirty="0"/>
              <a:t>Three-phase</a:t>
            </a:r>
            <a:r>
              <a:rPr spc="-50" dirty="0"/>
              <a:t> </a:t>
            </a:r>
            <a:r>
              <a:rPr dirty="0"/>
              <a:t>Balanced</a:t>
            </a:r>
            <a:r>
              <a:rPr spc="-75" dirty="0"/>
              <a:t> </a:t>
            </a:r>
            <a:r>
              <a:rPr spc="-45" dirty="0"/>
              <a:t>Voltages</a:t>
            </a:r>
          </a:p>
          <a:p>
            <a:pPr marL="652780" marR="5080" lvl="1" indent="-247015" algn="just">
              <a:lnSpc>
                <a:spcPct val="100000"/>
              </a:lnSpc>
              <a:spcBef>
                <a:spcPts val="585"/>
              </a:spcBef>
              <a:buClr>
                <a:srgbClr val="0E6EC5"/>
              </a:buClr>
              <a:buSzPct val="85416"/>
              <a:buFont typeface="Segoe UI Symbol"/>
              <a:buChar char="⚫"/>
              <a:tabLst>
                <a:tab pos="653415" algn="l"/>
              </a:tabLst>
            </a:pPr>
            <a:r>
              <a:rPr sz="2400" spc="-5" dirty="0" smtClean="0">
                <a:latin typeface="Times New Roman"/>
                <a:cs typeface="Times New Roman"/>
              </a:rPr>
              <a:t>Three </a:t>
            </a:r>
            <a:r>
              <a:rPr sz="2400" dirty="0">
                <a:latin typeface="Times New Roman"/>
                <a:cs typeface="Times New Roman"/>
              </a:rPr>
              <a:t>windings, with </a:t>
            </a:r>
            <a:r>
              <a:rPr sz="2400" spc="-5" dirty="0">
                <a:latin typeface="Times New Roman"/>
                <a:cs typeface="Times New Roman"/>
              </a:rPr>
              <a:t>equal 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no. </a:t>
            </a:r>
            <a:r>
              <a:rPr sz="2400" dirty="0">
                <a:latin typeface="Times New Roman"/>
                <a:cs typeface="Times New Roman"/>
              </a:rPr>
              <a:t>of turns in </a:t>
            </a:r>
            <a:r>
              <a:rPr sz="2400" spc="-5" dirty="0">
                <a:latin typeface="Times New Roman"/>
                <a:cs typeface="Times New Roman"/>
              </a:rPr>
              <a:t>each one, </a:t>
            </a:r>
            <a:r>
              <a:rPr sz="2400" dirty="0">
                <a:latin typeface="Times New Roman"/>
                <a:cs typeface="Times New Roman"/>
              </a:rPr>
              <a:t>are used, </a:t>
            </a:r>
            <a:r>
              <a:rPr sz="2400" spc="-5" dirty="0">
                <a:latin typeface="Times New Roman"/>
                <a:cs typeface="Times New Roman"/>
              </a:rPr>
              <a:t>so as </a:t>
            </a:r>
            <a:r>
              <a:rPr sz="2400" dirty="0">
                <a:latin typeface="Times New Roman"/>
                <a:cs typeface="Times New Roman"/>
              </a:rPr>
              <a:t>to </a:t>
            </a:r>
            <a:r>
              <a:rPr sz="2400" spc="-5" dirty="0">
                <a:latin typeface="Times New Roman"/>
                <a:cs typeface="Times New Roman"/>
              </a:rPr>
              <a:t>obtain </a:t>
            </a:r>
            <a:r>
              <a:rPr sz="2400" b="1" spc="-5" dirty="0">
                <a:latin typeface="Times New Roman"/>
                <a:cs typeface="Times New Roman"/>
              </a:rPr>
              <a:t>equal </a:t>
            </a:r>
            <a:r>
              <a:rPr sz="2400" b="1" dirty="0">
                <a:latin typeface="Times New Roman"/>
                <a:cs typeface="Times New Roman"/>
              </a:rPr>
              <a:t> voltage</a:t>
            </a:r>
            <a:r>
              <a:rPr sz="2400" b="1" spc="-2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in</a:t>
            </a:r>
            <a:r>
              <a:rPr sz="2400" b="1" spc="-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magnitude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all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three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phases.</a:t>
            </a:r>
          </a:p>
          <a:p>
            <a:pPr marL="652780" lvl="1" indent="-247650" algn="just">
              <a:lnSpc>
                <a:spcPct val="100000"/>
              </a:lnSpc>
              <a:spcBef>
                <a:spcPts val="580"/>
              </a:spcBef>
              <a:buClr>
                <a:srgbClr val="0E6EC5"/>
              </a:buClr>
              <a:buSzPct val="85416"/>
              <a:buFont typeface="Segoe UI Symbol"/>
              <a:buChar char="⚫"/>
              <a:tabLst>
                <a:tab pos="653415" algn="l"/>
              </a:tabLst>
            </a:pPr>
            <a:r>
              <a:rPr sz="2400" spc="-5" dirty="0">
                <a:latin typeface="Times New Roman"/>
                <a:cs typeface="Times New Roman"/>
              </a:rPr>
              <a:t>Also</a:t>
            </a:r>
            <a:r>
              <a:rPr sz="2400" spc="1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14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obtain</a:t>
            </a:r>
            <a:r>
              <a:rPr sz="2400" spc="1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15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balanced</a:t>
            </a:r>
            <a:r>
              <a:rPr sz="2400" spc="15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three-phase</a:t>
            </a:r>
            <a:r>
              <a:rPr sz="2400" spc="15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voltage,</a:t>
            </a:r>
            <a:r>
              <a:rPr sz="2400" spc="13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</a:t>
            </a:r>
            <a:r>
              <a:rPr sz="2400" spc="15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windings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756654" y="3171266"/>
            <a:ext cx="1853564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05155" algn="l"/>
                <a:tab pos="1283335" algn="l"/>
              </a:tabLst>
            </a:pPr>
            <a:r>
              <a:rPr sz="2400" spc="-5" dirty="0">
                <a:latin typeface="Times New Roman"/>
                <a:cs typeface="Times New Roman"/>
              </a:rPr>
              <a:t>12</a:t>
            </a:r>
            <a:r>
              <a:rPr sz="2400" dirty="0">
                <a:latin typeface="Times New Roman"/>
                <a:cs typeface="Times New Roman"/>
              </a:rPr>
              <a:t>0	with	</a:t>
            </a:r>
            <a:r>
              <a:rPr sz="2400" spc="-10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0" dirty="0">
                <a:latin typeface="Times New Roman"/>
                <a:cs typeface="Times New Roman"/>
              </a:rPr>
              <a:t>c</a:t>
            </a:r>
            <a:r>
              <a:rPr sz="2400" dirty="0">
                <a:latin typeface="Times New Roman"/>
                <a:cs typeface="Times New Roman"/>
              </a:rPr>
              <a:t>h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517635" y="6549957"/>
            <a:ext cx="170815" cy="170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25"/>
              </a:lnSpc>
            </a:pPr>
            <a:r>
              <a:rPr sz="1200" spc="-5" dirty="0">
                <a:solidFill>
                  <a:srgbClr val="045C75"/>
                </a:solidFill>
                <a:latin typeface="Arial MT"/>
                <a:cs typeface="Arial MT"/>
              </a:rPr>
              <a:t>40</a:t>
            </a:r>
            <a:endParaRPr sz="1200">
              <a:latin typeface="Arial MT"/>
              <a:cs typeface="Arial MT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58128" y="3785615"/>
            <a:ext cx="2785872" cy="3072383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535940" y="3171266"/>
            <a:ext cx="5975985" cy="12439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52780">
              <a:lnSpc>
                <a:spcPct val="100000"/>
              </a:lnSpc>
              <a:spcBef>
                <a:spcPts val="100"/>
              </a:spcBef>
              <a:tabLst>
                <a:tab pos="1160145" algn="l"/>
                <a:tab pos="1533525" algn="l"/>
                <a:tab pos="1957070" algn="l"/>
                <a:tab pos="2885440" algn="l"/>
                <a:tab pos="3241040" algn="l"/>
                <a:tab pos="3662679" algn="l"/>
                <a:tab pos="4912995" algn="l"/>
                <a:tab pos="5708650" algn="l"/>
              </a:tabLst>
            </a:pPr>
            <a:r>
              <a:rPr sz="2400" dirty="0">
                <a:latin typeface="Times New Roman"/>
                <a:cs typeface="Times New Roman"/>
              </a:rPr>
              <a:t>are	to	</a:t>
            </a:r>
            <a:r>
              <a:rPr sz="2400" spc="-5" dirty="0">
                <a:latin typeface="Times New Roman"/>
                <a:cs typeface="Times New Roman"/>
              </a:rPr>
              <a:t>b</a:t>
            </a:r>
            <a:r>
              <a:rPr sz="2400" dirty="0">
                <a:latin typeface="Times New Roman"/>
                <a:cs typeface="Times New Roman"/>
              </a:rPr>
              <a:t>e	</a:t>
            </a:r>
            <a:r>
              <a:rPr sz="2400" spc="-10" dirty="0">
                <a:latin typeface="Times New Roman"/>
                <a:cs typeface="Times New Roman"/>
              </a:rPr>
              <a:t>p</a:t>
            </a:r>
            <a:r>
              <a:rPr sz="2400" dirty="0">
                <a:latin typeface="Times New Roman"/>
                <a:cs typeface="Times New Roman"/>
              </a:rPr>
              <a:t>laced	</a:t>
            </a:r>
            <a:r>
              <a:rPr sz="2400" spc="-15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t	an	electr</a:t>
            </a:r>
            <a:r>
              <a:rPr sz="2400" spc="-10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cal	a</a:t>
            </a:r>
            <a:r>
              <a:rPr sz="2400" spc="-15" dirty="0">
                <a:latin typeface="Times New Roman"/>
                <a:cs typeface="Times New Roman"/>
              </a:rPr>
              <a:t>n</a:t>
            </a:r>
            <a:r>
              <a:rPr sz="2400" dirty="0">
                <a:latin typeface="Times New Roman"/>
                <a:cs typeface="Times New Roman"/>
              </a:rPr>
              <a:t>gle	</a:t>
            </a:r>
            <a:r>
              <a:rPr sz="2400" spc="-5" dirty="0">
                <a:latin typeface="Times New Roman"/>
                <a:cs typeface="Times New Roman"/>
              </a:rPr>
              <a:t>of</a:t>
            </a:r>
            <a:endParaRPr sz="2400">
              <a:latin typeface="Times New Roman"/>
              <a:cs typeface="Times New Roman"/>
            </a:endParaRPr>
          </a:p>
          <a:p>
            <a:pPr marL="652780">
              <a:lnSpc>
                <a:spcPct val="100000"/>
              </a:lnSpc>
              <a:spcBef>
                <a:spcPts val="5"/>
              </a:spcBef>
            </a:pPr>
            <a:r>
              <a:rPr sz="2400" spc="-20" dirty="0">
                <a:latin typeface="Times New Roman"/>
                <a:cs typeface="Times New Roman"/>
              </a:rPr>
              <a:t>other.</a:t>
            </a:r>
            <a:endParaRPr sz="2400">
              <a:latin typeface="Times New Roman"/>
              <a:cs typeface="Times New Roman"/>
            </a:endParaRPr>
          </a:p>
          <a:p>
            <a:pPr marL="285750" indent="-273685">
              <a:lnSpc>
                <a:spcPct val="100000"/>
              </a:lnSpc>
              <a:spcBef>
                <a:spcPts val="944"/>
              </a:spcBef>
              <a:buClr>
                <a:srgbClr val="0AD0D9"/>
              </a:buClr>
              <a:buSzPct val="93750"/>
              <a:buFont typeface="Segoe UI Symbol"/>
              <a:buChar char="⚫"/>
              <a:tabLst>
                <a:tab pos="286385" algn="l"/>
              </a:tabLst>
            </a:pPr>
            <a:r>
              <a:rPr sz="2400" dirty="0">
                <a:latin typeface="Times New Roman"/>
                <a:cs typeface="Times New Roman"/>
              </a:rPr>
              <a:t>Contraction:-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10564" y="4451984"/>
            <a:ext cx="5184775" cy="15506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115" marR="5080" indent="-273050" algn="just">
              <a:lnSpc>
                <a:spcPct val="100000"/>
              </a:lnSpc>
              <a:spcBef>
                <a:spcPts val="100"/>
              </a:spcBef>
              <a:buClr>
                <a:srgbClr val="0AD0D9"/>
              </a:buClr>
              <a:buSzPct val="95000"/>
              <a:buFont typeface="Segoe UI Symbol"/>
              <a:buChar char="⚫"/>
              <a:tabLst>
                <a:tab pos="285750" algn="l"/>
              </a:tabLst>
            </a:pPr>
            <a:r>
              <a:rPr sz="2000" spc="-5" dirty="0">
                <a:latin typeface="Times New Roman"/>
                <a:cs typeface="Times New Roman"/>
              </a:rPr>
              <a:t>consider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three identical coil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“a1a2”, “b1 b2”, </a:t>
            </a:r>
            <a:r>
              <a:rPr sz="2000" dirty="0">
                <a:latin typeface="Times New Roman"/>
                <a:cs typeface="Times New Roman"/>
              </a:rPr>
              <a:t> and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“c1c2”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are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mounted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in</a:t>
            </a:r>
            <a:r>
              <a:rPr sz="2000" spc="-5" dirty="0">
                <a:latin typeface="Times New Roman"/>
                <a:cs typeface="Times New Roman"/>
              </a:rPr>
              <a:t> same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axis</a:t>
            </a:r>
            <a:r>
              <a:rPr sz="2000" dirty="0">
                <a:latin typeface="Times New Roman"/>
                <a:cs typeface="Times New Roman"/>
              </a:rPr>
              <a:t> but 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displaced </a:t>
            </a:r>
            <a:r>
              <a:rPr sz="2000" dirty="0">
                <a:latin typeface="Times New Roman"/>
                <a:cs typeface="Times New Roman"/>
              </a:rPr>
              <a:t>from </a:t>
            </a:r>
            <a:r>
              <a:rPr sz="2000" spc="-5" dirty="0">
                <a:latin typeface="Times New Roman"/>
                <a:cs typeface="Times New Roman"/>
              </a:rPr>
              <a:t>each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other by </a:t>
            </a:r>
            <a:r>
              <a:rPr sz="2000" dirty="0">
                <a:latin typeface="Times New Roman"/>
                <a:cs typeface="Times New Roman"/>
              </a:rPr>
              <a:t>120 </a:t>
            </a:r>
            <a:r>
              <a:rPr sz="2000" spc="-5" dirty="0">
                <a:latin typeface="Times New Roman"/>
                <a:cs typeface="Times New Roman"/>
              </a:rPr>
              <a:t>rotating in 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counter clockwise direction in bipolar magnetic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field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shown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in </a:t>
            </a:r>
            <a:r>
              <a:rPr sz="2000" dirty="0">
                <a:latin typeface="Times New Roman"/>
                <a:cs typeface="Times New Roman"/>
              </a:rPr>
              <a:t>fig.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635470" y="159023"/>
            <a:ext cx="5688632" cy="46166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2400" b="1" dirty="0" smtClean="0"/>
              <a:t>AC </a:t>
            </a:r>
            <a:r>
              <a:rPr lang="en-US" sz="2000" b="1" dirty="0"/>
              <a:t>Fundamentals</a:t>
            </a:r>
            <a:endParaRPr lang="en-US" sz="2400" b="1" dirty="0"/>
          </a:p>
        </p:txBody>
      </p:sp>
      <p:sp>
        <p:nvSpPr>
          <p:cNvPr id="4" name="Rectangle 3"/>
          <p:cNvSpPr/>
          <p:nvPr/>
        </p:nvSpPr>
        <p:spPr>
          <a:xfrm>
            <a:off x="224711" y="692696"/>
            <a:ext cx="8667769" cy="1015663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indent="-342900" algn="just">
              <a:buFont typeface="Wingdings" pitchFamily="2" charset="2"/>
              <a:buChar char="Ø"/>
            </a:pPr>
            <a:r>
              <a:rPr lang="en-US" sz="2000" dirty="0"/>
              <a:t>Previously you learned that </a:t>
            </a:r>
            <a:r>
              <a:rPr lang="en-US" sz="2000" dirty="0" smtClean="0">
                <a:solidFill>
                  <a:srgbClr val="FF0000"/>
                </a:solidFill>
              </a:rPr>
              <a:t>DC </a:t>
            </a:r>
            <a:r>
              <a:rPr lang="en-US" sz="2000" dirty="0">
                <a:solidFill>
                  <a:srgbClr val="FF0000"/>
                </a:solidFill>
              </a:rPr>
              <a:t>sources </a:t>
            </a:r>
            <a:r>
              <a:rPr lang="en-US" sz="2000" dirty="0"/>
              <a:t>have ﬁxed polarities and constant </a:t>
            </a:r>
            <a:r>
              <a:rPr lang="en-US" sz="2000" dirty="0" smtClean="0"/>
              <a:t>magnitudes </a:t>
            </a:r>
            <a:r>
              <a:rPr lang="en-US" sz="2000" dirty="0"/>
              <a:t>and thus produce currents with </a:t>
            </a:r>
            <a:r>
              <a:rPr lang="en-US" sz="2000" dirty="0">
                <a:solidFill>
                  <a:srgbClr val="FF0000"/>
                </a:solidFill>
              </a:rPr>
              <a:t>constant value and unchanging </a:t>
            </a:r>
            <a:r>
              <a:rPr lang="en-US" sz="2000" dirty="0" smtClean="0">
                <a:solidFill>
                  <a:srgbClr val="FF0000"/>
                </a:solidFill>
              </a:rPr>
              <a:t>direction</a:t>
            </a:r>
            <a:endParaRPr lang="en-US" sz="2000" dirty="0">
              <a:solidFill>
                <a:srgbClr val="FF0000"/>
              </a:solidFill>
            </a:endParaRPr>
          </a:p>
        </p:txBody>
      </p:sp>
      <p:pic>
        <p:nvPicPr>
          <p:cNvPr id="25608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844825"/>
            <a:ext cx="2880320" cy="1728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609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2337" y="1844824"/>
            <a:ext cx="3244180" cy="17281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189992" y="3645024"/>
            <a:ext cx="8702487" cy="101566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indent="-342900" algn="just">
              <a:buFont typeface="Wingdings" pitchFamily="2" charset="2"/>
              <a:buChar char="Ø"/>
            </a:pPr>
            <a:r>
              <a:rPr lang="en-US" sz="2000" dirty="0"/>
              <a:t>In  contrast, the  </a:t>
            </a:r>
            <a:r>
              <a:rPr lang="en-US" sz="2000" dirty="0">
                <a:solidFill>
                  <a:srgbClr val="FF0000"/>
                </a:solidFill>
              </a:rPr>
              <a:t>voltages  of  ac  </a:t>
            </a:r>
            <a:r>
              <a:rPr lang="en-US" sz="2000" dirty="0" smtClean="0">
                <a:solidFill>
                  <a:srgbClr val="FF0000"/>
                </a:solidFill>
              </a:rPr>
              <a:t>sources alternate </a:t>
            </a:r>
            <a:r>
              <a:rPr lang="en-US" sz="2000" dirty="0"/>
              <a:t>in polarity and vary </a:t>
            </a:r>
            <a:r>
              <a:rPr lang="en-US" sz="2000" dirty="0" smtClean="0"/>
              <a:t>in magnitude </a:t>
            </a:r>
            <a:r>
              <a:rPr lang="en-US" sz="2000" dirty="0"/>
              <a:t>and thus produce currents that </a:t>
            </a:r>
            <a:r>
              <a:rPr lang="en-US" sz="2000" dirty="0" smtClean="0"/>
              <a:t>vary in </a:t>
            </a:r>
            <a:r>
              <a:rPr lang="en-US" sz="2000" dirty="0"/>
              <a:t>magnitude and alternate in direction.</a:t>
            </a:r>
          </a:p>
        </p:txBody>
      </p:sp>
      <p:pic>
        <p:nvPicPr>
          <p:cNvPr id="25610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4699292"/>
            <a:ext cx="2795454" cy="1754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7664264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4500" y="6522821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045C75"/>
                </a:solidFill>
                <a:latin typeface="Arial MT"/>
                <a:cs typeface="Arial MT"/>
              </a:rPr>
              <a:t>05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7887" y="6549957"/>
            <a:ext cx="609600" cy="170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25"/>
              </a:lnSpc>
            </a:pPr>
            <a:r>
              <a:rPr sz="1200" spc="-5" dirty="0">
                <a:solidFill>
                  <a:srgbClr val="045C75"/>
                </a:solidFill>
                <a:latin typeface="Arial MT"/>
                <a:cs typeface="Arial MT"/>
              </a:rPr>
              <a:t>-1</a:t>
            </a:r>
            <a:r>
              <a:rPr sz="1200" dirty="0">
                <a:solidFill>
                  <a:srgbClr val="045C75"/>
                </a:solidFill>
                <a:latin typeface="Arial MT"/>
                <a:cs typeface="Arial MT"/>
              </a:rPr>
              <a:t>0</a:t>
            </a:r>
            <a:r>
              <a:rPr sz="1200" spc="-5" dirty="0">
                <a:solidFill>
                  <a:srgbClr val="045C75"/>
                </a:solidFill>
                <a:latin typeface="Arial MT"/>
                <a:cs typeface="Arial MT"/>
              </a:rPr>
              <a:t>-2</a:t>
            </a:r>
            <a:r>
              <a:rPr sz="1200" spc="-15" dirty="0">
                <a:solidFill>
                  <a:srgbClr val="045C75"/>
                </a:solidFill>
                <a:latin typeface="Arial MT"/>
                <a:cs typeface="Arial MT"/>
              </a:rPr>
              <a:t>02</a:t>
            </a:r>
            <a:r>
              <a:rPr sz="1200" spc="-5" dirty="0">
                <a:solidFill>
                  <a:srgbClr val="045C75"/>
                </a:solidFill>
                <a:latin typeface="Arial MT"/>
                <a:cs typeface="Arial MT"/>
              </a:rPr>
              <a:t>1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517635" y="6549957"/>
            <a:ext cx="170815" cy="170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25"/>
              </a:lnSpc>
            </a:pPr>
            <a:r>
              <a:rPr sz="1200" spc="-5" dirty="0">
                <a:solidFill>
                  <a:srgbClr val="045C75"/>
                </a:solidFill>
                <a:latin typeface="Arial MT"/>
                <a:cs typeface="Arial MT"/>
              </a:rPr>
              <a:t>41</a:t>
            </a:r>
            <a:endParaRPr sz="120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11008" y="2955195"/>
            <a:ext cx="4610099" cy="3643882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33829" y="2955195"/>
            <a:ext cx="3357372" cy="3643883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304800" y="665811"/>
            <a:ext cx="8608060" cy="200118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5750" indent="-273685" algn="just">
              <a:lnSpc>
                <a:spcPct val="100000"/>
              </a:lnSpc>
              <a:spcBef>
                <a:spcPts val="105"/>
              </a:spcBef>
              <a:buClr>
                <a:srgbClr val="0AD0D9"/>
              </a:buClr>
              <a:buSzPct val="95000"/>
              <a:buFont typeface="Segoe UI Symbol"/>
              <a:buChar char="⚫"/>
              <a:tabLst>
                <a:tab pos="285115" algn="l"/>
                <a:tab pos="286385" algn="l"/>
                <a:tab pos="6054725" algn="l"/>
              </a:tabLst>
            </a:pPr>
            <a:r>
              <a:rPr sz="2000" dirty="0">
                <a:latin typeface="Times New Roman"/>
                <a:cs typeface="Times New Roman"/>
              </a:rPr>
              <a:t>When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 coil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“a1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a2”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position</a:t>
            </a:r>
            <a:r>
              <a:rPr sz="2000" spc="-1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AB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induced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emf	</a:t>
            </a: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this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coil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zero.</a:t>
            </a:r>
          </a:p>
          <a:p>
            <a:pPr marL="285750" marR="232410" indent="-273685" algn="just">
              <a:lnSpc>
                <a:spcPct val="100000"/>
              </a:lnSpc>
              <a:spcBef>
                <a:spcPts val="1535"/>
              </a:spcBef>
              <a:buClr>
                <a:srgbClr val="0AD0D9"/>
              </a:buClr>
              <a:buSzPct val="95000"/>
              <a:buFont typeface="Segoe UI Symbol"/>
              <a:buChar char="⚫"/>
              <a:tabLst>
                <a:tab pos="285115" algn="l"/>
                <a:tab pos="286385" algn="l"/>
                <a:tab pos="1621790" algn="l"/>
              </a:tabLst>
            </a:pPr>
            <a:r>
              <a:rPr sz="2000" spc="-5" dirty="0">
                <a:latin typeface="Times New Roman"/>
                <a:cs typeface="Times New Roman"/>
              </a:rPr>
              <a:t>A</a:t>
            </a:r>
            <a:r>
              <a:rPr sz="2000" dirty="0">
                <a:latin typeface="Times New Roman"/>
                <a:cs typeface="Times New Roman"/>
              </a:rPr>
              <a:t>t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that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</a:t>
            </a:r>
            <a:r>
              <a:rPr sz="2000" spc="-10" dirty="0">
                <a:latin typeface="Times New Roman"/>
                <a:cs typeface="Times New Roman"/>
              </a:rPr>
              <a:t>i</a:t>
            </a:r>
            <a:r>
              <a:rPr sz="2000" spc="-25" dirty="0">
                <a:latin typeface="Times New Roman"/>
                <a:cs typeface="Times New Roman"/>
              </a:rPr>
              <a:t>m</a:t>
            </a:r>
            <a:r>
              <a:rPr sz="2000" dirty="0">
                <a:latin typeface="Times New Roman"/>
                <a:cs typeface="Times New Roman"/>
              </a:rPr>
              <a:t>e	</a:t>
            </a:r>
            <a:r>
              <a:rPr sz="2000" spc="5" dirty="0">
                <a:latin typeface="Times New Roman"/>
                <a:cs typeface="Times New Roman"/>
              </a:rPr>
              <a:t>‘</a:t>
            </a:r>
            <a:r>
              <a:rPr sz="2000" dirty="0">
                <a:latin typeface="Times New Roman"/>
                <a:cs typeface="Times New Roman"/>
              </a:rPr>
              <a:t>b1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</a:t>
            </a:r>
            <a:r>
              <a:rPr sz="2000" spc="10" dirty="0">
                <a:latin typeface="Times New Roman"/>
                <a:cs typeface="Times New Roman"/>
              </a:rPr>
              <a:t>2</a:t>
            </a:r>
            <a:r>
              <a:rPr sz="2000" dirty="0">
                <a:latin typeface="Times New Roman"/>
                <a:cs typeface="Times New Roman"/>
              </a:rPr>
              <a:t>’</a:t>
            </a:r>
            <a:r>
              <a:rPr sz="2000" spc="-1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1</a:t>
            </a:r>
            <a:r>
              <a:rPr sz="2000" spc="10" dirty="0">
                <a:latin typeface="Times New Roman"/>
                <a:cs typeface="Times New Roman"/>
              </a:rPr>
              <a:t>2</a:t>
            </a:r>
            <a:r>
              <a:rPr sz="2000" dirty="0">
                <a:latin typeface="Times New Roman"/>
                <a:cs typeface="Times New Roman"/>
              </a:rPr>
              <a:t>0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be</a:t>
            </a:r>
            <a:r>
              <a:rPr sz="2000" spc="5" dirty="0">
                <a:latin typeface="Times New Roman"/>
                <a:cs typeface="Times New Roman"/>
              </a:rPr>
              <a:t>h</a:t>
            </a:r>
            <a:r>
              <a:rPr sz="2000" dirty="0">
                <a:latin typeface="Times New Roman"/>
                <a:cs typeface="Times New Roman"/>
              </a:rPr>
              <a:t>ind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coil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‘a1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a2’</a:t>
            </a:r>
            <a:r>
              <a:rPr sz="2000" spc="-15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</a:t>
            </a:r>
            <a:r>
              <a:rPr sz="2000" dirty="0">
                <a:latin typeface="Times New Roman"/>
                <a:cs typeface="Times New Roman"/>
              </a:rPr>
              <a:t>o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 e</a:t>
            </a:r>
            <a:r>
              <a:rPr sz="2000" spc="-25" dirty="0">
                <a:latin typeface="Times New Roman"/>
                <a:cs typeface="Times New Roman"/>
              </a:rPr>
              <a:t>m</a:t>
            </a:r>
            <a:r>
              <a:rPr sz="2000" dirty="0">
                <a:latin typeface="Times New Roman"/>
                <a:cs typeface="Times New Roman"/>
              </a:rPr>
              <a:t>f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induced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  this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coil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approaching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its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maximum </a:t>
            </a:r>
            <a:r>
              <a:rPr sz="2000" dirty="0">
                <a:latin typeface="Times New Roman"/>
                <a:cs typeface="Times New Roman"/>
              </a:rPr>
              <a:t>negative</a:t>
            </a:r>
            <a:r>
              <a:rPr sz="2000" spc="459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(-ve)</a:t>
            </a:r>
            <a:r>
              <a:rPr sz="2000" spc="4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value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.</a:t>
            </a:r>
          </a:p>
          <a:p>
            <a:pPr marL="285750" marR="5080" indent="-273685" algn="just">
              <a:lnSpc>
                <a:spcPct val="100000"/>
              </a:lnSpc>
              <a:spcBef>
                <a:spcPts val="1950"/>
              </a:spcBef>
              <a:buClr>
                <a:srgbClr val="0AD0D9"/>
              </a:buClr>
              <a:buSzPct val="95000"/>
              <a:buFont typeface="Segoe UI Symbol"/>
              <a:buChar char="⚫"/>
              <a:tabLst>
                <a:tab pos="285115" algn="l"/>
                <a:tab pos="286385" algn="l"/>
                <a:tab pos="2136775" algn="l"/>
              </a:tabLst>
            </a:pPr>
            <a:r>
              <a:rPr sz="2000" spc="-5" dirty="0">
                <a:latin typeface="Times New Roman"/>
                <a:cs typeface="Times New Roman"/>
              </a:rPr>
              <a:t>A</a:t>
            </a:r>
            <a:r>
              <a:rPr sz="2000" dirty="0">
                <a:latin typeface="Times New Roman"/>
                <a:cs typeface="Times New Roman"/>
              </a:rPr>
              <a:t>t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sa</a:t>
            </a:r>
            <a:r>
              <a:rPr sz="2000" spc="-25" dirty="0">
                <a:latin typeface="Times New Roman"/>
                <a:cs typeface="Times New Roman"/>
              </a:rPr>
              <a:t>m</a:t>
            </a:r>
            <a:r>
              <a:rPr sz="2000" dirty="0">
                <a:latin typeface="Times New Roman"/>
                <a:cs typeface="Times New Roman"/>
              </a:rPr>
              <a:t>e t</a:t>
            </a:r>
            <a:r>
              <a:rPr sz="2000" spc="-10" dirty="0">
                <a:latin typeface="Times New Roman"/>
                <a:cs typeface="Times New Roman"/>
              </a:rPr>
              <a:t>i</a:t>
            </a:r>
            <a:r>
              <a:rPr sz="2000" spc="-25" dirty="0">
                <a:latin typeface="Times New Roman"/>
                <a:cs typeface="Times New Roman"/>
              </a:rPr>
              <a:t>m</a:t>
            </a:r>
            <a:r>
              <a:rPr sz="2000" dirty="0">
                <a:latin typeface="Times New Roman"/>
                <a:cs typeface="Times New Roman"/>
              </a:rPr>
              <a:t>e	</a:t>
            </a:r>
            <a:r>
              <a:rPr sz="2000" spc="5" dirty="0">
                <a:latin typeface="Times New Roman"/>
                <a:cs typeface="Times New Roman"/>
              </a:rPr>
              <a:t>‘</a:t>
            </a:r>
            <a:r>
              <a:rPr sz="2000" dirty="0">
                <a:latin typeface="Times New Roman"/>
                <a:cs typeface="Times New Roman"/>
              </a:rPr>
              <a:t>c1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c2’</a:t>
            </a:r>
            <a:r>
              <a:rPr sz="2000" spc="-1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2</a:t>
            </a:r>
            <a:r>
              <a:rPr sz="2000" spc="10" dirty="0">
                <a:latin typeface="Times New Roman"/>
                <a:cs typeface="Times New Roman"/>
              </a:rPr>
              <a:t>4</a:t>
            </a:r>
            <a:r>
              <a:rPr sz="2000" dirty="0">
                <a:latin typeface="Times New Roman"/>
                <a:cs typeface="Times New Roman"/>
              </a:rPr>
              <a:t>0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be</a:t>
            </a:r>
            <a:r>
              <a:rPr sz="2000" spc="5" dirty="0">
                <a:latin typeface="Times New Roman"/>
                <a:cs typeface="Times New Roman"/>
              </a:rPr>
              <a:t>h</a:t>
            </a:r>
            <a:r>
              <a:rPr sz="2000" dirty="0">
                <a:latin typeface="Times New Roman"/>
                <a:cs typeface="Times New Roman"/>
              </a:rPr>
              <a:t>ind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coil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‘a1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a2’</a:t>
            </a:r>
            <a:r>
              <a:rPr sz="2000" spc="-16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</a:t>
            </a:r>
            <a:r>
              <a:rPr sz="2000" dirty="0">
                <a:latin typeface="Times New Roman"/>
                <a:cs typeface="Times New Roman"/>
              </a:rPr>
              <a:t>o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</a:t>
            </a:r>
            <a:r>
              <a:rPr sz="2000" spc="-25" dirty="0">
                <a:latin typeface="Times New Roman"/>
                <a:cs typeface="Times New Roman"/>
              </a:rPr>
              <a:t>m</a:t>
            </a:r>
            <a:r>
              <a:rPr sz="2000" dirty="0">
                <a:latin typeface="Times New Roman"/>
                <a:cs typeface="Times New Roman"/>
              </a:rPr>
              <a:t>f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induced  in </a:t>
            </a:r>
            <a:r>
              <a:rPr sz="2000" spc="-5" dirty="0">
                <a:latin typeface="Times New Roman"/>
                <a:cs typeface="Times New Roman"/>
              </a:rPr>
              <a:t>this </a:t>
            </a:r>
            <a:r>
              <a:rPr sz="2000" dirty="0">
                <a:latin typeface="Times New Roman"/>
                <a:cs typeface="Times New Roman"/>
              </a:rPr>
              <a:t>coil as approaching </a:t>
            </a:r>
            <a:r>
              <a:rPr sz="2000" spc="-5" dirty="0">
                <a:latin typeface="Times New Roman"/>
                <a:cs typeface="Times New Roman"/>
              </a:rPr>
              <a:t>its maximum </a:t>
            </a:r>
            <a:r>
              <a:rPr sz="2000" dirty="0">
                <a:latin typeface="Times New Roman"/>
                <a:cs typeface="Times New Roman"/>
              </a:rPr>
              <a:t>positive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(+ve)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value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 is 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decreasing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504935" y="6522821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045C75"/>
                </a:solidFill>
                <a:latin typeface="Arial MT"/>
                <a:cs typeface="Arial MT"/>
              </a:rPr>
              <a:t>42</a:t>
            </a:r>
            <a:endParaRPr sz="1200">
              <a:latin typeface="Arial MT"/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99616" y="3285744"/>
            <a:ext cx="2593848" cy="429767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99616" y="3928871"/>
            <a:ext cx="3534155" cy="438912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1748064" y="2968544"/>
            <a:ext cx="7359650" cy="3636645"/>
            <a:chOff x="1499616" y="2929127"/>
            <a:chExt cx="7359650" cy="3636645"/>
          </a:xfrm>
        </p:grpSpPr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99616" y="4500372"/>
              <a:ext cx="5929884" cy="86715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643372" y="2929127"/>
              <a:ext cx="3215639" cy="3636264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1" y="662157"/>
            <a:ext cx="9144000" cy="2415540"/>
          </a:xfrm>
          <a:prstGeom prst="rect">
            <a:avLst/>
          </a:prstGeom>
        </p:spPr>
        <p:txBody>
          <a:bodyPr vert="horz" wrap="square" lIns="0" tIns="87630" rIns="0" bIns="0" rtlCol="0">
            <a:spAutoFit/>
          </a:bodyPr>
          <a:lstStyle/>
          <a:p>
            <a:pPr marL="40005" algn="just">
              <a:lnSpc>
                <a:spcPct val="100000"/>
              </a:lnSpc>
              <a:spcBef>
                <a:spcPts val="690"/>
              </a:spcBef>
              <a:buClr>
                <a:srgbClr val="0AD0D9"/>
              </a:buClr>
              <a:buSzPct val="93750"/>
              <a:tabLst>
                <a:tab pos="314325" algn="l"/>
              </a:tabLst>
            </a:pPr>
            <a:r>
              <a:rPr sz="2400" u="heavy" spc="-10" dirty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Some </a:t>
            </a:r>
            <a:r>
              <a:rPr sz="2400" u="heavy" spc="-5" dirty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important</a:t>
            </a:r>
            <a:r>
              <a:rPr sz="2400" u="heavy" spc="-30" dirty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u="heavy" dirty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point</a:t>
            </a:r>
            <a:endParaRPr sz="2400" dirty="0">
              <a:solidFill>
                <a:srgbClr val="FF0000"/>
              </a:solidFill>
              <a:latin typeface="Times New Roman"/>
              <a:cs typeface="Times New Roman"/>
            </a:endParaRPr>
          </a:p>
          <a:p>
            <a:pPr marL="313690" indent="-273685" algn="just">
              <a:lnSpc>
                <a:spcPct val="100000"/>
              </a:lnSpc>
              <a:spcBef>
                <a:spcPts val="535"/>
              </a:spcBef>
              <a:buClr>
                <a:srgbClr val="0AD0D9"/>
              </a:buClr>
              <a:buSzPct val="93181"/>
              <a:buFont typeface="Segoe UI Symbol"/>
              <a:buChar char="⚫"/>
              <a:tabLst>
                <a:tab pos="314325" algn="l"/>
              </a:tabLst>
            </a:pPr>
            <a:r>
              <a:rPr sz="2200" spc="-5" dirty="0">
                <a:latin typeface="Times New Roman"/>
                <a:cs typeface="Times New Roman"/>
              </a:rPr>
              <a:t>The induced</a:t>
            </a:r>
            <a:r>
              <a:rPr sz="2200" spc="-10" dirty="0">
                <a:latin typeface="Times New Roman"/>
                <a:cs typeface="Times New Roman"/>
              </a:rPr>
              <a:t> emf</a:t>
            </a:r>
            <a:r>
              <a:rPr sz="2200" spc="4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in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each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of</a:t>
            </a:r>
            <a:r>
              <a:rPr sz="2200" dirty="0">
                <a:latin typeface="Times New Roman"/>
                <a:cs typeface="Times New Roman"/>
              </a:rPr>
              <a:t> the</a:t>
            </a:r>
            <a:r>
              <a:rPr sz="2200" spc="-5" dirty="0">
                <a:latin typeface="Times New Roman"/>
                <a:cs typeface="Times New Roman"/>
              </a:rPr>
              <a:t> coil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are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of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same</a:t>
            </a:r>
            <a:r>
              <a:rPr sz="2200" spc="2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magnitude.</a:t>
            </a:r>
            <a:endParaRPr sz="2200" dirty="0">
              <a:latin typeface="Times New Roman"/>
              <a:cs typeface="Times New Roman"/>
            </a:endParaRPr>
          </a:p>
          <a:p>
            <a:pPr marL="313690" marR="518159" indent="-273685" algn="just">
              <a:lnSpc>
                <a:spcPct val="100000"/>
              </a:lnSpc>
              <a:spcBef>
                <a:spcPts val="530"/>
              </a:spcBef>
              <a:buClr>
                <a:srgbClr val="0AD0D9"/>
              </a:buClr>
              <a:buSzPct val="93181"/>
              <a:buFont typeface="Segoe UI Symbol"/>
              <a:buChar char="⚫"/>
              <a:tabLst>
                <a:tab pos="379095" algn="l"/>
                <a:tab pos="379730" algn="l"/>
              </a:tabLst>
            </a:pPr>
            <a:r>
              <a:rPr dirty="0"/>
              <a:t>	</a:t>
            </a:r>
            <a:r>
              <a:rPr sz="2200" spc="-5" dirty="0">
                <a:latin typeface="Times New Roman"/>
                <a:cs typeface="Times New Roman"/>
              </a:rPr>
              <a:t>The induced </a:t>
            </a:r>
            <a:r>
              <a:rPr sz="2200" spc="-10" dirty="0">
                <a:latin typeface="Times New Roman"/>
                <a:cs typeface="Times New Roman"/>
              </a:rPr>
              <a:t>emf</a:t>
            </a:r>
            <a:r>
              <a:rPr sz="2200" spc="3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in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each</a:t>
            </a:r>
            <a:r>
              <a:rPr sz="2200" dirty="0">
                <a:latin typeface="Times New Roman"/>
                <a:cs typeface="Times New Roman"/>
              </a:rPr>
              <a:t> of the</a:t>
            </a:r>
            <a:r>
              <a:rPr sz="2200" spc="-5" dirty="0">
                <a:latin typeface="Times New Roman"/>
                <a:cs typeface="Times New Roman"/>
              </a:rPr>
              <a:t> coil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are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of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same</a:t>
            </a:r>
            <a:r>
              <a:rPr sz="2200" spc="2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frequency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and </a:t>
            </a:r>
            <a:r>
              <a:rPr sz="2200" spc="-535" dirty="0">
                <a:latin typeface="Times New Roman"/>
                <a:cs typeface="Times New Roman"/>
              </a:rPr>
              <a:t> </a:t>
            </a:r>
            <a:r>
              <a:rPr sz="2200" spc="-15" dirty="0" smtClean="0">
                <a:latin typeface="Times New Roman"/>
                <a:cs typeface="Times New Roman"/>
              </a:rPr>
              <a:t>Waveform</a:t>
            </a:r>
            <a:r>
              <a:rPr lang="en-US" sz="2200" spc="-15" dirty="0" smtClean="0">
                <a:latin typeface="Times New Roman"/>
                <a:cs typeface="Times New Roman"/>
              </a:rPr>
              <a:t> </a:t>
            </a:r>
            <a:r>
              <a:rPr sz="2200" spc="-15" dirty="0" smtClean="0">
                <a:latin typeface="Times New Roman"/>
                <a:cs typeface="Times New Roman"/>
              </a:rPr>
              <a:t>(</a:t>
            </a:r>
            <a:r>
              <a:rPr sz="2200" spc="-15" dirty="0">
                <a:latin typeface="Times New Roman"/>
                <a:cs typeface="Times New Roman"/>
              </a:rPr>
              <a:t>sinusoidal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wave).</a:t>
            </a:r>
            <a:endParaRPr sz="2200" dirty="0">
              <a:latin typeface="Times New Roman"/>
              <a:cs typeface="Times New Roman"/>
            </a:endParaRPr>
          </a:p>
          <a:p>
            <a:pPr marL="285115" indent="-273050" algn="just">
              <a:lnSpc>
                <a:spcPct val="100000"/>
              </a:lnSpc>
              <a:spcBef>
                <a:spcPts val="1080"/>
              </a:spcBef>
              <a:buClr>
                <a:srgbClr val="0AD0D9"/>
              </a:buClr>
              <a:buSzPct val="93181"/>
              <a:buFont typeface="Segoe UI Symbol"/>
              <a:buChar char="⚫"/>
              <a:tabLst>
                <a:tab pos="285750" algn="l"/>
              </a:tabLst>
            </a:pPr>
            <a:r>
              <a:rPr sz="2200" spc="-5" dirty="0">
                <a:latin typeface="Times New Roman"/>
                <a:cs typeface="Times New Roman"/>
              </a:rPr>
              <a:t>The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instantaneous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value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of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the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emf</a:t>
            </a:r>
            <a:r>
              <a:rPr sz="2200" spc="4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induced in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the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coil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“a1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a2”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,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“</a:t>
            </a:r>
            <a:r>
              <a:rPr sz="2200" spc="-5" dirty="0" smtClean="0">
                <a:latin typeface="Times New Roman"/>
                <a:cs typeface="Times New Roman"/>
              </a:rPr>
              <a:t>b1</a:t>
            </a:r>
            <a:r>
              <a:rPr lang="en-US" sz="2200" dirty="0">
                <a:latin typeface="Times New Roman"/>
                <a:cs typeface="Times New Roman"/>
              </a:rPr>
              <a:t> </a:t>
            </a:r>
            <a:r>
              <a:rPr sz="2200" dirty="0" smtClean="0">
                <a:latin typeface="Times New Roman"/>
                <a:cs typeface="Times New Roman"/>
              </a:rPr>
              <a:t>b2</a:t>
            </a:r>
            <a:r>
              <a:rPr sz="2200" dirty="0">
                <a:latin typeface="Times New Roman"/>
                <a:cs typeface="Times New Roman"/>
              </a:rPr>
              <a:t>”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and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lang="en-US" sz="2200" dirty="0" smtClean="0">
                <a:latin typeface="Times New Roman"/>
                <a:cs typeface="Times New Roman"/>
              </a:rPr>
              <a:t>   </a:t>
            </a:r>
            <a:r>
              <a:rPr sz="2200" spc="-5" dirty="0" smtClean="0">
                <a:latin typeface="Times New Roman"/>
                <a:cs typeface="Times New Roman"/>
              </a:rPr>
              <a:t>“ </a:t>
            </a:r>
            <a:r>
              <a:rPr sz="2200" spc="-5" dirty="0">
                <a:latin typeface="Times New Roman"/>
                <a:cs typeface="Times New Roman"/>
              </a:rPr>
              <a:t>c1 c2”is </a:t>
            </a:r>
            <a:r>
              <a:rPr sz="2200" dirty="0">
                <a:latin typeface="Times New Roman"/>
                <a:cs typeface="Times New Roman"/>
              </a:rPr>
              <a:t>given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as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spc="-25" dirty="0">
                <a:latin typeface="Times New Roman"/>
                <a:cs typeface="Times New Roman"/>
              </a:rPr>
              <a:t>below.</a:t>
            </a:r>
            <a:endParaRPr sz="2200" dirty="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2400" y="5382869"/>
            <a:ext cx="5490972" cy="130484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65760" marR="43180" indent="-273050" algn="just">
              <a:lnSpc>
                <a:spcPct val="100000"/>
              </a:lnSpc>
              <a:spcBef>
                <a:spcPts val="95"/>
              </a:spcBef>
              <a:buClr>
                <a:srgbClr val="0AD0D9"/>
              </a:buClr>
              <a:buSzPct val="93181"/>
              <a:buFont typeface="Segoe UI Symbol"/>
              <a:buChar char="⚫"/>
              <a:tabLst>
                <a:tab pos="366395" algn="l"/>
              </a:tabLst>
            </a:pPr>
            <a:r>
              <a:rPr sz="2200" spc="-5" dirty="0">
                <a:latin typeface="Times New Roman"/>
                <a:cs typeface="Times New Roman"/>
              </a:rPr>
              <a:t>Note:- if t = 0 corresponding to the instant </a:t>
            </a:r>
            <a:r>
              <a:rPr sz="2200" spc="-535" dirty="0">
                <a:latin typeface="Times New Roman"/>
                <a:cs typeface="Times New Roman"/>
              </a:rPr>
              <a:t> </a:t>
            </a:r>
            <a:r>
              <a:rPr lang="en-US" sz="2200" spc="-535" dirty="0" smtClean="0">
                <a:latin typeface="Times New Roman"/>
                <a:cs typeface="Times New Roman"/>
              </a:rPr>
              <a:t>t</a:t>
            </a:r>
            <a:r>
              <a:rPr sz="2000" dirty="0" smtClean="0">
                <a:latin typeface="Times New Roman"/>
                <a:cs typeface="Times New Roman"/>
              </a:rPr>
              <a:t>hen </a:t>
            </a:r>
            <a:r>
              <a:rPr sz="2000" spc="-5" dirty="0">
                <a:latin typeface="Times New Roman"/>
                <a:cs typeface="Times New Roman"/>
              </a:rPr>
              <a:t>voltage </a:t>
            </a:r>
            <a:r>
              <a:rPr sz="2000" dirty="0">
                <a:latin typeface="Times New Roman"/>
                <a:cs typeface="Times New Roman"/>
              </a:rPr>
              <a:t>&amp; </a:t>
            </a:r>
            <a:r>
              <a:rPr sz="2000" spc="-10" dirty="0">
                <a:latin typeface="Times New Roman"/>
                <a:cs typeface="Times New Roman"/>
              </a:rPr>
              <a:t>emf </a:t>
            </a:r>
            <a:r>
              <a:rPr sz="2000" dirty="0">
                <a:latin typeface="Times New Roman"/>
                <a:cs typeface="Times New Roman"/>
              </a:rPr>
              <a:t>of </a:t>
            </a:r>
            <a:r>
              <a:rPr sz="2000" spc="-5" dirty="0">
                <a:latin typeface="Times New Roman"/>
                <a:cs typeface="Times New Roman"/>
              </a:rPr>
              <a:t>the coil “a1 a2” pass 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through</a:t>
            </a:r>
            <a:r>
              <a:rPr sz="2000" spc="6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zero</a:t>
            </a:r>
            <a:r>
              <a:rPr sz="2000" spc="4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&amp;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increasing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in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positive</a:t>
            </a:r>
            <a:endParaRPr sz="2000" dirty="0">
              <a:latin typeface="Times New Roman"/>
              <a:cs typeface="Times New Roman"/>
            </a:endParaRPr>
          </a:p>
          <a:p>
            <a:pPr marL="101600">
              <a:lnSpc>
                <a:spcPct val="100000"/>
              </a:lnSpc>
              <a:spcBef>
                <a:spcPts val="10"/>
              </a:spcBef>
            </a:pPr>
            <a:r>
              <a:rPr sz="1800" spc="-307" baseline="-34722" dirty="0">
                <a:solidFill>
                  <a:srgbClr val="045C75"/>
                </a:solidFill>
                <a:latin typeface="Arial MT"/>
                <a:cs typeface="Arial MT"/>
              </a:rPr>
              <a:t>05-1</a:t>
            </a:r>
            <a:r>
              <a:rPr sz="2000" spc="-204" dirty="0">
                <a:latin typeface="Times New Roman"/>
                <a:cs typeface="Times New Roman"/>
              </a:rPr>
              <a:t>d</a:t>
            </a:r>
            <a:r>
              <a:rPr sz="1800" spc="-307" baseline="-34722" dirty="0">
                <a:solidFill>
                  <a:srgbClr val="045C75"/>
                </a:solidFill>
                <a:latin typeface="Arial MT"/>
                <a:cs typeface="Arial MT"/>
              </a:rPr>
              <a:t>0</a:t>
            </a:r>
            <a:r>
              <a:rPr sz="2000" spc="-204" dirty="0">
                <a:latin typeface="Times New Roman"/>
                <a:cs typeface="Times New Roman"/>
              </a:rPr>
              <a:t>i</a:t>
            </a:r>
            <a:r>
              <a:rPr sz="1800" spc="-307" baseline="-34722" dirty="0">
                <a:solidFill>
                  <a:srgbClr val="045C75"/>
                </a:solidFill>
                <a:latin typeface="Arial MT"/>
                <a:cs typeface="Arial MT"/>
              </a:rPr>
              <a:t>-2</a:t>
            </a:r>
            <a:r>
              <a:rPr sz="2000" spc="-204" dirty="0">
                <a:latin typeface="Times New Roman"/>
                <a:cs typeface="Times New Roman"/>
              </a:rPr>
              <a:t>r</a:t>
            </a:r>
            <a:r>
              <a:rPr sz="1800" spc="-307" baseline="-34722" dirty="0">
                <a:solidFill>
                  <a:srgbClr val="045C75"/>
                </a:solidFill>
                <a:latin typeface="Arial MT"/>
                <a:cs typeface="Arial MT"/>
              </a:rPr>
              <a:t>0</a:t>
            </a:r>
            <a:r>
              <a:rPr sz="2000" spc="-204" dirty="0">
                <a:latin typeface="Times New Roman"/>
                <a:cs typeface="Times New Roman"/>
              </a:rPr>
              <a:t>e</a:t>
            </a:r>
            <a:r>
              <a:rPr sz="1800" spc="-307" baseline="-34722" dirty="0">
                <a:solidFill>
                  <a:srgbClr val="045C75"/>
                </a:solidFill>
                <a:latin typeface="Arial MT"/>
                <a:cs typeface="Arial MT"/>
              </a:rPr>
              <a:t>2</a:t>
            </a:r>
            <a:r>
              <a:rPr sz="2000" spc="-204" dirty="0">
                <a:latin typeface="Times New Roman"/>
                <a:cs typeface="Times New Roman"/>
              </a:rPr>
              <a:t>c</a:t>
            </a:r>
            <a:r>
              <a:rPr sz="1800" spc="-307" baseline="-34722" dirty="0">
                <a:solidFill>
                  <a:srgbClr val="045C75"/>
                </a:solidFill>
                <a:latin typeface="Arial MT"/>
                <a:cs typeface="Arial MT"/>
              </a:rPr>
              <a:t>1</a:t>
            </a:r>
            <a:r>
              <a:rPr sz="2000" spc="-204" dirty="0">
                <a:latin typeface="Times New Roman"/>
                <a:cs typeface="Times New Roman"/>
              </a:rPr>
              <a:t>tion.</a:t>
            </a:r>
            <a:endParaRPr sz="20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7476" y="364997"/>
            <a:ext cx="781748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dirty="0">
                <a:solidFill>
                  <a:srgbClr val="FF0000"/>
                </a:solidFill>
                <a:latin typeface="Arial MT"/>
                <a:cs typeface="Arial MT"/>
              </a:rPr>
              <a:t>Balance</a:t>
            </a:r>
            <a:r>
              <a:rPr sz="3600" b="0" spc="-10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3600" b="0" spc="-5" dirty="0">
                <a:solidFill>
                  <a:srgbClr val="FF0000"/>
                </a:solidFill>
                <a:latin typeface="Arial MT"/>
                <a:cs typeface="Arial MT"/>
              </a:rPr>
              <a:t>Three</a:t>
            </a:r>
            <a:r>
              <a:rPr sz="3600" b="0" spc="-1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3600" b="0" spc="-5" dirty="0">
                <a:solidFill>
                  <a:srgbClr val="FF0000"/>
                </a:solidFill>
                <a:latin typeface="Arial MT"/>
                <a:cs typeface="Arial MT"/>
              </a:rPr>
              <a:t>Phase</a:t>
            </a:r>
            <a:r>
              <a:rPr sz="3600" b="0" spc="-1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3600" b="0" spc="-5" dirty="0">
                <a:solidFill>
                  <a:srgbClr val="FF0000"/>
                </a:solidFill>
                <a:latin typeface="Arial MT"/>
                <a:cs typeface="Arial MT"/>
              </a:rPr>
              <a:t>Star</a:t>
            </a:r>
            <a:r>
              <a:rPr sz="3600" b="0" spc="-1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3600" b="0" dirty="0">
                <a:solidFill>
                  <a:srgbClr val="FF0000"/>
                </a:solidFill>
                <a:latin typeface="Arial MT"/>
                <a:cs typeface="Arial MT"/>
              </a:rPr>
              <a:t>Connection</a:t>
            </a:r>
            <a:endParaRPr sz="3600" dirty="0">
              <a:solidFill>
                <a:srgbClr val="FF0000"/>
              </a:solidFill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094359"/>
            <a:ext cx="8071484" cy="14154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750" marR="5080" indent="-273685">
              <a:lnSpc>
                <a:spcPct val="100000"/>
              </a:lnSpc>
              <a:spcBef>
                <a:spcPts val="100"/>
              </a:spcBef>
              <a:buClr>
                <a:srgbClr val="0AD0D9"/>
              </a:buClr>
              <a:buSzPct val="93750"/>
              <a:buFont typeface="Segoe UI Symbol"/>
              <a:buChar char="⚫"/>
              <a:tabLst>
                <a:tab pos="286385" algn="l"/>
                <a:tab pos="897890" algn="l"/>
                <a:tab pos="2373630" algn="l"/>
                <a:tab pos="3509010" algn="l"/>
                <a:tab pos="3902710" algn="l"/>
                <a:tab pos="4178300" algn="l"/>
                <a:tab pos="4757420" algn="l"/>
                <a:tab pos="6655434" algn="l"/>
              </a:tabLst>
            </a:pPr>
            <a:r>
              <a:rPr sz="2400" dirty="0">
                <a:latin typeface="Times New Roman"/>
                <a:cs typeface="Times New Roman"/>
              </a:rPr>
              <a:t>The	connec</a:t>
            </a:r>
            <a:r>
              <a:rPr sz="2400" spc="-15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ion	d</a:t>
            </a:r>
            <a:r>
              <a:rPr sz="2400" spc="-10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ag</a:t>
            </a:r>
            <a:r>
              <a:rPr sz="2400" spc="5" dirty="0">
                <a:latin typeface="Times New Roman"/>
                <a:cs typeface="Times New Roman"/>
              </a:rPr>
              <a:t>r</a:t>
            </a:r>
            <a:r>
              <a:rPr sz="2400" dirty="0">
                <a:latin typeface="Times New Roman"/>
                <a:cs typeface="Times New Roman"/>
              </a:rPr>
              <a:t>am	of	a	</a:t>
            </a:r>
            <a:r>
              <a:rPr sz="2400" spc="-5" dirty="0">
                <a:latin typeface="Times New Roman"/>
                <a:cs typeface="Times New Roman"/>
              </a:rPr>
              <a:t>star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5" dirty="0">
                <a:latin typeface="Times New Roman"/>
                <a:cs typeface="Times New Roman"/>
              </a:rPr>
              <a:t>(</a:t>
            </a:r>
            <a:r>
              <a:rPr sz="2400" spc="-20" dirty="0">
                <a:latin typeface="Times New Roman"/>
                <a:cs typeface="Times New Roman"/>
              </a:rPr>
              <a:t>Y</a:t>
            </a:r>
            <a:r>
              <a:rPr sz="2400" dirty="0">
                <a:latin typeface="Times New Roman"/>
                <a:cs typeface="Times New Roman"/>
              </a:rPr>
              <a:t>)-connec</a:t>
            </a:r>
            <a:r>
              <a:rPr sz="2400" spc="-15" dirty="0">
                <a:latin typeface="Times New Roman"/>
                <a:cs typeface="Times New Roman"/>
              </a:rPr>
              <a:t>t</a:t>
            </a:r>
            <a:r>
              <a:rPr sz="2400" spc="-10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d	t</a:t>
            </a:r>
            <a:r>
              <a:rPr sz="2400" spc="-10" dirty="0">
                <a:latin typeface="Times New Roman"/>
                <a:cs typeface="Times New Roman"/>
              </a:rPr>
              <a:t>h</a:t>
            </a:r>
            <a:r>
              <a:rPr sz="2400" dirty="0">
                <a:latin typeface="Times New Roman"/>
                <a:cs typeface="Times New Roman"/>
              </a:rPr>
              <a:t>ree-ph</a:t>
            </a:r>
            <a:r>
              <a:rPr sz="2400" spc="-10" dirty="0">
                <a:latin typeface="Times New Roman"/>
                <a:cs typeface="Times New Roman"/>
              </a:rPr>
              <a:t>a</a:t>
            </a:r>
            <a:r>
              <a:rPr sz="2400" spc="-5" dirty="0">
                <a:latin typeface="Times New Roman"/>
                <a:cs typeface="Times New Roman"/>
              </a:rPr>
              <a:t>se  </a:t>
            </a:r>
            <a:r>
              <a:rPr sz="2400" dirty="0">
                <a:latin typeface="Times New Roman"/>
                <a:cs typeface="Times New Roman"/>
              </a:rPr>
              <a:t>system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 </a:t>
            </a:r>
            <a:r>
              <a:rPr sz="2400" spc="-5" dirty="0">
                <a:latin typeface="Times New Roman"/>
                <a:cs typeface="Times New Roman"/>
              </a:rPr>
              <a:t>shown</a:t>
            </a:r>
            <a:r>
              <a:rPr sz="2400" dirty="0">
                <a:latin typeface="Times New Roman"/>
                <a:cs typeface="Times New Roman"/>
              </a:rPr>
              <a:t> in </a:t>
            </a:r>
            <a:r>
              <a:rPr sz="2400" spc="-5" dirty="0">
                <a:latin typeface="Times New Roman"/>
                <a:cs typeface="Times New Roman"/>
              </a:rPr>
              <a:t>Fig.</a:t>
            </a:r>
            <a:endParaRPr sz="2400">
              <a:latin typeface="Times New Roman"/>
              <a:cs typeface="Times New Roman"/>
            </a:endParaRPr>
          </a:p>
          <a:p>
            <a:pPr marL="285750" indent="-273685">
              <a:lnSpc>
                <a:spcPct val="100000"/>
              </a:lnSpc>
              <a:spcBef>
                <a:spcPts val="2300"/>
              </a:spcBef>
              <a:buClr>
                <a:srgbClr val="0AD0D9"/>
              </a:buClr>
              <a:buSzPct val="93750"/>
              <a:buFont typeface="Segoe UI Symbol"/>
              <a:buChar char="⚫"/>
              <a:tabLst>
                <a:tab pos="286385" algn="l"/>
              </a:tabLst>
            </a:pPr>
            <a:r>
              <a:rPr sz="2400" dirty="0">
                <a:latin typeface="Times New Roman"/>
                <a:cs typeface="Times New Roman"/>
              </a:rPr>
              <a:t>Three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phase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voltages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(E</a:t>
            </a:r>
            <a:r>
              <a:rPr sz="1400" dirty="0">
                <a:latin typeface="Times New Roman"/>
                <a:cs typeface="Times New Roman"/>
              </a:rPr>
              <a:t>P</a:t>
            </a:r>
            <a:r>
              <a:rPr sz="2400" dirty="0">
                <a:latin typeface="Times New Roman"/>
                <a:cs typeface="Times New Roman"/>
              </a:rPr>
              <a:t>)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are: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6383" y="4287011"/>
            <a:ext cx="3214116" cy="356615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786383" y="2572511"/>
            <a:ext cx="8321040" cy="3714115"/>
            <a:chOff x="786383" y="2572511"/>
            <a:chExt cx="8321040" cy="3714115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86383" y="2572511"/>
              <a:ext cx="5428488" cy="925068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86383" y="3429000"/>
              <a:ext cx="2545079" cy="42824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86383" y="3857244"/>
              <a:ext cx="3142488" cy="38100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571743" y="3214115"/>
              <a:ext cx="3535679" cy="3072383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535940" y="4591918"/>
            <a:ext cx="3813810" cy="1674495"/>
          </a:xfrm>
          <a:prstGeom prst="rect">
            <a:avLst/>
          </a:prstGeom>
        </p:spPr>
        <p:txBody>
          <a:bodyPr vert="horz" wrap="square" lIns="0" tIns="87630" rIns="0" bIns="0" rtlCol="0">
            <a:spAutoFit/>
          </a:bodyPr>
          <a:lstStyle/>
          <a:p>
            <a:pPr marL="285750" indent="-273685">
              <a:lnSpc>
                <a:spcPct val="100000"/>
              </a:lnSpc>
              <a:spcBef>
                <a:spcPts val="690"/>
              </a:spcBef>
              <a:buClr>
                <a:srgbClr val="0AD0D9"/>
              </a:buClr>
              <a:buSzPct val="93750"/>
              <a:buFont typeface="Segoe UI Symbol"/>
              <a:buChar char="⚫"/>
              <a:tabLst>
                <a:tab pos="286385" algn="l"/>
                <a:tab pos="1678939" algn="l"/>
              </a:tabLst>
            </a:pPr>
            <a:r>
              <a:rPr sz="2400" dirty="0">
                <a:latin typeface="Times New Roman"/>
                <a:cs typeface="Times New Roman"/>
              </a:rPr>
              <a:t>Three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line	voltages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(E</a:t>
            </a:r>
            <a:r>
              <a:rPr sz="1400" dirty="0">
                <a:latin typeface="Times New Roman"/>
                <a:cs typeface="Times New Roman"/>
              </a:rPr>
              <a:t>L</a:t>
            </a:r>
            <a:r>
              <a:rPr sz="2400" dirty="0">
                <a:latin typeface="Times New Roman"/>
                <a:cs typeface="Times New Roman"/>
              </a:rPr>
              <a:t>)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are:</a:t>
            </a:r>
            <a:endParaRPr sz="2400">
              <a:latin typeface="Times New Roman"/>
              <a:cs typeface="Times New Roman"/>
            </a:endParaRPr>
          </a:p>
          <a:p>
            <a:pPr marL="652780" lvl="1" indent="-247650">
              <a:lnSpc>
                <a:spcPct val="100000"/>
              </a:lnSpc>
              <a:spcBef>
                <a:spcPts val="535"/>
              </a:spcBef>
              <a:buClr>
                <a:srgbClr val="0E6EC5"/>
              </a:buClr>
              <a:buSzPct val="84090"/>
              <a:buFont typeface="Segoe UI Symbol"/>
              <a:buChar char="⚫"/>
              <a:tabLst>
                <a:tab pos="653415" algn="l"/>
              </a:tabLst>
            </a:pPr>
            <a:r>
              <a:rPr sz="2200" spc="-45" dirty="0">
                <a:latin typeface="Times New Roman"/>
                <a:cs typeface="Times New Roman"/>
              </a:rPr>
              <a:t>E</a:t>
            </a:r>
            <a:r>
              <a:rPr sz="1200" spc="-45" dirty="0">
                <a:latin typeface="Times New Roman"/>
                <a:cs typeface="Times New Roman"/>
              </a:rPr>
              <a:t>RY</a:t>
            </a:r>
            <a:endParaRPr sz="1200">
              <a:latin typeface="Times New Roman"/>
              <a:cs typeface="Times New Roman"/>
            </a:endParaRPr>
          </a:p>
          <a:p>
            <a:pPr marL="652780" lvl="1" indent="-247650">
              <a:lnSpc>
                <a:spcPct val="100000"/>
              </a:lnSpc>
              <a:spcBef>
                <a:spcPts val="530"/>
              </a:spcBef>
              <a:buClr>
                <a:srgbClr val="0E6EC5"/>
              </a:buClr>
              <a:buSzPct val="84090"/>
              <a:buFont typeface="Segoe UI Symbol"/>
              <a:buChar char="⚫"/>
              <a:tabLst>
                <a:tab pos="653415" algn="l"/>
              </a:tabLst>
            </a:pPr>
            <a:r>
              <a:rPr sz="220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RB</a:t>
            </a:r>
            <a:endParaRPr sz="1200">
              <a:latin typeface="Times New Roman"/>
              <a:cs typeface="Times New Roman"/>
            </a:endParaRPr>
          </a:p>
          <a:p>
            <a:pPr marL="652780" lvl="1" indent="-247650">
              <a:lnSpc>
                <a:spcPct val="100000"/>
              </a:lnSpc>
              <a:spcBef>
                <a:spcPts val="530"/>
              </a:spcBef>
              <a:buClr>
                <a:srgbClr val="0E6EC5"/>
              </a:buClr>
              <a:buSzPct val="84090"/>
              <a:buFont typeface="Segoe UI Symbol"/>
              <a:buChar char="⚫"/>
              <a:tabLst>
                <a:tab pos="653415" algn="l"/>
              </a:tabLst>
            </a:pPr>
            <a:r>
              <a:rPr sz="2200" spc="-5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YB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6153" y="599440"/>
            <a:ext cx="7988300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400" b="0" spc="-5" dirty="0">
                <a:solidFill>
                  <a:srgbClr val="FF0000"/>
                </a:solidFill>
                <a:latin typeface="Arial MT"/>
                <a:cs typeface="Arial MT"/>
              </a:rPr>
              <a:t>Phase</a:t>
            </a:r>
            <a:r>
              <a:rPr sz="3400" b="0" spc="-2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3400" b="0" spc="-5" dirty="0">
                <a:solidFill>
                  <a:srgbClr val="FF0000"/>
                </a:solidFill>
                <a:latin typeface="Arial MT"/>
                <a:cs typeface="Arial MT"/>
              </a:rPr>
              <a:t>Representation</a:t>
            </a:r>
            <a:r>
              <a:rPr sz="3400" b="0" spc="2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3400" b="0" spc="-5" dirty="0">
                <a:solidFill>
                  <a:srgbClr val="FF0000"/>
                </a:solidFill>
                <a:latin typeface="Arial MT"/>
                <a:cs typeface="Arial MT"/>
              </a:rPr>
              <a:t>of</a:t>
            </a:r>
            <a:r>
              <a:rPr sz="3400" b="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3400" b="0" spc="-5" dirty="0">
                <a:solidFill>
                  <a:srgbClr val="FF0000"/>
                </a:solidFill>
                <a:latin typeface="Arial MT"/>
                <a:cs typeface="Arial MT"/>
              </a:rPr>
              <a:t>Star</a:t>
            </a:r>
            <a:r>
              <a:rPr sz="3400" b="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3400" b="0" spc="-5" dirty="0">
                <a:solidFill>
                  <a:srgbClr val="FF0000"/>
                </a:solidFill>
                <a:latin typeface="Arial MT"/>
                <a:cs typeface="Arial MT"/>
              </a:rPr>
              <a:t>Connection</a:t>
            </a:r>
            <a:endParaRPr sz="3400" dirty="0">
              <a:solidFill>
                <a:srgbClr val="FF0000"/>
              </a:solidFill>
              <a:latin typeface="Arial MT"/>
              <a:cs typeface="Arial M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14884" y="1042035"/>
            <a:ext cx="8572500" cy="5663565"/>
            <a:chOff x="214884" y="928116"/>
            <a:chExt cx="8572500" cy="573976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4884" y="1714500"/>
              <a:ext cx="4110228" cy="357225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287012" y="928116"/>
              <a:ext cx="4500372" cy="2778251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357116" y="3857244"/>
              <a:ext cx="4358640" cy="281025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400" y="500252"/>
            <a:ext cx="8991600" cy="100139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sz="3200" b="0" spc="-5" dirty="0">
                <a:solidFill>
                  <a:srgbClr val="FF0000"/>
                </a:solidFill>
                <a:latin typeface="Arial MT"/>
                <a:cs typeface="Arial MT"/>
              </a:rPr>
              <a:t>Relation between</a:t>
            </a:r>
            <a:r>
              <a:rPr sz="3200" b="0" spc="-3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3200" b="0" spc="-5" dirty="0" smtClean="0">
                <a:solidFill>
                  <a:srgbClr val="FF0000"/>
                </a:solidFill>
                <a:latin typeface="Arial MT"/>
                <a:cs typeface="Arial MT"/>
              </a:rPr>
              <a:t>Phase</a:t>
            </a:r>
            <a:r>
              <a:rPr sz="3200" b="0" spc="-20" dirty="0" smtClean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3200" b="0" spc="-5" dirty="0">
                <a:solidFill>
                  <a:srgbClr val="FF0000"/>
                </a:solidFill>
                <a:latin typeface="Arial MT"/>
                <a:cs typeface="Arial MT"/>
              </a:rPr>
              <a:t>and</a:t>
            </a:r>
            <a:r>
              <a:rPr sz="3200" b="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3200" b="0" spc="-5" dirty="0" smtClean="0">
                <a:solidFill>
                  <a:srgbClr val="FF0000"/>
                </a:solidFill>
                <a:latin typeface="Arial MT"/>
                <a:cs typeface="Arial MT"/>
              </a:rPr>
              <a:t>Line</a:t>
            </a:r>
            <a:r>
              <a:rPr lang="en-US" sz="320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3200" spc="-30" dirty="0" smtClean="0">
                <a:solidFill>
                  <a:srgbClr val="00B050"/>
                </a:solidFill>
                <a:uFill>
                  <a:solidFill>
                    <a:srgbClr val="04607A"/>
                  </a:solidFill>
                </a:uFill>
                <a:latin typeface="Arial"/>
                <a:cs typeface="Arial"/>
              </a:rPr>
              <a:t>Voltages</a:t>
            </a:r>
            <a:r>
              <a:rPr sz="3200" spc="-40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200" b="0" dirty="0">
                <a:solidFill>
                  <a:srgbClr val="FF0000"/>
                </a:solidFill>
                <a:latin typeface="Arial MT"/>
                <a:cs typeface="Arial MT"/>
              </a:rPr>
              <a:t>for</a:t>
            </a:r>
            <a:r>
              <a:rPr sz="3200" b="0" spc="-3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3200" b="0" dirty="0">
                <a:solidFill>
                  <a:srgbClr val="FF0000"/>
                </a:solidFill>
                <a:latin typeface="Arial MT"/>
                <a:cs typeface="Arial MT"/>
              </a:rPr>
              <a:t>Star</a:t>
            </a:r>
            <a:r>
              <a:rPr sz="3200" b="0" spc="-3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3200" b="0" spc="-5" dirty="0">
                <a:solidFill>
                  <a:srgbClr val="FF0000"/>
                </a:solidFill>
                <a:latin typeface="Arial MT"/>
                <a:cs typeface="Arial MT"/>
              </a:rPr>
              <a:t>Connection</a:t>
            </a:r>
            <a:endParaRPr sz="3200" dirty="0">
              <a:solidFill>
                <a:srgbClr val="FF0000"/>
              </a:solidFill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2400" y="1628139"/>
            <a:ext cx="8776715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750" marR="5080" indent="-273685">
              <a:lnSpc>
                <a:spcPct val="100000"/>
              </a:lnSpc>
              <a:spcBef>
                <a:spcPts val="100"/>
              </a:spcBef>
              <a:buClr>
                <a:srgbClr val="0AD0D9"/>
              </a:buClr>
              <a:buSzPct val="93750"/>
              <a:buFont typeface="Segoe UI Symbol"/>
              <a:buChar char="⚫"/>
              <a:tabLst>
                <a:tab pos="286385" algn="l"/>
              </a:tabLst>
            </a:pPr>
            <a:r>
              <a:rPr sz="2400" dirty="0">
                <a:latin typeface="Times New Roman"/>
                <a:cs typeface="Times New Roman"/>
              </a:rPr>
              <a:t>Three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line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voltages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are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obtained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by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following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procedure.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line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voltage,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200" spc="-25" dirty="0">
                <a:latin typeface="Times New Roman"/>
                <a:cs typeface="Times New Roman"/>
              </a:rPr>
              <a:t>E</a:t>
            </a:r>
            <a:r>
              <a:rPr sz="1200" spc="-25" dirty="0">
                <a:latin typeface="Times New Roman"/>
                <a:cs typeface="Times New Roman"/>
              </a:rPr>
              <a:t>RY</a:t>
            </a:r>
            <a:r>
              <a:rPr sz="1200" spc="2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786383" y="2429255"/>
            <a:ext cx="4697095" cy="944880"/>
            <a:chOff x="786383" y="2429255"/>
            <a:chExt cx="4697095" cy="94488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6383" y="2429255"/>
              <a:ext cx="4696968" cy="49987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57883" y="2929127"/>
              <a:ext cx="3214116" cy="445008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86255" y="3500628"/>
            <a:ext cx="3704844" cy="42824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571244" y="5143500"/>
            <a:ext cx="297180" cy="356616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86511" y="4000500"/>
            <a:ext cx="3928872" cy="554736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535940" y="4593716"/>
            <a:ext cx="4603115" cy="1750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  <a:buClr>
                <a:srgbClr val="0AD0D9"/>
              </a:buClr>
              <a:buSzPct val="93750"/>
              <a:buFont typeface="Segoe UI Symbol"/>
              <a:buChar char="⚫"/>
              <a:tabLst>
                <a:tab pos="286385" algn="l"/>
                <a:tab pos="1375410" algn="l"/>
              </a:tabLst>
            </a:pP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magnitude </a:t>
            </a:r>
            <a:r>
              <a:rPr sz="2400" dirty="0">
                <a:latin typeface="Times New Roman"/>
                <a:cs typeface="Times New Roman"/>
              </a:rPr>
              <a:t>of the line voltage, 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E</a:t>
            </a:r>
            <a:r>
              <a:rPr sz="1400" spc="-25" dirty="0">
                <a:latin typeface="Times New Roman"/>
                <a:cs typeface="Times New Roman"/>
              </a:rPr>
              <a:t>RY</a:t>
            </a:r>
            <a:r>
              <a:rPr sz="1400" spc="245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Times New Roman"/>
                <a:cs typeface="Times New Roman"/>
              </a:rPr>
              <a:t>is	</a:t>
            </a:r>
            <a:r>
              <a:rPr sz="2400" i="1" dirty="0">
                <a:latin typeface="Times New Roman"/>
                <a:cs typeface="Times New Roman"/>
              </a:rPr>
              <a:t>times</a:t>
            </a:r>
            <a:r>
              <a:rPr sz="2400" i="1" spc="-3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the</a:t>
            </a:r>
            <a:r>
              <a:rPr sz="2400" i="1" spc="-4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magnitude</a:t>
            </a:r>
            <a:r>
              <a:rPr sz="2400" i="1" spc="-2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of</a:t>
            </a:r>
            <a:r>
              <a:rPr sz="2400" i="1" spc="-3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the </a:t>
            </a:r>
            <a:r>
              <a:rPr sz="2400" i="1" spc="-58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phase</a:t>
            </a:r>
            <a:r>
              <a:rPr sz="2400" i="1" spc="-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voltage</a:t>
            </a:r>
            <a:r>
              <a:rPr sz="2400" i="1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</a:t>
            </a:r>
            <a:r>
              <a:rPr sz="1400" dirty="0">
                <a:latin typeface="Times New Roman"/>
                <a:cs typeface="Times New Roman"/>
              </a:rPr>
              <a:t>RN.</a:t>
            </a:r>
            <a:endParaRPr sz="1400">
              <a:latin typeface="Times New Roman"/>
              <a:cs typeface="Times New Roman"/>
            </a:endParaRPr>
          </a:p>
          <a:p>
            <a:pPr marL="285750" indent="-273685">
              <a:lnSpc>
                <a:spcPct val="100000"/>
              </a:lnSpc>
              <a:spcBef>
                <a:spcPts val="330"/>
              </a:spcBef>
              <a:buClr>
                <a:srgbClr val="0AD0D9"/>
              </a:buClr>
              <a:buSzPct val="93750"/>
              <a:buFont typeface="Segoe UI Symbol"/>
              <a:buChar char="⚫"/>
              <a:tabLst>
                <a:tab pos="286385" algn="l"/>
              </a:tabLst>
            </a:pPr>
            <a:r>
              <a:rPr sz="2400" spc="-5" dirty="0">
                <a:latin typeface="Times New Roman"/>
                <a:cs typeface="Times New Roman"/>
              </a:rPr>
              <a:t>E</a:t>
            </a:r>
            <a:r>
              <a:rPr sz="1400" spc="-75" dirty="0">
                <a:latin typeface="Times New Roman"/>
                <a:cs typeface="Times New Roman"/>
              </a:rPr>
              <a:t>R</a:t>
            </a:r>
            <a:r>
              <a:rPr sz="1400" dirty="0">
                <a:latin typeface="Times New Roman"/>
                <a:cs typeface="Times New Roman"/>
              </a:rPr>
              <a:t>Y</a:t>
            </a:r>
            <a:r>
              <a:rPr sz="1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lead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0" dirty="0">
                <a:latin typeface="Times New Roman"/>
                <a:cs typeface="Times New Roman"/>
              </a:rPr>
              <a:t> E</a:t>
            </a:r>
            <a:r>
              <a:rPr sz="1400" dirty="0">
                <a:latin typeface="Times New Roman"/>
                <a:cs typeface="Times New Roman"/>
              </a:rPr>
              <a:t>RN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b</a:t>
            </a:r>
            <a:r>
              <a:rPr sz="2400" dirty="0">
                <a:latin typeface="Times New Roman"/>
                <a:cs typeface="Times New Roman"/>
              </a:rPr>
              <a:t>y</a:t>
            </a:r>
            <a:r>
              <a:rPr sz="2400" spc="-5" dirty="0">
                <a:latin typeface="Times New Roman"/>
                <a:cs typeface="Times New Roman"/>
              </a:rPr>
              <a:t> 3</a:t>
            </a:r>
            <a:r>
              <a:rPr sz="2400" dirty="0">
                <a:latin typeface="Times New Roman"/>
                <a:cs typeface="Times New Roman"/>
              </a:rPr>
              <a:t>0</a:t>
            </a:r>
            <a:r>
              <a:rPr sz="2400" spc="-5" dirty="0">
                <a:latin typeface="Times New Roman"/>
                <a:cs typeface="Times New Roman"/>
              </a:rPr>
              <a:t> deg</a:t>
            </a:r>
            <a:r>
              <a:rPr sz="2400" spc="5" dirty="0">
                <a:latin typeface="Times New Roman"/>
                <a:cs typeface="Times New Roman"/>
              </a:rPr>
              <a:t>r</a:t>
            </a:r>
            <a:r>
              <a:rPr sz="2400" spc="-5" dirty="0">
                <a:latin typeface="Times New Roman"/>
                <a:cs typeface="Times New Roman"/>
              </a:rPr>
              <a:t>ee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11" name="object 1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205985" y="2785872"/>
            <a:ext cx="3785615" cy="2778252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7476" y="354914"/>
            <a:ext cx="14490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spc="-5" dirty="0">
                <a:solidFill>
                  <a:srgbClr val="04607A"/>
                </a:solidFill>
                <a:latin typeface="Arial MT"/>
                <a:cs typeface="Arial MT"/>
              </a:rPr>
              <a:t>Cont…</a:t>
            </a:r>
            <a:endParaRPr sz="36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021206"/>
            <a:ext cx="64833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5750" indent="-273685">
              <a:lnSpc>
                <a:spcPct val="100000"/>
              </a:lnSpc>
              <a:spcBef>
                <a:spcPts val="95"/>
              </a:spcBef>
              <a:buClr>
                <a:srgbClr val="0AD0D9"/>
              </a:buClr>
              <a:buSzPct val="93750"/>
              <a:buFont typeface="Segoe UI Symbol"/>
              <a:buChar char="⚫"/>
              <a:tabLst>
                <a:tab pos="286385" algn="l"/>
              </a:tabLst>
            </a:pPr>
            <a:r>
              <a:rPr sz="2400" spc="-5" dirty="0">
                <a:latin typeface="Times New Roman"/>
                <a:cs typeface="Times New Roman"/>
              </a:rPr>
              <a:t>Similarly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other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line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voltages </a:t>
            </a:r>
            <a:r>
              <a:rPr sz="2800" b="1" spc="-5" dirty="0">
                <a:latin typeface="Times New Roman"/>
                <a:cs typeface="Times New Roman"/>
              </a:rPr>
              <a:t>E</a:t>
            </a:r>
            <a:r>
              <a:rPr sz="1400" b="1" spc="-5" dirty="0">
                <a:latin typeface="Times New Roman"/>
                <a:cs typeface="Times New Roman"/>
              </a:rPr>
              <a:t>YB</a:t>
            </a:r>
            <a:r>
              <a:rPr sz="1400" b="1" spc="24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as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shown</a:t>
            </a:r>
            <a:r>
              <a:rPr sz="2400" dirty="0">
                <a:latin typeface="Times New Roman"/>
                <a:cs typeface="Times New Roman"/>
              </a:rPr>
              <a:t> in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brief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9744" y="1499616"/>
            <a:ext cx="5273039" cy="429767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71372" y="2071116"/>
            <a:ext cx="1929383" cy="492251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001511" y="2714244"/>
            <a:ext cx="297179" cy="35813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28116" y="4357115"/>
            <a:ext cx="5286756" cy="429768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58011" y="4858511"/>
            <a:ext cx="1784604" cy="394716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6339292" y="2667761"/>
            <a:ext cx="102616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i="1" spc="-5" dirty="0">
                <a:latin typeface="Times New Roman"/>
                <a:cs typeface="Times New Roman"/>
              </a:rPr>
              <a:t>times</a:t>
            </a:r>
            <a:r>
              <a:rPr sz="2200" i="1" spc="-70" dirty="0">
                <a:latin typeface="Times New Roman"/>
                <a:cs typeface="Times New Roman"/>
              </a:rPr>
              <a:t> </a:t>
            </a:r>
            <a:r>
              <a:rPr sz="2200" i="1" spc="-5" dirty="0">
                <a:latin typeface="Times New Roman"/>
                <a:cs typeface="Times New Roman"/>
              </a:rPr>
              <a:t>the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29436" y="2667761"/>
            <a:ext cx="5086350" cy="10979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9079" marR="5080" indent="-247015">
              <a:lnSpc>
                <a:spcPct val="100000"/>
              </a:lnSpc>
              <a:spcBef>
                <a:spcPts val="95"/>
              </a:spcBef>
              <a:buClr>
                <a:srgbClr val="0E6EC5"/>
              </a:buClr>
              <a:buSzPct val="84090"/>
              <a:buFont typeface="Segoe UI Symbol"/>
              <a:buChar char="⚫"/>
              <a:tabLst>
                <a:tab pos="259715" algn="l"/>
              </a:tabLst>
            </a:pPr>
            <a:r>
              <a:rPr sz="2200" spc="-5" dirty="0">
                <a:latin typeface="Times New Roman"/>
                <a:cs typeface="Times New Roman"/>
              </a:rPr>
              <a:t>The magnitude of </a:t>
            </a:r>
            <a:r>
              <a:rPr sz="2200" dirty="0">
                <a:latin typeface="Times New Roman"/>
                <a:cs typeface="Times New Roman"/>
              </a:rPr>
              <a:t>the </a:t>
            </a:r>
            <a:r>
              <a:rPr sz="2200" spc="-5" dirty="0">
                <a:latin typeface="Times New Roman"/>
                <a:cs typeface="Times New Roman"/>
              </a:rPr>
              <a:t>line voltage, is </a:t>
            </a:r>
            <a:r>
              <a:rPr sz="2200" spc="5" dirty="0">
                <a:latin typeface="Times New Roman"/>
                <a:cs typeface="Times New Roman"/>
              </a:rPr>
              <a:t>E</a:t>
            </a:r>
            <a:r>
              <a:rPr sz="1200" spc="5" dirty="0">
                <a:latin typeface="Times New Roman"/>
                <a:cs typeface="Times New Roman"/>
              </a:rPr>
              <a:t>YB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2200" i="1" spc="-5" dirty="0">
                <a:latin typeface="Times New Roman"/>
                <a:cs typeface="Times New Roman"/>
              </a:rPr>
              <a:t>is </a:t>
            </a:r>
            <a:r>
              <a:rPr sz="2200" i="1" spc="-535" dirty="0">
                <a:latin typeface="Times New Roman"/>
                <a:cs typeface="Times New Roman"/>
              </a:rPr>
              <a:t> </a:t>
            </a:r>
            <a:r>
              <a:rPr sz="2200" i="1" spc="-5" dirty="0">
                <a:latin typeface="Times New Roman"/>
                <a:cs typeface="Times New Roman"/>
              </a:rPr>
              <a:t>magnitude of</a:t>
            </a:r>
            <a:r>
              <a:rPr sz="2200" i="1" spc="-10" dirty="0">
                <a:latin typeface="Times New Roman"/>
                <a:cs typeface="Times New Roman"/>
              </a:rPr>
              <a:t> </a:t>
            </a:r>
            <a:r>
              <a:rPr sz="2200" i="1" spc="-5" dirty="0">
                <a:latin typeface="Times New Roman"/>
                <a:cs typeface="Times New Roman"/>
              </a:rPr>
              <a:t>the phase</a:t>
            </a:r>
            <a:r>
              <a:rPr sz="2200" i="1" spc="-10" dirty="0">
                <a:latin typeface="Times New Roman"/>
                <a:cs typeface="Times New Roman"/>
              </a:rPr>
              <a:t> </a:t>
            </a:r>
            <a:r>
              <a:rPr sz="2200" i="1" spc="-5" dirty="0">
                <a:latin typeface="Times New Roman"/>
                <a:cs typeface="Times New Roman"/>
              </a:rPr>
              <a:t>voltage</a:t>
            </a:r>
            <a:r>
              <a:rPr sz="2200" i="1" spc="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YN.</a:t>
            </a:r>
            <a:endParaRPr sz="1200">
              <a:latin typeface="Times New Roman"/>
              <a:cs typeface="Times New Roman"/>
            </a:endParaRPr>
          </a:p>
          <a:p>
            <a:pPr marL="259079" indent="-247015">
              <a:lnSpc>
                <a:spcPct val="100000"/>
              </a:lnSpc>
              <a:spcBef>
                <a:spcPts val="530"/>
              </a:spcBef>
              <a:buClr>
                <a:srgbClr val="0E6EC5"/>
              </a:buClr>
              <a:buSzPct val="84090"/>
              <a:buFont typeface="Segoe UI Symbol"/>
              <a:buChar char="⚫"/>
              <a:tabLst>
                <a:tab pos="259715" algn="l"/>
              </a:tabLst>
            </a:pPr>
            <a:r>
              <a:rPr sz="2200" spc="-5" dirty="0">
                <a:latin typeface="Times New Roman"/>
                <a:cs typeface="Times New Roman"/>
              </a:rPr>
              <a:t>E</a:t>
            </a:r>
            <a:r>
              <a:rPr sz="1200" spc="-60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Y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le</a:t>
            </a:r>
            <a:r>
              <a:rPr sz="2200" spc="-15" dirty="0">
                <a:latin typeface="Times New Roman"/>
                <a:cs typeface="Times New Roman"/>
              </a:rPr>
              <a:t>a</a:t>
            </a:r>
            <a:r>
              <a:rPr sz="2200" spc="-5" dirty="0">
                <a:latin typeface="Times New Roman"/>
                <a:cs typeface="Times New Roman"/>
              </a:rPr>
              <a:t>d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the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RN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by 90 degree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35940" y="3807967"/>
            <a:ext cx="64833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5750" indent="-273685">
              <a:lnSpc>
                <a:spcPct val="100000"/>
              </a:lnSpc>
              <a:spcBef>
                <a:spcPts val="95"/>
              </a:spcBef>
              <a:buClr>
                <a:srgbClr val="0AD0D9"/>
              </a:buClr>
              <a:buSzPct val="93750"/>
              <a:buFont typeface="Segoe UI Symbol"/>
              <a:buChar char="⚫"/>
              <a:tabLst>
                <a:tab pos="286385" algn="l"/>
              </a:tabLst>
            </a:pPr>
            <a:r>
              <a:rPr sz="2400" spc="-5" dirty="0">
                <a:latin typeface="Times New Roman"/>
                <a:cs typeface="Times New Roman"/>
              </a:rPr>
              <a:t>Similarly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other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line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voltages </a:t>
            </a:r>
            <a:r>
              <a:rPr sz="2800" b="1" spc="-5" dirty="0">
                <a:latin typeface="Times New Roman"/>
                <a:cs typeface="Times New Roman"/>
              </a:rPr>
              <a:t>E</a:t>
            </a:r>
            <a:r>
              <a:rPr sz="1400" b="1" spc="-5" dirty="0">
                <a:latin typeface="Times New Roman"/>
                <a:cs typeface="Times New Roman"/>
              </a:rPr>
              <a:t>YB</a:t>
            </a:r>
            <a:r>
              <a:rPr sz="1400" b="1" spc="24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as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shown</a:t>
            </a:r>
            <a:r>
              <a:rPr sz="2400" dirty="0">
                <a:latin typeface="Times New Roman"/>
                <a:cs typeface="Times New Roman"/>
              </a:rPr>
              <a:t> in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brief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35940" y="5382869"/>
            <a:ext cx="7905115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750" marR="5080" indent="-273685" algn="just">
              <a:lnSpc>
                <a:spcPct val="100000"/>
              </a:lnSpc>
              <a:spcBef>
                <a:spcPts val="100"/>
              </a:spcBef>
              <a:buClr>
                <a:srgbClr val="0AD0D9"/>
              </a:buClr>
              <a:buSzPct val="95000"/>
              <a:buFont typeface="Segoe UI Symbol"/>
              <a:buChar char="⚫"/>
              <a:tabLst>
                <a:tab pos="286385" algn="l"/>
              </a:tabLst>
            </a:pPr>
            <a:r>
              <a:rPr sz="2000" dirty="0">
                <a:latin typeface="Times New Roman"/>
                <a:cs typeface="Times New Roman"/>
              </a:rPr>
              <a:t>So,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three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line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voltages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are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balanced,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with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their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magnitudes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being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equal, </a:t>
            </a:r>
            <a:r>
              <a:rPr sz="2000" spc="-4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phase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angle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being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displaced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from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each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other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sequence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 smtClean="0">
                <a:latin typeface="Times New Roman"/>
                <a:cs typeface="Times New Roman"/>
              </a:rPr>
              <a:t>by</a:t>
            </a:r>
            <a:r>
              <a:rPr lang="en-US" sz="2000" spc="-10" dirty="0">
                <a:latin typeface="Times New Roman"/>
                <a:cs typeface="Times New Roman"/>
              </a:rPr>
              <a:t> </a:t>
            </a:r>
            <a:r>
              <a:rPr lang="en-US" sz="2000" spc="-10" dirty="0" smtClean="0">
                <a:latin typeface="Times New Roman"/>
                <a:cs typeface="Times New Roman"/>
              </a:rPr>
              <a:t>30.</a:t>
            </a:r>
            <a:endParaRPr sz="20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" y="386080"/>
            <a:ext cx="8735568" cy="1061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sz="3400" b="0" spc="-5" dirty="0">
                <a:solidFill>
                  <a:srgbClr val="FF0000"/>
                </a:solidFill>
                <a:latin typeface="Arial MT"/>
                <a:cs typeface="Arial MT"/>
              </a:rPr>
              <a:t>Relation</a:t>
            </a:r>
            <a:r>
              <a:rPr sz="3400" b="0" spc="-1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3400" b="0" spc="-5" dirty="0">
                <a:solidFill>
                  <a:srgbClr val="FF0000"/>
                </a:solidFill>
                <a:latin typeface="Arial MT"/>
                <a:cs typeface="Arial MT"/>
              </a:rPr>
              <a:t>between</a:t>
            </a:r>
            <a:r>
              <a:rPr sz="3400" b="0" spc="1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3400" b="0" spc="-5" dirty="0">
                <a:solidFill>
                  <a:srgbClr val="FF0000"/>
                </a:solidFill>
                <a:latin typeface="Arial MT"/>
                <a:cs typeface="Arial MT"/>
              </a:rPr>
              <a:t>the Phase</a:t>
            </a:r>
            <a:r>
              <a:rPr sz="3400" b="0" spc="-1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3400" b="0" spc="-5" dirty="0">
                <a:solidFill>
                  <a:srgbClr val="FF0000"/>
                </a:solidFill>
                <a:latin typeface="Arial MT"/>
                <a:cs typeface="Arial MT"/>
              </a:rPr>
              <a:t>and</a:t>
            </a:r>
            <a:r>
              <a:rPr sz="3400" b="0" spc="-1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3400" b="0" spc="-5" dirty="0">
                <a:solidFill>
                  <a:srgbClr val="FF0000"/>
                </a:solidFill>
                <a:latin typeface="Arial MT"/>
                <a:cs typeface="Arial MT"/>
              </a:rPr>
              <a:t>Line</a:t>
            </a:r>
            <a:endParaRPr sz="3400" dirty="0">
              <a:solidFill>
                <a:srgbClr val="FF0000"/>
              </a:solidFill>
              <a:latin typeface="Arial MT"/>
              <a:cs typeface="Arial MT"/>
            </a:endParaRPr>
          </a:p>
          <a:p>
            <a:pPr marL="12700" algn="ctr">
              <a:lnSpc>
                <a:spcPct val="100000"/>
              </a:lnSpc>
            </a:pPr>
            <a:r>
              <a:rPr sz="3200" spc="-5" dirty="0">
                <a:solidFill>
                  <a:srgbClr val="00B050"/>
                </a:solidFill>
                <a:uFill>
                  <a:solidFill>
                    <a:srgbClr val="04607A"/>
                  </a:solidFill>
                </a:uFill>
                <a:latin typeface="Arial"/>
                <a:cs typeface="Arial"/>
              </a:rPr>
              <a:t>Current</a:t>
            </a:r>
            <a:r>
              <a:rPr sz="340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400" b="0" spc="-5" dirty="0">
                <a:solidFill>
                  <a:srgbClr val="FF0000"/>
                </a:solidFill>
                <a:latin typeface="Arial MT"/>
                <a:cs typeface="Arial MT"/>
              </a:rPr>
              <a:t>for</a:t>
            </a:r>
            <a:r>
              <a:rPr sz="3400" b="0" spc="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3400" b="0" spc="-5" dirty="0">
                <a:solidFill>
                  <a:srgbClr val="FF0000"/>
                </a:solidFill>
                <a:latin typeface="Arial MT"/>
                <a:cs typeface="Arial MT"/>
              </a:rPr>
              <a:t>Star</a:t>
            </a:r>
            <a:r>
              <a:rPr sz="3400" b="0" spc="-1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3400" b="0" spc="-5" dirty="0">
                <a:solidFill>
                  <a:srgbClr val="FF0000"/>
                </a:solidFill>
                <a:latin typeface="Arial MT"/>
                <a:cs typeface="Arial MT"/>
              </a:rPr>
              <a:t>Connection</a:t>
            </a:r>
            <a:endParaRPr sz="3400" dirty="0">
              <a:solidFill>
                <a:srgbClr val="FF0000"/>
              </a:solidFill>
              <a:latin typeface="Arial MT"/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01128" y="4858511"/>
            <a:ext cx="1463040" cy="62331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0" y="1450086"/>
            <a:ext cx="8964168" cy="35657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5750" marR="5080" indent="-273685" algn="just">
              <a:lnSpc>
                <a:spcPct val="100000"/>
              </a:lnSpc>
              <a:spcBef>
                <a:spcPts val="105"/>
              </a:spcBef>
              <a:buClr>
                <a:srgbClr val="0AD0D9"/>
              </a:buClr>
              <a:buSzPct val="94230"/>
              <a:buFont typeface="Segoe UI Symbol"/>
              <a:buChar char="⚫"/>
              <a:tabLst>
                <a:tab pos="286385" algn="l"/>
              </a:tabLst>
            </a:pPr>
            <a:r>
              <a:rPr sz="2600" dirty="0">
                <a:latin typeface="Times New Roman"/>
                <a:cs typeface="Times New Roman"/>
              </a:rPr>
              <a:t>In the </a:t>
            </a:r>
            <a:r>
              <a:rPr sz="2600" spc="-5" dirty="0">
                <a:latin typeface="Times New Roman"/>
                <a:cs typeface="Times New Roman"/>
              </a:rPr>
              <a:t>star </a:t>
            </a:r>
            <a:r>
              <a:rPr sz="2600" dirty="0">
                <a:latin typeface="Times New Roman"/>
                <a:cs typeface="Times New Roman"/>
              </a:rPr>
              <a:t>connected system </a:t>
            </a:r>
            <a:r>
              <a:rPr sz="2600" spc="-5" dirty="0">
                <a:latin typeface="Times New Roman"/>
                <a:cs typeface="Times New Roman"/>
              </a:rPr>
              <a:t>each line </a:t>
            </a:r>
            <a:r>
              <a:rPr sz="2600" dirty="0">
                <a:latin typeface="Times New Roman"/>
                <a:cs typeface="Times New Roman"/>
              </a:rPr>
              <a:t>connector is 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connected</a:t>
            </a:r>
            <a:r>
              <a:rPr sz="2600" spc="-3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to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separate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phase,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so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current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flowing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through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the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lines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and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phase</a:t>
            </a:r>
          </a:p>
          <a:p>
            <a:pPr marL="558165" lvl="1" indent="-273050" algn="just">
              <a:lnSpc>
                <a:spcPct val="100000"/>
              </a:lnSpc>
              <a:spcBef>
                <a:spcPts val="2110"/>
              </a:spcBef>
              <a:buClr>
                <a:srgbClr val="0AD0D9"/>
              </a:buClr>
              <a:buSzPct val="95238"/>
              <a:buFont typeface="Segoe UI Symbol"/>
              <a:buChar char="⚫"/>
              <a:tabLst>
                <a:tab pos="558165" algn="l"/>
                <a:tab pos="558800" algn="l"/>
              </a:tabLst>
            </a:pPr>
            <a:r>
              <a:rPr sz="2100" dirty="0">
                <a:latin typeface="Times New Roman"/>
                <a:cs typeface="Times New Roman"/>
              </a:rPr>
              <a:t>Li</a:t>
            </a:r>
            <a:r>
              <a:rPr sz="2100" spc="5" dirty="0">
                <a:latin typeface="Times New Roman"/>
                <a:cs typeface="Times New Roman"/>
              </a:rPr>
              <a:t>n</a:t>
            </a:r>
            <a:r>
              <a:rPr sz="2100" spc="-5" dirty="0">
                <a:latin typeface="Times New Roman"/>
                <a:cs typeface="Times New Roman"/>
              </a:rPr>
              <a:t>es</a:t>
            </a:r>
            <a:r>
              <a:rPr sz="2100" spc="-1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C</a:t>
            </a:r>
            <a:r>
              <a:rPr sz="2100" spc="5" dirty="0">
                <a:latin typeface="Times New Roman"/>
                <a:cs typeface="Times New Roman"/>
              </a:rPr>
              <a:t>u</a:t>
            </a:r>
            <a:r>
              <a:rPr sz="2100" dirty="0">
                <a:latin typeface="Times New Roman"/>
                <a:cs typeface="Times New Roman"/>
              </a:rPr>
              <a:t>r</a:t>
            </a:r>
            <a:r>
              <a:rPr sz="2100" spc="-10" dirty="0">
                <a:latin typeface="Times New Roman"/>
                <a:cs typeface="Times New Roman"/>
              </a:rPr>
              <a:t>r</a:t>
            </a:r>
            <a:r>
              <a:rPr sz="2100" dirty="0">
                <a:latin typeface="Times New Roman"/>
                <a:cs typeface="Times New Roman"/>
              </a:rPr>
              <a:t>e</a:t>
            </a:r>
            <a:r>
              <a:rPr sz="2100" spc="5" dirty="0">
                <a:latin typeface="Times New Roman"/>
                <a:cs typeface="Times New Roman"/>
              </a:rPr>
              <a:t>n</a:t>
            </a:r>
            <a:r>
              <a:rPr sz="2100" dirty="0">
                <a:latin typeface="Times New Roman"/>
                <a:cs typeface="Times New Roman"/>
              </a:rPr>
              <a:t>t I</a:t>
            </a:r>
            <a:r>
              <a:rPr sz="1400" dirty="0">
                <a:latin typeface="Times New Roman"/>
                <a:cs typeface="Times New Roman"/>
              </a:rPr>
              <a:t>L </a:t>
            </a:r>
            <a:r>
              <a:rPr sz="1400" spc="-14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(</a:t>
            </a:r>
            <a:r>
              <a:rPr sz="1900" spc="-5" dirty="0">
                <a:latin typeface="Times New Roman"/>
                <a:cs typeface="Times New Roman"/>
              </a:rPr>
              <a:t>I</a:t>
            </a:r>
            <a:r>
              <a:rPr sz="900" dirty="0">
                <a:latin typeface="Times New Roman"/>
                <a:cs typeface="Times New Roman"/>
              </a:rPr>
              <a:t>RY,  </a:t>
            </a:r>
            <a:r>
              <a:rPr sz="900" spc="-5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I</a:t>
            </a:r>
            <a:r>
              <a:rPr sz="900" dirty="0">
                <a:latin typeface="Times New Roman"/>
                <a:cs typeface="Times New Roman"/>
              </a:rPr>
              <a:t>RB,  </a:t>
            </a:r>
            <a:r>
              <a:rPr sz="900" spc="-5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I</a:t>
            </a:r>
            <a:r>
              <a:rPr sz="900" spc="-10" dirty="0">
                <a:latin typeface="Times New Roman"/>
                <a:cs typeface="Times New Roman"/>
              </a:rPr>
              <a:t>YB</a:t>
            </a:r>
            <a:r>
              <a:rPr sz="2100" spc="-5" dirty="0">
                <a:latin typeface="Times New Roman"/>
                <a:cs typeface="Times New Roman"/>
              </a:rPr>
              <a:t>)</a:t>
            </a:r>
            <a:r>
              <a:rPr sz="2100" spc="1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= </a:t>
            </a:r>
            <a:r>
              <a:rPr sz="2100" spc="-15" dirty="0">
                <a:latin typeface="Times New Roman"/>
                <a:cs typeface="Times New Roman"/>
              </a:rPr>
              <a:t>P</a:t>
            </a:r>
            <a:r>
              <a:rPr sz="2100" dirty="0">
                <a:latin typeface="Times New Roman"/>
                <a:cs typeface="Times New Roman"/>
              </a:rPr>
              <a:t>h</a:t>
            </a:r>
            <a:r>
              <a:rPr sz="2100" spc="5" dirty="0">
                <a:latin typeface="Times New Roman"/>
                <a:cs typeface="Times New Roman"/>
              </a:rPr>
              <a:t>a</a:t>
            </a:r>
            <a:r>
              <a:rPr sz="2100" spc="-5" dirty="0">
                <a:latin typeface="Times New Roman"/>
                <a:cs typeface="Times New Roman"/>
              </a:rPr>
              <a:t>se</a:t>
            </a:r>
            <a:r>
              <a:rPr sz="2100" spc="-1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C</a:t>
            </a:r>
            <a:r>
              <a:rPr sz="2100" spc="5" dirty="0">
                <a:latin typeface="Times New Roman"/>
                <a:cs typeface="Times New Roman"/>
              </a:rPr>
              <a:t>u</a:t>
            </a:r>
            <a:r>
              <a:rPr sz="2100" dirty="0">
                <a:latin typeface="Times New Roman"/>
                <a:cs typeface="Times New Roman"/>
              </a:rPr>
              <a:t>r</a:t>
            </a:r>
            <a:r>
              <a:rPr sz="2100" spc="-10" dirty="0">
                <a:latin typeface="Times New Roman"/>
                <a:cs typeface="Times New Roman"/>
              </a:rPr>
              <a:t>r</a:t>
            </a:r>
            <a:r>
              <a:rPr sz="2100" dirty="0">
                <a:latin typeface="Times New Roman"/>
                <a:cs typeface="Times New Roman"/>
              </a:rPr>
              <a:t>e</a:t>
            </a:r>
            <a:r>
              <a:rPr sz="2100" spc="5" dirty="0">
                <a:latin typeface="Times New Roman"/>
                <a:cs typeface="Times New Roman"/>
              </a:rPr>
              <a:t>n</a:t>
            </a:r>
            <a:r>
              <a:rPr sz="2100" dirty="0">
                <a:latin typeface="Times New Roman"/>
                <a:cs typeface="Times New Roman"/>
              </a:rPr>
              <a:t>t </a:t>
            </a:r>
            <a:r>
              <a:rPr sz="2100" spc="5" dirty="0">
                <a:latin typeface="Times New Roman"/>
                <a:cs typeface="Times New Roman"/>
              </a:rPr>
              <a:t>I</a:t>
            </a:r>
            <a:r>
              <a:rPr sz="1400" dirty="0">
                <a:latin typeface="Times New Roman"/>
                <a:cs typeface="Times New Roman"/>
              </a:rPr>
              <a:t>P</a:t>
            </a:r>
            <a:r>
              <a:rPr sz="1400" spc="-8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(I</a:t>
            </a:r>
            <a:r>
              <a:rPr sz="1100" spc="-5" dirty="0">
                <a:latin typeface="Times New Roman"/>
                <a:cs typeface="Times New Roman"/>
              </a:rPr>
              <a:t>B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2100" dirty="0">
                <a:latin typeface="Times New Roman"/>
                <a:cs typeface="Times New Roman"/>
              </a:rPr>
              <a:t>,</a:t>
            </a:r>
            <a:r>
              <a:rPr sz="2100" spc="2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YN</a:t>
            </a:r>
            <a:r>
              <a:rPr sz="2100" dirty="0">
                <a:latin typeface="Times New Roman"/>
                <a:cs typeface="Times New Roman"/>
              </a:rPr>
              <a:t>,</a:t>
            </a:r>
            <a:r>
              <a:rPr sz="2100" spc="1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I</a:t>
            </a:r>
            <a:r>
              <a:rPr sz="1100" spc="-5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2100" dirty="0">
                <a:latin typeface="Times New Roman"/>
                <a:cs typeface="Times New Roman"/>
              </a:rPr>
              <a:t>)</a:t>
            </a:r>
          </a:p>
          <a:p>
            <a:pPr lvl="1" algn="just">
              <a:lnSpc>
                <a:spcPct val="100000"/>
              </a:lnSpc>
              <a:spcBef>
                <a:spcPts val="55"/>
              </a:spcBef>
            </a:pPr>
            <a:endParaRPr sz="2950" dirty="0">
              <a:latin typeface="Times New Roman"/>
              <a:cs typeface="Times New Roman"/>
            </a:endParaRPr>
          </a:p>
          <a:p>
            <a:pPr marL="285750" marR="33655" indent="-273685" algn="just">
              <a:lnSpc>
                <a:spcPct val="100000"/>
              </a:lnSpc>
              <a:buClr>
                <a:srgbClr val="0AD0D9"/>
              </a:buClr>
              <a:buSzPct val="94230"/>
              <a:buFont typeface="Segoe UI Symbol"/>
              <a:buChar char="⚫"/>
              <a:tabLst>
                <a:tab pos="286385" algn="l"/>
              </a:tabLst>
            </a:pPr>
            <a:r>
              <a:rPr sz="2600" dirty="0">
                <a:latin typeface="Times New Roman"/>
                <a:cs typeface="Times New Roman"/>
              </a:rPr>
              <a:t>If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the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phase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current</a:t>
            </a:r>
            <a:r>
              <a:rPr sz="2600" spc="-3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has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a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phase</a:t>
            </a:r>
            <a:r>
              <a:rPr sz="2600" spc="-2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difference</a:t>
            </a:r>
            <a:r>
              <a:rPr sz="2600" spc="-3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of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φ with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the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phase</a:t>
            </a:r>
            <a:r>
              <a:rPr sz="2600" spc="-2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voltage,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then</a:t>
            </a:r>
          </a:p>
          <a:p>
            <a:pPr marL="652780" lvl="1" indent="-247650" algn="just">
              <a:lnSpc>
                <a:spcPct val="100000"/>
              </a:lnSpc>
              <a:spcBef>
                <a:spcPts val="585"/>
              </a:spcBef>
              <a:buClr>
                <a:srgbClr val="0E6EC5"/>
              </a:buClr>
              <a:buSzPct val="85416"/>
              <a:buFont typeface="Segoe UI Symbol"/>
              <a:buChar char="⚫"/>
              <a:tabLst>
                <a:tab pos="653415" algn="l"/>
                <a:tab pos="3920490" algn="l"/>
                <a:tab pos="4358005" algn="l"/>
              </a:tabLst>
            </a:pPr>
            <a:r>
              <a:rPr sz="2400" spc="-5" dirty="0">
                <a:latin typeface="Times New Roman"/>
                <a:cs typeface="Times New Roman"/>
              </a:rPr>
              <a:t>Power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output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per phase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	E</a:t>
            </a:r>
            <a:r>
              <a:rPr sz="1400" dirty="0">
                <a:latin typeface="Times New Roman"/>
                <a:cs typeface="Times New Roman"/>
              </a:rPr>
              <a:t>P	</a:t>
            </a:r>
            <a:r>
              <a:rPr sz="2400" dirty="0">
                <a:latin typeface="Times New Roman"/>
                <a:cs typeface="Times New Roman"/>
              </a:rPr>
              <a:t>I</a:t>
            </a:r>
            <a:r>
              <a:rPr sz="1400" dirty="0">
                <a:latin typeface="Times New Roman"/>
                <a:cs typeface="Times New Roman"/>
              </a:rPr>
              <a:t>P</a:t>
            </a:r>
            <a:r>
              <a:rPr sz="1400" spc="204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cosφ</a:t>
            </a:r>
          </a:p>
          <a:p>
            <a:pPr marL="652780" lvl="1" indent="-247650" algn="just">
              <a:lnSpc>
                <a:spcPct val="100000"/>
              </a:lnSpc>
              <a:spcBef>
                <a:spcPts val="580"/>
              </a:spcBef>
              <a:buClr>
                <a:srgbClr val="0E6EC5"/>
              </a:buClr>
              <a:buSzPct val="85416"/>
              <a:buFont typeface="Segoe UI Symbol"/>
              <a:buChar char="⚫"/>
              <a:tabLst>
                <a:tab pos="653415" algn="l"/>
                <a:tab pos="4133850" algn="l"/>
                <a:tab pos="4799965" algn="l"/>
              </a:tabLst>
            </a:pPr>
            <a:r>
              <a:rPr sz="2400" spc="-35" dirty="0">
                <a:latin typeface="Times New Roman"/>
                <a:cs typeface="Times New Roman"/>
              </a:rPr>
              <a:t>Total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power output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phase =	3 </a:t>
            </a:r>
            <a:r>
              <a:rPr sz="2400" spc="5" dirty="0">
                <a:latin typeface="Times New Roman"/>
                <a:cs typeface="Times New Roman"/>
              </a:rPr>
              <a:t>E</a:t>
            </a:r>
            <a:r>
              <a:rPr sz="1400" spc="5" dirty="0">
                <a:latin typeface="Times New Roman"/>
                <a:cs typeface="Times New Roman"/>
              </a:rPr>
              <a:t>P	</a:t>
            </a:r>
            <a:r>
              <a:rPr sz="2400" dirty="0">
                <a:latin typeface="Times New Roman"/>
                <a:cs typeface="Times New Roman"/>
              </a:rPr>
              <a:t>I</a:t>
            </a:r>
            <a:r>
              <a:rPr sz="1400" dirty="0">
                <a:latin typeface="Times New Roman"/>
                <a:cs typeface="Times New Roman"/>
              </a:rPr>
              <a:t>P</a:t>
            </a:r>
            <a:r>
              <a:rPr sz="1400" spc="204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cosφ</a:t>
            </a: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643628" y="5430011"/>
            <a:ext cx="2218944" cy="64770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000244" y="6214871"/>
            <a:ext cx="1819655" cy="352044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16153" y="437845"/>
            <a:ext cx="7291070" cy="10020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3200" spc="-5" dirty="0">
                <a:solidFill>
                  <a:srgbClr val="04607A"/>
                </a:solidFill>
                <a:latin typeface="Arial MT"/>
                <a:cs typeface="Arial MT"/>
              </a:rPr>
              <a:t>Currents</a:t>
            </a:r>
            <a:r>
              <a:rPr sz="3200" spc="-25" dirty="0">
                <a:solidFill>
                  <a:srgbClr val="04607A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04607A"/>
                </a:solidFill>
                <a:latin typeface="Arial MT"/>
                <a:cs typeface="Arial MT"/>
              </a:rPr>
              <a:t>for</a:t>
            </a:r>
            <a:r>
              <a:rPr sz="3200" spc="-10" dirty="0">
                <a:solidFill>
                  <a:srgbClr val="04607A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04607A"/>
                </a:solidFill>
                <a:latin typeface="Arial MT"/>
                <a:cs typeface="Arial MT"/>
              </a:rPr>
              <a:t>Circuits</a:t>
            </a:r>
            <a:r>
              <a:rPr sz="3200" spc="-5" dirty="0">
                <a:solidFill>
                  <a:srgbClr val="04607A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04607A"/>
                </a:solidFill>
                <a:latin typeface="Arial MT"/>
                <a:cs typeface="Arial MT"/>
              </a:rPr>
              <a:t>with</a:t>
            </a:r>
            <a:r>
              <a:rPr sz="3200" spc="-10" dirty="0">
                <a:solidFill>
                  <a:srgbClr val="04607A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04607A"/>
                </a:solidFill>
                <a:latin typeface="Arial MT"/>
                <a:cs typeface="Arial MT"/>
              </a:rPr>
              <a:t>Balanced</a:t>
            </a:r>
            <a:r>
              <a:rPr sz="3200" spc="-25" dirty="0">
                <a:solidFill>
                  <a:srgbClr val="04607A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04607A"/>
                </a:solidFill>
                <a:latin typeface="Arial MT"/>
                <a:cs typeface="Arial MT"/>
              </a:rPr>
              <a:t>Load </a:t>
            </a:r>
            <a:r>
              <a:rPr sz="3200" spc="-875" dirty="0">
                <a:solidFill>
                  <a:srgbClr val="04607A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04607A"/>
                </a:solidFill>
                <a:latin typeface="Arial MT"/>
                <a:cs typeface="Arial MT"/>
              </a:rPr>
              <a:t>(Delta-connected)</a:t>
            </a:r>
            <a:endParaRPr sz="32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2125802"/>
            <a:ext cx="200025" cy="4025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spc="-910" dirty="0">
                <a:solidFill>
                  <a:srgbClr val="0AD0D9"/>
                </a:solidFill>
                <a:latin typeface="Segoe UI Symbol"/>
                <a:cs typeface="Segoe UI Symbol"/>
              </a:rPr>
              <a:t>⚫</a:t>
            </a:r>
            <a:endParaRPr sz="2450">
              <a:latin typeface="Segoe UI Symbol"/>
              <a:cs typeface="Segoe UI Symbo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28615" y="4000500"/>
            <a:ext cx="2410967" cy="252374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99744" y="3357371"/>
            <a:ext cx="5573267" cy="469391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58011" y="4072128"/>
            <a:ext cx="3218688" cy="2214372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3202" y="622757"/>
            <a:ext cx="86118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0" spc="-60" dirty="0">
                <a:solidFill>
                  <a:srgbClr val="04607A"/>
                </a:solidFill>
                <a:latin typeface="Arial MT"/>
                <a:cs typeface="Arial MT"/>
              </a:rPr>
              <a:t>Delta(Δ)-Star(</a:t>
            </a:r>
            <a:r>
              <a:rPr sz="2800" b="0" i="1" spc="-60" dirty="0">
                <a:solidFill>
                  <a:srgbClr val="04607A"/>
                </a:solidFill>
                <a:latin typeface="Arial"/>
                <a:cs typeface="Arial"/>
              </a:rPr>
              <a:t>Y)</a:t>
            </a:r>
            <a:r>
              <a:rPr sz="2800" b="0" i="1" spc="10" dirty="0">
                <a:solidFill>
                  <a:srgbClr val="04607A"/>
                </a:solidFill>
                <a:latin typeface="Arial"/>
                <a:cs typeface="Arial"/>
              </a:rPr>
              <a:t> </a:t>
            </a:r>
            <a:r>
              <a:rPr sz="2800" b="0" i="1" dirty="0">
                <a:solidFill>
                  <a:srgbClr val="04607A"/>
                </a:solidFill>
                <a:latin typeface="Arial"/>
                <a:cs typeface="Arial"/>
              </a:rPr>
              <a:t>conversion</a:t>
            </a:r>
            <a:r>
              <a:rPr sz="2800" b="0" i="1" spc="-10" dirty="0">
                <a:solidFill>
                  <a:srgbClr val="04607A"/>
                </a:solidFill>
                <a:latin typeface="Arial"/>
                <a:cs typeface="Arial"/>
              </a:rPr>
              <a:t> </a:t>
            </a:r>
            <a:r>
              <a:rPr sz="2800" b="0" i="1" spc="-5" dirty="0">
                <a:solidFill>
                  <a:srgbClr val="04607A"/>
                </a:solidFill>
                <a:latin typeface="Arial"/>
                <a:cs typeface="Arial"/>
              </a:rPr>
              <a:t>and</a:t>
            </a:r>
            <a:r>
              <a:rPr sz="2800" b="0" i="1" spc="15" dirty="0">
                <a:solidFill>
                  <a:srgbClr val="04607A"/>
                </a:solidFill>
                <a:latin typeface="Arial"/>
                <a:cs typeface="Arial"/>
              </a:rPr>
              <a:t> </a:t>
            </a:r>
            <a:r>
              <a:rPr sz="2800" b="0" i="1" spc="-5" dirty="0">
                <a:solidFill>
                  <a:srgbClr val="04607A"/>
                </a:solidFill>
                <a:latin typeface="Arial"/>
                <a:cs typeface="Arial"/>
              </a:rPr>
              <a:t>Star-Delta</a:t>
            </a:r>
            <a:r>
              <a:rPr sz="2800" b="0" i="1" dirty="0">
                <a:solidFill>
                  <a:srgbClr val="04607A"/>
                </a:solidFill>
                <a:latin typeface="Arial"/>
                <a:cs typeface="Arial"/>
              </a:rPr>
              <a:t> conversion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308608"/>
            <a:ext cx="70758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750" indent="-273685">
              <a:lnSpc>
                <a:spcPct val="100000"/>
              </a:lnSpc>
              <a:spcBef>
                <a:spcPts val="100"/>
              </a:spcBef>
              <a:buClr>
                <a:srgbClr val="0AD0D9"/>
              </a:buClr>
              <a:buSzPct val="93750"/>
              <a:buFont typeface="Segoe UI Symbol"/>
              <a:buChar char="⚫"/>
              <a:tabLst>
                <a:tab pos="286385" algn="l"/>
              </a:tabLst>
            </a:pP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formulas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delta-star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conversion,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using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resistance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4381627"/>
            <a:ext cx="75901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750" indent="-273685">
              <a:lnSpc>
                <a:spcPct val="100000"/>
              </a:lnSpc>
              <a:spcBef>
                <a:spcPts val="100"/>
              </a:spcBef>
              <a:buClr>
                <a:srgbClr val="0AD0D9"/>
              </a:buClr>
              <a:buSzPct val="93750"/>
              <a:buFont typeface="Segoe UI Symbol"/>
              <a:buChar char="⚫"/>
              <a:tabLst>
                <a:tab pos="286385" algn="l"/>
              </a:tabLst>
            </a:pP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formulas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star-delta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conversion,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using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resistance,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are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71372" y="1857755"/>
            <a:ext cx="6786372" cy="1786128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86255" y="3715511"/>
            <a:ext cx="6643116" cy="69951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14755" y="5000244"/>
            <a:ext cx="3892296" cy="1429512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071871" y="5643371"/>
            <a:ext cx="3654552" cy="714756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6153" y="426846"/>
            <a:ext cx="55391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314065" algn="l"/>
              </a:tabLst>
            </a:pPr>
            <a:r>
              <a:rPr sz="3600" b="0" dirty="0">
                <a:solidFill>
                  <a:srgbClr val="04607A"/>
                </a:solidFill>
                <a:latin typeface="Arial MT"/>
                <a:cs typeface="Arial MT"/>
              </a:rPr>
              <a:t>For </a:t>
            </a:r>
            <a:r>
              <a:rPr sz="3600" b="0" spc="-5" dirty="0">
                <a:solidFill>
                  <a:srgbClr val="04607A"/>
                </a:solidFill>
                <a:latin typeface="Arial MT"/>
                <a:cs typeface="Arial MT"/>
              </a:rPr>
              <a:t>impeda</a:t>
            </a:r>
            <a:r>
              <a:rPr sz="3600" b="0" spc="5" dirty="0">
                <a:solidFill>
                  <a:srgbClr val="04607A"/>
                </a:solidFill>
                <a:latin typeface="Arial MT"/>
                <a:cs typeface="Arial MT"/>
              </a:rPr>
              <a:t>n</a:t>
            </a:r>
            <a:r>
              <a:rPr sz="3600" b="0" spc="-5" dirty="0">
                <a:solidFill>
                  <a:srgbClr val="04607A"/>
                </a:solidFill>
                <a:latin typeface="Arial MT"/>
                <a:cs typeface="Arial MT"/>
              </a:rPr>
              <a:t>ce</a:t>
            </a:r>
            <a:r>
              <a:rPr sz="3600" b="0" dirty="0">
                <a:solidFill>
                  <a:srgbClr val="04607A"/>
                </a:solidFill>
                <a:latin typeface="Arial MT"/>
                <a:cs typeface="Arial MT"/>
              </a:rPr>
              <a:t>	</a:t>
            </a:r>
            <a:r>
              <a:rPr sz="3600" b="0" spc="-5" dirty="0">
                <a:solidFill>
                  <a:srgbClr val="04607A"/>
                </a:solidFill>
                <a:latin typeface="Arial MT"/>
                <a:cs typeface="Arial MT"/>
              </a:rPr>
              <a:t>co</a:t>
            </a:r>
            <a:r>
              <a:rPr sz="3600" b="0" dirty="0">
                <a:solidFill>
                  <a:srgbClr val="04607A"/>
                </a:solidFill>
                <a:latin typeface="Arial MT"/>
                <a:cs typeface="Arial MT"/>
              </a:rPr>
              <a:t>n</a:t>
            </a:r>
            <a:r>
              <a:rPr sz="3600" b="0" spc="-5" dirty="0">
                <a:solidFill>
                  <a:srgbClr val="04607A"/>
                </a:solidFill>
                <a:latin typeface="Arial MT"/>
                <a:cs typeface="Arial MT"/>
              </a:rPr>
              <a:t>duction</a:t>
            </a:r>
            <a:endParaRPr sz="36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236675"/>
            <a:ext cx="738632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750" indent="-273685">
              <a:lnSpc>
                <a:spcPct val="100000"/>
              </a:lnSpc>
              <a:spcBef>
                <a:spcPts val="100"/>
              </a:spcBef>
              <a:buClr>
                <a:srgbClr val="0AD0D9"/>
              </a:buClr>
              <a:buSzPct val="93750"/>
              <a:buFont typeface="Segoe UI Symbol"/>
              <a:buChar char="⚫"/>
              <a:tabLst>
                <a:tab pos="286385" algn="l"/>
              </a:tabLst>
            </a:pP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formulas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for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delta-star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conversion,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using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impedances.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4310253"/>
            <a:ext cx="77139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750" indent="-273685">
              <a:lnSpc>
                <a:spcPct val="100000"/>
              </a:lnSpc>
              <a:spcBef>
                <a:spcPts val="100"/>
              </a:spcBef>
              <a:buClr>
                <a:srgbClr val="0AD0D9"/>
              </a:buClr>
              <a:buSzPct val="93750"/>
              <a:buFont typeface="Segoe UI Symbol"/>
              <a:buChar char="⚫"/>
              <a:tabLst>
                <a:tab pos="286385" algn="l"/>
              </a:tabLst>
            </a:pP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formulas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delta-star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conversion,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using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impedance,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are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86255" y="1642872"/>
            <a:ext cx="6429756" cy="1837943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14755" y="3643884"/>
            <a:ext cx="6786372" cy="673607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43127" y="4858511"/>
            <a:ext cx="3643884" cy="562356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715255" y="4858511"/>
            <a:ext cx="3770376" cy="57150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71500" y="5715000"/>
            <a:ext cx="3785616" cy="56235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4525" y="433196"/>
            <a:ext cx="47244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04607A"/>
                </a:solidFill>
              </a:rPr>
              <a:t>Generating</a:t>
            </a:r>
            <a:r>
              <a:rPr sz="3600" spc="-210" dirty="0">
                <a:solidFill>
                  <a:srgbClr val="04607A"/>
                </a:solidFill>
              </a:rPr>
              <a:t> </a:t>
            </a:r>
            <a:r>
              <a:rPr sz="3600" spc="-5" dirty="0">
                <a:solidFill>
                  <a:srgbClr val="04607A"/>
                </a:solidFill>
              </a:rPr>
              <a:t>AC</a:t>
            </a:r>
            <a:r>
              <a:rPr sz="3600" spc="-85" dirty="0">
                <a:solidFill>
                  <a:srgbClr val="04607A"/>
                </a:solidFill>
              </a:rPr>
              <a:t> </a:t>
            </a:r>
            <a:r>
              <a:rPr sz="3600" spc="-45" dirty="0">
                <a:solidFill>
                  <a:srgbClr val="04607A"/>
                </a:solidFill>
              </a:rPr>
              <a:t>Voltages</a:t>
            </a:r>
            <a:endParaRPr sz="36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5800" y="2756682"/>
            <a:ext cx="3070860" cy="3287267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953000" y="2742168"/>
            <a:ext cx="2842260" cy="3142488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344525" y="1134617"/>
            <a:ext cx="8299525" cy="1186815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203200" indent="-190500">
              <a:lnSpc>
                <a:spcPct val="100000"/>
              </a:lnSpc>
              <a:spcBef>
                <a:spcPts val="765"/>
              </a:spcBef>
              <a:buSzPct val="120000"/>
              <a:buFont typeface="Arial MT"/>
              <a:buChar char="•"/>
              <a:tabLst>
                <a:tab pos="203200" algn="l"/>
              </a:tabLst>
            </a:pPr>
            <a:r>
              <a:rPr sz="2000" dirty="0">
                <a:latin typeface="Times New Roman"/>
                <a:cs typeface="Times New Roman"/>
              </a:rPr>
              <a:t>Generators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convert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rotational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energy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electrical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energy.</a:t>
            </a:r>
            <a:endParaRPr sz="2000">
              <a:latin typeface="Times New Roman"/>
              <a:cs typeface="Times New Roman"/>
            </a:endParaRPr>
          </a:p>
          <a:p>
            <a:pPr marL="102235" indent="-90170">
              <a:lnSpc>
                <a:spcPct val="100000"/>
              </a:lnSpc>
              <a:spcBef>
                <a:spcPts val="675"/>
              </a:spcBef>
              <a:buSzPct val="95000"/>
              <a:buFont typeface="Arial MT"/>
              <a:buChar char="•"/>
              <a:tabLst>
                <a:tab pos="102870" algn="l"/>
                <a:tab pos="2734310" algn="l"/>
                <a:tab pos="6533515" algn="l"/>
              </a:tabLst>
            </a:pPr>
            <a:r>
              <a:rPr sz="2000" dirty="0">
                <a:latin typeface="Times New Roman"/>
                <a:cs typeface="Times New Roman"/>
              </a:rPr>
              <a:t>Generate</a:t>
            </a:r>
            <a:r>
              <a:rPr sz="2000" spc="-5" dirty="0">
                <a:latin typeface="Times New Roman"/>
                <a:cs typeface="Times New Roman"/>
              </a:rPr>
              <a:t> alternative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emf	</a:t>
            </a:r>
            <a:r>
              <a:rPr sz="2000" dirty="0">
                <a:latin typeface="Times New Roman"/>
                <a:cs typeface="Times New Roman"/>
              </a:rPr>
              <a:t>by</a:t>
            </a:r>
            <a:r>
              <a:rPr sz="2000" spc="-5" dirty="0">
                <a:latin typeface="Times New Roman"/>
                <a:cs typeface="Times New Roman"/>
              </a:rPr>
              <a:t> rotating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coil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within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5" dirty="0">
                <a:latin typeface="Times New Roman"/>
                <a:cs typeface="Times New Roman"/>
              </a:rPr>
              <a:t> stationary	magnetic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field.</a:t>
            </a:r>
            <a:endParaRPr sz="2000" dirty="0">
              <a:latin typeface="Times New Roman"/>
              <a:cs typeface="Times New Roman"/>
            </a:endParaRPr>
          </a:p>
          <a:p>
            <a:pPr marL="102235" indent="-90170">
              <a:lnSpc>
                <a:spcPct val="100000"/>
              </a:lnSpc>
              <a:spcBef>
                <a:spcPts val="600"/>
              </a:spcBef>
              <a:buSzPct val="95000"/>
              <a:buFont typeface="Arial MT"/>
              <a:buChar char="•"/>
              <a:tabLst>
                <a:tab pos="102870" algn="l"/>
              </a:tabLst>
            </a:pPr>
            <a:r>
              <a:rPr sz="2000" dirty="0">
                <a:latin typeface="Times New Roman"/>
                <a:cs typeface="Times New Roman"/>
              </a:rPr>
              <a:t>Another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way to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rotating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magnetic</a:t>
            </a:r>
            <a:r>
              <a:rPr sz="2000" dirty="0">
                <a:latin typeface="Times New Roman"/>
                <a:cs typeface="Times New Roman"/>
              </a:rPr>
              <a:t> field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 within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stationary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coil.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8564880" y="6537257"/>
            <a:ext cx="161290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z="1200" spc="-5" dirty="0">
                <a:solidFill>
                  <a:srgbClr val="045C75"/>
                </a:solidFill>
                <a:latin typeface="Arial MT"/>
                <a:cs typeface="Arial MT"/>
              </a:rPr>
              <a:t>5</a:t>
            </a:fld>
            <a:endParaRPr sz="1200">
              <a:latin typeface="Arial MT"/>
              <a:cs typeface="Arial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4500" y="1710689"/>
            <a:ext cx="53975" cy="1479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" dirty="0">
                <a:solidFill>
                  <a:srgbClr val="04607A"/>
                </a:solidFill>
                <a:latin typeface="Arial MT"/>
                <a:cs typeface="Arial MT"/>
              </a:rPr>
              <a:t>.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  <a:tabLst>
                <a:tab pos="2616200" algn="l"/>
              </a:tabLst>
            </a:pPr>
            <a:r>
              <a:rPr spc="-5" dirty="0"/>
              <a:t>Thank	</a:t>
            </a:r>
            <a:r>
              <a:rPr spc="-605" dirty="0"/>
              <a:t>Y</a:t>
            </a:r>
            <a:r>
              <a:rPr spc="-5" dirty="0"/>
              <a:t>ou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7476" y="436245"/>
            <a:ext cx="15754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spc="-5" dirty="0">
                <a:solidFill>
                  <a:srgbClr val="04607A"/>
                </a:solidFill>
                <a:latin typeface="Arial MT"/>
                <a:cs typeface="Arial MT"/>
              </a:rPr>
              <a:t>Cont….</a:t>
            </a:r>
            <a:endParaRPr sz="3600">
              <a:latin typeface="Arial MT"/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7407" y="2581400"/>
            <a:ext cx="3142488" cy="3389376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29200" y="2847338"/>
            <a:ext cx="3072383" cy="285750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78916" y="1165605"/>
            <a:ext cx="7406640" cy="1260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417830" algn="l"/>
                <a:tab pos="418465" algn="l"/>
              </a:tabLst>
            </a:pP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5" dirty="0">
                <a:latin typeface="Times New Roman"/>
                <a:cs typeface="Times New Roman"/>
              </a:rPr>
              <a:t> armature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has</a:t>
            </a:r>
            <a:r>
              <a:rPr sz="2400" dirty="0">
                <a:latin typeface="Times New Roman"/>
                <a:cs typeface="Times New Roman"/>
              </a:rPr>
              <a:t> an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induced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voltage,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which</a:t>
            </a:r>
            <a:r>
              <a:rPr sz="2400" spc="-5" dirty="0">
                <a:latin typeface="Times New Roman"/>
                <a:cs typeface="Times New Roman"/>
              </a:rPr>
              <a:t> is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connected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through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slip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rings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5" dirty="0">
                <a:latin typeface="Times New Roman"/>
                <a:cs typeface="Times New Roman"/>
              </a:rPr>
              <a:t> brushes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 a load.</a:t>
            </a:r>
            <a:endParaRPr sz="2400">
              <a:latin typeface="Times New Roman"/>
              <a:cs typeface="Times New Roman"/>
            </a:endParaRPr>
          </a:p>
          <a:p>
            <a:pPr marL="120014" indent="-107950">
              <a:lnSpc>
                <a:spcPct val="100000"/>
              </a:lnSpc>
              <a:spcBef>
                <a:spcPts val="1080"/>
              </a:spcBef>
              <a:buFont typeface="Arial MT"/>
              <a:buChar char="•"/>
              <a:tabLst>
                <a:tab pos="120650" algn="l"/>
              </a:tabLst>
            </a:pP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armature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loops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are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wound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5" dirty="0">
                <a:latin typeface="Times New Roman"/>
                <a:cs typeface="Times New Roman"/>
              </a:rPr>
              <a:t> magnetic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core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564880" y="6537257"/>
            <a:ext cx="161290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z="1200" spc="-5" dirty="0">
                <a:solidFill>
                  <a:srgbClr val="045C75"/>
                </a:solidFill>
                <a:latin typeface="Arial MT"/>
                <a:cs typeface="Arial MT"/>
              </a:rPr>
              <a:t>6</a:t>
            </a:fld>
            <a:endParaRPr sz="1200">
              <a:latin typeface="Arial MT"/>
              <a:cs typeface="Arial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8602980" y="6549957"/>
            <a:ext cx="85090" cy="170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25"/>
              </a:lnSpc>
            </a:pPr>
            <a:r>
              <a:rPr sz="1200" spc="-5" dirty="0">
                <a:solidFill>
                  <a:srgbClr val="045C75"/>
                </a:solidFill>
                <a:latin typeface="Arial MT"/>
                <a:cs typeface="Arial MT"/>
              </a:rPr>
              <a:t>7</a:t>
            </a:r>
            <a:endParaRPr sz="12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86144" y="4000498"/>
            <a:ext cx="2657854" cy="285750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35965" y="952880"/>
            <a:ext cx="7896225" cy="14338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5115" marR="11430" indent="-273050">
              <a:lnSpc>
                <a:spcPct val="100000"/>
              </a:lnSpc>
              <a:spcBef>
                <a:spcPts val="95"/>
              </a:spcBef>
              <a:buClr>
                <a:srgbClr val="0BE4EE"/>
              </a:buClr>
              <a:buSzPct val="93181"/>
              <a:buFont typeface="Segoe UI Symbol"/>
              <a:buChar char="⚫"/>
              <a:tabLst>
                <a:tab pos="285750" algn="l"/>
              </a:tabLst>
            </a:pPr>
            <a:r>
              <a:rPr sz="2200" spc="-5" dirty="0">
                <a:latin typeface="Times New Roman"/>
                <a:cs typeface="Times New Roman"/>
              </a:rPr>
              <a:t>A</a:t>
            </a:r>
            <a:r>
              <a:rPr sz="2200" spc="-12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multi-turn</a:t>
            </a:r>
            <a:r>
              <a:rPr sz="2200" spc="3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coil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is placed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inside a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magnet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with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an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air gap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as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shown </a:t>
            </a:r>
            <a:r>
              <a:rPr sz="2200" spc="-53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in above Fig.</a:t>
            </a:r>
            <a:endParaRPr sz="2200">
              <a:latin typeface="Times New Roman"/>
              <a:cs typeface="Times New Roman"/>
            </a:endParaRPr>
          </a:p>
          <a:p>
            <a:pPr marL="285115" marR="5080" indent="-273050">
              <a:lnSpc>
                <a:spcPct val="100000"/>
              </a:lnSpc>
              <a:spcBef>
                <a:spcPts val="530"/>
              </a:spcBef>
              <a:buClr>
                <a:srgbClr val="0BE4EE"/>
              </a:buClr>
              <a:buSzPct val="93181"/>
              <a:buFont typeface="Segoe UI Symbol"/>
              <a:buChar char="⚫"/>
              <a:tabLst>
                <a:tab pos="285750" algn="l"/>
              </a:tabLst>
            </a:pPr>
            <a:r>
              <a:rPr sz="2200" spc="-5" dirty="0">
                <a:latin typeface="Times New Roman"/>
                <a:cs typeface="Times New Roman"/>
              </a:rPr>
              <a:t>The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flux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lines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are from</a:t>
            </a:r>
            <a:r>
              <a:rPr sz="2200" spc="2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North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Pole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to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South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Pole.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The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coil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is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rotated </a:t>
            </a:r>
            <a:r>
              <a:rPr sz="2200" spc="-53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at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an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angular speed,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85441" y="2428493"/>
            <a:ext cx="191198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latin typeface="Times New Roman"/>
                <a:cs typeface="Times New Roman"/>
              </a:rPr>
              <a:t>ω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=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2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π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n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(rad/S)</a:t>
            </a:r>
            <a:endParaRPr sz="2200">
              <a:latin typeface="Times New Roman"/>
              <a:cs typeface="Times New Roman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42616" y="4072128"/>
            <a:ext cx="571500" cy="324612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364642" y="2953638"/>
            <a:ext cx="8107045" cy="32823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5115" marR="12065" indent="-273050">
              <a:lnSpc>
                <a:spcPct val="100000"/>
              </a:lnSpc>
              <a:spcBef>
                <a:spcPts val="95"/>
              </a:spcBef>
              <a:buClr>
                <a:srgbClr val="0AD0D9"/>
              </a:buClr>
              <a:buSzPct val="93181"/>
              <a:buFont typeface="Segoe UI Symbol"/>
              <a:buChar char="⚫"/>
              <a:tabLst>
                <a:tab pos="285750" algn="l"/>
              </a:tabLst>
            </a:pPr>
            <a:r>
              <a:rPr sz="2200" spc="-5" dirty="0">
                <a:latin typeface="Times New Roman"/>
                <a:cs typeface="Times New Roman"/>
              </a:rPr>
              <a:t>N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is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rotating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rectangular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coil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in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counter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clockwise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direction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with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 </a:t>
            </a:r>
            <a:r>
              <a:rPr sz="2200" spc="-53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angular velocity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of</a:t>
            </a:r>
            <a:r>
              <a:rPr sz="2200" spc="2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ω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radians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per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sec in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uniform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magnetic</a:t>
            </a:r>
            <a:r>
              <a:rPr sz="2200" spc="2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field.</a:t>
            </a:r>
            <a:endParaRPr sz="2200">
              <a:latin typeface="Times New Roman"/>
              <a:cs typeface="Times New Roman"/>
            </a:endParaRPr>
          </a:p>
          <a:p>
            <a:pPr marL="285115" indent="-273050">
              <a:lnSpc>
                <a:spcPct val="100000"/>
              </a:lnSpc>
              <a:spcBef>
                <a:spcPts val="530"/>
              </a:spcBef>
              <a:buClr>
                <a:srgbClr val="0AD0D9"/>
              </a:buClr>
              <a:buSzPct val="93181"/>
              <a:buFont typeface="Segoe UI Symbol"/>
              <a:buChar char="⚫"/>
              <a:tabLst>
                <a:tab pos="285750" algn="l"/>
              </a:tabLst>
            </a:pPr>
            <a:r>
              <a:rPr sz="2200" spc="-5" dirty="0">
                <a:latin typeface="Times New Roman"/>
                <a:cs typeface="Times New Roman"/>
              </a:rPr>
              <a:t>The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instant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of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coincidence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of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the </a:t>
            </a:r>
            <a:r>
              <a:rPr sz="2200" spc="-5" dirty="0">
                <a:latin typeface="Times New Roman"/>
                <a:cs typeface="Times New Roman"/>
              </a:rPr>
              <a:t>plane</a:t>
            </a:r>
            <a:r>
              <a:rPr sz="2200" dirty="0">
                <a:latin typeface="Times New Roman"/>
                <a:cs typeface="Times New Roman"/>
              </a:rPr>
              <a:t> of the </a:t>
            </a:r>
            <a:r>
              <a:rPr sz="2200" spc="-5" dirty="0">
                <a:latin typeface="Times New Roman"/>
                <a:cs typeface="Times New Roman"/>
              </a:rPr>
              <a:t>coil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with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X-axis.</a:t>
            </a:r>
            <a:r>
              <a:rPr sz="2200" spc="-1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At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this</a:t>
            </a:r>
            <a:endParaRPr sz="2200">
              <a:latin typeface="Times New Roman"/>
              <a:cs typeface="Times New Roman"/>
            </a:endParaRPr>
          </a:p>
          <a:p>
            <a:pPr marL="285115">
              <a:lnSpc>
                <a:spcPct val="100000"/>
              </a:lnSpc>
              <a:tabLst>
                <a:tab pos="3147060" algn="l"/>
              </a:tabLst>
            </a:pPr>
            <a:r>
              <a:rPr sz="2200" spc="-5" dirty="0">
                <a:latin typeface="Times New Roman"/>
                <a:cs typeface="Times New Roman"/>
              </a:rPr>
              <a:t>instant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max</a:t>
            </a:r>
            <a:r>
              <a:rPr sz="2200" spc="3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flux,	link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with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the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coil</a:t>
            </a:r>
            <a:endParaRPr sz="2200">
              <a:latin typeface="Times New Roman"/>
              <a:cs typeface="Times New Roman"/>
            </a:endParaRPr>
          </a:p>
          <a:p>
            <a:pPr marL="504190" marR="2430145" lvl="1" indent="-349250">
              <a:lnSpc>
                <a:spcPct val="120000"/>
              </a:lnSpc>
              <a:spcBef>
                <a:spcPts val="1885"/>
              </a:spcBef>
              <a:buClr>
                <a:srgbClr val="0AD0D9"/>
              </a:buClr>
              <a:buSzPct val="93181"/>
              <a:buFont typeface="Segoe UI Symbol"/>
              <a:buChar char="⚫"/>
              <a:tabLst>
                <a:tab pos="428625" algn="l"/>
                <a:tab pos="1002030" algn="l"/>
              </a:tabLst>
            </a:pPr>
            <a:r>
              <a:rPr sz="2200" spc="-5" dirty="0">
                <a:latin typeface="Times New Roman"/>
                <a:cs typeface="Times New Roman"/>
              </a:rPr>
              <a:t>The	coil assume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the position,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as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shown in fig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, </a:t>
            </a:r>
            <a:r>
              <a:rPr sz="2200" spc="-53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after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moving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the counter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clockwise for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sec.</a:t>
            </a:r>
            <a:endParaRPr sz="2200">
              <a:latin typeface="Times New Roman"/>
              <a:cs typeface="Times New Roman"/>
            </a:endParaRPr>
          </a:p>
          <a:p>
            <a:pPr marL="427990" lvl="1" indent="-273050">
              <a:lnSpc>
                <a:spcPct val="100000"/>
              </a:lnSpc>
              <a:spcBef>
                <a:spcPts val="525"/>
              </a:spcBef>
              <a:buClr>
                <a:srgbClr val="0AD0D9"/>
              </a:buClr>
              <a:buSzPct val="95454"/>
              <a:buFont typeface="Segoe UI Symbol"/>
              <a:buChar char="⚫"/>
              <a:tabLst>
                <a:tab pos="428625" algn="l"/>
              </a:tabLst>
            </a:pPr>
            <a:r>
              <a:rPr sz="2200" spc="-5" dirty="0">
                <a:latin typeface="Times New Roman"/>
                <a:cs typeface="Times New Roman"/>
              </a:rPr>
              <a:t>The</a:t>
            </a:r>
            <a:r>
              <a:rPr sz="2200" dirty="0">
                <a:latin typeface="Times New Roman"/>
                <a:cs typeface="Times New Roman"/>
              </a:rPr>
              <a:t> angle </a:t>
            </a:r>
            <a:r>
              <a:rPr sz="2200" spc="-5" dirty="0">
                <a:latin typeface="Times New Roman"/>
                <a:cs typeface="Times New Roman"/>
              </a:rPr>
              <a:t>ө </a:t>
            </a:r>
            <a:r>
              <a:rPr sz="2200" dirty="0">
                <a:latin typeface="Times New Roman"/>
                <a:cs typeface="Times New Roman"/>
              </a:rPr>
              <a:t>through</a:t>
            </a:r>
            <a:r>
              <a:rPr sz="2200" spc="-5" dirty="0">
                <a:latin typeface="Times New Roman"/>
                <a:cs typeface="Times New Roman"/>
              </a:rPr>
              <a:t> which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the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coil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has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rotated</a:t>
            </a:r>
            <a:endParaRPr sz="2200">
              <a:latin typeface="Times New Roman"/>
              <a:cs typeface="Times New Roman"/>
            </a:endParaRPr>
          </a:p>
          <a:p>
            <a:pPr marL="504190">
              <a:lnSpc>
                <a:spcPct val="100000"/>
              </a:lnSpc>
              <a:spcBef>
                <a:spcPts val="530"/>
              </a:spcBef>
            </a:pPr>
            <a:r>
              <a:rPr sz="2200" spc="-5" dirty="0">
                <a:latin typeface="Times New Roman"/>
                <a:cs typeface="Times New Roman"/>
              </a:rPr>
              <a:t>in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sec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=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ω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t.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3014" y="595629"/>
            <a:ext cx="8526780" cy="10185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5115" indent="-273050">
              <a:lnSpc>
                <a:spcPct val="100000"/>
              </a:lnSpc>
              <a:spcBef>
                <a:spcPts val="95"/>
              </a:spcBef>
              <a:buClr>
                <a:srgbClr val="0AD0D9"/>
              </a:buClr>
              <a:buSzPct val="93181"/>
              <a:buFont typeface="Segoe UI Symbol"/>
              <a:buChar char="⚫"/>
              <a:tabLst>
                <a:tab pos="285750" algn="l"/>
              </a:tabLst>
            </a:pPr>
            <a:r>
              <a:rPr sz="2200" dirty="0">
                <a:latin typeface="Times New Roman"/>
                <a:cs typeface="Times New Roman"/>
              </a:rPr>
              <a:t>The</a:t>
            </a:r>
            <a:r>
              <a:rPr sz="2200" spc="-5" dirty="0">
                <a:latin typeface="Times New Roman"/>
                <a:cs typeface="Times New Roman"/>
              </a:rPr>
              <a:t> component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of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flux</a:t>
            </a:r>
            <a:r>
              <a:rPr sz="2200" dirty="0">
                <a:latin typeface="Times New Roman"/>
                <a:cs typeface="Times New Roman"/>
              </a:rPr>
              <a:t> along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perpendicular</a:t>
            </a:r>
            <a:r>
              <a:rPr sz="2200" spc="2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to</a:t>
            </a:r>
            <a:r>
              <a:rPr sz="2200" dirty="0">
                <a:latin typeface="Times New Roman"/>
                <a:cs typeface="Times New Roman"/>
              </a:rPr>
              <a:t> the coil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=</a:t>
            </a:r>
            <a:r>
              <a:rPr sz="2200" spc="-7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Φ</a:t>
            </a:r>
            <a:r>
              <a:rPr sz="1400" spc="-10" dirty="0">
                <a:latin typeface="Times New Roman"/>
                <a:cs typeface="Times New Roman"/>
              </a:rPr>
              <a:t>max</a:t>
            </a:r>
            <a:r>
              <a:rPr sz="1400" spc="22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Cos ωt.</a:t>
            </a: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0AD0D9"/>
              </a:buClr>
              <a:buFont typeface="Segoe UI Symbol"/>
              <a:buChar char="⚫"/>
            </a:pPr>
            <a:endParaRPr sz="2200">
              <a:latin typeface="Times New Roman"/>
              <a:cs typeface="Times New Roman"/>
            </a:endParaRPr>
          </a:p>
          <a:p>
            <a:pPr marL="285115" indent="-273050">
              <a:lnSpc>
                <a:spcPct val="100000"/>
              </a:lnSpc>
              <a:buClr>
                <a:srgbClr val="0AD0D9"/>
              </a:buClr>
              <a:buSzPct val="93181"/>
              <a:buFont typeface="Segoe UI Symbol"/>
              <a:buChar char="⚫"/>
              <a:tabLst>
                <a:tab pos="285750" algn="l"/>
                <a:tab pos="6958330" algn="l"/>
              </a:tabLst>
            </a:pPr>
            <a:r>
              <a:rPr sz="2200" dirty="0">
                <a:latin typeface="Times New Roman"/>
                <a:cs typeface="Times New Roman"/>
              </a:rPr>
              <a:t>Flux linkage of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the</a:t>
            </a:r>
            <a:r>
              <a:rPr sz="2200" spc="-5" dirty="0">
                <a:latin typeface="Times New Roman"/>
                <a:cs typeface="Times New Roman"/>
              </a:rPr>
              <a:t> coil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at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the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instant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=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no. </a:t>
            </a:r>
            <a:r>
              <a:rPr sz="2200" spc="-5" dirty="0">
                <a:latin typeface="Times New Roman"/>
                <a:cs typeface="Times New Roman"/>
              </a:rPr>
              <a:t>of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turns </a:t>
            </a:r>
            <a:r>
              <a:rPr sz="2200" spc="-5" dirty="0">
                <a:latin typeface="Times New Roman"/>
                <a:cs typeface="Times New Roman"/>
              </a:rPr>
              <a:t>on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coil	x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linkage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flux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06085" y="1656029"/>
            <a:ext cx="171132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53695" algn="l"/>
              </a:tabLst>
            </a:pPr>
            <a:r>
              <a:rPr sz="2200" spc="-5" dirty="0">
                <a:latin typeface="Times New Roman"/>
                <a:cs typeface="Times New Roman"/>
              </a:rPr>
              <a:t>N	Φ</a:t>
            </a:r>
            <a:r>
              <a:rPr sz="1400" spc="-5" dirty="0">
                <a:latin typeface="Times New Roman"/>
                <a:cs typeface="Times New Roman"/>
              </a:rPr>
              <a:t>max</a:t>
            </a:r>
            <a:r>
              <a:rPr sz="1400" spc="18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Cos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ωt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3014" y="2059050"/>
            <a:ext cx="8159750" cy="10979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5115" marR="5080" indent="-273050">
              <a:lnSpc>
                <a:spcPct val="100000"/>
              </a:lnSpc>
              <a:spcBef>
                <a:spcPts val="95"/>
              </a:spcBef>
              <a:buClr>
                <a:srgbClr val="0AD0D9"/>
              </a:buClr>
              <a:buSzPct val="93181"/>
              <a:buFont typeface="Segoe UI Symbol"/>
              <a:buChar char="⚫"/>
              <a:tabLst>
                <a:tab pos="285750" algn="l"/>
                <a:tab pos="860425" algn="l"/>
              </a:tabLst>
            </a:pPr>
            <a:r>
              <a:rPr sz="2200" spc="-10" dirty="0">
                <a:latin typeface="Times New Roman"/>
                <a:cs typeface="Times New Roman"/>
              </a:rPr>
              <a:t>emf	</a:t>
            </a:r>
            <a:r>
              <a:rPr sz="2200" dirty="0">
                <a:latin typeface="Times New Roman"/>
                <a:cs typeface="Times New Roman"/>
              </a:rPr>
              <a:t>induced</a:t>
            </a:r>
            <a:r>
              <a:rPr sz="2200" spc="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in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coil is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equal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to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the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rate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of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change</a:t>
            </a:r>
            <a:r>
              <a:rPr sz="2200" dirty="0">
                <a:latin typeface="Times New Roman"/>
                <a:cs typeface="Times New Roman"/>
              </a:rPr>
              <a:t> of the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flux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linkage </a:t>
            </a:r>
            <a:r>
              <a:rPr sz="2200" spc="-53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with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minus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sign</a:t>
            </a:r>
            <a:r>
              <a:rPr sz="2200" spc="-5" dirty="0">
                <a:latin typeface="Times New Roman"/>
                <a:cs typeface="Times New Roman"/>
              </a:rPr>
              <a:t> .</a:t>
            </a:r>
            <a:endParaRPr sz="2200">
              <a:latin typeface="Times New Roman"/>
              <a:cs typeface="Times New Roman"/>
            </a:endParaRPr>
          </a:p>
          <a:p>
            <a:pPr marL="285115" indent="-273050">
              <a:lnSpc>
                <a:spcPct val="100000"/>
              </a:lnSpc>
              <a:spcBef>
                <a:spcPts val="530"/>
              </a:spcBef>
              <a:buClr>
                <a:srgbClr val="0AD0D9"/>
              </a:buClr>
              <a:buSzPct val="93181"/>
              <a:buFont typeface="Segoe UI Symbol"/>
              <a:buChar char="⚫"/>
              <a:tabLst>
                <a:tab pos="285750" algn="l"/>
                <a:tab pos="860425" algn="l"/>
              </a:tabLst>
            </a:pPr>
            <a:r>
              <a:rPr sz="2200" spc="-10" dirty="0">
                <a:latin typeface="Times New Roman"/>
                <a:cs typeface="Times New Roman"/>
              </a:rPr>
              <a:t>emf	</a:t>
            </a:r>
            <a:r>
              <a:rPr sz="2200" dirty="0">
                <a:latin typeface="Times New Roman"/>
                <a:cs typeface="Times New Roman"/>
              </a:rPr>
              <a:t>induced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is </a:t>
            </a:r>
            <a:r>
              <a:rPr sz="2200" spc="-10" dirty="0">
                <a:latin typeface="Times New Roman"/>
                <a:cs typeface="Times New Roman"/>
              </a:rPr>
              <a:t>max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at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any</a:t>
            </a:r>
            <a:r>
              <a:rPr sz="2200" dirty="0">
                <a:latin typeface="Times New Roman"/>
                <a:cs typeface="Times New Roman"/>
              </a:rPr>
              <a:t> instant.</a:t>
            </a:r>
            <a:endParaRPr sz="2200">
              <a:latin typeface="Times New Roman"/>
              <a:cs typeface="Times New Roman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3400" y="3214116"/>
            <a:ext cx="5501639" cy="597408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33400" y="3857244"/>
            <a:ext cx="2785872" cy="371856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858000" y="2429255"/>
            <a:ext cx="2286000" cy="2429256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295105" y="3969888"/>
            <a:ext cx="3500627" cy="1853185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746760" y="5168514"/>
            <a:ext cx="8244840" cy="115608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81050">
              <a:lnSpc>
                <a:spcPct val="100000"/>
              </a:lnSpc>
              <a:spcBef>
                <a:spcPts val="530"/>
              </a:spcBef>
              <a:tabLst>
                <a:tab pos="2035175" algn="l"/>
              </a:tabLst>
            </a:pPr>
            <a:endParaRPr lang="en-US" sz="2200" spc="-10" dirty="0" smtClean="0">
              <a:latin typeface="Times New Roman"/>
              <a:cs typeface="Times New Roman"/>
            </a:endParaRPr>
          </a:p>
          <a:p>
            <a:pPr marL="781050">
              <a:lnSpc>
                <a:spcPct val="100000"/>
              </a:lnSpc>
              <a:spcBef>
                <a:spcPts val="530"/>
              </a:spcBef>
              <a:tabLst>
                <a:tab pos="2035175" algn="l"/>
              </a:tabLst>
            </a:pPr>
            <a:endParaRPr lang="en-US" sz="2200" spc="-10" dirty="0">
              <a:latin typeface="Times New Roman"/>
              <a:cs typeface="Times New Roman"/>
            </a:endParaRPr>
          </a:p>
          <a:p>
            <a:pPr marL="285115" indent="-273050">
              <a:lnSpc>
                <a:spcPct val="100000"/>
              </a:lnSpc>
              <a:spcBef>
                <a:spcPts val="530"/>
              </a:spcBef>
              <a:buClr>
                <a:srgbClr val="0AD0D9"/>
              </a:buClr>
              <a:buSzPct val="93181"/>
              <a:buFont typeface="Segoe UI Symbol"/>
              <a:buChar char="⚫"/>
              <a:tabLst>
                <a:tab pos="285750" algn="l"/>
                <a:tab pos="1960245" algn="l"/>
                <a:tab pos="3096260" algn="l"/>
              </a:tabLst>
            </a:pPr>
            <a:r>
              <a:rPr sz="2200" dirty="0" smtClean="0">
                <a:latin typeface="Times New Roman"/>
                <a:cs typeface="Times New Roman"/>
              </a:rPr>
              <a:t>Instantaneous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-10" dirty="0">
                <a:latin typeface="Times New Roman"/>
                <a:cs typeface="Times New Roman"/>
              </a:rPr>
              <a:t>emf</a:t>
            </a:r>
            <a:r>
              <a:rPr sz="2200" spc="2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,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e =	</a:t>
            </a:r>
            <a:r>
              <a:rPr sz="2200" spc="-15" dirty="0">
                <a:latin typeface="Times New Roman"/>
                <a:cs typeface="Times New Roman"/>
              </a:rPr>
              <a:t>E</a:t>
            </a:r>
            <a:r>
              <a:rPr sz="1600" spc="-15" dirty="0">
                <a:latin typeface="Times New Roman"/>
                <a:cs typeface="Times New Roman"/>
              </a:rPr>
              <a:t>max</a:t>
            </a:r>
            <a:r>
              <a:rPr sz="1600" spc="17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sin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ωt</a:t>
            </a:r>
            <a:endParaRPr sz="2200" dirty="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602980" y="6549957"/>
            <a:ext cx="85090" cy="170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25"/>
              </a:lnSpc>
            </a:pPr>
            <a:r>
              <a:rPr sz="1200" spc="-5" dirty="0">
                <a:solidFill>
                  <a:srgbClr val="045C75"/>
                </a:solidFill>
                <a:latin typeface="Arial MT"/>
                <a:cs typeface="Arial MT"/>
              </a:rPr>
              <a:t>8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717280" y="6497053"/>
            <a:ext cx="161290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30"/>
              </a:lnSpc>
            </a:pPr>
            <a:fld id="{81D60167-4931-47E6-BA6A-407CBD079E47}" type="slidenum">
              <a:rPr sz="1200" dirty="0">
                <a:solidFill>
                  <a:srgbClr val="045C75"/>
                </a:solidFill>
                <a:latin typeface="Arial MT"/>
                <a:cs typeface="Arial MT"/>
              </a:rPr>
              <a:t>8</a:t>
            </a:fld>
            <a:endParaRPr sz="1200">
              <a:latin typeface="Arial MT"/>
              <a:cs typeface="Arial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9400" y="252221"/>
            <a:ext cx="7955915" cy="788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sz="7500" b="0" spc="-622" baseline="-8333" dirty="0">
                <a:solidFill>
                  <a:srgbClr val="04607A"/>
                </a:solidFill>
                <a:latin typeface="Arial MT"/>
                <a:cs typeface="Arial MT"/>
              </a:rPr>
              <a:t>.</a:t>
            </a:r>
            <a:r>
              <a:rPr sz="2800" b="0" spc="-5" dirty="0">
                <a:solidFill>
                  <a:srgbClr val="04607A"/>
                </a:solidFill>
                <a:latin typeface="Arial MT"/>
                <a:cs typeface="Arial MT"/>
              </a:rPr>
              <a:t>A</a:t>
            </a:r>
            <a:r>
              <a:rPr sz="2800" b="0" spc="-165" dirty="0">
                <a:solidFill>
                  <a:srgbClr val="04607A"/>
                </a:solidFill>
                <a:latin typeface="Arial MT"/>
                <a:cs typeface="Arial MT"/>
              </a:rPr>
              <a:t> </a:t>
            </a:r>
            <a:r>
              <a:rPr sz="2800" b="0" spc="-5" dirty="0">
                <a:solidFill>
                  <a:srgbClr val="04607A"/>
                </a:solidFill>
                <a:latin typeface="Arial MT"/>
                <a:cs typeface="Arial MT"/>
              </a:rPr>
              <a:t>way</a:t>
            </a:r>
            <a:r>
              <a:rPr sz="2800" b="0" spc="5" dirty="0">
                <a:solidFill>
                  <a:srgbClr val="04607A"/>
                </a:solidFill>
                <a:latin typeface="Arial MT"/>
                <a:cs typeface="Arial MT"/>
              </a:rPr>
              <a:t> </a:t>
            </a:r>
            <a:r>
              <a:rPr sz="2800" b="0" spc="-5" dirty="0">
                <a:solidFill>
                  <a:srgbClr val="04607A"/>
                </a:solidFill>
                <a:latin typeface="Arial MT"/>
                <a:cs typeface="Arial MT"/>
              </a:rPr>
              <a:t>to</a:t>
            </a:r>
            <a:r>
              <a:rPr sz="2800" b="0" dirty="0">
                <a:solidFill>
                  <a:srgbClr val="04607A"/>
                </a:solidFill>
                <a:latin typeface="Arial MT"/>
                <a:cs typeface="Arial MT"/>
              </a:rPr>
              <a:t> </a:t>
            </a:r>
            <a:r>
              <a:rPr sz="2800" b="0" spc="-5" dirty="0">
                <a:solidFill>
                  <a:srgbClr val="04607A"/>
                </a:solidFill>
                <a:latin typeface="Arial MT"/>
                <a:cs typeface="Arial MT"/>
              </a:rPr>
              <a:t>pr</a:t>
            </a:r>
            <a:r>
              <a:rPr sz="2800" b="0" dirty="0">
                <a:solidFill>
                  <a:srgbClr val="04607A"/>
                </a:solidFill>
                <a:latin typeface="Arial MT"/>
                <a:cs typeface="Arial MT"/>
              </a:rPr>
              <a:t>o</a:t>
            </a:r>
            <a:r>
              <a:rPr sz="2800" b="0" spc="-5" dirty="0">
                <a:solidFill>
                  <a:srgbClr val="04607A"/>
                </a:solidFill>
                <a:latin typeface="Arial MT"/>
                <a:cs typeface="Arial MT"/>
              </a:rPr>
              <a:t>vi</a:t>
            </a:r>
            <a:r>
              <a:rPr sz="2800" b="0" dirty="0">
                <a:solidFill>
                  <a:srgbClr val="04607A"/>
                </a:solidFill>
                <a:latin typeface="Arial MT"/>
                <a:cs typeface="Arial MT"/>
              </a:rPr>
              <a:t>d</a:t>
            </a:r>
            <a:r>
              <a:rPr sz="2800" b="0" spc="-5" dirty="0">
                <a:solidFill>
                  <a:srgbClr val="04607A"/>
                </a:solidFill>
                <a:latin typeface="Arial MT"/>
                <a:cs typeface="Arial MT"/>
              </a:rPr>
              <a:t>e</a:t>
            </a:r>
            <a:r>
              <a:rPr sz="2800" b="0" spc="10" dirty="0">
                <a:solidFill>
                  <a:srgbClr val="04607A"/>
                </a:solidFill>
                <a:latin typeface="Arial MT"/>
                <a:cs typeface="Arial MT"/>
              </a:rPr>
              <a:t> </a:t>
            </a:r>
            <a:r>
              <a:rPr sz="2800" b="0" spc="-5" dirty="0">
                <a:solidFill>
                  <a:srgbClr val="04607A"/>
                </a:solidFill>
                <a:latin typeface="Arial MT"/>
                <a:cs typeface="Arial MT"/>
              </a:rPr>
              <a:t>hi</a:t>
            </a:r>
            <a:r>
              <a:rPr sz="2800" b="0" dirty="0">
                <a:solidFill>
                  <a:srgbClr val="04607A"/>
                </a:solidFill>
                <a:latin typeface="Arial MT"/>
                <a:cs typeface="Arial MT"/>
              </a:rPr>
              <a:t>g</a:t>
            </a:r>
            <a:r>
              <a:rPr sz="2800" b="0" spc="-5" dirty="0">
                <a:solidFill>
                  <a:srgbClr val="04607A"/>
                </a:solidFill>
                <a:latin typeface="Arial MT"/>
                <a:cs typeface="Arial MT"/>
              </a:rPr>
              <a:t>h</a:t>
            </a:r>
            <a:r>
              <a:rPr sz="2800" b="0" dirty="0">
                <a:solidFill>
                  <a:srgbClr val="04607A"/>
                </a:solidFill>
                <a:latin typeface="Arial MT"/>
                <a:cs typeface="Arial MT"/>
              </a:rPr>
              <a:t> e</a:t>
            </a:r>
            <a:r>
              <a:rPr sz="2800" b="0" spc="-45" dirty="0">
                <a:solidFill>
                  <a:srgbClr val="04607A"/>
                </a:solidFill>
                <a:latin typeface="Arial MT"/>
                <a:cs typeface="Arial MT"/>
              </a:rPr>
              <a:t>f</a:t>
            </a:r>
            <a:r>
              <a:rPr sz="2800" b="0" spc="-5" dirty="0">
                <a:solidFill>
                  <a:srgbClr val="04607A"/>
                </a:solidFill>
                <a:latin typeface="Arial MT"/>
                <a:cs typeface="Arial MT"/>
              </a:rPr>
              <a:t>fi</a:t>
            </a:r>
            <a:r>
              <a:rPr sz="2800" b="0" dirty="0">
                <a:solidFill>
                  <a:srgbClr val="04607A"/>
                </a:solidFill>
                <a:latin typeface="Arial MT"/>
                <a:cs typeface="Arial MT"/>
              </a:rPr>
              <a:t>c</a:t>
            </a:r>
            <a:r>
              <a:rPr sz="2800" b="0" spc="-5" dirty="0">
                <a:solidFill>
                  <a:srgbClr val="04607A"/>
                </a:solidFill>
                <a:latin typeface="Arial MT"/>
                <a:cs typeface="Arial MT"/>
              </a:rPr>
              <a:t>ie</a:t>
            </a:r>
            <a:r>
              <a:rPr sz="2800" b="0" dirty="0">
                <a:solidFill>
                  <a:srgbClr val="04607A"/>
                </a:solidFill>
                <a:latin typeface="Arial MT"/>
                <a:cs typeface="Arial MT"/>
              </a:rPr>
              <a:t>n</a:t>
            </a:r>
            <a:r>
              <a:rPr sz="2800" b="0" spc="-5" dirty="0">
                <a:solidFill>
                  <a:srgbClr val="04607A"/>
                </a:solidFill>
                <a:latin typeface="Arial MT"/>
                <a:cs typeface="Arial MT"/>
              </a:rPr>
              <a:t>c</a:t>
            </a:r>
            <a:r>
              <a:rPr sz="2800" b="0" spc="-200" dirty="0">
                <a:solidFill>
                  <a:srgbClr val="04607A"/>
                </a:solidFill>
                <a:latin typeface="Arial MT"/>
                <a:cs typeface="Arial MT"/>
              </a:rPr>
              <a:t>y</a:t>
            </a:r>
            <a:r>
              <a:rPr sz="2800" b="0" dirty="0">
                <a:solidFill>
                  <a:srgbClr val="04607A"/>
                </a:solidFill>
                <a:latin typeface="Arial MT"/>
                <a:cs typeface="Arial MT"/>
              </a:rPr>
              <a:t>,</a:t>
            </a:r>
            <a:r>
              <a:rPr sz="2800" b="0" spc="-20" dirty="0">
                <a:solidFill>
                  <a:srgbClr val="04607A"/>
                </a:solidFill>
                <a:latin typeface="Arial MT"/>
                <a:cs typeface="Arial MT"/>
              </a:rPr>
              <a:t> </a:t>
            </a:r>
            <a:r>
              <a:rPr sz="2800" b="0" spc="-5" dirty="0">
                <a:solidFill>
                  <a:srgbClr val="04607A"/>
                </a:solidFill>
                <a:latin typeface="Arial MT"/>
                <a:cs typeface="Arial MT"/>
              </a:rPr>
              <a:t>s</a:t>
            </a:r>
            <a:r>
              <a:rPr sz="2800" b="0" dirty="0">
                <a:solidFill>
                  <a:srgbClr val="04607A"/>
                </a:solidFill>
                <a:latin typeface="Arial MT"/>
                <a:cs typeface="Arial MT"/>
              </a:rPr>
              <a:t>a</a:t>
            </a:r>
            <a:r>
              <a:rPr sz="2800" b="0" spc="-5" dirty="0">
                <a:solidFill>
                  <a:srgbClr val="04607A"/>
                </a:solidFill>
                <a:latin typeface="Arial MT"/>
                <a:cs typeface="Arial MT"/>
              </a:rPr>
              <a:t>fe</a:t>
            </a:r>
            <a:r>
              <a:rPr sz="2800" b="0" dirty="0">
                <a:solidFill>
                  <a:srgbClr val="04607A"/>
                </a:solidFill>
                <a:latin typeface="Arial MT"/>
                <a:cs typeface="Arial MT"/>
              </a:rPr>
              <a:t> </a:t>
            </a:r>
            <a:r>
              <a:rPr sz="2800" b="0" spc="-5" dirty="0">
                <a:solidFill>
                  <a:srgbClr val="04607A"/>
                </a:solidFill>
                <a:latin typeface="Arial MT"/>
                <a:cs typeface="Arial MT"/>
              </a:rPr>
              <a:t>low</a:t>
            </a:r>
            <a:r>
              <a:rPr sz="2800" b="0" spc="10" dirty="0">
                <a:solidFill>
                  <a:srgbClr val="04607A"/>
                </a:solidFill>
                <a:latin typeface="Arial MT"/>
                <a:cs typeface="Arial MT"/>
              </a:rPr>
              <a:t> </a:t>
            </a:r>
            <a:r>
              <a:rPr sz="2800" b="0" spc="-5" dirty="0">
                <a:solidFill>
                  <a:srgbClr val="04607A"/>
                </a:solidFill>
                <a:latin typeface="Arial MT"/>
                <a:cs typeface="Arial MT"/>
              </a:rPr>
              <a:t>v</a:t>
            </a:r>
            <a:r>
              <a:rPr sz="2800" b="0" dirty="0">
                <a:solidFill>
                  <a:srgbClr val="04607A"/>
                </a:solidFill>
                <a:latin typeface="Arial MT"/>
                <a:cs typeface="Arial MT"/>
              </a:rPr>
              <a:t>o</a:t>
            </a:r>
            <a:r>
              <a:rPr sz="2800" b="0" spc="-5" dirty="0">
                <a:solidFill>
                  <a:srgbClr val="04607A"/>
                </a:solidFill>
                <a:latin typeface="Arial MT"/>
                <a:cs typeface="Arial MT"/>
              </a:rPr>
              <a:t>lt</a:t>
            </a:r>
            <a:r>
              <a:rPr sz="2800" b="0" dirty="0">
                <a:solidFill>
                  <a:srgbClr val="04607A"/>
                </a:solidFill>
                <a:latin typeface="Arial MT"/>
                <a:cs typeface="Arial MT"/>
              </a:rPr>
              <a:t>a</a:t>
            </a:r>
            <a:r>
              <a:rPr sz="2800" b="0" spc="-5" dirty="0">
                <a:solidFill>
                  <a:srgbClr val="04607A"/>
                </a:solidFill>
                <a:latin typeface="Arial MT"/>
                <a:cs typeface="Arial MT"/>
              </a:rPr>
              <a:t>ge:</a:t>
            </a:r>
            <a:endParaRPr sz="2800">
              <a:latin typeface="Arial MT"/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600" y="1371600"/>
            <a:ext cx="7648956" cy="436321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977133" y="5894019"/>
            <a:ext cx="307276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6600"/>
                </a:solidFill>
                <a:latin typeface="Times New Roman"/>
                <a:cs typeface="Times New Roman"/>
              </a:rPr>
              <a:t>High</a:t>
            </a:r>
            <a:r>
              <a:rPr sz="1800" spc="-40" dirty="0">
                <a:solidFill>
                  <a:srgbClr val="FF6600"/>
                </a:solidFill>
                <a:latin typeface="Times New Roman"/>
                <a:cs typeface="Times New Roman"/>
              </a:rPr>
              <a:t> </a:t>
            </a:r>
            <a:r>
              <a:rPr sz="1800" spc="-35" dirty="0">
                <a:solidFill>
                  <a:srgbClr val="FF6600"/>
                </a:solidFill>
                <a:latin typeface="Times New Roman"/>
                <a:cs typeface="Times New Roman"/>
              </a:rPr>
              <a:t>Voltage</a:t>
            </a:r>
            <a:r>
              <a:rPr sz="1800" spc="-55" dirty="0">
                <a:solidFill>
                  <a:srgbClr val="FF6600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FF6600"/>
                </a:solidFill>
                <a:latin typeface="Times New Roman"/>
                <a:cs typeface="Times New Roman"/>
              </a:rPr>
              <a:t>Transmission</a:t>
            </a:r>
            <a:r>
              <a:rPr sz="1800" dirty="0">
                <a:solidFill>
                  <a:srgbClr val="FF6600"/>
                </a:solidFill>
                <a:latin typeface="Times New Roman"/>
                <a:cs typeface="Times New Roman"/>
              </a:rPr>
              <a:t> Lines</a:t>
            </a:r>
            <a:endParaRPr sz="1800">
              <a:latin typeface="Times New Roman"/>
              <a:cs typeface="Times New Roman"/>
            </a:endParaRPr>
          </a:p>
          <a:p>
            <a:pPr marL="2540" algn="ctr">
              <a:lnSpc>
                <a:spcPct val="100000"/>
              </a:lnSpc>
            </a:pPr>
            <a:r>
              <a:rPr sz="1800" dirty="0">
                <a:solidFill>
                  <a:srgbClr val="FF6600"/>
                </a:solidFill>
                <a:latin typeface="Times New Roman"/>
                <a:cs typeface="Times New Roman"/>
              </a:rPr>
              <a:t>Low</a:t>
            </a:r>
            <a:r>
              <a:rPr sz="1800" spc="-50" dirty="0">
                <a:solidFill>
                  <a:srgbClr val="FF6600"/>
                </a:solidFill>
                <a:latin typeface="Times New Roman"/>
                <a:cs typeface="Times New Roman"/>
              </a:rPr>
              <a:t> </a:t>
            </a:r>
            <a:r>
              <a:rPr sz="1800" spc="-35" dirty="0">
                <a:solidFill>
                  <a:srgbClr val="FF6600"/>
                </a:solidFill>
                <a:latin typeface="Times New Roman"/>
                <a:cs typeface="Times New Roman"/>
              </a:rPr>
              <a:t>Voltage</a:t>
            </a:r>
            <a:r>
              <a:rPr sz="1800" spc="-30" dirty="0">
                <a:solidFill>
                  <a:srgbClr val="FF66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6600"/>
                </a:solidFill>
                <a:latin typeface="Times New Roman"/>
                <a:cs typeface="Times New Roman"/>
              </a:rPr>
              <a:t>to</a:t>
            </a:r>
            <a:r>
              <a:rPr sz="1800" spc="-15" dirty="0">
                <a:solidFill>
                  <a:srgbClr val="FF660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6600"/>
                </a:solidFill>
                <a:latin typeface="Times New Roman"/>
                <a:cs typeface="Times New Roman"/>
              </a:rPr>
              <a:t>Consumers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92100" y="6537257"/>
            <a:ext cx="806450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z="1200" spc="-5" dirty="0">
                <a:solidFill>
                  <a:srgbClr val="045C75"/>
                </a:solidFill>
                <a:latin typeface="Arial MT"/>
                <a:cs typeface="Arial MT"/>
              </a:rPr>
              <a:t>05-10-2021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412480" y="6537257"/>
            <a:ext cx="161290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z="1200" spc="-5" dirty="0">
                <a:solidFill>
                  <a:srgbClr val="045C75"/>
                </a:solidFill>
                <a:latin typeface="Arial MT"/>
                <a:cs typeface="Arial MT"/>
              </a:rPr>
              <a:t>9</a:t>
            </a:fld>
            <a:endParaRPr sz="12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6472" y="1138620"/>
            <a:ext cx="5920105" cy="787400"/>
          </a:xfrm>
          <a:prstGeom prst="rect">
            <a:avLst/>
          </a:prstGeom>
        </p:spPr>
        <p:txBody>
          <a:bodyPr vert="horz" wrap="square" lIns="0" tIns="118745" rIns="0" bIns="0" rtlCol="0">
            <a:spAutoFit/>
          </a:bodyPr>
          <a:lstStyle/>
          <a:p>
            <a:pPr marL="3980179">
              <a:lnSpc>
                <a:spcPct val="100000"/>
              </a:lnSpc>
              <a:spcBef>
                <a:spcPts val="935"/>
              </a:spcBef>
            </a:pPr>
            <a:r>
              <a:rPr sz="1800" dirty="0">
                <a:solidFill>
                  <a:srgbClr val="CC6600"/>
                </a:solidFill>
                <a:latin typeface="Times New Roman"/>
                <a:cs typeface="Times New Roman"/>
              </a:rPr>
              <a:t>step-up</a:t>
            </a:r>
            <a:r>
              <a:rPr sz="1800" spc="-40" dirty="0">
                <a:solidFill>
                  <a:srgbClr val="CC66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CC6600"/>
                </a:solidFill>
                <a:latin typeface="Times New Roman"/>
                <a:cs typeface="Times New Roman"/>
              </a:rPr>
              <a:t>to</a:t>
            </a:r>
            <a:r>
              <a:rPr sz="1800" spc="-30" dirty="0">
                <a:solidFill>
                  <a:srgbClr val="CC66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CC6600"/>
                </a:solidFill>
                <a:latin typeface="Times New Roman"/>
                <a:cs typeface="Times New Roman"/>
              </a:rPr>
              <a:t>500,000</a:t>
            </a:r>
            <a:r>
              <a:rPr sz="1800" spc="-60" dirty="0">
                <a:solidFill>
                  <a:srgbClr val="CC660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CC6600"/>
                </a:solidFill>
                <a:latin typeface="Times New Roman"/>
                <a:cs typeface="Times New Roman"/>
              </a:rPr>
              <a:t>V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800" spc="-5" dirty="0">
                <a:solidFill>
                  <a:srgbClr val="CC6600"/>
                </a:solidFill>
                <a:latin typeface="Times New Roman"/>
                <a:cs typeface="Times New Roman"/>
              </a:rPr>
              <a:t>step-down,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8140" y="1798447"/>
            <a:ext cx="1539875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3900" spc="-885" baseline="-26709" dirty="0">
                <a:latin typeface="Times New Roman"/>
                <a:cs typeface="Times New Roman"/>
              </a:rPr>
              <a:t>.</a:t>
            </a:r>
            <a:r>
              <a:rPr sz="1800" dirty="0">
                <a:solidFill>
                  <a:srgbClr val="CC6600"/>
                </a:solidFill>
                <a:latin typeface="Times New Roman"/>
                <a:cs typeface="Times New Roman"/>
              </a:rPr>
              <a:t>ba</a:t>
            </a:r>
            <a:r>
              <a:rPr sz="1800" spc="5" dirty="0">
                <a:solidFill>
                  <a:srgbClr val="CC6600"/>
                </a:solidFill>
                <a:latin typeface="Times New Roman"/>
                <a:cs typeface="Times New Roman"/>
              </a:rPr>
              <a:t>c</a:t>
            </a:r>
            <a:r>
              <a:rPr sz="1800" dirty="0">
                <a:solidFill>
                  <a:srgbClr val="CC6600"/>
                </a:solidFill>
                <a:latin typeface="Times New Roman"/>
                <a:cs typeface="Times New Roman"/>
              </a:rPr>
              <a:t>k</a:t>
            </a:r>
            <a:r>
              <a:rPr sz="1800" spc="-10" dirty="0">
                <a:solidFill>
                  <a:srgbClr val="CC66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CC6600"/>
                </a:solidFill>
                <a:latin typeface="Times New Roman"/>
                <a:cs typeface="Times New Roman"/>
              </a:rPr>
              <a:t>to 5,000</a:t>
            </a:r>
            <a:r>
              <a:rPr sz="1800" spc="-40" dirty="0">
                <a:solidFill>
                  <a:srgbClr val="CC660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CC6600"/>
                </a:solidFill>
                <a:latin typeface="Times New Roman"/>
                <a:cs typeface="Times New Roman"/>
              </a:rPr>
              <a:t>V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346828" y="4217289"/>
            <a:ext cx="18307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CC6600"/>
                </a:solidFill>
                <a:latin typeface="Times New Roman"/>
                <a:cs typeface="Times New Roman"/>
              </a:rPr>
              <a:t>step-down</a:t>
            </a:r>
            <a:r>
              <a:rPr sz="1800" spc="-30" dirty="0">
                <a:solidFill>
                  <a:srgbClr val="CC66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CC6600"/>
                </a:solidFill>
                <a:latin typeface="Times New Roman"/>
                <a:cs typeface="Times New Roman"/>
              </a:rPr>
              <a:t>to</a:t>
            </a:r>
            <a:r>
              <a:rPr sz="1800" spc="-10" dirty="0">
                <a:solidFill>
                  <a:srgbClr val="CC66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CC6600"/>
                </a:solidFill>
                <a:latin typeface="Times New Roman"/>
                <a:cs typeface="Times New Roman"/>
              </a:rPr>
              <a:t>120</a:t>
            </a:r>
            <a:r>
              <a:rPr sz="1800" spc="-60" dirty="0">
                <a:solidFill>
                  <a:srgbClr val="CC660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CC6600"/>
                </a:solidFill>
                <a:latin typeface="Times New Roman"/>
                <a:cs typeface="Times New Roman"/>
              </a:rPr>
              <a:t>V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938009" y="2007234"/>
            <a:ext cx="11842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CC6600"/>
                </a:solidFill>
                <a:latin typeface="Times New Roman"/>
                <a:cs typeface="Times New Roman"/>
              </a:rPr>
              <a:t>~5,000</a:t>
            </a:r>
            <a:r>
              <a:rPr sz="1800" spc="-95" dirty="0">
                <a:solidFill>
                  <a:srgbClr val="CC6600"/>
                </a:solidFill>
                <a:latin typeface="Times New Roman"/>
                <a:cs typeface="Times New Roman"/>
              </a:rPr>
              <a:t> </a:t>
            </a:r>
            <a:r>
              <a:rPr sz="1800" spc="-50" dirty="0">
                <a:solidFill>
                  <a:srgbClr val="CC6600"/>
                </a:solidFill>
                <a:latin typeface="Times New Roman"/>
                <a:cs typeface="Times New Roman"/>
              </a:rPr>
              <a:t>Volts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1095</TotalTime>
  <Words>2728</Words>
  <Application>Microsoft Office PowerPoint</Application>
  <PresentationFormat>On-screen Show (4:3)</PresentationFormat>
  <Paragraphs>413</Paragraphs>
  <Slides>50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60" baseType="lpstr">
      <vt:lpstr>Arial</vt:lpstr>
      <vt:lpstr>Arial MT</vt:lpstr>
      <vt:lpstr>Calibri</vt:lpstr>
      <vt:lpstr>Cambria Math</vt:lpstr>
      <vt:lpstr>Segoe UI Symbol</vt:lpstr>
      <vt:lpstr>Symbol</vt:lpstr>
      <vt:lpstr>Times New Roman</vt:lpstr>
      <vt:lpstr>Verdana</vt:lpstr>
      <vt:lpstr>Wingdings</vt:lpstr>
      <vt:lpstr>Office Theme</vt:lpstr>
      <vt:lpstr>PowerPoint Presentation</vt:lpstr>
      <vt:lpstr>Contents:</vt:lpstr>
      <vt:lpstr>Cont:</vt:lpstr>
      <vt:lpstr>PowerPoint Presentation</vt:lpstr>
      <vt:lpstr>Generating AC Voltages</vt:lpstr>
      <vt:lpstr>Cont….</vt:lpstr>
      <vt:lpstr>PowerPoint Presentation</vt:lpstr>
      <vt:lpstr>PowerPoint Presentation</vt:lpstr>
      <vt:lpstr>.A way to provide high efficiency, safe low voltage:</vt:lpstr>
      <vt:lpstr>Periodic Voltage or Current Waveform</vt:lpstr>
      <vt:lpstr>Root Mean Square (RMS) value</vt:lpstr>
      <vt:lpstr>Average Values of Sinusoidal Voltage Waveform</vt:lpstr>
      <vt:lpstr>RMS Values of Sinusoidal Voltage Waveform</vt:lpstr>
      <vt:lpstr>Form factors</vt:lpstr>
      <vt:lpstr>Question</vt:lpstr>
      <vt:lpstr>Single-phase AC Supply</vt:lpstr>
      <vt:lpstr>Purely inductive circuit (L only)</vt:lpstr>
      <vt:lpstr>Purely capacitive circuit (C only)</vt:lpstr>
      <vt:lpstr>PowerPoint Presentation</vt:lpstr>
      <vt:lpstr>PowerPoint Presentation</vt:lpstr>
      <vt:lpstr>PowerPoint Presentation</vt:lpstr>
      <vt:lpstr>Mathematical representation of phasor</vt:lpstr>
      <vt:lpstr>PowerPoint Presentation</vt:lpstr>
      <vt:lpstr>PowerPoint Presentation</vt:lpstr>
      <vt:lpstr>PowerPoint Presentation</vt:lpstr>
      <vt:lpstr>Inductor</vt:lpstr>
      <vt:lpstr>Capacitor</vt:lpstr>
      <vt:lpstr>Impedance and Admittance</vt:lpstr>
      <vt:lpstr>Graphical Representation of Impedance Z  Z </vt:lpstr>
      <vt:lpstr>PowerPoint Presentation</vt:lpstr>
      <vt:lpstr>AC circuit with series element</vt:lpstr>
      <vt:lpstr>Impedance of R-L series circuit</vt:lpstr>
      <vt:lpstr>Power in Resistance - inductance circuit</vt:lpstr>
      <vt:lpstr>The series R-C Circuit</vt:lpstr>
      <vt:lpstr>Impedance of R-C series circuit</vt:lpstr>
      <vt:lpstr>Series R-L-C Circuit</vt:lpstr>
      <vt:lpstr>Three-phase System </vt:lpstr>
      <vt:lpstr>PowerPoint Presentation</vt:lpstr>
      <vt:lpstr>Three-phase AC Circuits</vt:lpstr>
      <vt:lpstr>PowerPoint Presentation</vt:lpstr>
      <vt:lpstr>PowerPoint Presentation</vt:lpstr>
      <vt:lpstr>Balance Three Phase Star Connection</vt:lpstr>
      <vt:lpstr>Phase Representation of Star Connection</vt:lpstr>
      <vt:lpstr>Relation between Phase and Line Voltages for Star Connection</vt:lpstr>
      <vt:lpstr>Cont…</vt:lpstr>
      <vt:lpstr>Relation between the Phase and Line Current for Star Connection</vt:lpstr>
      <vt:lpstr>PowerPoint Presentation</vt:lpstr>
      <vt:lpstr>Delta(Δ)-Star(Y) conversion and Star-Delta conversion</vt:lpstr>
      <vt:lpstr>For impedance conduction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anwarece</dc:creator>
  <cp:lastModifiedBy>pankaj keshri</cp:lastModifiedBy>
  <cp:revision>42</cp:revision>
  <dcterms:created xsi:type="dcterms:W3CDTF">2022-09-21T01:32:58Z</dcterms:created>
  <dcterms:modified xsi:type="dcterms:W3CDTF">2023-02-12T14:58:36Z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2021-10-05T00:00:00Z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2022-09-21T00:00:00Z</vt:filetime>
  </property>
</Properties>
</file>