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6" r:id="rId19"/>
    <p:sldId id="271" r:id="rId20"/>
    <p:sldId id="277" r:id="rId21"/>
    <p:sldId id="278" r:id="rId22"/>
    <p:sldId id="279" r:id="rId23"/>
    <p:sldId id="272" r:id="rId24"/>
    <p:sldId id="273" r:id="rId25"/>
  </p:sldIdLst>
  <p:sldSz cx="9144000" cy="5143500" type="screen16x9"/>
  <p:notesSz cx="6858000" cy="9144000"/>
  <p:embeddedFontLst>
    <p:embeddedFont>
      <p:font typeface="Roboto Mono" panose="00000009000000000000"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6ED3FB-5822-46A2-B613-552D94CC3F02}">
  <a:tblStyle styleId="{8B6ED3FB-5822-46A2-B613-552D94CC3F02}"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C006487-8AE6-409D-A546-5874D9969C9E}"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119" d="100"/>
          <a:sy n="119" d="100"/>
        </p:scale>
        <p:origin x="557"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2">
            <a:alphaModFix/>
          </a:blip>
          <a:src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0.xml"/><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10.xml"/><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0.xml"/><Relationship Id="rId5" Type="http://schemas.openxmlformats.org/officeDocument/2006/relationships/image" Target="../media/image22.jpg"/><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39375" y="546000"/>
            <a:ext cx="8520600" cy="8319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00000"/>
              <a:buNone/>
            </a:pPr>
            <a:r>
              <a:rPr lang="en"/>
              <a:t>OBE Implementation</a:t>
            </a:r>
            <a:endParaRPr/>
          </a:p>
        </p:txBody>
      </p:sp>
      <p:sp>
        <p:nvSpPr>
          <p:cNvPr id="56" name="Google Shape;56;p13"/>
          <p:cNvSpPr txBox="1">
            <a:spLocks noGrp="1"/>
          </p:cNvSpPr>
          <p:nvPr>
            <p:ph type="subTitle" idx="1"/>
          </p:nvPr>
        </p:nvSpPr>
        <p:spPr>
          <a:xfrm>
            <a:off x="239375" y="1297400"/>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a:t>Module-1:Blooms Level setting</a:t>
            </a:r>
            <a:endParaRPr/>
          </a:p>
        </p:txBody>
      </p:sp>
      <p:sp>
        <p:nvSpPr>
          <p:cNvPr id="57" name="Google Shape;57;p13"/>
          <p:cNvSpPr txBox="1"/>
          <p:nvPr/>
        </p:nvSpPr>
        <p:spPr>
          <a:xfrm>
            <a:off x="508999" y="1905775"/>
            <a:ext cx="7688403" cy="51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dirty="0">
                <a:solidFill>
                  <a:schemeClr val="dk2"/>
                </a:solidFill>
                <a:latin typeface="Arial"/>
                <a:ea typeface="Arial"/>
                <a:cs typeface="Arial"/>
                <a:sym typeface="Arial"/>
              </a:rPr>
              <a:t>Submitted By: TEAM 404,TEAM NAME NOT FOUND</a:t>
            </a:r>
            <a:endParaRPr sz="18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Arial"/>
              <a:ea typeface="Arial"/>
              <a:cs typeface="Arial"/>
              <a:sym typeface="Arial"/>
            </a:endParaRPr>
          </a:p>
        </p:txBody>
      </p:sp>
      <p:sp>
        <p:nvSpPr>
          <p:cNvPr id="58" name="Google Shape;58;p13"/>
          <p:cNvSpPr txBox="1"/>
          <p:nvPr/>
        </p:nvSpPr>
        <p:spPr>
          <a:xfrm>
            <a:off x="509000" y="2421175"/>
            <a:ext cx="6590100" cy="1740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Tanishq Shreeyas Sunkara              AP23110011165</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Garlapati.Eswar RamaKrishna        AP23110011173</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Rapolu.Balaji                                   AP23110011174</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Raveloson Iary Finaritra                  AP23110011176</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Nambi.Sandeep                              AP23110011183</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dirty="0">
                <a:solidFill>
                  <a:schemeClr val="dk2"/>
                </a:solidFill>
              </a:rPr>
              <a:t>Manchi.Phanindra sitha rama raju  AP23110011214</a:t>
            </a:r>
            <a:endParaRPr sz="1800" dirty="0">
              <a:solidFill>
                <a:schemeClr val="dk2"/>
              </a:solidFill>
            </a:endParaRPr>
          </a:p>
          <a:p>
            <a:pPr marL="0" marR="0" lvl="0" indent="0" algn="l" rtl="0">
              <a:lnSpc>
                <a:spcPct val="100000"/>
              </a:lnSpc>
              <a:spcBef>
                <a:spcPts val="0"/>
              </a:spcBef>
              <a:spcAft>
                <a:spcPts val="0"/>
              </a:spcAft>
              <a:buClr>
                <a:schemeClr val="dk1"/>
              </a:buClr>
              <a:buSzPts val="1100"/>
              <a:buFont typeface="Arial"/>
              <a:buNone/>
            </a:pPr>
            <a:r>
              <a:rPr lang="en" sz="1800" b="0" i="0" u="none" strike="noStrike" cap="none" dirty="0">
                <a:solidFill>
                  <a:schemeClr val="dk2"/>
                </a:solidFill>
                <a:latin typeface="Arial"/>
                <a:ea typeface="Arial"/>
                <a:cs typeface="Arial"/>
                <a:sym typeface="Arial"/>
              </a:rPr>
              <a:t>Department :</a:t>
            </a:r>
            <a:r>
              <a:rPr lang="en" sz="1800" dirty="0">
                <a:solidFill>
                  <a:schemeClr val="dk2"/>
                </a:solidFill>
              </a:rPr>
              <a:t>CSE-Q </a:t>
            </a:r>
            <a:r>
              <a:rPr lang="en" sz="1800" b="0" i="0" u="none" strike="noStrike" cap="none" dirty="0">
                <a:solidFill>
                  <a:schemeClr val="dk2"/>
                </a:solidFill>
                <a:latin typeface="Arial"/>
                <a:ea typeface="Arial"/>
                <a:cs typeface="Arial"/>
                <a:sym typeface="Arial"/>
              </a:rPr>
              <a:t>| Semester : 3</a:t>
            </a:r>
            <a:r>
              <a:rPr lang="en" sz="1800" dirty="0">
                <a:solidFill>
                  <a:schemeClr val="dk2"/>
                </a:solidFill>
              </a:rPr>
              <a:t>rd semester </a:t>
            </a:r>
            <a:r>
              <a:rPr lang="en" sz="1800" b="0" i="0" u="none" strike="noStrike" cap="none" dirty="0">
                <a:solidFill>
                  <a:schemeClr val="dk2"/>
                </a:solidFill>
                <a:latin typeface="Arial"/>
                <a:ea typeface="Arial"/>
                <a:cs typeface="Arial"/>
                <a:sym typeface="Arial"/>
              </a:rPr>
              <a:t>| 2023-27</a:t>
            </a:r>
            <a:endParaRPr sz="1800" b="0" i="0" u="none" strike="noStrike" cap="none" dirty="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Blooms level : Comparison of Sorting Algorithm</a:t>
            </a:r>
            <a:endParaRPr/>
          </a:p>
        </p:txBody>
      </p:sp>
      <p:sp>
        <p:nvSpPr>
          <p:cNvPr id="113" name="Google Shape;113;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Algorithm used for comparison:Quick sort</a:t>
            </a:r>
            <a:endParaRPr/>
          </a:p>
          <a:p>
            <a:pPr marL="457200" lvl="0" indent="-342900" algn="l" rtl="0">
              <a:lnSpc>
                <a:spcPct val="115000"/>
              </a:lnSpc>
              <a:spcBef>
                <a:spcPts val="0"/>
              </a:spcBef>
              <a:spcAft>
                <a:spcPts val="0"/>
              </a:spcAft>
              <a:buSzPts val="1800"/>
              <a:buChar char="●"/>
            </a:pPr>
            <a:r>
              <a:rPr lang="en"/>
              <a:t>Algorithm</a:t>
            </a:r>
            <a:endParaRPr/>
          </a:p>
          <a:p>
            <a:pPr marL="914400" lvl="1" indent="-298450" algn="l" rtl="0">
              <a:spcBef>
                <a:spcPts val="0"/>
              </a:spcBef>
              <a:spcAft>
                <a:spcPts val="0"/>
              </a:spcAft>
              <a:buClr>
                <a:schemeClr val="dk1"/>
              </a:buClr>
              <a:buSzPts val="1100"/>
              <a:buChar char="○"/>
            </a:pPr>
            <a:r>
              <a:rPr lang="en" sz="1100" b="1">
                <a:solidFill>
                  <a:schemeClr val="dk1"/>
                </a:solidFill>
              </a:rPr>
              <a:t>Step-1:</a:t>
            </a:r>
            <a:r>
              <a:rPr lang="en" sz="1100">
                <a:solidFill>
                  <a:schemeClr val="dk1"/>
                </a:solidFill>
              </a:rPr>
              <a:t> Choose a pivot element (usually the last element in the array).</a:t>
            </a:r>
            <a:endParaRPr sz="1100">
              <a:solidFill>
                <a:schemeClr val="dk1"/>
              </a:solidFill>
            </a:endParaRPr>
          </a:p>
          <a:p>
            <a:pPr marL="914400" lvl="1" indent="-298450" algn="l" rtl="0">
              <a:spcBef>
                <a:spcPts val="0"/>
              </a:spcBef>
              <a:spcAft>
                <a:spcPts val="0"/>
              </a:spcAft>
              <a:buClr>
                <a:schemeClr val="dk1"/>
              </a:buClr>
              <a:buSzPts val="1100"/>
              <a:buChar char="○"/>
            </a:pPr>
            <a:r>
              <a:rPr lang="en" sz="1100" b="1">
                <a:solidFill>
                  <a:schemeClr val="dk1"/>
                </a:solidFill>
              </a:rPr>
              <a:t>Step-2:</a:t>
            </a:r>
            <a:r>
              <a:rPr lang="en" sz="1100">
                <a:solidFill>
                  <a:schemeClr val="dk1"/>
                </a:solidFill>
              </a:rPr>
              <a:t> Partition the array so that elements less than the pivot are on the left, and elements greater than the pivot are on the right.</a:t>
            </a:r>
            <a:endParaRPr sz="1100">
              <a:solidFill>
                <a:schemeClr val="dk1"/>
              </a:solidFill>
            </a:endParaRPr>
          </a:p>
          <a:p>
            <a:pPr marL="914400" lvl="1" indent="-298450" algn="l" rtl="0">
              <a:spcBef>
                <a:spcPts val="0"/>
              </a:spcBef>
              <a:spcAft>
                <a:spcPts val="0"/>
              </a:spcAft>
              <a:buClr>
                <a:schemeClr val="dk1"/>
              </a:buClr>
              <a:buSzPts val="1100"/>
              <a:buChar char="○"/>
            </a:pPr>
            <a:r>
              <a:rPr lang="en" sz="1100" b="1">
                <a:solidFill>
                  <a:schemeClr val="dk1"/>
                </a:solidFill>
              </a:rPr>
              <a:t>Step-3:</a:t>
            </a:r>
            <a:r>
              <a:rPr lang="en" sz="1100">
                <a:solidFill>
                  <a:schemeClr val="dk1"/>
                </a:solidFill>
              </a:rPr>
              <a:t> Place the pivot in its correct position in the sorted array.</a:t>
            </a:r>
            <a:endParaRPr sz="1100">
              <a:solidFill>
                <a:schemeClr val="dk1"/>
              </a:solidFill>
            </a:endParaRPr>
          </a:p>
          <a:p>
            <a:pPr marL="914400" lvl="1" indent="-298450" algn="l" rtl="0">
              <a:spcBef>
                <a:spcPts val="0"/>
              </a:spcBef>
              <a:spcAft>
                <a:spcPts val="0"/>
              </a:spcAft>
              <a:buClr>
                <a:schemeClr val="dk1"/>
              </a:buClr>
              <a:buSzPts val="1100"/>
              <a:buChar char="○"/>
            </a:pPr>
            <a:r>
              <a:rPr lang="en" sz="1100" b="1">
                <a:solidFill>
                  <a:schemeClr val="dk1"/>
                </a:solidFill>
              </a:rPr>
              <a:t>Step-4:</a:t>
            </a:r>
            <a:r>
              <a:rPr lang="en" sz="1100">
                <a:solidFill>
                  <a:schemeClr val="dk1"/>
                </a:solidFill>
              </a:rPr>
              <a:t> Recursively apply quick sort to the sub-arrays on the left and right of the pivot.</a:t>
            </a:r>
            <a:endParaRPr sz="1100">
              <a:solidFill>
                <a:schemeClr val="dk1"/>
              </a:solidFill>
            </a:endParaRPr>
          </a:p>
          <a:p>
            <a:pPr marL="914400" lvl="1" indent="-298450" algn="l" rtl="0">
              <a:spcBef>
                <a:spcPts val="0"/>
              </a:spcBef>
              <a:spcAft>
                <a:spcPts val="0"/>
              </a:spcAft>
              <a:buClr>
                <a:schemeClr val="dk1"/>
              </a:buClr>
              <a:buSzPts val="1100"/>
              <a:buChar char="○"/>
            </a:pPr>
            <a:r>
              <a:rPr lang="en" sz="1100" b="1">
                <a:solidFill>
                  <a:schemeClr val="dk1"/>
                </a:solidFill>
              </a:rPr>
              <a:t>Step-5:</a:t>
            </a:r>
            <a:r>
              <a:rPr lang="en" sz="1100">
                <a:solidFill>
                  <a:schemeClr val="dk1"/>
                </a:solidFill>
              </a:rPr>
              <a:t> Continue until all elements are sorted.</a:t>
            </a:r>
            <a:endParaRPr sz="1100">
              <a:solidFill>
                <a:schemeClr val="dk1"/>
              </a:solidFill>
            </a:endParaRPr>
          </a:p>
          <a:p>
            <a:pPr marL="914400" lvl="1" indent="-298450" algn="l" rtl="0">
              <a:spcBef>
                <a:spcPts val="0"/>
              </a:spcBef>
              <a:spcAft>
                <a:spcPts val="0"/>
              </a:spcAft>
              <a:buClr>
                <a:schemeClr val="dk1"/>
              </a:buClr>
              <a:buSzPts val="1100"/>
              <a:buChar char="○"/>
            </a:pPr>
            <a:r>
              <a:rPr lang="en" sz="1100" b="1">
                <a:solidFill>
                  <a:schemeClr val="dk1"/>
                </a:solidFill>
              </a:rPr>
              <a:t>Step-6:</a:t>
            </a:r>
            <a:r>
              <a:rPr lang="en" sz="1100">
                <a:solidFill>
                  <a:schemeClr val="dk1"/>
                </a:solidFill>
              </a:rPr>
              <a:t> Print success message and display the sorted list.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Blooms level : Time Complexity of Sorting Algorithm</a:t>
            </a:r>
            <a:endParaRPr/>
          </a:p>
        </p:txBody>
      </p:sp>
      <p:graphicFrame>
        <p:nvGraphicFramePr>
          <p:cNvPr id="119" name="Google Shape;119;p23"/>
          <p:cNvGraphicFramePr/>
          <p:nvPr/>
        </p:nvGraphicFramePr>
        <p:xfrm>
          <a:off x="599800" y="1706325"/>
          <a:ext cx="7547600" cy="1525575"/>
        </p:xfrm>
        <a:graphic>
          <a:graphicData uri="http://schemas.openxmlformats.org/drawingml/2006/table">
            <a:tbl>
              <a:tblPr>
                <a:noFill/>
                <a:tableStyleId>{4C006487-8AE6-409D-A546-5874D9969C9E}</a:tableStyleId>
              </a:tblPr>
              <a:tblGrid>
                <a:gridCol w="1274775">
                  <a:extLst>
                    <a:ext uri="{9D8B030D-6E8A-4147-A177-3AD203B41FA5}">
                      <a16:colId xmlns:a16="http://schemas.microsoft.com/office/drawing/2014/main" val="20000"/>
                    </a:ext>
                  </a:extLst>
                </a:gridCol>
                <a:gridCol w="2255400">
                  <a:extLst>
                    <a:ext uri="{9D8B030D-6E8A-4147-A177-3AD203B41FA5}">
                      <a16:colId xmlns:a16="http://schemas.microsoft.com/office/drawing/2014/main" val="20001"/>
                    </a:ext>
                  </a:extLst>
                </a:gridCol>
                <a:gridCol w="4017425">
                  <a:extLst>
                    <a:ext uri="{9D8B030D-6E8A-4147-A177-3AD203B41FA5}">
                      <a16:colId xmlns:a16="http://schemas.microsoft.com/office/drawing/2014/main" val="20002"/>
                    </a:ext>
                  </a:extLst>
                </a:gridCol>
              </a:tblGrid>
              <a:tr h="521875">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t>Sl.No</a:t>
                      </a:r>
                      <a:endParaRPr sz="15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t>Algorithm Name</a:t>
                      </a:r>
                      <a:endParaRPr sz="15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t>Compared Algorithm</a:t>
                      </a:r>
                      <a:endParaRPr sz="1500" b="1" u="none" strike="noStrike" cap="none"/>
                    </a:p>
                  </a:txBody>
                  <a:tcPr marL="91425" marR="91425" marT="91425" marB="91425"/>
                </a:tc>
                <a:extLst>
                  <a:ext uri="{0D108BD9-81ED-4DB2-BD59-A6C34878D82A}">
                    <a16:rowId xmlns:a16="http://schemas.microsoft.com/office/drawing/2014/main" val="10000"/>
                  </a:ext>
                </a:extLst>
              </a:tr>
              <a:tr h="501850">
                <a:tc>
                  <a:txBody>
                    <a:bodyPr/>
                    <a:lstStyle/>
                    <a:p>
                      <a:pPr marL="0" marR="0" lvl="0" indent="0" algn="l" rtl="0">
                        <a:lnSpc>
                          <a:spcPct val="100000"/>
                        </a:lnSpc>
                        <a:spcBef>
                          <a:spcPts val="0"/>
                        </a:spcBef>
                        <a:spcAft>
                          <a:spcPts val="0"/>
                        </a:spcAft>
                        <a:buClr>
                          <a:srgbClr val="000000"/>
                        </a:buClr>
                        <a:buSzPts val="1400"/>
                        <a:buFont typeface="Arial"/>
                        <a:buNone/>
                      </a:pPr>
                      <a:r>
                        <a:rPr lang="en"/>
                        <a:t>01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a:t>Bubble Sort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800"/>
                        <a:t>O(n²)</a:t>
                      </a:r>
                      <a:endParaRPr sz="1800" u="none" strike="noStrike" cap="none"/>
                    </a:p>
                  </a:txBody>
                  <a:tcPr marL="91425" marR="91425" marT="91425" marB="91425"/>
                </a:tc>
                <a:extLst>
                  <a:ext uri="{0D108BD9-81ED-4DB2-BD59-A6C34878D82A}">
                    <a16:rowId xmlns:a16="http://schemas.microsoft.com/office/drawing/2014/main" val="10001"/>
                  </a:ext>
                </a:extLst>
              </a:tr>
              <a:tr h="501850">
                <a:tc>
                  <a:txBody>
                    <a:bodyPr/>
                    <a:lstStyle/>
                    <a:p>
                      <a:pPr marL="0" marR="0" lvl="0" indent="0" algn="l" rtl="0">
                        <a:lnSpc>
                          <a:spcPct val="100000"/>
                        </a:lnSpc>
                        <a:spcBef>
                          <a:spcPts val="0"/>
                        </a:spcBef>
                        <a:spcAft>
                          <a:spcPts val="0"/>
                        </a:spcAft>
                        <a:buClr>
                          <a:srgbClr val="000000"/>
                        </a:buClr>
                        <a:buSzPts val="1400"/>
                        <a:buFont typeface="Arial"/>
                        <a:buNone/>
                      </a:pPr>
                      <a:r>
                        <a:rPr lang="en"/>
                        <a:t>02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a:t>Quick Sort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800"/>
                        <a:t>O(n²)</a:t>
                      </a:r>
                      <a:endParaRPr sz="1800" u="none" strike="noStrike" cap="none"/>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Blooms level : Searching Algorithm used</a:t>
            </a:r>
            <a:endParaRPr/>
          </a:p>
        </p:txBody>
      </p:sp>
      <p:sp>
        <p:nvSpPr>
          <p:cNvPr id="125" name="Google Shape;125;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25755" algn="l" rtl="0">
              <a:lnSpc>
                <a:spcPct val="115000"/>
              </a:lnSpc>
              <a:spcBef>
                <a:spcPts val="0"/>
              </a:spcBef>
              <a:spcAft>
                <a:spcPts val="0"/>
              </a:spcAft>
              <a:buSzPct val="100000"/>
              <a:buChar char="●"/>
            </a:pPr>
            <a:r>
              <a:rPr lang="en"/>
              <a:t>Algorithm Name:Linear Search</a:t>
            </a:r>
            <a:endParaRPr/>
          </a:p>
          <a:p>
            <a:pPr marL="457200" lvl="0" indent="-325755" algn="l" rtl="0">
              <a:lnSpc>
                <a:spcPct val="115000"/>
              </a:lnSpc>
              <a:spcBef>
                <a:spcPts val="0"/>
              </a:spcBef>
              <a:spcAft>
                <a:spcPts val="0"/>
              </a:spcAft>
              <a:buSzPct val="100000"/>
              <a:buChar char="●"/>
            </a:pPr>
            <a:r>
              <a:rPr lang="en"/>
              <a:t>Algorithm:</a:t>
            </a:r>
            <a:endParaRPr/>
          </a:p>
          <a:p>
            <a:pPr marL="914400" lvl="1" indent="-304165" algn="l" rtl="0">
              <a:spcBef>
                <a:spcPts val="0"/>
              </a:spcBef>
              <a:spcAft>
                <a:spcPts val="0"/>
              </a:spcAft>
              <a:buSzPct val="100000"/>
              <a:buChar char="○"/>
            </a:pPr>
            <a:r>
              <a:rPr lang="en"/>
              <a:t>Start from the first element in the list.</a:t>
            </a:r>
            <a:endParaRPr/>
          </a:p>
          <a:p>
            <a:pPr marL="914400" lvl="1" indent="-304165" algn="l" rtl="0">
              <a:spcBef>
                <a:spcPts val="0"/>
              </a:spcBef>
              <a:spcAft>
                <a:spcPts val="0"/>
              </a:spcAft>
              <a:buSzPct val="100000"/>
              <a:buChar char="○"/>
            </a:pPr>
            <a:endParaRPr/>
          </a:p>
          <a:p>
            <a:pPr marL="914400" lvl="1" indent="-304165" algn="l" rtl="0">
              <a:spcBef>
                <a:spcPts val="0"/>
              </a:spcBef>
              <a:spcAft>
                <a:spcPts val="0"/>
              </a:spcAft>
              <a:buSzPct val="100000"/>
              <a:buChar char="○"/>
            </a:pPr>
            <a:r>
              <a:rPr lang="en"/>
              <a:t>Initialize the search by selecting the first element from the list (i.e., blooms_level_list[i]).</a:t>
            </a:r>
            <a:endParaRPr/>
          </a:p>
          <a:p>
            <a:pPr marL="914400" lvl="1" indent="-304165" algn="l" rtl="0">
              <a:spcBef>
                <a:spcPts val="0"/>
              </a:spcBef>
              <a:spcAft>
                <a:spcPts val="0"/>
              </a:spcAft>
              <a:buSzPct val="100000"/>
              <a:buChar char="○"/>
            </a:pPr>
            <a:r>
              <a:rPr lang="en"/>
              <a:t>Compare each element with the target value.</a:t>
            </a:r>
            <a:endParaRPr/>
          </a:p>
          <a:p>
            <a:pPr marL="914400" lvl="1" indent="-304165" algn="l" rtl="0">
              <a:spcBef>
                <a:spcPts val="0"/>
              </a:spcBef>
              <a:spcAft>
                <a:spcPts val="0"/>
              </a:spcAft>
              <a:buSzPct val="100000"/>
              <a:buChar char="○"/>
            </a:pPr>
            <a:endParaRPr/>
          </a:p>
          <a:p>
            <a:pPr marL="914400" lvl="1" indent="-304165" algn="l" rtl="0">
              <a:spcBef>
                <a:spcPts val="0"/>
              </a:spcBef>
              <a:spcAft>
                <a:spcPts val="0"/>
              </a:spcAft>
              <a:buSzPct val="100000"/>
              <a:buChar char="○"/>
            </a:pPr>
            <a:r>
              <a:rPr lang="en"/>
              <a:t>For each element in the list, compare its value (blooms_level_list[i].blooms_code or blooms_level_list[i].blooms_level) with the search value (search_value).</a:t>
            </a:r>
            <a:endParaRPr/>
          </a:p>
          <a:p>
            <a:pPr marL="914400" lvl="1" indent="-304165" algn="l" rtl="0">
              <a:spcBef>
                <a:spcPts val="0"/>
              </a:spcBef>
              <a:spcAft>
                <a:spcPts val="0"/>
              </a:spcAft>
              <a:buSzPct val="100000"/>
              <a:buChar char="○"/>
            </a:pPr>
            <a:r>
              <a:rPr lang="en"/>
              <a:t>If a match is found, return the details of the element.</a:t>
            </a:r>
            <a:endParaRPr/>
          </a:p>
          <a:p>
            <a:pPr marL="914400" lvl="1" indent="-304165" algn="l" rtl="0">
              <a:spcBef>
                <a:spcPts val="0"/>
              </a:spcBef>
              <a:spcAft>
                <a:spcPts val="0"/>
              </a:spcAft>
              <a:buSzPct val="100000"/>
              <a:buChar char="○"/>
            </a:pPr>
            <a:endParaRPr/>
          </a:p>
          <a:p>
            <a:pPr marL="914400" lvl="1" indent="-304165" algn="l" rtl="0">
              <a:spcBef>
                <a:spcPts val="0"/>
              </a:spcBef>
              <a:spcAft>
                <a:spcPts val="0"/>
              </a:spcAft>
              <a:buSzPct val="100000"/>
              <a:buChar char="○"/>
            </a:pPr>
            <a:r>
              <a:rPr lang="en"/>
              <a:t>If a match is found (i.e., blooms_level_list[i].blooms_code == search_value or blooms_level_list[i].blooms_level == search_value), display the details of that element.</a:t>
            </a:r>
            <a:endParaRPr/>
          </a:p>
          <a:p>
            <a:pPr marL="914400" lvl="1" indent="-304165" algn="l" rtl="0">
              <a:spcBef>
                <a:spcPts val="0"/>
              </a:spcBef>
              <a:spcAft>
                <a:spcPts val="0"/>
              </a:spcAft>
              <a:buSzPct val="100000"/>
              <a:buChar char="○"/>
            </a:pPr>
            <a:r>
              <a:rPr lang="en"/>
              <a:t>If no match is found after checking all elements, display a "not found" message.</a:t>
            </a:r>
            <a:endParaRPr/>
          </a:p>
          <a:p>
            <a:pPr marL="914400" lvl="1" indent="-304165" algn="l" rtl="0">
              <a:spcBef>
                <a:spcPts val="0"/>
              </a:spcBef>
              <a:spcAft>
                <a:spcPts val="0"/>
              </a:spcAft>
              <a:buSzPct val="100000"/>
              <a:buChar char="○"/>
            </a:pPr>
            <a:endParaRPr/>
          </a:p>
          <a:p>
            <a:pPr marL="914400" lvl="1" indent="-304165" algn="l" rtl="0">
              <a:spcBef>
                <a:spcPts val="0"/>
              </a:spcBef>
              <a:spcAft>
                <a:spcPts val="0"/>
              </a:spcAft>
              <a:buSzPct val="100000"/>
              <a:buChar char="○"/>
            </a:pPr>
            <a:r>
              <a:rPr lang="en"/>
              <a:t>If no element matches the search value, print a message like "Value Not Found."</a:t>
            </a:r>
            <a:endParaRPr/>
          </a:p>
          <a:p>
            <a:pPr marL="914400" lvl="1" indent="-304165" algn="l" rtl="0">
              <a:lnSpc>
                <a:spcPct val="115000"/>
              </a:lnSpc>
              <a:spcBef>
                <a:spcPts val="0"/>
              </a:spcBef>
              <a:spcAft>
                <a:spcPts val="0"/>
              </a:spcAft>
              <a:buSzPct val="100000"/>
              <a:buChar char="○"/>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Blooms level : Comparison of Searching Algorithm</a:t>
            </a:r>
            <a:endParaRPr/>
          </a:p>
        </p:txBody>
      </p:sp>
      <p:sp>
        <p:nvSpPr>
          <p:cNvPr id="131" name="Google Shape;131;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0000" lnSpcReduction="10000"/>
          </a:bodyPr>
          <a:lstStyle/>
          <a:p>
            <a:pPr marL="457200" lvl="0" indent="-300037" algn="l" rtl="0">
              <a:lnSpc>
                <a:spcPct val="115000"/>
              </a:lnSpc>
              <a:spcBef>
                <a:spcPts val="0"/>
              </a:spcBef>
              <a:spcAft>
                <a:spcPts val="0"/>
              </a:spcAft>
              <a:buSzPct val="100000"/>
              <a:buChar char="●"/>
            </a:pPr>
            <a:r>
              <a:rPr lang="en"/>
              <a:t>Algorithm used for comparison:Binary Search</a:t>
            </a:r>
            <a:endParaRPr/>
          </a:p>
          <a:p>
            <a:pPr marL="457200" lvl="0" indent="-300037" algn="l" rtl="0">
              <a:lnSpc>
                <a:spcPct val="115000"/>
              </a:lnSpc>
              <a:spcBef>
                <a:spcPts val="0"/>
              </a:spcBef>
              <a:spcAft>
                <a:spcPts val="0"/>
              </a:spcAft>
              <a:buSzPct val="100000"/>
              <a:buChar char="●"/>
            </a:pPr>
            <a:r>
              <a:rPr lang="en"/>
              <a:t>Algorithm</a:t>
            </a:r>
            <a:endParaRPr/>
          </a:p>
          <a:p>
            <a:pPr marL="914400" lvl="1" indent="-284162" algn="l" rtl="0">
              <a:spcBef>
                <a:spcPts val="0"/>
              </a:spcBef>
              <a:spcAft>
                <a:spcPts val="0"/>
              </a:spcAft>
              <a:buSzPct val="100000"/>
              <a:buChar char="○"/>
            </a:pPr>
            <a:r>
              <a:rPr lang="en"/>
              <a:t>Step 1: Initialize the search range.</a:t>
            </a:r>
            <a:endParaRPr/>
          </a:p>
          <a:p>
            <a:pPr marL="914400" lvl="0" indent="0" algn="l" rtl="0">
              <a:spcBef>
                <a:spcPts val="0"/>
              </a:spcBef>
              <a:spcAft>
                <a:spcPts val="0"/>
              </a:spcAft>
              <a:buNone/>
            </a:pPr>
            <a:r>
              <a:rPr lang="en"/>
              <a:t>Set two pointers: one pointing to the start of the array (low), and one pointing to the end of the array (high).</a:t>
            </a:r>
            <a:endParaRPr/>
          </a:p>
          <a:p>
            <a:pPr marL="914400" lvl="1" indent="-284162" algn="l" rtl="0">
              <a:spcBef>
                <a:spcPts val="0"/>
              </a:spcBef>
              <a:spcAft>
                <a:spcPts val="0"/>
              </a:spcAft>
              <a:buSzPct val="100000"/>
              <a:buChar char="○"/>
            </a:pPr>
            <a:r>
              <a:rPr lang="en"/>
              <a:t>Step 2: Check if the search range is valid.</a:t>
            </a:r>
            <a:endParaRPr/>
          </a:p>
          <a:p>
            <a:pPr marL="914400" lvl="0" indent="0" algn="l" rtl="0">
              <a:spcBef>
                <a:spcPts val="0"/>
              </a:spcBef>
              <a:spcAft>
                <a:spcPts val="0"/>
              </a:spcAft>
              <a:buNone/>
            </a:pPr>
            <a:r>
              <a:rPr lang="en"/>
              <a:t>If low is greater than high, the search range is invalid, and the item is not found. In that case, return "not found."</a:t>
            </a:r>
            <a:endParaRPr/>
          </a:p>
          <a:p>
            <a:pPr marL="914400" lvl="1" indent="-284162" algn="l" rtl="0">
              <a:spcBef>
                <a:spcPts val="0"/>
              </a:spcBef>
              <a:spcAft>
                <a:spcPts val="0"/>
              </a:spcAft>
              <a:buSzPct val="100000"/>
              <a:buChar char="○"/>
            </a:pPr>
            <a:r>
              <a:rPr lang="en"/>
              <a:t>Step 3: Find the middle element.</a:t>
            </a:r>
            <a:endParaRPr/>
          </a:p>
          <a:p>
            <a:pPr marL="914400" lvl="0" indent="0" algn="l" rtl="0">
              <a:spcBef>
                <a:spcPts val="0"/>
              </a:spcBef>
              <a:spcAft>
                <a:spcPts val="0"/>
              </a:spcAft>
              <a:buNone/>
            </a:pPr>
            <a:r>
              <a:rPr lang="en"/>
              <a:t>Calculate the middle index of the current range: mid = (low + high) / 2.</a:t>
            </a:r>
            <a:endParaRPr/>
          </a:p>
          <a:p>
            <a:pPr marL="914400" lvl="1" indent="-284162" algn="l" rtl="0">
              <a:spcBef>
                <a:spcPts val="0"/>
              </a:spcBef>
              <a:spcAft>
                <a:spcPts val="0"/>
              </a:spcAft>
              <a:buSzPct val="100000"/>
              <a:buChar char="○"/>
            </a:pPr>
            <a:r>
              <a:rPr lang="en"/>
              <a:t>Step 4: Compare the middle element with the target.</a:t>
            </a:r>
            <a:endParaRPr/>
          </a:p>
          <a:p>
            <a:pPr marL="914400" lvl="0" indent="0" algn="l" rtl="0">
              <a:spcBef>
                <a:spcPts val="0"/>
              </a:spcBef>
              <a:spcAft>
                <a:spcPts val="0"/>
              </a:spcAft>
              <a:buNone/>
            </a:pPr>
            <a:r>
              <a:rPr lang="en"/>
              <a:t>If the element at mid is equal to the target value, you've found the element, and the search ends.</a:t>
            </a:r>
            <a:endParaRPr/>
          </a:p>
          <a:p>
            <a:pPr marL="914400" lvl="1" indent="-284162" algn="l" rtl="0">
              <a:spcBef>
                <a:spcPts val="0"/>
              </a:spcBef>
              <a:spcAft>
                <a:spcPts val="0"/>
              </a:spcAft>
              <a:buSzPct val="100000"/>
              <a:buChar char="○"/>
            </a:pPr>
            <a:r>
              <a:rPr lang="en"/>
              <a:t>Step 5: Narrow the search range.</a:t>
            </a:r>
            <a:endParaRPr/>
          </a:p>
          <a:p>
            <a:pPr marL="0" lvl="0" indent="0" algn="l" rtl="0">
              <a:spcBef>
                <a:spcPts val="0"/>
              </a:spcBef>
              <a:spcAft>
                <a:spcPts val="0"/>
              </a:spcAft>
              <a:buNone/>
            </a:pPr>
            <a:r>
              <a:rPr lang="en"/>
              <a:t>                      If the middle element is greater than the target, move the high pointer to mid - 1 (i.e., focus on the left half).</a:t>
            </a:r>
            <a:endParaRPr/>
          </a:p>
          <a:p>
            <a:pPr marL="0" lvl="0" indent="0" algn="l" rtl="0">
              <a:spcBef>
                <a:spcPts val="0"/>
              </a:spcBef>
              <a:spcAft>
                <a:spcPts val="0"/>
              </a:spcAft>
              <a:buNone/>
            </a:pPr>
            <a:r>
              <a:rPr lang="en"/>
              <a:t>                      If the middle element is less than the target, move the low pointer to mid + 1 (i.e., focus on the right half).</a:t>
            </a:r>
            <a:endParaRPr/>
          </a:p>
          <a:p>
            <a:pPr marL="914400" lvl="1" indent="-284162" algn="l" rtl="0">
              <a:spcBef>
                <a:spcPts val="0"/>
              </a:spcBef>
              <a:spcAft>
                <a:spcPts val="0"/>
              </a:spcAft>
              <a:buSzPct val="100000"/>
              <a:buChar char="○"/>
            </a:pPr>
            <a:r>
              <a:rPr lang="en"/>
              <a:t>Step 6: Repeat the process.</a:t>
            </a:r>
            <a:endParaRPr/>
          </a:p>
          <a:p>
            <a:pPr marL="914400" lvl="0" indent="0" algn="l" rtl="0">
              <a:spcBef>
                <a:spcPts val="0"/>
              </a:spcBef>
              <a:spcAft>
                <a:spcPts val="0"/>
              </a:spcAft>
              <a:buNone/>
            </a:pPr>
            <a:r>
              <a:rPr lang="en"/>
              <a:t>Continue the search by repeating steps 2 to 5 until the element is found or the search range becomes invalid (when low &gt; high).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Blooms level : Time Complexity of Searching Algorithm</a:t>
            </a:r>
            <a:endParaRPr/>
          </a:p>
        </p:txBody>
      </p:sp>
      <p:graphicFrame>
        <p:nvGraphicFramePr>
          <p:cNvPr id="137" name="Google Shape;137;p26"/>
          <p:cNvGraphicFramePr/>
          <p:nvPr/>
        </p:nvGraphicFramePr>
        <p:xfrm>
          <a:off x="599800" y="1706325"/>
          <a:ext cx="7547600" cy="1525575"/>
        </p:xfrm>
        <a:graphic>
          <a:graphicData uri="http://schemas.openxmlformats.org/drawingml/2006/table">
            <a:tbl>
              <a:tblPr>
                <a:noFill/>
                <a:tableStyleId>{4C006487-8AE6-409D-A546-5874D9969C9E}</a:tableStyleId>
              </a:tblPr>
              <a:tblGrid>
                <a:gridCol w="1274775">
                  <a:extLst>
                    <a:ext uri="{9D8B030D-6E8A-4147-A177-3AD203B41FA5}">
                      <a16:colId xmlns:a16="http://schemas.microsoft.com/office/drawing/2014/main" val="20000"/>
                    </a:ext>
                  </a:extLst>
                </a:gridCol>
                <a:gridCol w="2255400">
                  <a:extLst>
                    <a:ext uri="{9D8B030D-6E8A-4147-A177-3AD203B41FA5}">
                      <a16:colId xmlns:a16="http://schemas.microsoft.com/office/drawing/2014/main" val="20001"/>
                    </a:ext>
                  </a:extLst>
                </a:gridCol>
                <a:gridCol w="4017425">
                  <a:extLst>
                    <a:ext uri="{9D8B030D-6E8A-4147-A177-3AD203B41FA5}">
                      <a16:colId xmlns:a16="http://schemas.microsoft.com/office/drawing/2014/main" val="20002"/>
                    </a:ext>
                  </a:extLst>
                </a:gridCol>
              </a:tblGrid>
              <a:tr h="521875">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t>Sl.No</a:t>
                      </a:r>
                      <a:endParaRPr sz="15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t>Algorithm Name</a:t>
                      </a:r>
                      <a:endParaRPr sz="15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500"/>
                        <a:buFont typeface="Arial"/>
                        <a:buNone/>
                      </a:pPr>
                      <a:r>
                        <a:rPr lang="en" sz="1500" b="1" u="none" strike="noStrike" cap="none"/>
                        <a:t>Compared Algorithm</a:t>
                      </a:r>
                      <a:endParaRPr sz="1500" b="1" u="none" strike="noStrike" cap="none"/>
                    </a:p>
                  </a:txBody>
                  <a:tcPr marL="91425" marR="91425" marT="91425" marB="91425"/>
                </a:tc>
                <a:extLst>
                  <a:ext uri="{0D108BD9-81ED-4DB2-BD59-A6C34878D82A}">
                    <a16:rowId xmlns:a16="http://schemas.microsoft.com/office/drawing/2014/main" val="10000"/>
                  </a:ext>
                </a:extLst>
              </a:tr>
              <a:tr h="501850">
                <a:tc>
                  <a:txBody>
                    <a:bodyPr/>
                    <a:lstStyle/>
                    <a:p>
                      <a:pPr marL="0" marR="0" lvl="0" indent="0" algn="l" rtl="0">
                        <a:lnSpc>
                          <a:spcPct val="100000"/>
                        </a:lnSpc>
                        <a:spcBef>
                          <a:spcPts val="0"/>
                        </a:spcBef>
                        <a:spcAft>
                          <a:spcPts val="0"/>
                        </a:spcAft>
                        <a:buClr>
                          <a:srgbClr val="000000"/>
                        </a:buClr>
                        <a:buSzPts val="1400"/>
                        <a:buFont typeface="Arial"/>
                        <a:buNone/>
                      </a:pPr>
                      <a:r>
                        <a:rPr lang="en"/>
                        <a:t>01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a:t>Linear Search</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a:t>O(n)</a:t>
                      </a:r>
                      <a:endParaRPr sz="1400" u="none" strike="noStrike" cap="none"/>
                    </a:p>
                  </a:txBody>
                  <a:tcPr marL="91425" marR="91425" marT="91425" marB="91425"/>
                </a:tc>
                <a:extLst>
                  <a:ext uri="{0D108BD9-81ED-4DB2-BD59-A6C34878D82A}">
                    <a16:rowId xmlns:a16="http://schemas.microsoft.com/office/drawing/2014/main" val="10001"/>
                  </a:ext>
                </a:extLst>
              </a:tr>
              <a:tr h="501850">
                <a:tc>
                  <a:txBody>
                    <a:bodyPr/>
                    <a:lstStyle/>
                    <a:p>
                      <a:pPr marL="0" marR="0" lvl="0" indent="0" algn="l" rtl="0">
                        <a:lnSpc>
                          <a:spcPct val="100000"/>
                        </a:lnSpc>
                        <a:spcBef>
                          <a:spcPts val="0"/>
                        </a:spcBef>
                        <a:spcAft>
                          <a:spcPts val="0"/>
                        </a:spcAft>
                        <a:buClr>
                          <a:srgbClr val="000000"/>
                        </a:buClr>
                        <a:buSzPts val="1400"/>
                        <a:buFont typeface="Arial"/>
                        <a:buNone/>
                      </a:pPr>
                      <a:r>
                        <a:rPr lang="en"/>
                        <a:t>02</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a:t>Binary Search</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a:t>O(n²)</a:t>
                      </a:r>
                      <a:endParaRPr sz="1400" u="none" strike="noStrike" cap="none"/>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Sample Source Code[</a:t>
            </a:r>
            <a:r>
              <a:rPr lang="en" sz="1466"/>
              <a:t>*Depict the routine of searching,Sorting,CRUDD and Storage options</a:t>
            </a:r>
            <a:r>
              <a:rPr lang="en"/>
              <a:t>]</a:t>
            </a:r>
            <a:endParaRPr/>
          </a:p>
        </p:txBody>
      </p:sp>
      <p:pic>
        <p:nvPicPr>
          <p:cNvPr id="5" name="Picture 4">
            <a:extLst>
              <a:ext uri="{FF2B5EF4-FFF2-40B4-BE49-F238E27FC236}">
                <a16:creationId xmlns:a16="http://schemas.microsoft.com/office/drawing/2014/main" id="{FE3E8CE6-688D-4DDC-9657-1415D1A0A56A}"/>
              </a:ext>
            </a:extLst>
          </p:cNvPr>
          <p:cNvPicPr>
            <a:picLocks noChangeAspect="1"/>
          </p:cNvPicPr>
          <p:nvPr/>
        </p:nvPicPr>
        <p:blipFill>
          <a:blip r:embed="rId3"/>
          <a:srcRect l="-1" r="-582"/>
          <a:stretch/>
        </p:blipFill>
        <p:spPr>
          <a:xfrm>
            <a:off x="311700" y="1077057"/>
            <a:ext cx="3864060" cy="3892578"/>
          </a:xfrm>
          <a:prstGeom prst="rect">
            <a:avLst/>
          </a:prstGeom>
        </p:spPr>
      </p:pic>
      <p:pic>
        <p:nvPicPr>
          <p:cNvPr id="9" name="Picture 8">
            <a:extLst>
              <a:ext uri="{FF2B5EF4-FFF2-40B4-BE49-F238E27FC236}">
                <a16:creationId xmlns:a16="http://schemas.microsoft.com/office/drawing/2014/main" id="{E1A0E431-6035-78E0-2ECE-8F11524720DA}"/>
              </a:ext>
            </a:extLst>
          </p:cNvPr>
          <p:cNvPicPr>
            <a:picLocks noChangeAspect="1"/>
          </p:cNvPicPr>
          <p:nvPr/>
        </p:nvPicPr>
        <p:blipFill>
          <a:blip r:embed="rId4"/>
          <a:stretch>
            <a:fillRect/>
          </a:stretch>
        </p:blipFill>
        <p:spPr>
          <a:xfrm>
            <a:off x="5170616" y="1077057"/>
            <a:ext cx="3538329" cy="38925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09F5D-CEEE-763E-081A-E62B4D4F0D6B}"/>
              </a:ext>
            </a:extLst>
          </p:cNvPr>
          <p:cNvPicPr>
            <a:picLocks noChangeAspect="1"/>
          </p:cNvPicPr>
          <p:nvPr/>
        </p:nvPicPr>
        <p:blipFill>
          <a:blip r:embed="rId2"/>
          <a:stretch>
            <a:fillRect/>
          </a:stretch>
        </p:blipFill>
        <p:spPr>
          <a:xfrm>
            <a:off x="156342" y="712363"/>
            <a:ext cx="4061489" cy="4274176"/>
          </a:xfrm>
          <a:prstGeom prst="rect">
            <a:avLst/>
          </a:prstGeom>
        </p:spPr>
      </p:pic>
      <p:pic>
        <p:nvPicPr>
          <p:cNvPr id="5" name="Picture 4">
            <a:extLst>
              <a:ext uri="{FF2B5EF4-FFF2-40B4-BE49-F238E27FC236}">
                <a16:creationId xmlns:a16="http://schemas.microsoft.com/office/drawing/2014/main" id="{72A4EF3F-DE97-85E6-1BA9-BF196D6CCD3A}"/>
              </a:ext>
            </a:extLst>
          </p:cNvPr>
          <p:cNvPicPr>
            <a:picLocks noChangeAspect="1"/>
          </p:cNvPicPr>
          <p:nvPr/>
        </p:nvPicPr>
        <p:blipFill>
          <a:blip r:embed="rId3"/>
          <a:stretch>
            <a:fillRect/>
          </a:stretch>
        </p:blipFill>
        <p:spPr>
          <a:xfrm>
            <a:off x="4700221" y="746975"/>
            <a:ext cx="3903891" cy="4204952"/>
          </a:xfrm>
          <a:prstGeom prst="rect">
            <a:avLst/>
          </a:prstGeom>
        </p:spPr>
      </p:pic>
    </p:spTree>
    <p:extLst>
      <p:ext uri="{BB962C8B-B14F-4D97-AF65-F5344CB8AC3E}">
        <p14:creationId xmlns:p14="http://schemas.microsoft.com/office/powerpoint/2010/main" val="350027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EAD938-0081-774D-0255-2E097FE6C521}"/>
              </a:ext>
            </a:extLst>
          </p:cNvPr>
          <p:cNvPicPr>
            <a:picLocks noChangeAspect="1"/>
          </p:cNvPicPr>
          <p:nvPr/>
        </p:nvPicPr>
        <p:blipFill>
          <a:blip r:embed="rId2"/>
          <a:stretch>
            <a:fillRect/>
          </a:stretch>
        </p:blipFill>
        <p:spPr>
          <a:xfrm>
            <a:off x="115911" y="735818"/>
            <a:ext cx="4230709" cy="4001997"/>
          </a:xfrm>
          <a:prstGeom prst="rect">
            <a:avLst/>
          </a:prstGeom>
        </p:spPr>
      </p:pic>
      <p:pic>
        <p:nvPicPr>
          <p:cNvPr id="5" name="Picture 4">
            <a:extLst>
              <a:ext uri="{FF2B5EF4-FFF2-40B4-BE49-F238E27FC236}">
                <a16:creationId xmlns:a16="http://schemas.microsoft.com/office/drawing/2014/main" id="{6EE1027B-A174-FFC1-EFAC-128FE18D1ED3}"/>
              </a:ext>
            </a:extLst>
          </p:cNvPr>
          <p:cNvPicPr>
            <a:picLocks noChangeAspect="1"/>
          </p:cNvPicPr>
          <p:nvPr/>
        </p:nvPicPr>
        <p:blipFill>
          <a:blip r:embed="rId3"/>
          <a:stretch>
            <a:fillRect/>
          </a:stretch>
        </p:blipFill>
        <p:spPr>
          <a:xfrm>
            <a:off x="4514046" y="735818"/>
            <a:ext cx="4230709" cy="4001998"/>
          </a:xfrm>
          <a:prstGeom prst="rect">
            <a:avLst/>
          </a:prstGeom>
        </p:spPr>
      </p:pic>
    </p:spTree>
    <p:extLst>
      <p:ext uri="{BB962C8B-B14F-4D97-AF65-F5344CB8AC3E}">
        <p14:creationId xmlns:p14="http://schemas.microsoft.com/office/powerpoint/2010/main" val="4264610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FBE51C-DED9-F8A3-ADA2-835439BDE57A}"/>
              </a:ext>
            </a:extLst>
          </p:cNvPr>
          <p:cNvPicPr>
            <a:picLocks noChangeAspect="1"/>
          </p:cNvPicPr>
          <p:nvPr/>
        </p:nvPicPr>
        <p:blipFill>
          <a:blip r:embed="rId2"/>
          <a:stretch>
            <a:fillRect/>
          </a:stretch>
        </p:blipFill>
        <p:spPr>
          <a:xfrm>
            <a:off x="637504" y="985534"/>
            <a:ext cx="6067055" cy="3391373"/>
          </a:xfrm>
          <a:prstGeom prst="rect">
            <a:avLst/>
          </a:prstGeom>
        </p:spPr>
      </p:pic>
    </p:spTree>
    <p:extLst>
      <p:ext uri="{BB962C8B-B14F-4D97-AF65-F5344CB8AC3E}">
        <p14:creationId xmlns:p14="http://schemas.microsoft.com/office/powerpoint/2010/main" val="2522896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Sample Screen Shots:</a:t>
            </a:r>
            <a:endParaRPr dirty="0"/>
          </a:p>
        </p:txBody>
      </p:sp>
      <p:sp>
        <p:nvSpPr>
          <p:cNvPr id="149" name="Google Shape;149;p28"/>
          <p:cNvSpPr txBox="1">
            <a:spLocks noGrp="1"/>
          </p:cNvSpPr>
          <p:nvPr>
            <p:ph type="body" idx="1"/>
          </p:nvPr>
        </p:nvSpPr>
        <p:spPr>
          <a:xfrm>
            <a:off x="311699" y="1276548"/>
            <a:ext cx="1368993" cy="26423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n-US" sz="1400" dirty="0"/>
              <a:t>INTERFACE:</a:t>
            </a:r>
            <a:endParaRPr sz="1000" dirty="0"/>
          </a:p>
        </p:txBody>
      </p:sp>
      <p:pic>
        <p:nvPicPr>
          <p:cNvPr id="3" name="Picture 2">
            <a:extLst>
              <a:ext uri="{FF2B5EF4-FFF2-40B4-BE49-F238E27FC236}">
                <a16:creationId xmlns:a16="http://schemas.microsoft.com/office/drawing/2014/main" id="{943F8A8D-ECBB-17E1-2A19-217BD0578F23}"/>
              </a:ext>
            </a:extLst>
          </p:cNvPr>
          <p:cNvPicPr>
            <a:picLocks noChangeAspect="1"/>
          </p:cNvPicPr>
          <p:nvPr/>
        </p:nvPicPr>
        <p:blipFill>
          <a:blip r:embed="rId3"/>
          <a:stretch>
            <a:fillRect/>
          </a:stretch>
        </p:blipFill>
        <p:spPr>
          <a:xfrm>
            <a:off x="311700" y="1630932"/>
            <a:ext cx="2612537" cy="3202200"/>
          </a:xfrm>
          <a:prstGeom prst="rect">
            <a:avLst/>
          </a:prstGeom>
        </p:spPr>
      </p:pic>
      <p:sp>
        <p:nvSpPr>
          <p:cNvPr id="4" name="TextBox 3">
            <a:extLst>
              <a:ext uri="{FF2B5EF4-FFF2-40B4-BE49-F238E27FC236}">
                <a16:creationId xmlns:a16="http://schemas.microsoft.com/office/drawing/2014/main" id="{ABF68870-728F-3463-A0DB-700B38B138C0}"/>
              </a:ext>
            </a:extLst>
          </p:cNvPr>
          <p:cNvSpPr txBox="1"/>
          <p:nvPr/>
        </p:nvSpPr>
        <p:spPr>
          <a:xfrm>
            <a:off x="4152900" y="1466850"/>
            <a:ext cx="963725" cy="307777"/>
          </a:xfrm>
          <a:prstGeom prst="rect">
            <a:avLst/>
          </a:prstGeom>
          <a:noFill/>
        </p:spPr>
        <p:txBody>
          <a:bodyPr wrap="none" rtlCol="0">
            <a:spAutoFit/>
          </a:bodyPr>
          <a:lstStyle/>
          <a:p>
            <a:r>
              <a:rPr lang="en-US" dirty="0"/>
              <a:t>CREATE:</a:t>
            </a:r>
          </a:p>
        </p:txBody>
      </p:sp>
      <p:pic>
        <p:nvPicPr>
          <p:cNvPr id="6" name="Picture 5">
            <a:extLst>
              <a:ext uri="{FF2B5EF4-FFF2-40B4-BE49-F238E27FC236}">
                <a16:creationId xmlns:a16="http://schemas.microsoft.com/office/drawing/2014/main" id="{F35CFEB6-C16E-F3F4-C369-9DF1A721B464}"/>
              </a:ext>
            </a:extLst>
          </p:cNvPr>
          <p:cNvPicPr>
            <a:picLocks noChangeAspect="1"/>
          </p:cNvPicPr>
          <p:nvPr/>
        </p:nvPicPr>
        <p:blipFill>
          <a:blip r:embed="rId4"/>
          <a:stretch>
            <a:fillRect/>
          </a:stretch>
        </p:blipFill>
        <p:spPr>
          <a:xfrm>
            <a:off x="4152900" y="1774627"/>
            <a:ext cx="4276725" cy="1292851"/>
          </a:xfrm>
          <a:prstGeom prst="rect">
            <a:avLst/>
          </a:prstGeom>
        </p:spPr>
      </p:pic>
      <p:pic>
        <p:nvPicPr>
          <p:cNvPr id="10" name="Picture 9">
            <a:extLst>
              <a:ext uri="{FF2B5EF4-FFF2-40B4-BE49-F238E27FC236}">
                <a16:creationId xmlns:a16="http://schemas.microsoft.com/office/drawing/2014/main" id="{CDA6F1E5-9FB1-EB5F-660C-107EA805BF80}"/>
              </a:ext>
            </a:extLst>
          </p:cNvPr>
          <p:cNvPicPr>
            <a:picLocks noChangeAspect="1"/>
          </p:cNvPicPr>
          <p:nvPr/>
        </p:nvPicPr>
        <p:blipFill>
          <a:blip r:embed="rId5"/>
          <a:stretch>
            <a:fillRect/>
          </a:stretch>
        </p:blipFill>
        <p:spPr>
          <a:xfrm>
            <a:off x="4071388" y="3459026"/>
            <a:ext cx="4760912" cy="1538220"/>
          </a:xfrm>
          <a:prstGeom prst="rect">
            <a:avLst/>
          </a:prstGeom>
        </p:spPr>
      </p:pic>
      <p:sp>
        <p:nvSpPr>
          <p:cNvPr id="12" name="TextBox 11">
            <a:extLst>
              <a:ext uri="{FF2B5EF4-FFF2-40B4-BE49-F238E27FC236}">
                <a16:creationId xmlns:a16="http://schemas.microsoft.com/office/drawing/2014/main" id="{4F77CF9E-F93C-A344-991F-DE1011B30BA3}"/>
              </a:ext>
            </a:extLst>
          </p:cNvPr>
          <p:cNvSpPr txBox="1"/>
          <p:nvPr/>
        </p:nvSpPr>
        <p:spPr>
          <a:xfrm>
            <a:off x="4074908" y="3151249"/>
            <a:ext cx="994183" cy="307777"/>
          </a:xfrm>
          <a:prstGeom prst="rect">
            <a:avLst/>
          </a:prstGeom>
          <a:noFill/>
        </p:spPr>
        <p:txBody>
          <a:bodyPr wrap="none" rtlCol="0">
            <a:spAutoFit/>
          </a:bodyPr>
          <a:lstStyle/>
          <a:p>
            <a:r>
              <a:rPr lang="en-US" dirty="0"/>
              <a:t>DISPLAY: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Introduction to Project</a:t>
            </a:r>
            <a:endParaRPr/>
          </a:p>
        </p:txBody>
      </p:sp>
      <p:sp>
        <p:nvSpPr>
          <p:cNvPr id="64" name="Google Shape;64;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a:t>This C++ program manages Bloom's taxonomy levels, providing functions to create, update, retrieve, delete, and sort entries. Each entry includes an ID, code, level name, and description. Users can interact through a menu-driven interface, performing operations like Bubble Sort for sorting and Linear Search for retrieval. Additionally, the program saves data to a file and displays algorithmic details, making it a useful tool for both learning and managing educational data efficiently.</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8D70BA-3C97-E665-B585-8BF3A8BD8871}"/>
              </a:ext>
            </a:extLst>
          </p:cNvPr>
          <p:cNvPicPr>
            <a:picLocks noChangeAspect="1"/>
          </p:cNvPicPr>
          <p:nvPr/>
        </p:nvPicPr>
        <p:blipFill>
          <a:blip r:embed="rId2"/>
          <a:stretch>
            <a:fillRect/>
          </a:stretch>
        </p:blipFill>
        <p:spPr>
          <a:xfrm>
            <a:off x="186745" y="759854"/>
            <a:ext cx="4314422" cy="1420901"/>
          </a:xfrm>
          <a:prstGeom prst="rect">
            <a:avLst/>
          </a:prstGeom>
        </p:spPr>
      </p:pic>
      <p:pic>
        <p:nvPicPr>
          <p:cNvPr id="5" name="Picture 4">
            <a:extLst>
              <a:ext uri="{FF2B5EF4-FFF2-40B4-BE49-F238E27FC236}">
                <a16:creationId xmlns:a16="http://schemas.microsoft.com/office/drawing/2014/main" id="{C939181B-89B5-26EC-3884-23C7F7D568FC}"/>
              </a:ext>
            </a:extLst>
          </p:cNvPr>
          <p:cNvPicPr>
            <a:picLocks noChangeAspect="1"/>
          </p:cNvPicPr>
          <p:nvPr/>
        </p:nvPicPr>
        <p:blipFill>
          <a:blip r:embed="rId3"/>
          <a:stretch>
            <a:fillRect/>
          </a:stretch>
        </p:blipFill>
        <p:spPr>
          <a:xfrm>
            <a:off x="215464" y="2571750"/>
            <a:ext cx="4440250" cy="1646081"/>
          </a:xfrm>
          <a:prstGeom prst="rect">
            <a:avLst/>
          </a:prstGeom>
        </p:spPr>
      </p:pic>
      <p:pic>
        <p:nvPicPr>
          <p:cNvPr id="7" name="Picture 6">
            <a:extLst>
              <a:ext uri="{FF2B5EF4-FFF2-40B4-BE49-F238E27FC236}">
                <a16:creationId xmlns:a16="http://schemas.microsoft.com/office/drawing/2014/main" id="{9E901C76-DA78-2AB8-4683-D8BAE1052323}"/>
              </a:ext>
            </a:extLst>
          </p:cNvPr>
          <p:cNvPicPr>
            <a:picLocks noChangeAspect="1"/>
          </p:cNvPicPr>
          <p:nvPr/>
        </p:nvPicPr>
        <p:blipFill>
          <a:blip r:embed="rId4"/>
          <a:stretch>
            <a:fillRect/>
          </a:stretch>
        </p:blipFill>
        <p:spPr>
          <a:xfrm>
            <a:off x="4748189" y="1120462"/>
            <a:ext cx="4314421" cy="3805707"/>
          </a:xfrm>
          <a:prstGeom prst="rect">
            <a:avLst/>
          </a:prstGeom>
        </p:spPr>
      </p:pic>
      <p:sp>
        <p:nvSpPr>
          <p:cNvPr id="8" name="TextBox 7">
            <a:extLst>
              <a:ext uri="{FF2B5EF4-FFF2-40B4-BE49-F238E27FC236}">
                <a16:creationId xmlns:a16="http://schemas.microsoft.com/office/drawing/2014/main" id="{9A281C53-B364-FEFA-12FB-9DB6BA3FB65F}"/>
              </a:ext>
            </a:extLst>
          </p:cNvPr>
          <p:cNvSpPr txBox="1"/>
          <p:nvPr/>
        </p:nvSpPr>
        <p:spPr>
          <a:xfrm>
            <a:off x="186745" y="368859"/>
            <a:ext cx="1051891" cy="307777"/>
          </a:xfrm>
          <a:prstGeom prst="rect">
            <a:avLst/>
          </a:prstGeom>
          <a:noFill/>
        </p:spPr>
        <p:txBody>
          <a:bodyPr wrap="none" rtlCol="0">
            <a:spAutoFit/>
          </a:bodyPr>
          <a:lstStyle/>
          <a:p>
            <a:r>
              <a:rPr lang="en-US" dirty="0"/>
              <a:t>SORTING:</a:t>
            </a:r>
          </a:p>
        </p:txBody>
      </p:sp>
      <p:sp>
        <p:nvSpPr>
          <p:cNvPr id="9" name="TextBox 8">
            <a:extLst>
              <a:ext uri="{FF2B5EF4-FFF2-40B4-BE49-F238E27FC236}">
                <a16:creationId xmlns:a16="http://schemas.microsoft.com/office/drawing/2014/main" id="{ACF05A52-90A0-D34B-B084-DCD3BD43427C}"/>
              </a:ext>
            </a:extLst>
          </p:cNvPr>
          <p:cNvSpPr txBox="1"/>
          <p:nvPr/>
        </p:nvSpPr>
        <p:spPr>
          <a:xfrm>
            <a:off x="145868" y="2263973"/>
            <a:ext cx="1133644" cy="307777"/>
          </a:xfrm>
          <a:prstGeom prst="rect">
            <a:avLst/>
          </a:prstGeom>
          <a:noFill/>
        </p:spPr>
        <p:txBody>
          <a:bodyPr wrap="none" rtlCol="0">
            <a:spAutoFit/>
          </a:bodyPr>
          <a:lstStyle/>
          <a:p>
            <a:r>
              <a:rPr lang="en-US" dirty="0"/>
              <a:t>RETRIEVE:</a:t>
            </a:r>
          </a:p>
        </p:txBody>
      </p:sp>
      <p:sp>
        <p:nvSpPr>
          <p:cNvPr id="10" name="TextBox 9">
            <a:extLst>
              <a:ext uri="{FF2B5EF4-FFF2-40B4-BE49-F238E27FC236}">
                <a16:creationId xmlns:a16="http://schemas.microsoft.com/office/drawing/2014/main" id="{675D9382-FFA0-BCE1-4475-FA55554512BC}"/>
              </a:ext>
            </a:extLst>
          </p:cNvPr>
          <p:cNvSpPr txBox="1"/>
          <p:nvPr/>
        </p:nvSpPr>
        <p:spPr>
          <a:xfrm>
            <a:off x="4748189" y="759854"/>
            <a:ext cx="2965877" cy="307777"/>
          </a:xfrm>
          <a:prstGeom prst="rect">
            <a:avLst/>
          </a:prstGeom>
          <a:noFill/>
        </p:spPr>
        <p:txBody>
          <a:bodyPr wrap="none" rtlCol="0">
            <a:spAutoFit/>
          </a:bodyPr>
          <a:lstStyle/>
          <a:p>
            <a:r>
              <a:rPr lang="en-US" dirty="0"/>
              <a:t>ALGORITHM DETAILS SORTING:</a:t>
            </a:r>
          </a:p>
        </p:txBody>
      </p:sp>
    </p:spTree>
    <p:extLst>
      <p:ext uri="{BB962C8B-B14F-4D97-AF65-F5344CB8AC3E}">
        <p14:creationId xmlns:p14="http://schemas.microsoft.com/office/powerpoint/2010/main" val="3953034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80DA58-DBB5-ACC3-DA43-95C95E45F8F8}"/>
              </a:ext>
            </a:extLst>
          </p:cNvPr>
          <p:cNvPicPr>
            <a:picLocks noChangeAspect="1"/>
          </p:cNvPicPr>
          <p:nvPr/>
        </p:nvPicPr>
        <p:blipFill>
          <a:blip r:embed="rId2"/>
          <a:stretch>
            <a:fillRect/>
          </a:stretch>
        </p:blipFill>
        <p:spPr>
          <a:xfrm>
            <a:off x="289774" y="754958"/>
            <a:ext cx="4172755" cy="1279906"/>
          </a:xfrm>
          <a:prstGeom prst="rect">
            <a:avLst/>
          </a:prstGeom>
        </p:spPr>
      </p:pic>
      <p:pic>
        <p:nvPicPr>
          <p:cNvPr id="5" name="Picture 4">
            <a:extLst>
              <a:ext uri="{FF2B5EF4-FFF2-40B4-BE49-F238E27FC236}">
                <a16:creationId xmlns:a16="http://schemas.microsoft.com/office/drawing/2014/main" id="{C66AFCF7-8201-0550-6C37-5014C5EA118D}"/>
              </a:ext>
            </a:extLst>
          </p:cNvPr>
          <p:cNvPicPr>
            <a:picLocks noChangeAspect="1"/>
          </p:cNvPicPr>
          <p:nvPr/>
        </p:nvPicPr>
        <p:blipFill>
          <a:blip r:embed="rId3"/>
          <a:stretch>
            <a:fillRect/>
          </a:stretch>
        </p:blipFill>
        <p:spPr>
          <a:xfrm>
            <a:off x="442712" y="2824564"/>
            <a:ext cx="3858832" cy="1637227"/>
          </a:xfrm>
          <a:prstGeom prst="rect">
            <a:avLst/>
          </a:prstGeom>
        </p:spPr>
      </p:pic>
      <p:pic>
        <p:nvPicPr>
          <p:cNvPr id="7" name="Picture 6">
            <a:extLst>
              <a:ext uri="{FF2B5EF4-FFF2-40B4-BE49-F238E27FC236}">
                <a16:creationId xmlns:a16="http://schemas.microsoft.com/office/drawing/2014/main" id="{F3104AFA-7A80-FEFF-68C5-43307D87027D}"/>
              </a:ext>
            </a:extLst>
          </p:cNvPr>
          <p:cNvPicPr>
            <a:picLocks noChangeAspect="1"/>
          </p:cNvPicPr>
          <p:nvPr/>
        </p:nvPicPr>
        <p:blipFill>
          <a:blip r:embed="rId4"/>
          <a:stretch>
            <a:fillRect/>
          </a:stretch>
        </p:blipFill>
        <p:spPr>
          <a:xfrm>
            <a:off x="4953000" y="1049628"/>
            <a:ext cx="3462337" cy="3979572"/>
          </a:xfrm>
          <a:prstGeom prst="rect">
            <a:avLst/>
          </a:prstGeom>
        </p:spPr>
      </p:pic>
      <p:sp>
        <p:nvSpPr>
          <p:cNvPr id="8" name="TextBox 7">
            <a:extLst>
              <a:ext uri="{FF2B5EF4-FFF2-40B4-BE49-F238E27FC236}">
                <a16:creationId xmlns:a16="http://schemas.microsoft.com/office/drawing/2014/main" id="{1B8A3FB8-3DE4-20EA-0A78-052DF6FF9EF3}"/>
              </a:ext>
            </a:extLst>
          </p:cNvPr>
          <p:cNvSpPr txBox="1"/>
          <p:nvPr/>
        </p:nvSpPr>
        <p:spPr>
          <a:xfrm>
            <a:off x="194257" y="373932"/>
            <a:ext cx="2736647" cy="307777"/>
          </a:xfrm>
          <a:prstGeom prst="rect">
            <a:avLst/>
          </a:prstGeom>
          <a:noFill/>
        </p:spPr>
        <p:txBody>
          <a:bodyPr wrap="none" rtlCol="0">
            <a:spAutoFit/>
          </a:bodyPr>
          <a:lstStyle/>
          <a:p>
            <a:r>
              <a:rPr lang="en-US" dirty="0"/>
              <a:t>TIME COMPLEXITY SORTING:</a:t>
            </a:r>
          </a:p>
        </p:txBody>
      </p:sp>
      <p:sp>
        <p:nvSpPr>
          <p:cNvPr id="9" name="TextBox 8">
            <a:extLst>
              <a:ext uri="{FF2B5EF4-FFF2-40B4-BE49-F238E27FC236}">
                <a16:creationId xmlns:a16="http://schemas.microsoft.com/office/drawing/2014/main" id="{02142523-1943-22D9-E191-6941954C98E2}"/>
              </a:ext>
            </a:extLst>
          </p:cNvPr>
          <p:cNvSpPr txBox="1"/>
          <p:nvPr/>
        </p:nvSpPr>
        <p:spPr>
          <a:xfrm>
            <a:off x="289774" y="2318936"/>
            <a:ext cx="2988319" cy="307777"/>
          </a:xfrm>
          <a:prstGeom prst="rect">
            <a:avLst/>
          </a:prstGeom>
          <a:noFill/>
        </p:spPr>
        <p:txBody>
          <a:bodyPr wrap="none" rtlCol="0">
            <a:spAutoFit/>
          </a:bodyPr>
          <a:lstStyle/>
          <a:p>
            <a:r>
              <a:rPr lang="en-US" dirty="0"/>
              <a:t>TIME COMPLEXITY SEARCHING:</a:t>
            </a:r>
          </a:p>
        </p:txBody>
      </p:sp>
      <p:sp>
        <p:nvSpPr>
          <p:cNvPr id="10" name="TextBox 9">
            <a:extLst>
              <a:ext uri="{FF2B5EF4-FFF2-40B4-BE49-F238E27FC236}">
                <a16:creationId xmlns:a16="http://schemas.microsoft.com/office/drawing/2014/main" id="{CCA41D9F-6113-F1A7-52EC-FDE5D6B04100}"/>
              </a:ext>
            </a:extLst>
          </p:cNvPr>
          <p:cNvSpPr txBox="1"/>
          <p:nvPr/>
        </p:nvSpPr>
        <p:spPr>
          <a:xfrm>
            <a:off x="4874385" y="724077"/>
            <a:ext cx="3217547" cy="307777"/>
          </a:xfrm>
          <a:prstGeom prst="rect">
            <a:avLst/>
          </a:prstGeom>
          <a:noFill/>
        </p:spPr>
        <p:txBody>
          <a:bodyPr wrap="none" rtlCol="0">
            <a:spAutoFit/>
          </a:bodyPr>
          <a:lstStyle/>
          <a:p>
            <a:r>
              <a:rPr lang="en-US" dirty="0"/>
              <a:t>ALGORITHM DETAILS SEARCHING:</a:t>
            </a:r>
          </a:p>
        </p:txBody>
      </p:sp>
    </p:spTree>
    <p:extLst>
      <p:ext uri="{BB962C8B-B14F-4D97-AF65-F5344CB8AC3E}">
        <p14:creationId xmlns:p14="http://schemas.microsoft.com/office/powerpoint/2010/main" val="3969476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839C97-B480-DB7D-8B7C-5680D937C737}"/>
              </a:ext>
            </a:extLst>
          </p:cNvPr>
          <p:cNvPicPr>
            <a:picLocks noChangeAspect="1"/>
          </p:cNvPicPr>
          <p:nvPr/>
        </p:nvPicPr>
        <p:blipFill>
          <a:blip r:embed="rId2"/>
          <a:srcRect r="45332"/>
          <a:stretch/>
        </p:blipFill>
        <p:spPr>
          <a:xfrm>
            <a:off x="120170" y="759853"/>
            <a:ext cx="4097662" cy="1650106"/>
          </a:xfrm>
          <a:prstGeom prst="rect">
            <a:avLst/>
          </a:prstGeom>
        </p:spPr>
      </p:pic>
      <p:pic>
        <p:nvPicPr>
          <p:cNvPr id="5" name="Picture 4">
            <a:extLst>
              <a:ext uri="{FF2B5EF4-FFF2-40B4-BE49-F238E27FC236}">
                <a16:creationId xmlns:a16="http://schemas.microsoft.com/office/drawing/2014/main" id="{1F3F8B1C-F611-9D62-0461-E49336BEEA34}"/>
              </a:ext>
            </a:extLst>
          </p:cNvPr>
          <p:cNvPicPr>
            <a:picLocks noChangeAspect="1"/>
          </p:cNvPicPr>
          <p:nvPr/>
        </p:nvPicPr>
        <p:blipFill>
          <a:blip r:embed="rId3"/>
          <a:srcRect r="48293"/>
          <a:stretch/>
        </p:blipFill>
        <p:spPr>
          <a:xfrm>
            <a:off x="259756" y="2944633"/>
            <a:ext cx="3706937" cy="1215243"/>
          </a:xfrm>
          <a:prstGeom prst="rect">
            <a:avLst/>
          </a:prstGeom>
        </p:spPr>
      </p:pic>
      <p:pic>
        <p:nvPicPr>
          <p:cNvPr id="7" name="Picture 6">
            <a:extLst>
              <a:ext uri="{FF2B5EF4-FFF2-40B4-BE49-F238E27FC236}">
                <a16:creationId xmlns:a16="http://schemas.microsoft.com/office/drawing/2014/main" id="{736A4A06-6102-D375-5BEF-D638E2AB8392}"/>
              </a:ext>
            </a:extLst>
          </p:cNvPr>
          <p:cNvPicPr>
            <a:picLocks noChangeAspect="1"/>
          </p:cNvPicPr>
          <p:nvPr/>
        </p:nvPicPr>
        <p:blipFill>
          <a:blip r:embed="rId4"/>
          <a:srcRect r="43482"/>
          <a:stretch/>
        </p:blipFill>
        <p:spPr>
          <a:xfrm>
            <a:off x="4572000" y="1246098"/>
            <a:ext cx="4355139" cy="809625"/>
          </a:xfrm>
          <a:prstGeom prst="rect">
            <a:avLst/>
          </a:prstGeom>
        </p:spPr>
      </p:pic>
      <p:pic>
        <p:nvPicPr>
          <p:cNvPr id="9" name="Picture 8">
            <a:extLst>
              <a:ext uri="{FF2B5EF4-FFF2-40B4-BE49-F238E27FC236}">
                <a16:creationId xmlns:a16="http://schemas.microsoft.com/office/drawing/2014/main" id="{2D7067F8-95B1-1AAF-A25B-8F99CF422217}"/>
              </a:ext>
            </a:extLst>
          </p:cNvPr>
          <p:cNvPicPr>
            <a:picLocks noChangeAspect="1"/>
          </p:cNvPicPr>
          <p:nvPr/>
        </p:nvPicPr>
        <p:blipFill>
          <a:blip r:embed="rId5"/>
          <a:srcRect r="56175"/>
          <a:stretch/>
        </p:blipFill>
        <p:spPr>
          <a:xfrm>
            <a:off x="4949691" y="2865616"/>
            <a:ext cx="3865898" cy="1266825"/>
          </a:xfrm>
          <a:prstGeom prst="rect">
            <a:avLst/>
          </a:prstGeom>
        </p:spPr>
      </p:pic>
      <p:sp>
        <p:nvSpPr>
          <p:cNvPr id="10" name="TextBox 9">
            <a:extLst>
              <a:ext uri="{FF2B5EF4-FFF2-40B4-BE49-F238E27FC236}">
                <a16:creationId xmlns:a16="http://schemas.microsoft.com/office/drawing/2014/main" id="{A8F4FCD4-6BED-4190-EB6E-074EF7AFDD07}"/>
              </a:ext>
            </a:extLst>
          </p:cNvPr>
          <p:cNvSpPr txBox="1"/>
          <p:nvPr/>
        </p:nvSpPr>
        <p:spPr>
          <a:xfrm>
            <a:off x="120170" y="338628"/>
            <a:ext cx="1303562" cy="307777"/>
          </a:xfrm>
          <a:prstGeom prst="rect">
            <a:avLst/>
          </a:prstGeom>
          <a:noFill/>
        </p:spPr>
        <p:txBody>
          <a:bodyPr wrap="none" rtlCol="0">
            <a:spAutoFit/>
          </a:bodyPr>
          <a:lstStyle/>
          <a:p>
            <a:r>
              <a:rPr lang="en-US" dirty="0"/>
              <a:t>SEARCHING:</a:t>
            </a:r>
          </a:p>
        </p:txBody>
      </p:sp>
      <p:sp>
        <p:nvSpPr>
          <p:cNvPr id="11" name="TextBox 10">
            <a:extLst>
              <a:ext uri="{FF2B5EF4-FFF2-40B4-BE49-F238E27FC236}">
                <a16:creationId xmlns:a16="http://schemas.microsoft.com/office/drawing/2014/main" id="{DCE2FFF9-E889-0D6B-518F-1DE1DB73E80C}"/>
              </a:ext>
            </a:extLst>
          </p:cNvPr>
          <p:cNvSpPr txBox="1"/>
          <p:nvPr/>
        </p:nvSpPr>
        <p:spPr>
          <a:xfrm>
            <a:off x="4572000" y="759853"/>
            <a:ext cx="1051891" cy="307777"/>
          </a:xfrm>
          <a:prstGeom prst="rect">
            <a:avLst/>
          </a:prstGeom>
          <a:noFill/>
        </p:spPr>
        <p:txBody>
          <a:bodyPr wrap="none" rtlCol="0">
            <a:spAutoFit/>
          </a:bodyPr>
          <a:lstStyle/>
          <a:p>
            <a:r>
              <a:rPr lang="en-US" dirty="0"/>
              <a:t>STORING:</a:t>
            </a:r>
          </a:p>
        </p:txBody>
      </p:sp>
      <p:sp>
        <p:nvSpPr>
          <p:cNvPr id="12" name="TextBox 11">
            <a:extLst>
              <a:ext uri="{FF2B5EF4-FFF2-40B4-BE49-F238E27FC236}">
                <a16:creationId xmlns:a16="http://schemas.microsoft.com/office/drawing/2014/main" id="{8FF18297-0CC3-4F7E-7E16-9967684D7CD7}"/>
              </a:ext>
            </a:extLst>
          </p:cNvPr>
          <p:cNvSpPr txBox="1"/>
          <p:nvPr/>
        </p:nvSpPr>
        <p:spPr>
          <a:xfrm>
            <a:off x="194167" y="2557839"/>
            <a:ext cx="963725" cy="307777"/>
          </a:xfrm>
          <a:prstGeom prst="rect">
            <a:avLst/>
          </a:prstGeom>
          <a:noFill/>
        </p:spPr>
        <p:txBody>
          <a:bodyPr wrap="none" rtlCol="0">
            <a:spAutoFit/>
          </a:bodyPr>
          <a:lstStyle/>
          <a:p>
            <a:r>
              <a:rPr lang="en-US" dirty="0"/>
              <a:t>UPDATE:</a:t>
            </a:r>
          </a:p>
        </p:txBody>
      </p:sp>
      <p:sp>
        <p:nvSpPr>
          <p:cNvPr id="13" name="TextBox 12">
            <a:extLst>
              <a:ext uri="{FF2B5EF4-FFF2-40B4-BE49-F238E27FC236}">
                <a16:creationId xmlns:a16="http://schemas.microsoft.com/office/drawing/2014/main" id="{FFB2260E-A5AF-7344-FF68-C209EC42C4DE}"/>
              </a:ext>
            </a:extLst>
          </p:cNvPr>
          <p:cNvSpPr txBox="1"/>
          <p:nvPr/>
        </p:nvSpPr>
        <p:spPr>
          <a:xfrm>
            <a:off x="4893971" y="2557838"/>
            <a:ext cx="933269" cy="307777"/>
          </a:xfrm>
          <a:prstGeom prst="rect">
            <a:avLst/>
          </a:prstGeom>
          <a:noFill/>
        </p:spPr>
        <p:txBody>
          <a:bodyPr wrap="none" rtlCol="0">
            <a:spAutoFit/>
          </a:bodyPr>
          <a:lstStyle/>
          <a:p>
            <a:r>
              <a:rPr lang="en-US" dirty="0"/>
              <a:t>DELETE:</a:t>
            </a:r>
          </a:p>
        </p:txBody>
      </p:sp>
    </p:spTree>
    <p:extLst>
      <p:ext uri="{BB962C8B-B14F-4D97-AF65-F5344CB8AC3E}">
        <p14:creationId xmlns:p14="http://schemas.microsoft.com/office/powerpoint/2010/main" val="3178156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Conclusion</a:t>
            </a:r>
            <a:endParaRPr/>
          </a:p>
        </p:txBody>
      </p:sp>
      <p:sp>
        <p:nvSpPr>
          <p:cNvPr id="155" name="Google Shape;155;p29"/>
          <p:cNvSpPr txBox="1">
            <a:spLocks noGrp="1"/>
          </p:cNvSpPr>
          <p:nvPr>
            <p:ph type="body" idx="1"/>
          </p:nvPr>
        </p:nvSpPr>
        <p:spPr>
          <a:xfrm>
            <a:off x="180304" y="907961"/>
            <a:ext cx="8651996" cy="3660914"/>
          </a:xfrm>
          <a:prstGeom prst="rect">
            <a:avLst/>
          </a:prstGeom>
          <a:noFill/>
          <a:ln>
            <a:noFill/>
          </a:ln>
        </p:spPr>
        <p:txBody>
          <a:bodyPr spcFirstLastPara="1" wrap="square" lIns="91425" tIns="91425" rIns="91425" bIns="91425" anchor="t" anchorCtr="0">
            <a:normAutofit fontScale="55000" lnSpcReduction="20000"/>
          </a:bodyPr>
          <a:lstStyle/>
          <a:p>
            <a:pPr marL="0" lvl="0" indent="0" algn="l" rtl="0">
              <a:lnSpc>
                <a:spcPct val="115000"/>
              </a:lnSpc>
              <a:spcBef>
                <a:spcPts val="0"/>
              </a:spcBef>
              <a:spcAft>
                <a:spcPts val="1200"/>
              </a:spcAft>
              <a:buSzPts val="1800"/>
              <a:buNone/>
            </a:pPr>
            <a:r>
              <a:rPr lang="en-US" dirty="0"/>
              <a:t>The Blooms Level Management project provides a robust system for managing Bloom's taxonomy levels with key functionalities for creating, updating, retrieving, and deleting records. Through this system, users can efficiently handle Bloom's levels, helping to ensure a structured approach to education and assessment standards.</a:t>
            </a:r>
          </a:p>
          <a:p>
            <a:pPr marL="0" lvl="0" indent="0" algn="l" rtl="0">
              <a:lnSpc>
                <a:spcPct val="115000"/>
              </a:lnSpc>
              <a:spcBef>
                <a:spcPts val="0"/>
              </a:spcBef>
              <a:spcAft>
                <a:spcPts val="1200"/>
              </a:spcAft>
              <a:buSzPts val="1800"/>
              <a:buNone/>
            </a:pPr>
            <a:r>
              <a:rPr lang="en-US" dirty="0"/>
              <a:t>Key </a:t>
            </a:r>
            <a:r>
              <a:rPr lang="en-US" dirty="0" err="1"/>
              <a:t>Achievements:Efficient</a:t>
            </a:r>
            <a:r>
              <a:rPr lang="en-US" dirty="0"/>
              <a:t> Data Management: CRUD operations (Create, Retrieve, Update, Delete) are seamlessly integrated, allowing users to manage Bloom's level records </a:t>
            </a:r>
            <a:r>
              <a:rPr lang="en-US" dirty="0" err="1"/>
              <a:t>effectively.Sorting</a:t>
            </a:r>
            <a:r>
              <a:rPr lang="en-US" dirty="0"/>
              <a:t> and Searching Capabilities: The system offers essential sorting and searching </a:t>
            </a:r>
            <a:r>
              <a:rPr lang="en-US" dirty="0" err="1"/>
              <a:t>functionalities:Bubble</a:t>
            </a:r>
            <a:r>
              <a:rPr lang="en-US" dirty="0"/>
              <a:t> Sort serves as a straightforward sorting mechanism suitable for smaller datasets, making it easier for users to organize Bloom’s levels based on ID, code, or name.</a:t>
            </a:r>
          </a:p>
          <a:p>
            <a:pPr marL="0" lvl="0" indent="0" algn="l" rtl="0">
              <a:lnSpc>
                <a:spcPct val="115000"/>
              </a:lnSpc>
              <a:spcBef>
                <a:spcPts val="0"/>
              </a:spcBef>
              <a:spcAft>
                <a:spcPts val="1200"/>
              </a:spcAft>
              <a:buSzPts val="1800"/>
              <a:buNone/>
            </a:pPr>
            <a:r>
              <a:rPr lang="en-US" dirty="0"/>
              <a:t>Linear Search enables easy retrieval of data for unsorted records, with Binary Search offered as a comparison algorithm to demonstrate faster search efficiency on sorted </a:t>
            </a:r>
            <a:r>
              <a:rPr lang="en-US" dirty="0" err="1"/>
              <a:t>data.File</a:t>
            </a:r>
            <a:r>
              <a:rPr lang="en-US" dirty="0"/>
              <a:t> Storage: Persistent storage of data in blooms_level.txt ensures that all changes are saved and accessible after program termination, making the system practical and </a:t>
            </a:r>
            <a:r>
              <a:rPr lang="en-US" dirty="0" err="1"/>
              <a:t>reliable.Learning</a:t>
            </a:r>
            <a:r>
              <a:rPr lang="en-US" dirty="0"/>
              <a:t> </a:t>
            </a:r>
            <a:r>
              <a:rPr lang="en-US" dirty="0" err="1"/>
              <a:t>Outcomes:Algorithm</a:t>
            </a:r>
            <a:r>
              <a:rPr lang="en-US" dirty="0"/>
              <a:t> Comparisons: This project highlights the efficiency of different algorithms (Bubble Sort vs. Quick Sort and Linear Search vs. Binary Search) and their impact on performance, especially for varying dataset </a:t>
            </a:r>
            <a:r>
              <a:rPr lang="en-US" dirty="0" err="1"/>
              <a:t>sizes.Complexity</a:t>
            </a:r>
            <a:r>
              <a:rPr lang="en-US" dirty="0"/>
              <a:t> Awareness: By comparing time complexities, the project demonstrates the limitations of basic algorithms like Bubble Sort and Linear Search, encouraging consideration of more efficient alternatives for larger </a:t>
            </a:r>
            <a:r>
              <a:rPr lang="en-US" dirty="0" err="1"/>
              <a:t>datasets.Future</a:t>
            </a:r>
            <a:r>
              <a:rPr lang="en-US" dirty="0"/>
              <a:t> </a:t>
            </a:r>
            <a:r>
              <a:rPr lang="en-US" dirty="0" err="1"/>
              <a:t>Improvements:Enhanced</a:t>
            </a:r>
            <a:r>
              <a:rPr lang="en-US" dirty="0"/>
              <a:t> Sorting and Searching: Implementing more efficient sorting and searching algorithms, such as Quick Sort and Binary Search, as primary methods for larger datasets can improve the system's </a:t>
            </a:r>
            <a:r>
              <a:rPr lang="en-US" dirty="0" err="1"/>
              <a:t>scalability.User</a:t>
            </a:r>
            <a:r>
              <a:rPr lang="en-US" dirty="0"/>
              <a:t> Interface Improvements: Adding a more intuitive interface, such as a graphical user interface, could enhance usability for a broader range of </a:t>
            </a:r>
            <a:r>
              <a:rPr lang="en-US" dirty="0" err="1"/>
              <a:t>users.Data</a:t>
            </a:r>
            <a:r>
              <a:rPr lang="en-US" dirty="0"/>
              <a:t> Validation: Adding validation for inputs and ensuring data consistency can further enhance </a:t>
            </a:r>
            <a:r>
              <a:rPr lang="en-US" dirty="0" err="1"/>
              <a:t>reliability.In</a:t>
            </a:r>
            <a:r>
              <a:rPr lang="en-US" dirty="0"/>
              <a:t> conclusion, this Blooms Level Management project provides a strong foundation for organizing and accessing Bloom's taxonomy levels, fulfilling the goal of supporting educational program objectives. Through the inclusion of primary and comparison algorithms, it illustrates the importance of algorithm choice in data management systems and encourages further exploration of optimization techniques for improved efficiency.</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682950" y="2571750"/>
            <a:ext cx="17781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Architecture Diagram[</a:t>
            </a:r>
            <a:r>
              <a:rPr lang="en" sz="1466"/>
              <a:t>*highlight your module as shown</a:t>
            </a:r>
            <a:r>
              <a:rPr lang="en"/>
              <a:t>]</a:t>
            </a:r>
            <a:endParaRPr/>
          </a:p>
        </p:txBody>
      </p:sp>
      <p:pic>
        <p:nvPicPr>
          <p:cNvPr id="6" name="Picture 5">
            <a:extLst>
              <a:ext uri="{FF2B5EF4-FFF2-40B4-BE49-F238E27FC236}">
                <a16:creationId xmlns:a16="http://schemas.microsoft.com/office/drawing/2014/main" id="{FB8C7E6F-57B3-B312-02E6-EC29FFD2D06E}"/>
              </a:ext>
            </a:extLst>
          </p:cNvPr>
          <p:cNvPicPr>
            <a:picLocks noChangeAspect="1"/>
          </p:cNvPicPr>
          <p:nvPr/>
        </p:nvPicPr>
        <p:blipFill>
          <a:blip r:embed="rId3"/>
          <a:stretch>
            <a:fillRect/>
          </a:stretch>
        </p:blipFill>
        <p:spPr>
          <a:xfrm>
            <a:off x="595036" y="1017724"/>
            <a:ext cx="7476186" cy="3793537"/>
          </a:xfrm>
          <a:prstGeom prst="rect">
            <a:avLst/>
          </a:prstGeom>
        </p:spPr>
      </p:pic>
      <p:sp>
        <p:nvSpPr>
          <p:cNvPr id="10" name="Rectangle 9">
            <a:extLst>
              <a:ext uri="{FF2B5EF4-FFF2-40B4-BE49-F238E27FC236}">
                <a16:creationId xmlns:a16="http://schemas.microsoft.com/office/drawing/2014/main" id="{16E828D8-4E80-0A2D-3798-089005F22A5F}"/>
              </a:ext>
            </a:extLst>
          </p:cNvPr>
          <p:cNvSpPr/>
          <p:nvPr/>
        </p:nvSpPr>
        <p:spPr>
          <a:xfrm>
            <a:off x="5602310" y="2994338"/>
            <a:ext cx="972355" cy="11314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87EDDE48-456E-EA7E-1852-0519DD909B82}"/>
              </a:ext>
            </a:extLst>
          </p:cNvPr>
          <p:cNvSpPr/>
          <p:nvPr/>
        </p:nvSpPr>
        <p:spPr>
          <a:xfrm>
            <a:off x="5602310" y="2994338"/>
            <a:ext cx="972355" cy="11314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356771A2-3828-6836-03E4-8596ABE44A3D}"/>
              </a:ext>
            </a:extLst>
          </p:cNvPr>
          <p:cNvSpPr/>
          <p:nvPr/>
        </p:nvSpPr>
        <p:spPr>
          <a:xfrm>
            <a:off x="5602310" y="2994338"/>
            <a:ext cx="972355" cy="11314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C3E57A35-715B-2A83-BE67-3C9781B5EBF3}"/>
              </a:ext>
            </a:extLst>
          </p:cNvPr>
          <p:cNvSpPr/>
          <p:nvPr/>
        </p:nvSpPr>
        <p:spPr>
          <a:xfrm>
            <a:off x="5602310" y="2994338"/>
            <a:ext cx="972355" cy="11314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Module Description : Blooms level Setting</a:t>
            </a:r>
            <a:endParaRPr dirty="0"/>
          </a:p>
        </p:txBody>
      </p:sp>
      <p:sp>
        <p:nvSpPr>
          <p:cNvPr id="77" name="Google Shape;7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This C++ program implements a "Blooms Level" management system to store, manipulate, and display details of Bloom’s Taxonomy levels. The program supports CRUD operations (Create, Retrieve, Update, Delete) and allows sorting, searching, and storing data to/from files. Additionally, the module compares and explains time complexities and algorithms for bubble sort and linear search.</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This module is educational, focusing on basic data management with algorithms, making it suitable for students learning sorting, searching, and data structure fundamentals.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Blooms Level Setting:Field/table details</a:t>
            </a:r>
            <a:endParaRPr/>
          </a:p>
        </p:txBody>
      </p:sp>
      <p:graphicFrame>
        <p:nvGraphicFramePr>
          <p:cNvPr id="83" name="Google Shape;83;p17"/>
          <p:cNvGraphicFramePr/>
          <p:nvPr/>
        </p:nvGraphicFramePr>
        <p:xfrm>
          <a:off x="673275" y="1062075"/>
          <a:ext cx="8204425" cy="3309775"/>
        </p:xfrm>
        <a:graphic>
          <a:graphicData uri="http://schemas.openxmlformats.org/drawingml/2006/table">
            <a:tbl>
              <a:tblPr>
                <a:noFill/>
                <a:tableStyleId>{8B6ED3FB-5822-46A2-B613-552D94CC3F02}</a:tableStyleId>
              </a:tblPr>
              <a:tblGrid>
                <a:gridCol w="4160250">
                  <a:extLst>
                    <a:ext uri="{9D8B030D-6E8A-4147-A177-3AD203B41FA5}">
                      <a16:colId xmlns:a16="http://schemas.microsoft.com/office/drawing/2014/main" val="20000"/>
                    </a:ext>
                  </a:extLst>
                </a:gridCol>
                <a:gridCol w="4044175">
                  <a:extLst>
                    <a:ext uri="{9D8B030D-6E8A-4147-A177-3AD203B41FA5}">
                      <a16:colId xmlns:a16="http://schemas.microsoft.com/office/drawing/2014/main" val="20001"/>
                    </a:ext>
                  </a:extLst>
                </a:gridCol>
              </a:tblGrid>
              <a:tr h="472825">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Field Name </a:t>
                      </a:r>
                      <a:endParaRPr sz="1100" b="1"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b="1" u="none" strike="noStrike" cap="none"/>
                        <a:t>Data type</a:t>
                      </a:r>
                      <a:endParaRPr sz="1100" b="1" u="none" strike="noStrike" cap="none"/>
                    </a:p>
                  </a:txBody>
                  <a:tcPr marL="63500" marR="63500" marT="63500" marB="63500"/>
                </a:tc>
                <a:extLst>
                  <a:ext uri="{0D108BD9-81ED-4DB2-BD59-A6C34878D82A}">
                    <a16:rowId xmlns:a16="http://schemas.microsoft.com/office/drawing/2014/main" val="10000"/>
                  </a:ext>
                </a:extLst>
              </a:tr>
              <a:tr h="472825">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id</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a:t>I</a:t>
                      </a:r>
                      <a:r>
                        <a:rPr lang="en" sz="1100" u="none" strike="noStrike" cap="none"/>
                        <a:t>nteger</a:t>
                      </a:r>
                      <a:endParaRPr sz="1100" u="none" strike="noStrike" cap="none"/>
                    </a:p>
                  </a:txBody>
                  <a:tcPr marL="63500" marR="63500" marT="63500" marB="63500"/>
                </a:tc>
                <a:extLst>
                  <a:ext uri="{0D108BD9-81ED-4DB2-BD59-A6C34878D82A}">
                    <a16:rowId xmlns:a16="http://schemas.microsoft.com/office/drawing/2014/main" val="10001"/>
                  </a:ext>
                </a:extLst>
              </a:tr>
              <a:tr h="472825">
                <a:tc>
                  <a:txBody>
                    <a:bodyPr/>
                    <a:lstStyle/>
                    <a:p>
                      <a:pPr marL="0" marR="0" lvl="0" indent="0" algn="l" rtl="0">
                        <a:lnSpc>
                          <a:spcPct val="100000"/>
                        </a:lnSpc>
                        <a:spcBef>
                          <a:spcPts val="0"/>
                        </a:spcBef>
                        <a:spcAft>
                          <a:spcPts val="0"/>
                        </a:spcAft>
                        <a:buClr>
                          <a:srgbClr val="000000"/>
                        </a:buClr>
                        <a:buSzPts val="1100"/>
                        <a:buFont typeface="Arial"/>
                        <a:buNone/>
                      </a:pPr>
                      <a:r>
                        <a:rPr lang="en" sz="1100"/>
                        <a:t>blooms_code</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2"/>
                  </a:ext>
                </a:extLst>
              </a:tr>
              <a:tr h="472825">
                <a:tc>
                  <a:txBody>
                    <a:bodyPr/>
                    <a:lstStyle/>
                    <a:p>
                      <a:pPr marL="0" marR="0" lvl="0" indent="0" algn="l" rtl="0">
                        <a:lnSpc>
                          <a:spcPct val="100000"/>
                        </a:lnSpc>
                        <a:spcBef>
                          <a:spcPts val="0"/>
                        </a:spcBef>
                        <a:spcAft>
                          <a:spcPts val="0"/>
                        </a:spcAft>
                        <a:buClr>
                          <a:srgbClr val="000000"/>
                        </a:buClr>
                        <a:buSzPts val="1100"/>
                        <a:buFont typeface="Arial"/>
                        <a:buNone/>
                      </a:pPr>
                      <a:r>
                        <a:rPr lang="en" sz="1100"/>
                        <a:t>blooms_level</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3"/>
                  </a:ext>
                </a:extLst>
              </a:tr>
              <a:tr h="472825">
                <a:tc>
                  <a:txBody>
                    <a:bodyPr/>
                    <a:lstStyle/>
                    <a:p>
                      <a:pPr marL="0" marR="0" lvl="0" indent="0" algn="l" rtl="0">
                        <a:lnSpc>
                          <a:spcPct val="100000"/>
                        </a:lnSpc>
                        <a:spcBef>
                          <a:spcPts val="0"/>
                        </a:spcBef>
                        <a:spcAft>
                          <a:spcPts val="0"/>
                        </a:spcAft>
                        <a:buClr>
                          <a:srgbClr val="000000"/>
                        </a:buClr>
                        <a:buSzPts val="1100"/>
                        <a:buFont typeface="Arial"/>
                        <a:buNone/>
                      </a:pPr>
                      <a:r>
                        <a:rPr lang="en" sz="1100"/>
                        <a:t>blooms_description</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String</a:t>
                      </a:r>
                      <a:endParaRPr sz="1100" u="none" strike="noStrike" cap="none"/>
                    </a:p>
                  </a:txBody>
                  <a:tcPr marL="63500" marR="63500" marT="63500" marB="63500"/>
                </a:tc>
                <a:extLst>
                  <a:ext uri="{0D108BD9-81ED-4DB2-BD59-A6C34878D82A}">
                    <a16:rowId xmlns:a16="http://schemas.microsoft.com/office/drawing/2014/main" val="10004"/>
                  </a:ext>
                </a:extLst>
              </a:tr>
              <a:tr h="472825">
                <a:tc>
                  <a:txBody>
                    <a:bodyPr/>
                    <a:lstStyle/>
                    <a:p>
                      <a:pPr marL="0" marR="0" lvl="0" indent="0" algn="l" rtl="0">
                        <a:lnSpc>
                          <a:spcPct val="100000"/>
                        </a:lnSpc>
                        <a:spcBef>
                          <a:spcPts val="0"/>
                        </a:spcBef>
                        <a:spcAft>
                          <a:spcPts val="0"/>
                        </a:spcAft>
                        <a:buClr>
                          <a:srgbClr val="000000"/>
                        </a:buClr>
                        <a:buSzPts val="1100"/>
                        <a:buFont typeface="Arial"/>
                        <a:buNone/>
                      </a:pPr>
                      <a:r>
                        <a:rPr lang="en" sz="1100"/>
                        <a:t>blooms_level_list</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a:t>Array</a:t>
                      </a:r>
                      <a:endParaRPr sz="1100" u="none" strike="noStrike" cap="none"/>
                    </a:p>
                  </a:txBody>
                  <a:tcPr marL="63500" marR="63500" marT="63500" marB="63500"/>
                </a:tc>
                <a:extLst>
                  <a:ext uri="{0D108BD9-81ED-4DB2-BD59-A6C34878D82A}">
                    <a16:rowId xmlns:a16="http://schemas.microsoft.com/office/drawing/2014/main" val="10005"/>
                  </a:ext>
                </a:extLst>
              </a:tr>
              <a:tr h="472825">
                <a:tc>
                  <a:txBody>
                    <a:bodyPr/>
                    <a:lstStyle/>
                    <a:p>
                      <a:pPr marL="0" marR="0" lvl="0" indent="0" algn="l" rtl="0">
                        <a:lnSpc>
                          <a:spcPct val="100000"/>
                        </a:lnSpc>
                        <a:spcBef>
                          <a:spcPts val="0"/>
                        </a:spcBef>
                        <a:spcAft>
                          <a:spcPts val="0"/>
                        </a:spcAft>
                        <a:buClr>
                          <a:srgbClr val="000000"/>
                        </a:buClr>
                        <a:buSzPts val="1100"/>
                        <a:buFont typeface="Arial"/>
                        <a:buNone/>
                      </a:pPr>
                      <a:r>
                        <a:rPr lang="en" sz="1100"/>
                        <a:t>length</a:t>
                      </a:r>
                      <a:endParaRPr sz="1100" u="none" strike="noStrike" cap="none"/>
                    </a:p>
                  </a:txBody>
                  <a:tcPr marL="63500" marR="63500" marT="63500" marB="63500"/>
                </a:tc>
                <a:tc>
                  <a:txBody>
                    <a:bodyPr/>
                    <a:lstStyle/>
                    <a:p>
                      <a:pPr marL="0" marR="0" lvl="0" indent="0" algn="l" rtl="0">
                        <a:lnSpc>
                          <a:spcPct val="100000"/>
                        </a:lnSpc>
                        <a:spcBef>
                          <a:spcPts val="0"/>
                        </a:spcBef>
                        <a:spcAft>
                          <a:spcPts val="0"/>
                        </a:spcAft>
                        <a:buClr>
                          <a:srgbClr val="000000"/>
                        </a:buClr>
                        <a:buSzPts val="1100"/>
                        <a:buFont typeface="Arial"/>
                        <a:buNone/>
                      </a:pPr>
                      <a:r>
                        <a:rPr lang="en" sz="1100" i="1"/>
                        <a:t>Integer</a:t>
                      </a:r>
                      <a:endParaRPr sz="1100" i="1" u="none" strike="noStrike" cap="none"/>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Blooms Level Setting:Programming Details</a:t>
            </a:r>
            <a:endParaRPr/>
          </a:p>
        </p:txBody>
      </p:sp>
      <p:sp>
        <p:nvSpPr>
          <p:cNvPr id="89" name="Google Shape;89;p18"/>
          <p:cNvSpPr txBox="1">
            <a:spLocks noGrp="1"/>
          </p:cNvSpPr>
          <p:nvPr>
            <p:ph type="body" idx="1"/>
          </p:nvPr>
        </p:nvSpPr>
        <p:spPr>
          <a:xfrm>
            <a:off x="101250" y="1152475"/>
            <a:ext cx="90429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Char char="●"/>
            </a:pPr>
            <a:r>
              <a:rPr lang="en" b="1">
                <a:solidFill>
                  <a:schemeClr val="dk1"/>
                </a:solidFill>
              </a:rPr>
              <a:t>File name:</a:t>
            </a:r>
            <a:r>
              <a:rPr lang="en">
                <a:solidFill>
                  <a:schemeClr val="dk1"/>
                </a:solidFill>
              </a:rPr>
              <a:t>Team_404_Team_Name_Not_Found_Blooms_Level</a:t>
            </a:r>
            <a:endParaRPr>
              <a:solidFill>
                <a:schemeClr val="dk1"/>
              </a:solidFill>
            </a:endParaRPr>
          </a:p>
          <a:p>
            <a:pPr marL="457200" lvl="0" indent="-342900" algn="l" rtl="0">
              <a:lnSpc>
                <a:spcPct val="115000"/>
              </a:lnSpc>
              <a:spcBef>
                <a:spcPts val="0"/>
              </a:spcBef>
              <a:spcAft>
                <a:spcPts val="0"/>
              </a:spcAft>
              <a:buClr>
                <a:schemeClr val="dk1"/>
              </a:buClr>
              <a:buSzPts val="1800"/>
              <a:buChar char="●"/>
            </a:pPr>
            <a:r>
              <a:rPr lang="en" b="1">
                <a:solidFill>
                  <a:schemeClr val="dk1"/>
                </a:solidFill>
              </a:rPr>
              <a:t>Function/method name</a:t>
            </a:r>
            <a:endParaRPr b="1">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Create:</a:t>
            </a:r>
            <a:r>
              <a:rPr lang="en" sz="1800">
                <a:solidFill>
                  <a:schemeClr val="dk1"/>
                </a:solidFill>
              </a:rPr>
              <a:t>Team_404_Team_Name_Not_Found_Blooms_Level_create</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Update:</a:t>
            </a:r>
            <a:r>
              <a:rPr lang="en" sz="1800">
                <a:solidFill>
                  <a:schemeClr val="dk1"/>
                </a:solidFill>
              </a:rPr>
              <a:t>Team_404_Team_Name_Not_Found_Blooms_Level_update</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Retrieve:</a:t>
            </a:r>
            <a:r>
              <a:rPr lang="en" sz="1800">
                <a:solidFill>
                  <a:schemeClr val="dk1"/>
                </a:solidFill>
              </a:rPr>
              <a:t>Team_404_Team_Name_Not_Found_Blooms_Level_retrive</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Delete:</a:t>
            </a:r>
            <a:r>
              <a:rPr lang="en" sz="1800">
                <a:solidFill>
                  <a:schemeClr val="dk1"/>
                </a:solidFill>
              </a:rPr>
              <a:t>Team_404_Team_Name_Not_Found_Blooms_Level_delete</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Sorting:</a:t>
            </a:r>
            <a:r>
              <a:rPr lang="en" sz="1800">
                <a:solidFill>
                  <a:schemeClr val="dk1"/>
                </a:solidFill>
              </a:rPr>
              <a:t>Team_404_Team_Name_Not_Found_Blooms_Level_bubble sort</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Searching:</a:t>
            </a:r>
            <a:r>
              <a:rPr lang="en" sz="1800">
                <a:solidFill>
                  <a:schemeClr val="dk1"/>
                </a:solidFill>
              </a:rPr>
              <a:t>Team_404_Team_Name_Not_Found_Blooms_Level_linear search</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b="1">
                <a:solidFill>
                  <a:schemeClr val="dk1"/>
                </a:solidFill>
              </a:rPr>
              <a:t>Storing:</a:t>
            </a:r>
            <a:r>
              <a:rPr lang="en" sz="1800">
                <a:solidFill>
                  <a:schemeClr val="dk1"/>
                </a:solidFill>
              </a:rPr>
              <a:t>Team_404_Team_Name_Not_Found_Blooms_Level_Setting_storing</a:t>
            </a:r>
            <a:endParaRPr sz="1800">
              <a:solidFill>
                <a:schemeClr val="dk1"/>
              </a:solidFill>
            </a:endParaRPr>
          </a:p>
          <a:p>
            <a:pPr marL="0" lvl="0" indent="0" algn="l" rtl="0">
              <a:lnSpc>
                <a:spcPct val="115000"/>
              </a:lnSpc>
              <a:spcBef>
                <a:spcPts val="0"/>
              </a:spcBef>
              <a:spcAft>
                <a:spcPts val="120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Blooms Level Setting:Programming Details</a:t>
            </a:r>
            <a:endParaRPr/>
          </a:p>
          <a:p>
            <a:pPr marL="0" lvl="0" indent="0" algn="l" rtl="0">
              <a:lnSpc>
                <a:spcPct val="100000"/>
              </a:lnSpc>
              <a:spcBef>
                <a:spcPts val="0"/>
              </a:spcBef>
              <a:spcAft>
                <a:spcPts val="0"/>
              </a:spcAft>
              <a:buSzPct val="111111"/>
              <a:buNone/>
            </a:pPr>
            <a:endParaRPr/>
          </a:p>
        </p:txBody>
      </p:sp>
      <p:sp>
        <p:nvSpPr>
          <p:cNvPr id="95" name="Google Shape;95;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b="1">
                <a:solidFill>
                  <a:schemeClr val="dk1"/>
                </a:solidFill>
              </a:rPr>
              <a:t>Comparison Functions</a:t>
            </a:r>
            <a:endParaRPr sz="1400" b="1">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dk1"/>
                </a:solidFill>
              </a:rPr>
              <a:t>Sorting Comparison:</a:t>
            </a:r>
            <a:r>
              <a:rPr lang="en" sz="1400">
                <a:solidFill>
                  <a:schemeClr val="dk1"/>
                </a:solidFill>
              </a:rPr>
              <a:t>Team_404_Team_Name_Not_Found</a:t>
            </a:r>
            <a:r>
              <a:rPr lang="en" sz="1400">
                <a:solidFill>
                  <a:schemeClr val="dk1"/>
                </a:solidFill>
                <a:latin typeface="Roboto Mono"/>
                <a:ea typeface="Roboto Mono"/>
                <a:cs typeface="Roboto Mono"/>
                <a:sym typeface="Roboto Mono"/>
              </a:rPr>
              <a:t>_blooms_level_Compare_sorting_bubble_sort</a:t>
            </a:r>
            <a:endParaRPr sz="1400">
              <a:solidFill>
                <a:schemeClr val="dk1"/>
              </a:solidFill>
              <a:latin typeface="Roboto Mono"/>
              <a:ea typeface="Roboto Mono"/>
              <a:cs typeface="Roboto Mono"/>
              <a:sym typeface="Roboto Mono"/>
            </a:endParaRPr>
          </a:p>
          <a:p>
            <a:pPr marL="457200" lvl="0" indent="-317500" algn="l" rtl="0">
              <a:spcBef>
                <a:spcPts val="0"/>
              </a:spcBef>
              <a:spcAft>
                <a:spcPts val="0"/>
              </a:spcAft>
              <a:buClr>
                <a:schemeClr val="dk1"/>
              </a:buClr>
              <a:buSzPts val="1400"/>
              <a:buChar char="●"/>
            </a:pPr>
            <a:r>
              <a:rPr lang="en" sz="1400" b="1">
                <a:solidFill>
                  <a:schemeClr val="dk1"/>
                </a:solidFill>
              </a:rPr>
              <a:t>Searching Comparison:</a:t>
            </a:r>
            <a:r>
              <a:rPr lang="en" sz="1400">
                <a:solidFill>
                  <a:schemeClr val="dk1"/>
                </a:solidFill>
              </a:rPr>
              <a:t> Team_404_Team_Name_Not_Found</a:t>
            </a:r>
            <a:r>
              <a:rPr lang="en" sz="1400">
                <a:solidFill>
                  <a:schemeClr val="dk1"/>
                </a:solidFill>
                <a:latin typeface="Roboto Mono"/>
                <a:ea typeface="Roboto Mono"/>
                <a:cs typeface="Roboto Mono"/>
                <a:sym typeface="Roboto Mono"/>
              </a:rPr>
              <a:t>_blooms_level_Compare_Search_linear_search</a:t>
            </a:r>
            <a:endParaRPr sz="1400">
              <a:solidFill>
                <a:schemeClr val="dk1"/>
              </a:solidFill>
              <a:latin typeface="Roboto Mono"/>
              <a:ea typeface="Roboto Mono"/>
              <a:cs typeface="Roboto Mono"/>
              <a:sym typeface="Roboto Mono"/>
            </a:endParaRPr>
          </a:p>
          <a:p>
            <a:pPr marL="0" lvl="0" indent="0" algn="l" rtl="0">
              <a:spcBef>
                <a:spcPts val="1200"/>
              </a:spcBef>
              <a:spcAft>
                <a:spcPts val="0"/>
              </a:spcAft>
              <a:buClr>
                <a:schemeClr val="dk1"/>
              </a:buClr>
              <a:buSzPts val="1100"/>
              <a:buFont typeface="Arial"/>
              <a:buNone/>
            </a:pPr>
            <a:r>
              <a:rPr lang="en" sz="1400" b="1">
                <a:solidFill>
                  <a:schemeClr val="dk1"/>
                </a:solidFill>
              </a:rPr>
              <a:t>Time Complexity Functions</a:t>
            </a:r>
            <a:endParaRPr sz="1400" b="1">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dk1"/>
                </a:solidFill>
              </a:rPr>
              <a:t>Sorting Time Complexity:</a:t>
            </a:r>
            <a:r>
              <a:rPr lang="en" sz="1400">
                <a:solidFill>
                  <a:schemeClr val="dk1"/>
                </a:solidFill>
              </a:rPr>
              <a:t> Team_404_Team_Name_Not_Found</a:t>
            </a:r>
            <a:r>
              <a:rPr lang="en" sz="1400">
                <a:solidFill>
                  <a:schemeClr val="dk1"/>
                </a:solidFill>
                <a:latin typeface="Roboto Mono"/>
                <a:ea typeface="Roboto Mono"/>
                <a:cs typeface="Roboto Mono"/>
                <a:sym typeface="Roboto Mono"/>
              </a:rPr>
              <a:t>_blooms_level_complexity_sorting</a:t>
            </a:r>
            <a:endParaRPr sz="1400">
              <a:solidFill>
                <a:schemeClr val="dk1"/>
              </a:solidFill>
              <a:latin typeface="Roboto Mono"/>
              <a:ea typeface="Roboto Mono"/>
              <a:cs typeface="Roboto Mono"/>
              <a:sym typeface="Roboto Mono"/>
            </a:endParaRPr>
          </a:p>
          <a:p>
            <a:pPr marL="457200" lvl="0" indent="-317500" algn="l" rtl="0">
              <a:spcBef>
                <a:spcPts val="0"/>
              </a:spcBef>
              <a:spcAft>
                <a:spcPts val="0"/>
              </a:spcAft>
              <a:buClr>
                <a:schemeClr val="dk1"/>
              </a:buClr>
              <a:buSzPts val="1400"/>
              <a:buChar char="●"/>
            </a:pPr>
            <a:r>
              <a:rPr lang="en" sz="1400" b="1">
                <a:solidFill>
                  <a:schemeClr val="dk1"/>
                </a:solidFill>
              </a:rPr>
              <a:t>Searching Time Complexity:</a:t>
            </a:r>
            <a:r>
              <a:rPr lang="en" sz="1400">
                <a:solidFill>
                  <a:schemeClr val="dk1"/>
                </a:solidFill>
              </a:rPr>
              <a:t> Team_404_Team_Name_Not_Found</a:t>
            </a:r>
            <a:r>
              <a:rPr lang="en" sz="1400">
                <a:solidFill>
                  <a:schemeClr val="dk1"/>
                </a:solidFill>
                <a:latin typeface="Roboto Mono"/>
                <a:ea typeface="Roboto Mono"/>
                <a:cs typeface="Roboto Mono"/>
                <a:sym typeface="Roboto Mono"/>
              </a:rPr>
              <a:t>_blooms_level_complexity_Search</a:t>
            </a:r>
            <a:endParaRPr sz="1400">
              <a:solidFill>
                <a:schemeClr val="dk1"/>
              </a:solidFill>
              <a:latin typeface="Roboto Mono"/>
              <a:ea typeface="Roboto Mono"/>
              <a:cs typeface="Roboto Mono"/>
              <a:sym typeface="Roboto Mono"/>
            </a:endParaRPr>
          </a:p>
          <a:p>
            <a:pPr marL="0" lvl="0" indent="0" algn="l" rtl="0">
              <a:lnSpc>
                <a:spcPct val="115000"/>
              </a:lnSpc>
              <a:spcBef>
                <a:spcPts val="1200"/>
              </a:spcBef>
              <a:spcAft>
                <a:spcPts val="0"/>
              </a:spcAft>
              <a:buSzPts val="1800"/>
              <a:buNone/>
            </a:pP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
              <a:t>Blooms level Setting:Programming Details</a:t>
            </a:r>
            <a:endParaRPr/>
          </a:p>
          <a:p>
            <a:pPr marL="0" lvl="0" indent="0" algn="l" rtl="0">
              <a:lnSpc>
                <a:spcPct val="100000"/>
              </a:lnSpc>
              <a:spcBef>
                <a:spcPts val="0"/>
              </a:spcBef>
              <a:spcAft>
                <a:spcPts val="0"/>
              </a:spcAft>
              <a:buSzPct val="111111"/>
              <a:buNone/>
            </a:pPr>
            <a:endParaRPr/>
          </a:p>
        </p:txBody>
      </p:sp>
      <p:sp>
        <p:nvSpPr>
          <p:cNvPr id="101" name="Google Shape;101;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914400" lvl="1" indent="-342900" algn="l" rtl="0">
              <a:lnSpc>
                <a:spcPct val="115000"/>
              </a:lnSpc>
              <a:spcBef>
                <a:spcPts val="0"/>
              </a:spcBef>
              <a:spcAft>
                <a:spcPts val="0"/>
              </a:spcAft>
              <a:buClr>
                <a:schemeClr val="dk1"/>
              </a:buClr>
              <a:buSzPts val="1800"/>
              <a:buChar char="○"/>
            </a:pPr>
            <a:r>
              <a:rPr lang="en" sz="1800" b="1">
                <a:solidFill>
                  <a:schemeClr val="dk1"/>
                </a:solidFill>
              </a:rPr>
              <a:t>Algorithm Details(pseudocode or steps)(both searching and Sorting):</a:t>
            </a:r>
            <a:endParaRPr sz="1800" b="1">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a:solidFill>
                  <a:schemeClr val="dk1"/>
                </a:solidFill>
              </a:rPr>
              <a:t>For Searching-Team_404_Team_Name_Not_Found_blooms_level_linear_search_details</a:t>
            </a:r>
            <a:endParaRPr sz="1800">
              <a:solidFill>
                <a:schemeClr val="dk1"/>
              </a:solidFill>
            </a:endParaRPr>
          </a:p>
          <a:p>
            <a:pPr marL="1371600" lvl="2" indent="-342900" algn="l" rtl="0">
              <a:lnSpc>
                <a:spcPct val="115000"/>
              </a:lnSpc>
              <a:spcBef>
                <a:spcPts val="0"/>
              </a:spcBef>
              <a:spcAft>
                <a:spcPts val="0"/>
              </a:spcAft>
              <a:buClr>
                <a:schemeClr val="dk1"/>
              </a:buClr>
              <a:buSzPts val="1800"/>
              <a:buChar char="■"/>
            </a:pPr>
            <a:r>
              <a:rPr lang="en" sz="1800">
                <a:solidFill>
                  <a:schemeClr val="dk1"/>
                </a:solidFill>
              </a:rPr>
              <a:t>For Sorting-Team_404_Team_Name_Not_Found_blooms_level_bubble_sort_details</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b="1">
                <a:solidFill>
                  <a:schemeClr val="dk1"/>
                </a:solidFill>
              </a:rPr>
              <a:t>File name(for storing the details)</a:t>
            </a:r>
            <a:endParaRPr b="1">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File name to be used is:-blooms_level .txt</a:t>
            </a:r>
            <a:endParaRPr sz="1800">
              <a:solidFill>
                <a:schemeClr val="dk1"/>
              </a:solidFill>
            </a:endParaRPr>
          </a:p>
          <a:p>
            <a:pPr marL="0" lvl="0" indent="0" algn="l" rtl="0">
              <a:lnSpc>
                <a:spcPct val="115000"/>
              </a:lnSpc>
              <a:spcBef>
                <a:spcPts val="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Blooms level : Sorting Algorithm used</a:t>
            </a:r>
            <a:endParaRPr/>
          </a:p>
        </p:txBody>
      </p:sp>
      <p:sp>
        <p:nvSpPr>
          <p:cNvPr id="107" name="Google Shape;10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a:t>Sorting Algorithm Name: Bubble sort</a:t>
            </a:r>
            <a:endParaRPr/>
          </a:p>
          <a:p>
            <a:pPr marL="457200" lvl="0" indent="-342900" algn="l" rtl="0">
              <a:lnSpc>
                <a:spcPct val="115000"/>
              </a:lnSpc>
              <a:spcBef>
                <a:spcPts val="0"/>
              </a:spcBef>
              <a:spcAft>
                <a:spcPts val="0"/>
              </a:spcAft>
              <a:buSzPts val="1800"/>
              <a:buChar char="●"/>
            </a:pPr>
            <a:r>
              <a:rPr lang="en"/>
              <a:t>Algorithm:</a:t>
            </a:r>
            <a:endParaRPr/>
          </a:p>
          <a:p>
            <a:pPr marL="914400" lvl="1" indent="-317500" algn="l" rtl="0">
              <a:spcBef>
                <a:spcPts val="0"/>
              </a:spcBef>
              <a:spcAft>
                <a:spcPts val="0"/>
              </a:spcAft>
              <a:buSzPts val="1400"/>
              <a:buChar char="○"/>
            </a:pPr>
            <a:r>
              <a:rPr lang="en" sz="1100" b="1">
                <a:solidFill>
                  <a:schemeClr val="dk1"/>
                </a:solidFill>
              </a:rPr>
              <a:t>Step-1:</a:t>
            </a:r>
            <a:r>
              <a:rPr lang="en" sz="1100">
                <a:solidFill>
                  <a:schemeClr val="dk1"/>
                </a:solidFill>
              </a:rPr>
              <a:t> Ask user to choose a field to sort by (ID, Blooms Code, or Blooms Level).</a:t>
            </a:r>
            <a:endParaRPr sz="1100">
              <a:solidFill>
                <a:schemeClr val="dk1"/>
              </a:solidFill>
            </a:endParaRPr>
          </a:p>
          <a:p>
            <a:pPr marL="914400" lvl="1" indent="-317500" algn="l" rtl="0">
              <a:spcBef>
                <a:spcPts val="0"/>
              </a:spcBef>
              <a:spcAft>
                <a:spcPts val="0"/>
              </a:spcAft>
              <a:buSzPts val="1400"/>
              <a:buChar char="○"/>
            </a:pPr>
            <a:r>
              <a:rPr lang="en" sz="1100" b="1">
                <a:solidFill>
                  <a:schemeClr val="dk1"/>
                </a:solidFill>
              </a:rPr>
              <a:t>Step-2:</a:t>
            </a:r>
            <a:r>
              <a:rPr lang="en" sz="1100">
                <a:solidFill>
                  <a:schemeClr val="dk1"/>
                </a:solidFill>
              </a:rPr>
              <a:t> Loop from 0 to </a:t>
            </a:r>
            <a:r>
              <a:rPr lang="en" sz="1100">
                <a:solidFill>
                  <a:schemeClr val="dk1"/>
                </a:solidFill>
                <a:latin typeface="Roboto Mono"/>
                <a:ea typeface="Roboto Mono"/>
                <a:cs typeface="Roboto Mono"/>
                <a:sym typeface="Roboto Mono"/>
              </a:rPr>
              <a:t>length - 1</a:t>
            </a:r>
            <a:r>
              <a:rPr lang="en" sz="1100">
                <a:solidFill>
                  <a:schemeClr val="dk1"/>
                </a:solidFill>
              </a:rPr>
              <a:t>.</a:t>
            </a:r>
            <a:endParaRPr sz="1100">
              <a:solidFill>
                <a:schemeClr val="dk1"/>
              </a:solidFill>
            </a:endParaRPr>
          </a:p>
          <a:p>
            <a:pPr marL="914400" lvl="1" indent="-317500" algn="l" rtl="0">
              <a:spcBef>
                <a:spcPts val="0"/>
              </a:spcBef>
              <a:spcAft>
                <a:spcPts val="0"/>
              </a:spcAft>
              <a:buSzPts val="1400"/>
              <a:buChar char="○"/>
            </a:pPr>
            <a:r>
              <a:rPr lang="en" sz="1100" b="1">
                <a:solidFill>
                  <a:schemeClr val="dk1"/>
                </a:solidFill>
              </a:rPr>
              <a:t>Step-3:</a:t>
            </a:r>
            <a:r>
              <a:rPr lang="en" sz="1100">
                <a:solidFill>
                  <a:schemeClr val="dk1"/>
                </a:solidFill>
              </a:rPr>
              <a:t> Loop from 0 to </a:t>
            </a:r>
            <a:r>
              <a:rPr lang="en" sz="1100">
                <a:solidFill>
                  <a:schemeClr val="dk1"/>
                </a:solidFill>
                <a:latin typeface="Roboto Mono"/>
                <a:ea typeface="Roboto Mono"/>
                <a:cs typeface="Roboto Mono"/>
                <a:sym typeface="Roboto Mono"/>
              </a:rPr>
              <a:t>length - i - 1</a:t>
            </a:r>
            <a:r>
              <a:rPr lang="en" sz="1100">
                <a:solidFill>
                  <a:schemeClr val="dk1"/>
                </a:solidFill>
              </a:rPr>
              <a:t>.</a:t>
            </a:r>
            <a:endParaRPr sz="1100">
              <a:solidFill>
                <a:schemeClr val="dk1"/>
              </a:solidFill>
            </a:endParaRPr>
          </a:p>
          <a:p>
            <a:pPr marL="914400" lvl="1" indent="-317500" algn="l" rtl="0">
              <a:spcBef>
                <a:spcPts val="0"/>
              </a:spcBef>
              <a:spcAft>
                <a:spcPts val="0"/>
              </a:spcAft>
              <a:buSzPts val="1400"/>
              <a:buChar char="○"/>
            </a:pPr>
            <a:r>
              <a:rPr lang="en" sz="1100" b="1">
                <a:solidFill>
                  <a:schemeClr val="dk1"/>
                </a:solidFill>
              </a:rPr>
              <a:t>Step-4:</a:t>
            </a:r>
            <a:r>
              <a:rPr lang="en" sz="1100">
                <a:solidFill>
                  <a:schemeClr val="dk1"/>
                </a:solidFill>
              </a:rPr>
              <a:t> Swap elements if </a:t>
            </a:r>
            <a:r>
              <a:rPr lang="en" sz="1100">
                <a:solidFill>
                  <a:schemeClr val="dk1"/>
                </a:solidFill>
                <a:latin typeface="Roboto Mono"/>
                <a:ea typeface="Roboto Mono"/>
                <a:cs typeface="Roboto Mono"/>
                <a:sym typeface="Roboto Mono"/>
              </a:rPr>
              <a:t>blooms_level_list[j] &gt; blooms_level_list[j + 1]</a:t>
            </a:r>
            <a:r>
              <a:rPr lang="en" sz="1100">
                <a:solidFill>
                  <a:schemeClr val="dk1"/>
                </a:solidFill>
              </a:rPr>
              <a:t>.</a:t>
            </a:r>
            <a:endParaRPr sz="1100">
              <a:solidFill>
                <a:schemeClr val="dk1"/>
              </a:solidFill>
            </a:endParaRPr>
          </a:p>
          <a:p>
            <a:pPr marL="914400" lvl="1" indent="-317500" algn="l" rtl="0">
              <a:spcBef>
                <a:spcPts val="0"/>
              </a:spcBef>
              <a:spcAft>
                <a:spcPts val="0"/>
              </a:spcAft>
              <a:buSzPts val="1400"/>
              <a:buChar char="○"/>
            </a:pPr>
            <a:r>
              <a:rPr lang="en" sz="1100" b="1">
                <a:solidFill>
                  <a:schemeClr val="dk1"/>
                </a:solidFill>
              </a:rPr>
              <a:t>Step-5:</a:t>
            </a:r>
            <a:r>
              <a:rPr lang="en" sz="1100">
                <a:solidFill>
                  <a:schemeClr val="dk1"/>
                </a:solidFill>
              </a:rPr>
              <a:t> Continue until no swaps are needed (array is sorted).</a:t>
            </a:r>
            <a:endParaRPr sz="1100">
              <a:solidFill>
                <a:schemeClr val="dk1"/>
              </a:solidFill>
            </a:endParaRPr>
          </a:p>
          <a:p>
            <a:pPr marL="914400" lvl="1" indent="-317500" algn="l" rtl="0">
              <a:spcBef>
                <a:spcPts val="0"/>
              </a:spcBef>
              <a:spcAft>
                <a:spcPts val="0"/>
              </a:spcAft>
              <a:buSzPts val="1400"/>
              <a:buChar char="○"/>
            </a:pPr>
            <a:r>
              <a:rPr lang="en" sz="1100" b="1">
                <a:solidFill>
                  <a:schemeClr val="dk1"/>
                </a:solidFill>
              </a:rPr>
              <a:t>Step-6:</a:t>
            </a:r>
            <a:r>
              <a:rPr lang="en" sz="1100">
                <a:solidFill>
                  <a:schemeClr val="dk1"/>
                </a:solidFill>
              </a:rPr>
              <a:t> Print success message and display the sorted list.</a:t>
            </a:r>
            <a:endParaRPr sz="1100">
              <a:solidFill>
                <a:schemeClr val="dk1"/>
              </a:solidFill>
            </a:endParaRPr>
          </a:p>
          <a:p>
            <a:pPr marL="0" lvl="0" indent="0" algn="l" rtl="0">
              <a:lnSpc>
                <a:spcPct val="115000"/>
              </a:lnSpc>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1826</Words>
  <Application>Microsoft Office PowerPoint</Application>
  <PresentationFormat>On-screen Show (16:9)</PresentationFormat>
  <Paragraphs>144</Paragraphs>
  <Slides>24</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Roboto Mono</vt:lpstr>
      <vt:lpstr>Arial</vt:lpstr>
      <vt:lpstr>Simple Light</vt:lpstr>
      <vt:lpstr>OBE Implementation</vt:lpstr>
      <vt:lpstr>Introduction to Project</vt:lpstr>
      <vt:lpstr>Architecture Diagram[*highlight your module as shown]</vt:lpstr>
      <vt:lpstr>Module Description : Blooms level Setting</vt:lpstr>
      <vt:lpstr>Blooms Level Setting:Field/table details</vt:lpstr>
      <vt:lpstr>Blooms Level Setting:Programming Details</vt:lpstr>
      <vt:lpstr>Blooms Level Setting:Programming Details </vt:lpstr>
      <vt:lpstr>Blooms level Setting:Programming Details </vt:lpstr>
      <vt:lpstr>Blooms level : Sorting Algorithm used</vt:lpstr>
      <vt:lpstr>Blooms level : Comparison of Sorting Algorithm</vt:lpstr>
      <vt:lpstr>Blooms level : Time Complexity of Sorting Algorithm</vt:lpstr>
      <vt:lpstr>Blooms level : Searching Algorithm used</vt:lpstr>
      <vt:lpstr>Blooms level : Comparison of Searching Algorithm</vt:lpstr>
      <vt:lpstr>Blooms level : Time Complexity of Searching Algorithm</vt:lpstr>
      <vt:lpstr>Sample Source Code[*Depict the routine of searching,Sorting,CRUDD and Storage options]</vt:lpstr>
      <vt:lpstr>PowerPoint Presentation</vt:lpstr>
      <vt:lpstr>PowerPoint Presentation</vt:lpstr>
      <vt:lpstr>PowerPoint Presentation</vt:lpstr>
      <vt:lpstr>Sample Screen Shots: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ESWARBHARU</dc:creator>
  <cp:lastModifiedBy>eswargarlapati1602@outlook.com</cp:lastModifiedBy>
  <cp:revision>3</cp:revision>
  <dcterms:modified xsi:type="dcterms:W3CDTF">2024-11-10T17:39:00Z</dcterms:modified>
</cp:coreProperties>
</file>