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57" r:id="rId5"/>
    <p:sldId id="260" r:id="rId6"/>
    <p:sldId id="261" r:id="rId7"/>
    <p:sldId id="258" r:id="rId8"/>
    <p:sldId id="262" r:id="rId9"/>
    <p:sldId id="263" r:id="rId10"/>
    <p:sldId id="264" r:id="rId11"/>
    <p:sldId id="265" r:id="rId12"/>
    <p:sldId id="266" r:id="rId13"/>
    <p:sldId id="268" r:id="rId14"/>
    <p:sldId id="269" r:id="rId15"/>
    <p:sldId id="267" r:id="rId16"/>
    <p:sldId id="270" r:id="rId17"/>
    <p:sldId id="271" r:id="rId18"/>
    <p:sldId id="272"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DB92339-4079-4C9F-8528-6B310D03E69C}" type="datetimeFigureOut">
              <a:rPr lang="en-IN" smtClean="0"/>
            </a:fld>
            <a:endParaRPr lang="en-IN"/>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IN"/>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6E4A9EA-2663-48AC-9A2E-1DA51EE5D567}" type="slidenum">
              <a:rPr lang="en-IN" smtClean="0"/>
            </a:fld>
            <a:endParaRPr lang="en-I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DB92339-4079-4C9F-8528-6B310D03E69C}"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66E4A9EA-2663-48AC-9A2E-1DA51EE5D567}" type="slidenum">
              <a:rPr lang="en-IN" smtClean="0"/>
            </a:fld>
            <a:endParaRPr lang="en-I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DB92339-4079-4C9F-8528-6B310D03E69C}"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66E4A9EA-2663-48AC-9A2E-1DA51EE5D567}" type="slidenum">
              <a:rPr lang="en-IN" smtClean="0"/>
            </a:fld>
            <a:endParaRPr lang="en-I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DB92339-4079-4C9F-8528-6B310D03E69C}"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66E4A9EA-2663-48AC-9A2E-1DA51EE5D567}" type="slidenum">
              <a:rPr lang="en-IN" smtClean="0"/>
            </a:fld>
            <a:endParaRPr lang="en-I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DB92339-4079-4C9F-8528-6B310D03E69C}"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66E4A9EA-2663-48AC-9A2E-1DA51EE5D567}" type="slidenum">
              <a:rPr lang="en-IN" smtClean="0"/>
            </a:fld>
            <a:endParaRPr lang="en-I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DB92339-4079-4C9F-8528-6B310D03E69C}"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66E4A9EA-2663-48AC-9A2E-1DA51EE5D567}" type="slidenum">
              <a:rPr lang="en-IN" smtClean="0"/>
            </a:fld>
            <a:endParaRPr lang="en-I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DB92339-4079-4C9F-8528-6B310D03E69C}" type="datetimeFigureOut">
              <a:rPr lang="en-IN" smtClean="0"/>
            </a:fld>
            <a:endParaRPr lang="en-IN"/>
          </a:p>
        </p:txBody>
      </p:sp>
      <p:sp>
        <p:nvSpPr>
          <p:cNvPr id="8" name="Footer Placeholder 7"/>
          <p:cNvSpPr>
            <a:spLocks noGrp="1"/>
          </p:cNvSpPr>
          <p:nvPr>
            <p:ph type="ftr" sz="quarter" idx="11"/>
          </p:nvPr>
        </p:nvSpPr>
        <p:spPr/>
        <p:txBody>
          <a:bodyPr/>
          <a:p>
            <a:endParaRPr lang="en-IN"/>
          </a:p>
        </p:txBody>
      </p:sp>
      <p:sp>
        <p:nvSpPr>
          <p:cNvPr id="9" name="Slide Number Placeholder 8"/>
          <p:cNvSpPr>
            <a:spLocks noGrp="1"/>
          </p:cNvSpPr>
          <p:nvPr>
            <p:ph type="sldNum" sz="quarter" idx="12"/>
          </p:nvPr>
        </p:nvSpPr>
        <p:spPr/>
        <p:txBody>
          <a:bodyPr/>
          <a:p>
            <a:fld id="{66E4A9EA-2663-48AC-9A2E-1DA51EE5D567}" type="slidenum">
              <a:rPr lang="en-IN" smtClean="0"/>
            </a:fld>
            <a:endParaRPr lang="en-I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DB92339-4079-4C9F-8528-6B310D03E69C}" type="datetimeFigureOut">
              <a:rPr lang="en-IN" smtClean="0"/>
            </a:fld>
            <a:endParaRPr lang="en-IN"/>
          </a:p>
        </p:txBody>
      </p:sp>
      <p:sp>
        <p:nvSpPr>
          <p:cNvPr id="4" name="Footer Placeholder 3"/>
          <p:cNvSpPr>
            <a:spLocks noGrp="1"/>
          </p:cNvSpPr>
          <p:nvPr>
            <p:ph type="ftr" sz="quarter" idx="11"/>
          </p:nvPr>
        </p:nvSpPr>
        <p:spPr/>
        <p:txBody>
          <a:bodyPr/>
          <a:p>
            <a:endParaRPr lang="en-IN"/>
          </a:p>
        </p:txBody>
      </p:sp>
      <p:sp>
        <p:nvSpPr>
          <p:cNvPr id="5" name="Slide Number Placeholder 4"/>
          <p:cNvSpPr>
            <a:spLocks noGrp="1"/>
          </p:cNvSpPr>
          <p:nvPr>
            <p:ph type="sldNum" sz="quarter" idx="12"/>
          </p:nvPr>
        </p:nvSpPr>
        <p:spPr/>
        <p:txBody>
          <a:bodyPr/>
          <a:p>
            <a:fld id="{66E4A9EA-2663-48AC-9A2E-1DA51EE5D567}" type="slidenum">
              <a:rPr lang="en-IN" smtClean="0"/>
            </a:fld>
            <a:endParaRPr lang="en-I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DB92339-4079-4C9F-8528-6B310D03E69C}" type="datetimeFigureOut">
              <a:rPr lang="en-IN" smtClean="0"/>
            </a:fld>
            <a:endParaRPr lang="en-IN"/>
          </a:p>
        </p:txBody>
      </p:sp>
      <p:sp>
        <p:nvSpPr>
          <p:cNvPr id="3" name="Footer Placeholder 2"/>
          <p:cNvSpPr>
            <a:spLocks noGrp="1"/>
          </p:cNvSpPr>
          <p:nvPr>
            <p:ph type="ftr" sz="quarter" idx="11"/>
          </p:nvPr>
        </p:nvSpPr>
        <p:spPr/>
        <p:txBody>
          <a:bodyPr/>
          <a:p>
            <a:endParaRPr lang="en-IN"/>
          </a:p>
        </p:txBody>
      </p:sp>
      <p:sp>
        <p:nvSpPr>
          <p:cNvPr id="4" name="Slide Number Placeholder 3"/>
          <p:cNvSpPr>
            <a:spLocks noGrp="1"/>
          </p:cNvSpPr>
          <p:nvPr>
            <p:ph type="sldNum" sz="quarter" idx="12"/>
          </p:nvPr>
        </p:nvSpPr>
        <p:spPr/>
        <p:txBody>
          <a:bodyPr/>
          <a:p>
            <a:fld id="{66E4A9EA-2663-48AC-9A2E-1DA51EE5D567}" type="slidenum">
              <a:rPr lang="en-IN" smtClean="0"/>
            </a:fld>
            <a:endParaRPr lang="en-I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DB92339-4079-4C9F-8528-6B310D03E69C}"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66E4A9EA-2663-48AC-9A2E-1DA51EE5D567}" type="slidenum">
              <a:rPr lang="en-IN" smtClean="0"/>
            </a:fld>
            <a:endParaRPr lang="en-I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DB92339-4079-4C9F-8528-6B310D03E69C}"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66E4A9EA-2663-48AC-9A2E-1DA51EE5D567}" type="slidenum">
              <a:rPr lang="en-IN" smtClean="0"/>
            </a:fld>
            <a:endParaRPr lang="en-I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DB92339-4079-4C9F-8528-6B310D03E69C}" type="datetimeFigureOut">
              <a:rPr lang="en-IN" smtClean="0"/>
            </a:fld>
            <a:endParaRPr lang="en-IN"/>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IN"/>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66E4A9EA-2663-48AC-9A2E-1DA51EE5D567}"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877505"/>
            <a:ext cx="10515600" cy="1325563"/>
          </a:xfrm>
        </p:spPr>
        <p:txBody>
          <a:bodyPr>
            <a:normAutofit/>
          </a:bodyPr>
          <a:lstStyle/>
          <a:p>
            <a:r>
              <a:rPr lang="en-US" sz="6600" b="1" dirty="0">
                <a:latin typeface="Times New Roman" panose="02020603050405020304" pitchFamily="18" charset="0"/>
                <a:cs typeface="Times New Roman" panose="02020603050405020304" pitchFamily="18" charset="0"/>
              </a:rPr>
              <a:t>                  AGILE</a:t>
            </a:r>
            <a:endParaRPr lang="en-IN" sz="6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Scrum roles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US" sz="2400" b="1" dirty="0">
                <a:latin typeface="Times New Roman" panose="02020603050405020304" pitchFamily="18" charset="0"/>
                <a:cs typeface="Times New Roman" panose="02020603050405020304" pitchFamily="18" charset="0"/>
              </a:rPr>
              <a:t>Product Owner </a:t>
            </a:r>
            <a:r>
              <a:rPr lang="en-US" sz="2400" dirty="0">
                <a:latin typeface="Times New Roman" panose="02020603050405020304" pitchFamily="18" charset="0"/>
                <a:cs typeface="Times New Roman" panose="02020603050405020304" pitchFamily="18" charset="0"/>
              </a:rPr>
              <a:t>: </a:t>
            </a:r>
            <a:r>
              <a:rPr lang="en-US" sz="2400" i="0" dirty="0">
                <a:effectLst/>
                <a:latin typeface="Times New Roman" panose="02020603050405020304" pitchFamily="18" charset="0"/>
                <a:cs typeface="Times New Roman" panose="02020603050405020304" pitchFamily="18" charset="0"/>
              </a:rPr>
              <a:t>The Product Owner (PO) is a member of the Agile Team responsible for defining Stories and prioritizing the Team Backlog to streamline the execution of program priorities while maintaining the conceptual and technical integrity of the Features or components for the team.</a:t>
            </a:r>
            <a:endParaRPr lang="en-US" sz="2400" i="0" dirty="0">
              <a:effectLst/>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Scrum Master : </a:t>
            </a:r>
            <a:r>
              <a:rPr lang="en-US" sz="2400" i="0" dirty="0">
                <a:effectLst/>
                <a:latin typeface="Times New Roman" panose="02020603050405020304" pitchFamily="18" charset="0"/>
                <a:cs typeface="Times New Roman" panose="02020603050405020304" pitchFamily="18" charset="0"/>
              </a:rPr>
              <a:t>The scrum master helps the team enhance and streamline the processes by which they achieve their goals. They do so as a team member, or collaborator, ideally not as someone in control. The best scrum teams are self-organizing, and therefore don't react well to top-down management.</a:t>
            </a:r>
            <a:endParaRPr lang="en-US" sz="2400" i="0" dirty="0">
              <a:effectLst/>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The Development team : </a:t>
            </a:r>
            <a:r>
              <a:rPr lang="en-US" sz="2400" i="0" dirty="0">
                <a:effectLst/>
                <a:latin typeface="Times New Roman" panose="02020603050405020304" pitchFamily="18" charset="0"/>
                <a:cs typeface="Times New Roman" panose="02020603050405020304" pitchFamily="18" charset="0"/>
              </a:rPr>
              <a:t>During sprint execution, the development team members perform the tasks of designing, building, integrating, and testing product backlog items into increments of potentially shippable functionality. For this, they self-organize and mutually decide how to plan, manage, carry out, and communicate the work.</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0" i="0" dirty="0">
                <a:solidFill>
                  <a:srgbClr val="272C37"/>
                </a:solidFill>
                <a:effectLst/>
                <a:latin typeface="Times New Roman" panose="02020603050405020304" pitchFamily="18" charset="0"/>
                <a:cs typeface="Times New Roman" panose="02020603050405020304" pitchFamily="18" charset="0"/>
              </a:rPr>
            </a:br>
            <a:r>
              <a:rPr lang="en-US" b="1" i="0" dirty="0">
                <a:solidFill>
                  <a:srgbClr val="272C37"/>
                </a:solidFill>
                <a:effectLst/>
                <a:latin typeface="Times New Roman" panose="02020603050405020304" pitchFamily="18" charset="0"/>
                <a:cs typeface="Times New Roman" panose="02020603050405020304" pitchFamily="18" charset="0"/>
              </a:rPr>
              <a:t>How does a Scrum Master track Sprint progress?</a:t>
            </a:r>
            <a:br>
              <a:rPr lang="en-US" b="1" i="0" dirty="0">
                <a:solidFill>
                  <a:srgbClr val="272C37"/>
                </a:solidFill>
                <a:effectLst/>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l">
              <a:buFont typeface="Arial" panose="020B0604020202020204" pitchFamily="34" charset="0"/>
              <a:buChar char="•"/>
            </a:pPr>
            <a:r>
              <a:rPr lang="en-US" sz="2400" b="0" i="0" dirty="0">
                <a:solidFill>
                  <a:srgbClr val="51565E"/>
                </a:solidFill>
                <a:effectLst/>
                <a:latin typeface="Times New Roman" panose="02020603050405020304" pitchFamily="18" charset="0"/>
                <a:cs typeface="Times New Roman" panose="02020603050405020304" pitchFamily="18" charset="0"/>
              </a:rPr>
              <a:t>Daily Scrum meetings</a:t>
            </a:r>
            <a:endParaRPr lang="en-US" sz="2400" b="0" i="0" dirty="0">
              <a:solidFill>
                <a:srgbClr val="51565E"/>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51565E"/>
                </a:solidFill>
                <a:effectLst/>
                <a:latin typeface="Times New Roman" panose="02020603050405020304" pitchFamily="18" charset="0"/>
                <a:cs typeface="Times New Roman" panose="02020603050405020304" pitchFamily="18" charset="0"/>
              </a:rPr>
              <a:t>Scrum retrospectives</a:t>
            </a:r>
            <a:endParaRPr lang="en-US" sz="2400" b="0" i="0" dirty="0">
              <a:solidFill>
                <a:srgbClr val="51565E"/>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51565E"/>
                </a:solidFill>
                <a:effectLst/>
                <a:latin typeface="Times New Roman" panose="02020603050405020304" pitchFamily="18" charset="0"/>
                <a:cs typeface="Times New Roman" panose="02020603050405020304" pitchFamily="18" charset="0"/>
              </a:rPr>
              <a:t>Sprint planning</a:t>
            </a:r>
            <a:endParaRPr lang="en-US" sz="2400" b="0" i="0" dirty="0">
              <a:solidFill>
                <a:srgbClr val="51565E"/>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51565E"/>
                </a:solidFill>
                <a:effectLst/>
                <a:latin typeface="Times New Roman" panose="02020603050405020304" pitchFamily="18" charset="0"/>
                <a:cs typeface="Times New Roman" panose="02020603050405020304" pitchFamily="18" charset="0"/>
              </a:rPr>
              <a:t>Escaped defects</a:t>
            </a:r>
            <a:endParaRPr lang="en-US" sz="2400" b="0" i="0" dirty="0">
              <a:solidFill>
                <a:srgbClr val="51565E"/>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51565E"/>
                </a:solidFill>
                <a:effectLst/>
                <a:latin typeface="Times New Roman" panose="02020603050405020304" pitchFamily="18" charset="0"/>
                <a:cs typeface="Times New Roman" panose="02020603050405020304" pitchFamily="18" charset="0"/>
              </a:rPr>
              <a:t>Defect density</a:t>
            </a:r>
            <a:endParaRPr lang="en-US" sz="2400" b="0" i="0" dirty="0">
              <a:solidFill>
                <a:srgbClr val="51565E"/>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51565E"/>
                </a:solidFill>
                <a:effectLst/>
                <a:latin typeface="Times New Roman" panose="02020603050405020304" pitchFamily="18" charset="0"/>
                <a:cs typeface="Times New Roman" panose="02020603050405020304" pitchFamily="18" charset="0"/>
              </a:rPr>
              <a:t>Sprint burndown</a:t>
            </a:r>
            <a:endParaRPr lang="en-US" sz="2400" b="0" i="0" dirty="0">
              <a:solidFill>
                <a:srgbClr val="51565E"/>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51565E"/>
                </a:solidFill>
                <a:effectLst/>
                <a:latin typeface="Times New Roman" panose="02020603050405020304" pitchFamily="18" charset="0"/>
                <a:cs typeface="Times New Roman" panose="02020603050405020304" pitchFamily="18" charset="0"/>
              </a:rPr>
              <a:t>Team velocity </a:t>
            </a:r>
            <a:endParaRPr lang="en-US" sz="2400" b="0" i="0" dirty="0">
              <a:solidFill>
                <a:srgbClr val="51565E"/>
              </a:solidFill>
              <a:effectLst/>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User Story</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0000" lnSpcReduction="20000"/>
          </a:bodyPr>
          <a:lstStyle/>
          <a:p>
            <a:pPr marL="0" indent="0" algn="l">
              <a:buNone/>
            </a:pPr>
            <a:endParaRPr lang="en-US" b="0" i="0" dirty="0">
              <a:solidFill>
                <a:srgbClr val="272C37"/>
              </a:solidFill>
              <a:effectLst/>
              <a:latin typeface="Roboto" panose="02000000000000000000" pitchFamily="2" charset="0"/>
            </a:endParaRPr>
          </a:p>
          <a:p>
            <a:pPr algn="l">
              <a:buFont typeface="Arial" panose="020B0604020202020204" pitchFamily="34" charset="0"/>
              <a:buChar char="•"/>
            </a:pPr>
            <a:r>
              <a:rPr lang="en-US" sz="3100" b="0" i="0" dirty="0">
                <a:solidFill>
                  <a:srgbClr val="51565E"/>
                </a:solidFill>
                <a:effectLst/>
                <a:latin typeface="Times New Roman" panose="02020603050405020304" pitchFamily="18" charset="0"/>
                <a:cs typeface="Times New Roman" panose="02020603050405020304" pitchFamily="18" charset="0"/>
              </a:rPr>
              <a:t>A user story is an agile software development/ project management tool that provides teams with simple, natural language explanations of one or more features of the project that’s written from the perspective of the end-user.</a:t>
            </a:r>
            <a:endParaRPr lang="en-US" sz="3100" b="0" i="0" dirty="0">
              <a:solidFill>
                <a:srgbClr val="51565E"/>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3100" b="0" i="0" dirty="0">
                <a:solidFill>
                  <a:srgbClr val="51565E"/>
                </a:solidFill>
                <a:effectLst/>
                <a:latin typeface="Times New Roman" panose="02020603050405020304" pitchFamily="18" charset="0"/>
                <a:cs typeface="Times New Roman" panose="02020603050405020304" pitchFamily="18" charset="0"/>
              </a:rPr>
              <a:t>The user story doesn’t go into detail but only mentions how certain types of work will bring value to the end-user. The end-user, in this case, could be an external component or an internal customer/colleague within the organization.</a:t>
            </a:r>
            <a:endParaRPr lang="en-US" sz="3100" b="0" i="0" dirty="0">
              <a:solidFill>
                <a:srgbClr val="51565E"/>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3100" b="0" i="0" dirty="0">
                <a:solidFill>
                  <a:srgbClr val="51565E"/>
                </a:solidFill>
                <a:effectLst/>
                <a:latin typeface="Times New Roman" panose="02020603050405020304" pitchFamily="18" charset="0"/>
                <a:cs typeface="Times New Roman" panose="02020603050405020304" pitchFamily="18" charset="0"/>
              </a:rPr>
              <a:t>They also form the building block of agile frameworks like epics and other initiatives.</a:t>
            </a:r>
            <a:endParaRPr lang="en-US" sz="3100" b="0" i="0" dirty="0">
              <a:solidFill>
                <a:srgbClr val="51565E"/>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3100" b="0" i="0" dirty="0">
                <a:solidFill>
                  <a:srgbClr val="51565E"/>
                </a:solidFill>
                <a:effectLst/>
                <a:latin typeface="Times New Roman" panose="02020603050405020304" pitchFamily="18" charset="0"/>
                <a:cs typeface="Times New Roman" panose="02020603050405020304" pitchFamily="18" charset="0"/>
              </a:rPr>
              <a:t>They ensure that the teams work towards the goals of the organization, with the help of epics and initiatives.</a:t>
            </a:r>
            <a:endParaRPr lang="en-US" sz="3100" b="0" i="0" dirty="0">
              <a:solidFill>
                <a:srgbClr val="51565E"/>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3100" b="0" i="0" dirty="0">
                <a:solidFill>
                  <a:srgbClr val="51565E"/>
                </a:solidFill>
                <a:effectLst/>
                <a:latin typeface="Times New Roman" panose="02020603050405020304" pitchFamily="18" charset="0"/>
                <a:cs typeface="Times New Roman" panose="02020603050405020304" pitchFamily="18" charset="0"/>
              </a:rPr>
              <a:t>The requirements to make a user story a reality are added later, after discussions with the team.</a:t>
            </a:r>
            <a:endParaRPr lang="en-US" sz="3100" b="0" i="0" dirty="0">
              <a:solidFill>
                <a:srgbClr val="51565E"/>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3100" b="0" i="0" dirty="0">
                <a:solidFill>
                  <a:srgbClr val="51565E"/>
                </a:solidFill>
                <a:effectLst/>
                <a:latin typeface="Times New Roman" panose="02020603050405020304" pitchFamily="18" charset="0"/>
                <a:cs typeface="Times New Roman" panose="02020603050405020304" pitchFamily="18" charset="0"/>
              </a:rPr>
              <a:t>They are recorded on post-it notes, index cards, or project management software.</a:t>
            </a:r>
            <a:endParaRPr lang="en-US" sz="3100" b="0" i="0" dirty="0">
              <a:solidFill>
                <a:srgbClr val="51565E"/>
              </a:solidFill>
              <a:effectLst/>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i="0" dirty="0">
                <a:solidFill>
                  <a:srgbClr val="272C37"/>
                </a:solidFill>
                <a:effectLst/>
                <a:latin typeface="Times New Roman" panose="02020603050405020304" pitchFamily="18" charset="0"/>
                <a:cs typeface="Times New Roman" panose="02020603050405020304" pitchFamily="18" charset="0"/>
              </a:rPr>
            </a:br>
            <a:r>
              <a:rPr lang="en-US" b="1" i="0" dirty="0">
                <a:solidFill>
                  <a:srgbClr val="272C37"/>
                </a:solidFill>
                <a:effectLst/>
                <a:latin typeface="Times New Roman" panose="02020603050405020304" pitchFamily="18" charset="0"/>
                <a:cs typeface="Times New Roman" panose="02020603050405020304" pitchFamily="18" charset="0"/>
              </a:rPr>
              <a:t>How are user stories, epics, and tasks different?</a:t>
            </a:r>
            <a:br>
              <a:rPr lang="en-US" b="0" i="0" dirty="0">
                <a:solidFill>
                  <a:srgbClr val="272C37"/>
                </a:solidFill>
                <a:effectLst/>
                <a:latin typeface="Roboto" panose="02000000000000000000" pitchFamily="2" charset="0"/>
              </a:rPr>
            </a:br>
            <a:endParaRPr lang="en-IN" dirty="0"/>
          </a:p>
        </p:txBody>
      </p:sp>
      <p:sp>
        <p:nvSpPr>
          <p:cNvPr id="3" name="Content Placeholder 2"/>
          <p:cNvSpPr>
            <a:spLocks noGrp="1"/>
          </p:cNvSpPr>
          <p:nvPr>
            <p:ph idx="1"/>
          </p:nvPr>
        </p:nvSpPr>
        <p:spPr/>
        <p:txBody>
          <a:bodyPr/>
          <a:lstStyle/>
          <a:p>
            <a:pPr algn="l">
              <a:buFont typeface="Arial" panose="020B0604020202020204" pitchFamily="34" charset="0"/>
              <a:buChar char="•"/>
            </a:pPr>
            <a:r>
              <a:rPr lang="en-US" sz="2400" b="0" i="0" dirty="0">
                <a:solidFill>
                  <a:srgbClr val="51565E"/>
                </a:solidFill>
                <a:effectLst/>
                <a:latin typeface="Times New Roman" panose="02020603050405020304" pitchFamily="18" charset="0"/>
                <a:cs typeface="Times New Roman" panose="02020603050405020304" pitchFamily="18" charset="0"/>
              </a:rPr>
              <a:t>User Stories: They provide the team with simple explanations of the business’ requirements created from the end user's perspective.  </a:t>
            </a:r>
            <a:endParaRPr lang="en-US" sz="2400" b="0" i="0" dirty="0">
              <a:solidFill>
                <a:srgbClr val="51565E"/>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400" b="0" i="0" dirty="0">
              <a:solidFill>
                <a:srgbClr val="51565E"/>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51565E"/>
                </a:solidFill>
                <a:effectLst/>
                <a:latin typeface="Times New Roman" panose="02020603050405020304" pitchFamily="18" charset="0"/>
                <a:cs typeface="Times New Roman" panose="02020603050405020304" pitchFamily="18" charset="0"/>
              </a:rPr>
              <a:t>Epics: An epic is a collection of related user stories. They are usually large and complex.</a:t>
            </a:r>
            <a:endParaRPr lang="en-US" sz="2400" b="0" i="0" dirty="0">
              <a:solidFill>
                <a:srgbClr val="51565E"/>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400" b="0" i="0" dirty="0">
              <a:solidFill>
                <a:srgbClr val="51565E"/>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51565E"/>
                </a:solidFill>
                <a:effectLst/>
                <a:latin typeface="Times New Roman" panose="02020603050405020304" pitchFamily="18" charset="0"/>
                <a:cs typeface="Times New Roman" panose="02020603050405020304" pitchFamily="18" charset="0"/>
              </a:rPr>
              <a:t>Tasks: Tasks are used to break down user stories further. They’re the smallest unit in Scrum that is used to track work. A person or a team of two people usually work on a task.</a:t>
            </a:r>
            <a:endParaRPr lang="en-US" sz="2400" b="0" i="0" dirty="0">
              <a:solidFill>
                <a:srgbClr val="51565E"/>
              </a:solidFill>
              <a:effectLst/>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Sprint and Velocity</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l"/>
            <a:r>
              <a:rPr lang="en-US" sz="2400" b="1" i="0" dirty="0">
                <a:solidFill>
                  <a:srgbClr val="272C37"/>
                </a:solidFill>
                <a:effectLst/>
                <a:latin typeface="Times New Roman" panose="02020603050405020304" pitchFamily="18" charset="0"/>
                <a:cs typeface="Times New Roman" panose="02020603050405020304" pitchFamily="18" charset="0"/>
              </a:rPr>
              <a:t>Sprint</a:t>
            </a:r>
            <a:r>
              <a:rPr lang="en-US" sz="2400" b="1" dirty="0">
                <a:solidFill>
                  <a:srgbClr val="272C37"/>
                </a:solidFill>
                <a:latin typeface="Times New Roman" panose="02020603050405020304" pitchFamily="18" charset="0"/>
                <a:cs typeface="Times New Roman" panose="02020603050405020304" pitchFamily="18" charset="0"/>
              </a:rPr>
              <a:t>: </a:t>
            </a:r>
            <a:r>
              <a:rPr lang="en-US" sz="2400" b="0" i="0" dirty="0">
                <a:solidFill>
                  <a:srgbClr val="51565E"/>
                </a:solidFill>
                <a:effectLst/>
                <a:latin typeface="Times New Roman" panose="02020603050405020304" pitchFamily="18" charset="0"/>
                <a:cs typeface="Times New Roman" panose="02020603050405020304" pitchFamily="18" charset="0"/>
              </a:rPr>
              <a:t>Sprint is a terminology used in Scrum, used to describe a time-boxed iteration.</a:t>
            </a:r>
            <a:endParaRPr lang="en-US" sz="2400" b="0" i="0" dirty="0">
              <a:solidFill>
                <a:srgbClr val="51565E"/>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51565E"/>
                </a:solidFill>
                <a:effectLst/>
                <a:latin typeface="Times New Roman" panose="02020603050405020304" pitchFamily="18" charset="0"/>
                <a:cs typeface="Times New Roman" panose="02020603050405020304" pitchFamily="18" charset="0"/>
              </a:rPr>
              <a:t>During a sprint, a specific module or feature of the product is created.</a:t>
            </a:r>
            <a:endParaRPr lang="en-US" sz="2400" b="0" i="0" dirty="0">
              <a:solidFill>
                <a:srgbClr val="51565E"/>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51565E"/>
                </a:solidFill>
                <a:effectLst/>
                <a:latin typeface="Times New Roman" panose="02020603050405020304" pitchFamily="18" charset="0"/>
                <a:cs typeface="Times New Roman" panose="02020603050405020304" pitchFamily="18" charset="0"/>
              </a:rPr>
              <a:t>The duration of a sprint can vary between a week or two.</a:t>
            </a:r>
            <a:endParaRPr lang="en-US" sz="2400" b="0" i="0" dirty="0">
              <a:solidFill>
                <a:srgbClr val="51565E"/>
              </a:solidFill>
              <a:effectLst/>
              <a:latin typeface="Times New Roman" panose="02020603050405020304" pitchFamily="18" charset="0"/>
              <a:cs typeface="Times New Roman" panose="02020603050405020304" pitchFamily="18" charset="0"/>
            </a:endParaRPr>
          </a:p>
          <a:p>
            <a:pPr algn="l"/>
            <a:r>
              <a:rPr lang="en-US" sz="2400" b="1" i="0" dirty="0">
                <a:solidFill>
                  <a:srgbClr val="272C37"/>
                </a:solidFill>
                <a:effectLst/>
                <a:latin typeface="Times New Roman" panose="02020603050405020304" pitchFamily="18" charset="0"/>
                <a:cs typeface="Times New Roman" panose="02020603050405020304" pitchFamily="18" charset="0"/>
              </a:rPr>
              <a:t>Velocity: </a:t>
            </a:r>
            <a:r>
              <a:rPr lang="en-US" sz="2400" b="0" i="0" dirty="0">
                <a:solidFill>
                  <a:srgbClr val="51565E"/>
                </a:solidFill>
                <a:effectLst/>
                <a:latin typeface="Times New Roman" panose="02020603050405020304" pitchFamily="18" charset="0"/>
                <a:cs typeface="Times New Roman" panose="02020603050405020304" pitchFamily="18" charset="0"/>
              </a:rPr>
              <a:t>Velocity is a metric used to measure the amount of work completed by a team during a sprint. It refers to the number of user stories completed in a sprint. </a:t>
            </a:r>
            <a:endParaRPr lang="en-US" sz="2400" b="0" i="0" dirty="0">
              <a:solidFill>
                <a:srgbClr val="51565E"/>
              </a:solidFill>
              <a:effectLst/>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4900" b="0" i="0" dirty="0">
                <a:solidFill>
                  <a:srgbClr val="272C37"/>
                </a:solidFill>
                <a:effectLst/>
                <a:latin typeface="Times New Roman" panose="02020603050405020304" pitchFamily="18" charset="0"/>
                <a:cs typeface="Times New Roman" panose="02020603050405020304" pitchFamily="18" charset="0"/>
              </a:rPr>
            </a:br>
            <a:r>
              <a:rPr lang="en-US" sz="4900" b="1" i="0" dirty="0">
                <a:solidFill>
                  <a:srgbClr val="272C37"/>
                </a:solidFill>
                <a:effectLst/>
                <a:latin typeface="Times New Roman" panose="02020603050405020304" pitchFamily="18" charset="0"/>
                <a:cs typeface="Times New Roman" panose="02020603050405020304" pitchFamily="18" charset="0"/>
              </a:rPr>
              <a:t>What is a Burnup and Burndown Chart?</a:t>
            </a:r>
            <a:br>
              <a:rPr lang="en-US" b="1" i="0" dirty="0">
                <a:solidFill>
                  <a:srgbClr val="272C37"/>
                </a:solidFill>
                <a:effectLst/>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3982375" cy="4351338"/>
          </a:xfrm>
        </p:spPr>
        <p:txBody>
          <a:bodyPr/>
          <a:lstStyle/>
          <a:p>
            <a:pPr algn="l">
              <a:buFont typeface="Arial" panose="020B0604020202020204" pitchFamily="34" charset="0"/>
              <a:buChar char="•"/>
            </a:pPr>
            <a:r>
              <a:rPr lang="en-US" sz="2400" i="0" dirty="0">
                <a:solidFill>
                  <a:srgbClr val="51565E"/>
                </a:solidFill>
                <a:effectLst/>
                <a:latin typeface="Times New Roman" panose="02020603050405020304" pitchFamily="18" charset="0"/>
                <a:cs typeface="Times New Roman" panose="02020603050405020304" pitchFamily="18" charset="0"/>
              </a:rPr>
              <a:t>A burnup chart is a tool that’s used to track the amount of work that’s been completed and to represent the total amount of work that needs to be done for a sprint/project.</a:t>
            </a:r>
            <a:endParaRPr lang="en-US" sz="2400" i="0" dirty="0">
              <a:solidFill>
                <a:srgbClr val="51565E"/>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i="0" dirty="0">
                <a:solidFill>
                  <a:srgbClr val="51565E"/>
                </a:solidFill>
                <a:effectLst/>
                <a:latin typeface="Times New Roman" panose="02020603050405020304" pitchFamily="18" charset="0"/>
                <a:cs typeface="Times New Roman" panose="02020603050405020304" pitchFamily="18" charset="0"/>
              </a:rPr>
              <a:t>A burndown chart represents how fast working through user stories is. It shows total effort against the amount of work for each iteration</a:t>
            </a:r>
            <a:r>
              <a:rPr lang="en-US" b="0" i="0" dirty="0">
                <a:solidFill>
                  <a:srgbClr val="51565E"/>
                </a:solidFill>
                <a:effectLst/>
                <a:latin typeface="Roboto" panose="02000000000000000000" pitchFamily="2" charset="0"/>
              </a:rPr>
              <a:t>.</a:t>
            </a:r>
            <a:endParaRPr lang="en-US" b="0" i="0" dirty="0">
              <a:solidFill>
                <a:srgbClr val="51565E"/>
              </a:solidFill>
              <a:effectLst/>
              <a:latin typeface="Roboto" panose="02000000000000000000" pitchFamily="2" charset="0"/>
            </a:endParaRPr>
          </a:p>
          <a:p>
            <a:endParaRPr lang="en-IN"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464399" y="1973255"/>
            <a:ext cx="6057143" cy="1939918"/>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4399" y="3913173"/>
            <a:ext cx="6057143" cy="24761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solidFill>
                  <a:srgbClr val="272C37"/>
                </a:solidFill>
                <a:latin typeface="Times New Roman" panose="02020603050405020304" pitchFamily="18" charset="0"/>
                <a:cs typeface="Times New Roman" panose="02020603050405020304" pitchFamily="18" charset="0"/>
              </a:rPr>
            </a:br>
            <a:r>
              <a:rPr lang="en-US" b="1" dirty="0">
                <a:solidFill>
                  <a:srgbClr val="272C37"/>
                </a:solidFill>
                <a:latin typeface="Times New Roman" panose="02020603050405020304" pitchFamily="18" charset="0"/>
                <a:cs typeface="Times New Roman" panose="02020603050405020304" pitchFamily="18" charset="0"/>
              </a:rPr>
              <a:t>U</a:t>
            </a:r>
            <a:r>
              <a:rPr lang="en-US" b="1" i="0" dirty="0">
                <a:solidFill>
                  <a:srgbClr val="272C37"/>
                </a:solidFill>
                <a:effectLst/>
                <a:latin typeface="Times New Roman" panose="02020603050405020304" pitchFamily="18" charset="0"/>
                <a:cs typeface="Times New Roman" panose="02020603050405020304" pitchFamily="18" charset="0"/>
              </a:rPr>
              <a:t>ser story structure with an example.</a:t>
            </a:r>
            <a:br>
              <a:rPr lang="en-US" b="0" i="0" dirty="0">
                <a:solidFill>
                  <a:srgbClr val="272C37"/>
                </a:solidFill>
                <a:effectLst/>
                <a:latin typeface="Roboto" panose="02000000000000000000" pitchFamily="2" charset="0"/>
              </a:rPr>
            </a:br>
            <a:endParaRPr lang="en-IN" dirty="0"/>
          </a:p>
        </p:txBody>
      </p:sp>
      <p:sp>
        <p:nvSpPr>
          <p:cNvPr id="3" name="Content Placeholder 2"/>
          <p:cNvSpPr>
            <a:spLocks noGrp="1"/>
          </p:cNvSpPr>
          <p:nvPr>
            <p:ph idx="1"/>
          </p:nvPr>
        </p:nvSpPr>
        <p:spPr/>
        <p:txBody>
          <a:bodyPr>
            <a:normAutofit/>
          </a:bodyPr>
          <a:lstStyle/>
          <a:p>
            <a:pPr algn="l"/>
            <a:r>
              <a:rPr lang="en-US" sz="2400" b="0" i="0" dirty="0">
                <a:solidFill>
                  <a:srgbClr val="51565E"/>
                </a:solidFill>
                <a:effectLst/>
                <a:latin typeface="Times New Roman" panose="02020603050405020304" pitchFamily="18" charset="0"/>
                <a:cs typeface="Times New Roman" panose="02020603050405020304" pitchFamily="18" charset="0"/>
              </a:rPr>
              <a:t>The User Story Structure is defined below -</a:t>
            </a:r>
            <a:endParaRPr lang="en-US" sz="2400" b="0" i="0" dirty="0">
              <a:solidFill>
                <a:srgbClr val="51565E"/>
              </a:solidFill>
              <a:effectLst/>
              <a:latin typeface="Times New Roman" panose="02020603050405020304" pitchFamily="18" charset="0"/>
              <a:cs typeface="Times New Roman" panose="02020603050405020304" pitchFamily="18" charset="0"/>
            </a:endParaRPr>
          </a:p>
          <a:p>
            <a:pPr algn="l"/>
            <a:r>
              <a:rPr lang="en-US" sz="2400" b="0" i="0" dirty="0">
                <a:solidFill>
                  <a:srgbClr val="51565E"/>
                </a:solidFill>
                <a:effectLst/>
                <a:latin typeface="Times New Roman" panose="02020603050405020304" pitchFamily="18" charset="0"/>
                <a:cs typeface="Times New Roman" panose="02020603050405020304" pitchFamily="18" charset="0"/>
              </a:rPr>
              <a:t>As a &lt;role of user&gt;,</a:t>
            </a:r>
            <a:endParaRPr lang="en-US" sz="2400" b="0" i="0" dirty="0">
              <a:solidFill>
                <a:srgbClr val="51565E"/>
              </a:solidFill>
              <a:effectLst/>
              <a:latin typeface="Times New Roman" panose="02020603050405020304" pitchFamily="18" charset="0"/>
              <a:cs typeface="Times New Roman" panose="02020603050405020304" pitchFamily="18" charset="0"/>
            </a:endParaRPr>
          </a:p>
          <a:p>
            <a:pPr algn="l"/>
            <a:r>
              <a:rPr lang="en-US" sz="2400" b="0" i="0" dirty="0">
                <a:solidFill>
                  <a:srgbClr val="51565E"/>
                </a:solidFill>
                <a:effectLst/>
                <a:latin typeface="Times New Roman" panose="02020603050405020304" pitchFamily="18" charset="0"/>
                <a:cs typeface="Times New Roman" panose="02020603050405020304" pitchFamily="18" charset="0"/>
              </a:rPr>
              <a:t>I want &lt;To achieve a goal / perform a task&gt;,</a:t>
            </a:r>
            <a:endParaRPr lang="en-US" sz="2400" b="0" i="0" dirty="0">
              <a:solidFill>
                <a:srgbClr val="51565E"/>
              </a:solidFill>
              <a:effectLst/>
              <a:latin typeface="Times New Roman" panose="02020603050405020304" pitchFamily="18" charset="0"/>
              <a:cs typeface="Times New Roman" panose="02020603050405020304" pitchFamily="18" charset="0"/>
            </a:endParaRPr>
          </a:p>
          <a:p>
            <a:pPr algn="l"/>
            <a:r>
              <a:rPr lang="en-US" sz="2400" b="0" i="0" dirty="0">
                <a:solidFill>
                  <a:srgbClr val="51565E"/>
                </a:solidFill>
                <a:effectLst/>
                <a:latin typeface="Times New Roman" panose="02020603050405020304" pitchFamily="18" charset="0"/>
                <a:cs typeface="Times New Roman" panose="02020603050405020304" pitchFamily="18" charset="0"/>
              </a:rPr>
              <a:t>So that &lt;I may achieve some value/goal&gt;.</a:t>
            </a:r>
            <a:endParaRPr lang="en-US" sz="2400" b="0" i="0" dirty="0">
              <a:solidFill>
                <a:srgbClr val="51565E"/>
              </a:solidFill>
              <a:effectLst/>
              <a:latin typeface="Times New Roman" panose="02020603050405020304" pitchFamily="18" charset="0"/>
              <a:cs typeface="Times New Roman" panose="02020603050405020304" pitchFamily="18" charset="0"/>
            </a:endParaRPr>
          </a:p>
          <a:p>
            <a:pPr algn="l"/>
            <a:r>
              <a:rPr lang="en-US" sz="2400" b="0" i="0" dirty="0">
                <a:solidFill>
                  <a:srgbClr val="51565E"/>
                </a:solidFill>
                <a:effectLst/>
                <a:latin typeface="Times New Roman" panose="02020603050405020304" pitchFamily="18" charset="0"/>
                <a:cs typeface="Times New Roman" panose="02020603050405020304" pitchFamily="18" charset="0"/>
              </a:rPr>
              <a:t>Example:</a:t>
            </a:r>
            <a:endParaRPr lang="en-US" sz="2400" b="0" i="0" dirty="0">
              <a:solidFill>
                <a:srgbClr val="51565E"/>
              </a:solidFill>
              <a:effectLst/>
              <a:latin typeface="Times New Roman" panose="02020603050405020304" pitchFamily="18" charset="0"/>
              <a:cs typeface="Times New Roman" panose="02020603050405020304" pitchFamily="18" charset="0"/>
            </a:endParaRPr>
          </a:p>
          <a:p>
            <a:pPr algn="l"/>
            <a:r>
              <a:rPr lang="en-US" sz="2400" b="0" i="0" dirty="0">
                <a:solidFill>
                  <a:srgbClr val="51565E"/>
                </a:solidFill>
                <a:effectLst/>
                <a:latin typeface="Times New Roman" panose="02020603050405020304" pitchFamily="18" charset="0"/>
                <a:cs typeface="Times New Roman" panose="02020603050405020304" pitchFamily="18" charset="0"/>
              </a:rPr>
              <a:t>User Story of a person’s online course purchase -</a:t>
            </a:r>
            <a:endParaRPr lang="en-US" sz="2400" b="0" i="0" dirty="0">
              <a:solidFill>
                <a:srgbClr val="51565E"/>
              </a:solidFill>
              <a:effectLst/>
              <a:latin typeface="Times New Roman" panose="02020603050405020304" pitchFamily="18" charset="0"/>
              <a:cs typeface="Times New Roman" panose="02020603050405020304" pitchFamily="18" charset="0"/>
            </a:endParaRPr>
          </a:p>
          <a:p>
            <a:pPr algn="l"/>
            <a:r>
              <a:rPr lang="en-US" sz="2400" b="0" i="0" dirty="0">
                <a:solidFill>
                  <a:srgbClr val="51565E"/>
                </a:solidFill>
                <a:effectLst/>
                <a:latin typeface="Times New Roman" panose="02020603050405020304" pitchFamily="18" charset="0"/>
                <a:cs typeface="Times New Roman" panose="02020603050405020304" pitchFamily="18" charset="0"/>
              </a:rPr>
              <a:t>As a Customer,</a:t>
            </a:r>
            <a:endParaRPr lang="en-US" sz="2400" b="0" i="0" dirty="0">
              <a:solidFill>
                <a:srgbClr val="51565E"/>
              </a:solidFill>
              <a:effectLst/>
              <a:latin typeface="Times New Roman" panose="02020603050405020304" pitchFamily="18" charset="0"/>
              <a:cs typeface="Times New Roman" panose="02020603050405020304" pitchFamily="18" charset="0"/>
            </a:endParaRPr>
          </a:p>
          <a:p>
            <a:pPr algn="l"/>
            <a:r>
              <a:rPr lang="en-US" sz="2400" b="0" i="0" dirty="0">
                <a:solidFill>
                  <a:srgbClr val="51565E"/>
                </a:solidFill>
                <a:effectLst/>
                <a:latin typeface="Times New Roman" panose="02020603050405020304" pitchFamily="18" charset="0"/>
                <a:cs typeface="Times New Roman" panose="02020603050405020304" pitchFamily="18" charset="0"/>
              </a:rPr>
              <a:t>I want to purchase educational courses online from ed-tech websites,</a:t>
            </a:r>
            <a:endParaRPr lang="en-US" sz="2400" b="0" i="0" dirty="0">
              <a:solidFill>
                <a:srgbClr val="51565E"/>
              </a:solidFill>
              <a:effectLst/>
              <a:latin typeface="Times New Roman" panose="02020603050405020304" pitchFamily="18" charset="0"/>
              <a:cs typeface="Times New Roman" panose="02020603050405020304" pitchFamily="18" charset="0"/>
            </a:endParaRPr>
          </a:p>
          <a:p>
            <a:pPr algn="l"/>
            <a:r>
              <a:rPr lang="en-US" sz="2400" b="0" i="0" dirty="0">
                <a:solidFill>
                  <a:srgbClr val="51565E"/>
                </a:solidFill>
                <a:effectLst/>
                <a:latin typeface="Times New Roman" panose="02020603050405020304" pitchFamily="18" charset="0"/>
                <a:cs typeface="Times New Roman" panose="02020603050405020304" pitchFamily="18" charset="0"/>
              </a:rPr>
              <a:t>So that I do not have to visit a training center.</a:t>
            </a:r>
            <a:endParaRPr lang="en-US" sz="2400" b="0" i="0" dirty="0">
              <a:solidFill>
                <a:srgbClr val="51565E"/>
              </a:solidFill>
              <a:effectLst/>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Advantages of Agile</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l">
              <a:buNone/>
            </a:pPr>
            <a:r>
              <a:rPr lang="en-US" sz="2400" b="1" i="0" dirty="0">
                <a:effectLst/>
                <a:latin typeface="Times New Roman" panose="02020603050405020304" pitchFamily="18" charset="0"/>
                <a:cs typeface="Times New Roman" panose="02020603050405020304" pitchFamily="18" charset="0"/>
              </a:rPr>
              <a:t>The advantages of the Agile methodology</a:t>
            </a:r>
            <a:endParaRPr lang="en-US" sz="2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More flexibility;</a:t>
            </a:r>
            <a:endParaRPr lang="en-US" sz="2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More productivity;</a:t>
            </a:r>
            <a:endParaRPr lang="en-US" sz="2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More transparency;</a:t>
            </a:r>
            <a:endParaRPr lang="en-US" sz="2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Products of superior quality;</a:t>
            </a:r>
            <a:endParaRPr lang="en-US" sz="2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Decreased risk of missed goals;</a:t>
            </a:r>
            <a:endParaRPr lang="en-US" sz="2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Greater involvement and satisfaction of stakeholders.</a:t>
            </a:r>
            <a:endParaRPr lang="en-US" sz="2400" b="0" i="0" dirty="0">
              <a:effectLst/>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Disadvantages of Agile</a:t>
            </a:r>
            <a:endParaRPr lang="en-IN" dirty="0"/>
          </a:p>
        </p:txBody>
      </p:sp>
      <p:sp>
        <p:nvSpPr>
          <p:cNvPr id="3" name="Content Placeholder 2"/>
          <p:cNvSpPr>
            <a:spLocks noGrp="1"/>
          </p:cNvSpPr>
          <p:nvPr>
            <p:ph idx="1"/>
          </p:nvPr>
        </p:nvSpPr>
        <p:spPr/>
        <p:txBody>
          <a:bodyPr/>
          <a:lstStyle/>
          <a:p>
            <a:pPr marL="0" indent="0" algn="l">
              <a:buNone/>
            </a:pPr>
            <a:r>
              <a:rPr lang="en-US" sz="2400" b="1" i="0" dirty="0">
                <a:effectLst/>
                <a:latin typeface="Times New Roman" panose="02020603050405020304" pitchFamily="18" charset="0"/>
                <a:cs typeface="Times New Roman" panose="02020603050405020304" pitchFamily="18" charset="0"/>
              </a:rPr>
              <a:t>5 Key Disadvantages of Agile Methodology</a:t>
            </a:r>
            <a:endParaRPr lang="en-US" sz="2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Poor resource planning. ...</a:t>
            </a:r>
            <a:endParaRPr lang="en-US" sz="2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Limited documentation. ...</a:t>
            </a:r>
            <a:endParaRPr lang="en-US" sz="2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Fragmented output. ...</a:t>
            </a:r>
            <a:endParaRPr lang="en-US" sz="2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No finite end. ...</a:t>
            </a:r>
            <a:endParaRPr lang="en-US" sz="2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Difficult measurement.</a:t>
            </a:r>
            <a:endParaRPr lang="en-US" sz="2400" b="0" i="0" dirty="0">
              <a:effectLst/>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838200" y="3090570"/>
            <a:ext cx="10515600" cy="1325563"/>
          </a:xfrm>
        </p:spPr>
        <p:txBody>
          <a:bodyPr/>
          <a:lstStyle/>
          <a:p>
            <a:r>
              <a:rPr lang="en-US" dirty="0"/>
              <a:t>                               </a:t>
            </a:r>
            <a:r>
              <a:rPr lang="en-US" b="1" dirty="0">
                <a:latin typeface="Times New Roman" panose="02020603050405020304" pitchFamily="18" charset="0"/>
                <a:cs typeface="Times New Roman" panose="02020603050405020304" pitchFamily="18" charset="0"/>
              </a:rPr>
              <a:t>Thank You</a:t>
            </a:r>
            <a:endParaRPr lang="en-IN"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Waterfall Methodology</a:t>
            </a:r>
            <a:endParaRPr lang="en-IN"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838200" y="1825625"/>
            <a:ext cx="4417381" cy="4351338"/>
          </a:xfrm>
        </p:spPr>
        <p:txBody>
          <a:bodyPr>
            <a:normAutofit/>
          </a:bodyPr>
          <a:lstStyle/>
          <a:p>
            <a:r>
              <a:rPr lang="en-US" sz="2400" i="0" dirty="0">
                <a:effectLst/>
                <a:latin typeface="Times New Roman" panose="02020603050405020304" pitchFamily="18" charset="0"/>
                <a:cs typeface="Times New Roman" panose="02020603050405020304" pitchFamily="18" charset="0"/>
              </a:rPr>
              <a:t>The waterfall methodology is a project management approach that emphasizes a linear progression from beginning to end of a project. This methodology, often used by engineers, is front-loaded to rely on careful planning, detailed documentation, and consecutive execution.</a:t>
            </a:r>
            <a:endParaRPr lang="en-IN" sz="24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657611" y="1984159"/>
            <a:ext cx="6103735" cy="346673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AGILE</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8099" y="1870013"/>
            <a:ext cx="5257800" cy="4406499"/>
          </a:xfrm>
        </p:spPr>
        <p:txBody>
          <a:bodyPr>
            <a:normAutofit fontScale="92500"/>
          </a:bodyPr>
          <a:lstStyle/>
          <a:p>
            <a:r>
              <a:rPr lang="en-US" sz="2200" dirty="0">
                <a:latin typeface="Times New Roman" panose="02020603050405020304" pitchFamily="18" charset="0"/>
                <a:cs typeface="Times New Roman" panose="02020603050405020304" pitchFamily="18" charset="0"/>
              </a:rPr>
              <a:t>Agile is an iterative approach of software development methodology using short iterations of 1 to 4 weeks. </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Using Agile methodology, the software is distributed with fastest and fewer changes. </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The advantages of agile methodology are customer satisfaction, continuous development and delivery of useful software.</a:t>
            </a:r>
            <a:endParaRPr lang="en-US" sz="2200" dirty="0">
              <a:latin typeface="Times New Roman" panose="02020603050405020304" pitchFamily="18" charset="0"/>
              <a:cs typeface="Times New Roman" panose="02020603050405020304" pitchFamily="18" charset="0"/>
            </a:endParaRPr>
          </a:p>
          <a:p>
            <a:r>
              <a:rPr lang="en-US" sz="2200" b="0" i="0" dirty="0">
                <a:effectLst/>
                <a:latin typeface="Times New Roman" panose="02020603050405020304" pitchFamily="18" charset="0"/>
                <a:cs typeface="Times New Roman" panose="02020603050405020304" pitchFamily="18" charset="0"/>
              </a:rPr>
              <a:t>Agile was formally launched in </a:t>
            </a:r>
            <a:r>
              <a:rPr lang="en-US" sz="2200" b="1" i="0" dirty="0">
                <a:effectLst/>
                <a:latin typeface="Times New Roman" panose="02020603050405020304" pitchFamily="18" charset="0"/>
                <a:cs typeface="Times New Roman" panose="02020603050405020304" pitchFamily="18" charset="0"/>
              </a:rPr>
              <a:t>2001</a:t>
            </a:r>
            <a:r>
              <a:rPr lang="en-US" sz="2200" b="0" i="0" dirty="0">
                <a:effectLst/>
                <a:latin typeface="Times New Roman" panose="02020603050405020304" pitchFamily="18" charset="0"/>
                <a:cs typeface="Times New Roman" panose="02020603050405020304" pitchFamily="18" charset="0"/>
              </a:rPr>
              <a:t> when 17 technologists drafted the Agile Manifesto. They wrote four major principles for agile project management, with the goal of developing better software: Individuals and interactions over processes </a:t>
            </a:r>
            <a:r>
              <a:rPr lang="en-US" sz="2200" b="0" i="0" dirty="0">
                <a:solidFill>
                  <a:srgbClr val="BDC1C6"/>
                </a:solidFill>
                <a:effectLst/>
                <a:latin typeface="Times New Roman" panose="02020603050405020304" pitchFamily="18" charset="0"/>
                <a:cs typeface="Times New Roman" panose="02020603050405020304" pitchFamily="18" charset="0"/>
              </a:rPr>
              <a:t>and </a:t>
            </a:r>
            <a:r>
              <a:rPr lang="en-US" sz="1600" b="0" i="0" dirty="0">
                <a:solidFill>
                  <a:srgbClr val="BDC1C6"/>
                </a:solidFill>
                <a:effectLst/>
                <a:latin typeface="Arial" panose="020B0604020202020204" pitchFamily="34" charset="0"/>
              </a:rPr>
              <a:t>tools.</a:t>
            </a:r>
            <a:endParaRPr lang="en-US"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267967" y="1870013"/>
            <a:ext cx="5524538" cy="405524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12 Principles of Agile are</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4"/>
            <a:ext cx="10977979" cy="4592931"/>
          </a:xfrm>
        </p:spPr>
        <p:txBody>
          <a:bodyPr>
            <a:normAutofit fontScale="47500" lnSpcReduction="20000"/>
          </a:bodyPr>
          <a:lstStyle/>
          <a:p>
            <a:pPr algn="l"/>
            <a:endParaRPr lang="en-US" sz="4500" b="0" i="0" dirty="0">
              <a:solidFill>
                <a:srgbClr val="333333"/>
              </a:solidFill>
              <a:effectLst/>
              <a:latin typeface="Times New Roman" panose="02020603050405020304" pitchFamily="18" charset="0"/>
              <a:cs typeface="Times New Roman" panose="02020603050405020304" pitchFamily="18" charset="0"/>
            </a:endParaRPr>
          </a:p>
          <a:p>
            <a:pPr algn="l"/>
            <a:r>
              <a:rPr lang="en-US" sz="5100" b="0" i="0" dirty="0">
                <a:solidFill>
                  <a:srgbClr val="333333"/>
                </a:solidFill>
                <a:effectLst/>
                <a:latin typeface="Times New Roman" panose="02020603050405020304" pitchFamily="18" charset="0"/>
                <a:cs typeface="Times New Roman" panose="02020603050405020304" pitchFamily="18" charset="0"/>
              </a:rPr>
              <a:t>Our highest priority is to satisfy the customer through early and continuous delivery of valuable software.</a:t>
            </a:r>
            <a:endParaRPr lang="en-US" sz="5100" b="0" i="0" dirty="0">
              <a:solidFill>
                <a:srgbClr val="333333"/>
              </a:solidFill>
              <a:effectLst/>
              <a:latin typeface="Times New Roman" panose="02020603050405020304" pitchFamily="18" charset="0"/>
              <a:cs typeface="Times New Roman" panose="02020603050405020304" pitchFamily="18" charset="0"/>
            </a:endParaRPr>
          </a:p>
          <a:p>
            <a:pPr algn="l"/>
            <a:r>
              <a:rPr lang="en-US" sz="5100" b="0" i="0" dirty="0">
                <a:solidFill>
                  <a:srgbClr val="333333"/>
                </a:solidFill>
                <a:effectLst/>
                <a:latin typeface="Times New Roman" panose="02020603050405020304" pitchFamily="18" charset="0"/>
                <a:cs typeface="Times New Roman" panose="02020603050405020304" pitchFamily="18" charset="0"/>
              </a:rPr>
              <a:t>Welcome changing requirements, even late in development. Agile processes harness change for the customer’s competitive advantage.</a:t>
            </a:r>
            <a:endParaRPr lang="en-US" sz="5100" b="0" i="0" dirty="0">
              <a:solidFill>
                <a:srgbClr val="333333"/>
              </a:solidFill>
              <a:effectLst/>
              <a:latin typeface="Times New Roman" panose="02020603050405020304" pitchFamily="18" charset="0"/>
              <a:cs typeface="Times New Roman" panose="02020603050405020304" pitchFamily="18" charset="0"/>
            </a:endParaRPr>
          </a:p>
          <a:p>
            <a:pPr algn="l"/>
            <a:r>
              <a:rPr lang="en-US" sz="5100" b="0" i="0" dirty="0">
                <a:solidFill>
                  <a:srgbClr val="333333"/>
                </a:solidFill>
                <a:effectLst/>
                <a:latin typeface="Times New Roman" panose="02020603050405020304" pitchFamily="18" charset="0"/>
                <a:cs typeface="Times New Roman" panose="02020603050405020304" pitchFamily="18" charset="0"/>
              </a:rPr>
              <a:t>Deliver working software frequently, from a couple of weeks to a couple of months, with a preference to the shorter timescale.</a:t>
            </a:r>
            <a:endParaRPr lang="en-US" sz="5100" b="0" i="0" dirty="0">
              <a:solidFill>
                <a:srgbClr val="333333"/>
              </a:solidFill>
              <a:effectLst/>
              <a:latin typeface="Times New Roman" panose="02020603050405020304" pitchFamily="18" charset="0"/>
              <a:cs typeface="Times New Roman" panose="02020603050405020304" pitchFamily="18" charset="0"/>
            </a:endParaRPr>
          </a:p>
          <a:p>
            <a:pPr algn="l"/>
            <a:r>
              <a:rPr lang="en-US" sz="5100" b="0" i="0" dirty="0">
                <a:solidFill>
                  <a:srgbClr val="333333"/>
                </a:solidFill>
                <a:effectLst/>
                <a:latin typeface="Times New Roman" panose="02020603050405020304" pitchFamily="18" charset="0"/>
                <a:cs typeface="Times New Roman" panose="02020603050405020304" pitchFamily="18" charset="0"/>
              </a:rPr>
              <a:t>Business people and developers must work together daily throughout the project.</a:t>
            </a:r>
            <a:endParaRPr lang="en-US" sz="5100" b="0" i="0" dirty="0">
              <a:solidFill>
                <a:srgbClr val="333333"/>
              </a:solidFill>
              <a:effectLst/>
              <a:latin typeface="Times New Roman" panose="02020603050405020304" pitchFamily="18" charset="0"/>
              <a:cs typeface="Times New Roman" panose="02020603050405020304" pitchFamily="18" charset="0"/>
            </a:endParaRPr>
          </a:p>
          <a:p>
            <a:pPr algn="l"/>
            <a:r>
              <a:rPr lang="en-US" sz="5100" b="0" i="0" dirty="0">
                <a:solidFill>
                  <a:srgbClr val="333333"/>
                </a:solidFill>
                <a:effectLst/>
                <a:latin typeface="Times New Roman" panose="02020603050405020304" pitchFamily="18" charset="0"/>
                <a:cs typeface="Times New Roman" panose="02020603050405020304" pitchFamily="18" charset="0"/>
              </a:rPr>
              <a:t>Build projects around motivated individuals. Give them the environment and support they need, and trust them to get the job done.</a:t>
            </a:r>
            <a:endParaRPr lang="en-US" sz="5100" b="0" i="0" dirty="0">
              <a:solidFill>
                <a:srgbClr val="333333"/>
              </a:solidFill>
              <a:effectLst/>
              <a:latin typeface="Times New Roman" panose="02020603050405020304" pitchFamily="18" charset="0"/>
              <a:cs typeface="Times New Roman" panose="02020603050405020304" pitchFamily="18" charset="0"/>
            </a:endParaRPr>
          </a:p>
          <a:p>
            <a:pPr algn="l"/>
            <a:r>
              <a:rPr lang="en-US" sz="5100" b="0" i="0" dirty="0">
                <a:solidFill>
                  <a:srgbClr val="333333"/>
                </a:solidFill>
                <a:effectLst/>
                <a:latin typeface="Times New Roman" panose="02020603050405020304" pitchFamily="18" charset="0"/>
                <a:cs typeface="Times New Roman" panose="02020603050405020304" pitchFamily="18" charset="0"/>
              </a:rPr>
              <a:t>The most efficient and effective method of conveying information to and within a development team is face-to-face conversation.</a:t>
            </a:r>
            <a:endParaRPr lang="en-US" sz="5100" b="0" i="0" dirty="0">
              <a:solidFill>
                <a:srgbClr val="333333"/>
              </a:solidFill>
              <a:effectLst/>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12 Principles of Agile are</a:t>
            </a:r>
            <a:endParaRPr lang="en-IN" dirty="0"/>
          </a:p>
        </p:txBody>
      </p:sp>
      <p:sp>
        <p:nvSpPr>
          <p:cNvPr id="3" name="Content Placeholder 2"/>
          <p:cNvSpPr>
            <a:spLocks noGrp="1"/>
          </p:cNvSpPr>
          <p:nvPr>
            <p:ph idx="1"/>
          </p:nvPr>
        </p:nvSpPr>
        <p:spPr/>
        <p:txBody>
          <a:bodyPr>
            <a:normAutofit lnSpcReduction="10000"/>
          </a:bodyPr>
          <a:lstStyle/>
          <a:p>
            <a:pPr algn="l"/>
            <a:r>
              <a:rPr lang="en-US" sz="2600" b="0" i="0" dirty="0">
                <a:solidFill>
                  <a:srgbClr val="333333"/>
                </a:solidFill>
                <a:effectLst/>
                <a:latin typeface="Times New Roman" panose="02020603050405020304" pitchFamily="18" charset="0"/>
                <a:cs typeface="Times New Roman" panose="02020603050405020304" pitchFamily="18" charset="0"/>
              </a:rPr>
              <a:t>Working software is the primary measure of progress.</a:t>
            </a:r>
            <a:endParaRPr lang="en-US" sz="2600" b="0" i="0" dirty="0">
              <a:solidFill>
                <a:srgbClr val="333333"/>
              </a:solidFill>
              <a:effectLst/>
              <a:latin typeface="Times New Roman" panose="02020603050405020304" pitchFamily="18" charset="0"/>
              <a:cs typeface="Times New Roman" panose="02020603050405020304" pitchFamily="18" charset="0"/>
            </a:endParaRPr>
          </a:p>
          <a:p>
            <a:pPr algn="l"/>
            <a:r>
              <a:rPr lang="en-US" sz="2600" b="0" i="0" dirty="0">
                <a:solidFill>
                  <a:srgbClr val="333333"/>
                </a:solidFill>
                <a:effectLst/>
                <a:latin typeface="Times New Roman" panose="02020603050405020304" pitchFamily="18" charset="0"/>
                <a:cs typeface="Times New Roman" panose="02020603050405020304" pitchFamily="18" charset="0"/>
              </a:rPr>
              <a:t>Agile processes promote sustainable development. The sponsors, developers, and users should be able to maintain a constant pace indefinitely.</a:t>
            </a:r>
            <a:endParaRPr lang="en-US" sz="2600" b="0" i="0" dirty="0">
              <a:solidFill>
                <a:srgbClr val="333333"/>
              </a:solidFill>
              <a:effectLst/>
              <a:latin typeface="Times New Roman" panose="02020603050405020304" pitchFamily="18" charset="0"/>
              <a:cs typeface="Times New Roman" panose="02020603050405020304" pitchFamily="18" charset="0"/>
            </a:endParaRPr>
          </a:p>
          <a:p>
            <a:pPr algn="l"/>
            <a:r>
              <a:rPr lang="en-US" sz="2600" b="0" i="0" dirty="0">
                <a:solidFill>
                  <a:srgbClr val="333333"/>
                </a:solidFill>
                <a:effectLst/>
                <a:latin typeface="Times New Roman" panose="02020603050405020304" pitchFamily="18" charset="0"/>
                <a:cs typeface="Times New Roman" panose="02020603050405020304" pitchFamily="18" charset="0"/>
              </a:rPr>
              <a:t>Continuous attention to technical excellence and good design enhances agility.</a:t>
            </a:r>
            <a:endParaRPr lang="en-US" sz="2600" b="0" i="0" dirty="0">
              <a:solidFill>
                <a:srgbClr val="333333"/>
              </a:solidFill>
              <a:effectLst/>
              <a:latin typeface="Times New Roman" panose="02020603050405020304" pitchFamily="18" charset="0"/>
              <a:cs typeface="Times New Roman" panose="02020603050405020304" pitchFamily="18" charset="0"/>
            </a:endParaRPr>
          </a:p>
          <a:p>
            <a:pPr algn="l"/>
            <a:r>
              <a:rPr lang="en-US" sz="2600" b="0" i="0" dirty="0">
                <a:solidFill>
                  <a:srgbClr val="333333"/>
                </a:solidFill>
                <a:effectLst/>
                <a:latin typeface="Times New Roman" panose="02020603050405020304" pitchFamily="18" charset="0"/>
                <a:cs typeface="Times New Roman" panose="02020603050405020304" pitchFamily="18" charset="0"/>
              </a:rPr>
              <a:t>Simplicity–the art of maximizing the amount of work not done–is essential.</a:t>
            </a:r>
            <a:endParaRPr lang="en-US" sz="2600" b="0" i="0" dirty="0">
              <a:solidFill>
                <a:srgbClr val="333333"/>
              </a:solidFill>
              <a:effectLst/>
              <a:latin typeface="Times New Roman" panose="02020603050405020304" pitchFamily="18" charset="0"/>
              <a:cs typeface="Times New Roman" panose="02020603050405020304" pitchFamily="18" charset="0"/>
            </a:endParaRPr>
          </a:p>
          <a:p>
            <a:pPr algn="l"/>
            <a:r>
              <a:rPr lang="en-US" sz="2600" b="0" i="0" dirty="0">
                <a:solidFill>
                  <a:srgbClr val="333333"/>
                </a:solidFill>
                <a:effectLst/>
                <a:latin typeface="Times New Roman" panose="02020603050405020304" pitchFamily="18" charset="0"/>
                <a:cs typeface="Times New Roman" panose="02020603050405020304" pitchFamily="18" charset="0"/>
              </a:rPr>
              <a:t>The best architectures, requirements, and designs emerge from self-organizing teams.</a:t>
            </a:r>
            <a:endParaRPr lang="en-US" sz="2600" b="0" i="0" dirty="0">
              <a:solidFill>
                <a:srgbClr val="333333"/>
              </a:solidFill>
              <a:effectLst/>
              <a:latin typeface="Times New Roman" panose="02020603050405020304" pitchFamily="18" charset="0"/>
              <a:cs typeface="Times New Roman" panose="02020603050405020304" pitchFamily="18" charset="0"/>
            </a:endParaRPr>
          </a:p>
          <a:p>
            <a:pPr algn="l"/>
            <a:r>
              <a:rPr lang="en-US" sz="2600" b="0" i="0" dirty="0">
                <a:solidFill>
                  <a:srgbClr val="333333"/>
                </a:solidFill>
                <a:effectLst/>
                <a:latin typeface="Times New Roman" panose="02020603050405020304" pitchFamily="18" charset="0"/>
                <a:cs typeface="Times New Roman" panose="02020603050405020304" pitchFamily="18" charset="0"/>
              </a:rPr>
              <a:t>At regular intervals, the team reflects on how to become more effective, then tunes and adjusts its behavior accordingly.</a:t>
            </a:r>
            <a:endParaRPr lang="en-US" sz="2600" b="0" i="0" dirty="0">
              <a:solidFill>
                <a:srgbClr val="333333"/>
              </a:solidFill>
              <a:effectLst/>
              <a:latin typeface="Times New Roman" panose="02020603050405020304" pitchFamily="18" charset="0"/>
              <a:cs typeface="Times New Roman" panose="02020603050405020304" pitchFamily="18" charset="0"/>
            </a:endParaRPr>
          </a:p>
          <a:p>
            <a:pPr algn="l"/>
            <a:endParaRPr lang="en-US" b="0" i="0" dirty="0">
              <a:solidFill>
                <a:srgbClr val="333333"/>
              </a:solidFill>
              <a:effectLst/>
              <a:latin typeface="sofia-pro"/>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AGILE is Used for</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i="0" dirty="0">
                <a:effectLst/>
                <a:latin typeface="Times New Roman" panose="02020603050405020304" pitchFamily="18" charset="0"/>
                <a:cs typeface="Times New Roman" panose="02020603050405020304" pitchFamily="18" charset="0"/>
              </a:rPr>
              <a:t>With Agile software development, teams can quickly adapt to requirements changes without negatively impacting release dates. </a:t>
            </a:r>
            <a:endParaRPr lang="en-US" sz="2400" i="0" dirty="0">
              <a:effectLst/>
              <a:latin typeface="Times New Roman" panose="02020603050405020304" pitchFamily="18" charset="0"/>
              <a:cs typeface="Times New Roman" panose="02020603050405020304" pitchFamily="18" charset="0"/>
            </a:endParaRPr>
          </a:p>
          <a:p>
            <a:r>
              <a:rPr lang="en-US" sz="2400" i="0" dirty="0">
                <a:effectLst/>
                <a:latin typeface="Times New Roman" panose="02020603050405020304" pitchFamily="18" charset="0"/>
                <a:cs typeface="Times New Roman" panose="02020603050405020304" pitchFamily="18" charset="0"/>
              </a:rPr>
              <a:t>Not only that, Agile helps reduce technical debt, improve customer satisfaction and deliver a higher quality product.</a:t>
            </a:r>
            <a:endParaRPr lang="en-US" sz="2400" i="0" dirty="0">
              <a:effectLst/>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M</a:t>
            </a:r>
            <a:r>
              <a:rPr lang="en-US" sz="2400" b="0" i="0" dirty="0">
                <a:effectLst/>
                <a:latin typeface="Times New Roman" panose="02020603050405020304" pitchFamily="18" charset="0"/>
                <a:cs typeface="Times New Roman" panose="02020603050405020304" pitchFamily="18" charset="0"/>
              </a:rPr>
              <a:t>ainly used for </a:t>
            </a:r>
            <a:r>
              <a:rPr lang="en-US" sz="2400" b="1" i="0" dirty="0">
                <a:effectLst/>
                <a:latin typeface="Times New Roman" panose="02020603050405020304" pitchFamily="18" charset="0"/>
                <a:cs typeface="Times New Roman" panose="02020603050405020304" pitchFamily="18" charset="0"/>
              </a:rPr>
              <a:t>software development</a:t>
            </a:r>
            <a:r>
              <a:rPr lang="en-US" sz="2400" b="0" i="0" dirty="0">
                <a:effectLst/>
                <a:latin typeface="Times New Roman" panose="02020603050405020304" pitchFamily="18" charset="0"/>
                <a:cs typeface="Times New Roman" panose="02020603050405020304" pitchFamily="18" charset="0"/>
              </a:rPr>
              <a:t>, where demands and solutions evolve through the collaborative effort of self-organizing and cross-functional teams and their customers</a:t>
            </a:r>
            <a:endParaRPr lang="en-US" sz="2400" i="0" dirty="0">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Agile SDLC</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4124417" cy="4351338"/>
          </a:xfrm>
        </p:spPr>
        <p:txBody>
          <a:bodyPr>
            <a:normAutofit/>
          </a:bodyPr>
          <a:lstStyle/>
          <a:p>
            <a:r>
              <a:rPr lang="en-US" sz="2400" i="0" dirty="0">
                <a:effectLst/>
                <a:latin typeface="Times New Roman" panose="02020603050405020304" pitchFamily="18" charset="0"/>
                <a:cs typeface="Times New Roman" panose="02020603050405020304" pitchFamily="18" charset="0"/>
              </a:rPr>
              <a:t>Agile SDLC model is a combination of iterative and incremental process models with focus on process adaptability and customer satisfaction by rapid delivery of working software product. Agile Methods break the product into small incremental builds. These builds are provided in iterations.</a:t>
            </a:r>
            <a:endParaRPr lang="en-IN"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733125" y="1825625"/>
            <a:ext cx="5715000" cy="42576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Steps in SDLC</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 Planning </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Gathering Requirements &amp; Analysis</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Defining</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Design</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Building </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Testing</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Deployment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Scrum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b="0" i="0" dirty="0">
                <a:effectLst/>
                <a:latin typeface="Times New Roman" panose="02020603050405020304" pitchFamily="18" charset="0"/>
                <a:cs typeface="Times New Roman" panose="02020603050405020304" pitchFamily="18" charset="0"/>
              </a:rPr>
              <a:t>is a framework for developing, delivering, and sustaining products in a complex environment, with an initial emphasis on software development, although it has been used in other fields including research, sales, marketing and advanced technologies.</a:t>
            </a:r>
            <a:endParaRPr lang="en-US" sz="2400" b="0" i="0" dirty="0">
              <a:effectLst/>
              <a:latin typeface="Times New Roman" panose="02020603050405020304" pitchFamily="18" charset="0"/>
              <a:cs typeface="Times New Roman" panose="02020603050405020304" pitchFamily="18" charset="0"/>
            </a:endParaRPr>
          </a:p>
          <a:p>
            <a:pPr marL="0" indent="0">
              <a:buNone/>
            </a:pPr>
            <a:r>
              <a:rPr lang="en-US" sz="2400" b="1" i="0" dirty="0">
                <a:effectLst/>
                <a:latin typeface="Times New Roman" panose="02020603050405020304" pitchFamily="18" charset="0"/>
                <a:cs typeface="Times New Roman" panose="02020603050405020304" pitchFamily="18" charset="0"/>
              </a:rPr>
              <a:t>Scrum has three roles:</a:t>
            </a:r>
            <a:r>
              <a:rPr lang="en-US" sz="2400" i="0" dirty="0">
                <a:effectLst/>
                <a:latin typeface="Times New Roman" panose="02020603050405020304" pitchFamily="18" charset="0"/>
                <a:cs typeface="Times New Roman" panose="02020603050405020304" pitchFamily="18" charset="0"/>
              </a:rPr>
              <a:t> </a:t>
            </a:r>
            <a:endParaRPr lang="en-US" sz="2400" i="0" dirty="0">
              <a:effectLst/>
              <a:latin typeface="Times New Roman" panose="02020603050405020304" pitchFamily="18" charset="0"/>
              <a:cs typeface="Times New Roman" panose="02020603050405020304" pitchFamily="18" charset="0"/>
            </a:endParaRPr>
          </a:p>
          <a:p>
            <a:r>
              <a:rPr lang="en-US" sz="2400" i="0" dirty="0">
                <a:effectLst/>
                <a:latin typeface="Times New Roman" panose="02020603050405020304" pitchFamily="18" charset="0"/>
                <a:cs typeface="Times New Roman" panose="02020603050405020304" pitchFamily="18" charset="0"/>
              </a:rPr>
              <a:t>product owner, </a:t>
            </a:r>
            <a:endParaRPr lang="en-US" sz="2400" i="0" dirty="0">
              <a:effectLst/>
              <a:latin typeface="Times New Roman" panose="02020603050405020304" pitchFamily="18" charset="0"/>
              <a:cs typeface="Times New Roman" panose="02020603050405020304" pitchFamily="18" charset="0"/>
            </a:endParaRPr>
          </a:p>
          <a:p>
            <a:r>
              <a:rPr lang="en-US" sz="2400" i="0" dirty="0">
                <a:effectLst/>
                <a:latin typeface="Times New Roman" panose="02020603050405020304" pitchFamily="18" charset="0"/>
                <a:cs typeface="Times New Roman" panose="02020603050405020304" pitchFamily="18" charset="0"/>
              </a:rPr>
              <a:t>scrum master and </a:t>
            </a:r>
            <a:endParaRPr lang="en-US" sz="2400" i="0" dirty="0">
              <a:effectLst/>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a:t>
            </a:r>
            <a:r>
              <a:rPr lang="en-US" sz="2400" i="0" dirty="0">
                <a:effectLst/>
                <a:latin typeface="Times New Roman" panose="02020603050405020304" pitchFamily="18" charset="0"/>
                <a:cs typeface="Times New Roman" panose="02020603050405020304" pitchFamily="18" charset="0"/>
              </a:rPr>
              <a:t>he development team members.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7286</Words>
  <Application>WPS Presentation</Application>
  <PresentationFormat>Widescreen</PresentationFormat>
  <Paragraphs>150</Paragraphs>
  <Slides>19</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19</vt:i4>
      </vt:variant>
    </vt:vector>
  </HeadingPairs>
  <TitlesOfParts>
    <vt:vector size="32" baseType="lpstr">
      <vt:lpstr>Arial</vt:lpstr>
      <vt:lpstr>SimSun</vt:lpstr>
      <vt:lpstr>Wingdings</vt:lpstr>
      <vt:lpstr>Times New Roman</vt:lpstr>
      <vt:lpstr>sofia-pro</vt:lpstr>
      <vt:lpstr>Roboto</vt:lpstr>
      <vt:lpstr>Verdana</vt:lpstr>
      <vt:lpstr>Microsoft YaHei</vt:lpstr>
      <vt:lpstr>Arial Unicode MS</vt:lpstr>
      <vt:lpstr>Calibri Light</vt:lpstr>
      <vt:lpstr>Calibri</vt:lpstr>
      <vt:lpstr>Segoe Print</vt:lpstr>
      <vt:lpstr>Blue Waves</vt:lpstr>
      <vt:lpstr>                  AGILE</vt:lpstr>
      <vt:lpstr>Waterfall Methodology</vt:lpstr>
      <vt:lpstr>AGILE</vt:lpstr>
      <vt:lpstr>12 Principles of Agile are</vt:lpstr>
      <vt:lpstr>12 Principles of Agile are</vt:lpstr>
      <vt:lpstr>AGILE is Used for</vt:lpstr>
      <vt:lpstr>Agile SDLC</vt:lpstr>
      <vt:lpstr>Steps in SDLC</vt:lpstr>
      <vt:lpstr>Scrum</vt:lpstr>
      <vt:lpstr>Scrum roles</vt:lpstr>
      <vt:lpstr> How does a Scrum Master track Sprint progress? </vt:lpstr>
      <vt:lpstr>User Story</vt:lpstr>
      <vt:lpstr> How are user stories, epics, and tasks different? </vt:lpstr>
      <vt:lpstr>Sprint and Velocity</vt:lpstr>
      <vt:lpstr> What is a Burnup and Burndown Chart? </vt:lpstr>
      <vt:lpstr> User story structure with an example. </vt:lpstr>
      <vt:lpstr>Advantages of Agile</vt:lpstr>
      <vt:lpstr>Disadvantages of Agile</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AGILE</dc:title>
  <dc:creator>Bhavishya R</dc:creator>
  <cp:lastModifiedBy>lenovo</cp:lastModifiedBy>
  <cp:revision>3</cp:revision>
  <dcterms:created xsi:type="dcterms:W3CDTF">2022-04-03T06:37:00Z</dcterms:created>
  <dcterms:modified xsi:type="dcterms:W3CDTF">2022-04-04T16:10:58Z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FCBD3D0E119943689257F83A69931F5A</vt:lpwstr>
  </property>
  <property fmtid="{D5CDD505-2E9C-101B-9397-08002B2CF9AE}" pid="3" name="KSOProductBuildVer">
    <vt:lpwstr>1033-11.2.0.11042</vt:lpwstr>
  </property>
</Properties>
</file>