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itHub-logo"/>
          <p:cNvPicPr>
            <a:picLocks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684530" y="1007745"/>
            <a:ext cx="10020935" cy="5232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450"/>
          </a:xfrm>
        </p:spPr>
        <p:txBody>
          <a:bodyPr>
            <a:normAutofit fontScale="90000"/>
          </a:bodyPr>
          <a:p>
            <a:r>
              <a:rPr lang="en-US" dirty="0" smtClean="0">
                <a:sym typeface="+mn-ea"/>
              </a:rPr>
              <a:t>What is GitHub? </a:t>
            </a:r>
            <a:br>
              <a:rPr lang="en-US" dirty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8520"/>
            <a:ext cx="10515600" cy="5318760"/>
          </a:xfrm>
        </p:spPr>
        <p:txBody>
          <a:bodyPr/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dirty="0">
                <a:sym typeface="+mn-ea"/>
              </a:rPr>
              <a:t>GitHub is a collaboration platform built on top of a distributed version control system called </a:t>
            </a:r>
            <a:r>
              <a:rPr lang="en-US" dirty="0" err="1">
                <a:sym typeface="+mn-ea"/>
              </a:rPr>
              <a:t>Git</a:t>
            </a:r>
            <a:r>
              <a:rPr lang="en-US" dirty="0">
                <a:sym typeface="+mn-ea"/>
              </a:rPr>
              <a:t>. One does not have to worry about losing data on his hard drive or managing a project across multiple computers </a:t>
            </a:r>
            <a:r>
              <a:rPr lang="en-US" dirty="0" smtClean="0">
                <a:sym typeface="+mn-ea"/>
              </a:rPr>
              <a:t>- </a:t>
            </a:r>
            <a:r>
              <a:rPr lang="en-US" dirty="0">
                <a:sym typeface="+mn-ea"/>
              </a:rPr>
              <a:t>one can sync from anywhere. You can track issues, build </a:t>
            </a:r>
            <a:r>
              <a:rPr lang="en-US" dirty="0" smtClean="0">
                <a:sym typeface="+mn-ea"/>
              </a:rPr>
              <a:t>&amp; test </a:t>
            </a:r>
            <a:r>
              <a:rPr lang="en-US" dirty="0">
                <a:sym typeface="+mn-ea"/>
              </a:rPr>
              <a:t>the things and finally deploy</a:t>
            </a:r>
            <a:r>
              <a:rPr lang="en-US" dirty="0" smtClean="0">
                <a:sym typeface="+mn-ea"/>
              </a:rPr>
              <a:t>.</a:t>
            </a:r>
            <a:endParaRPr lang="en-US" dirty="0" smtClean="0"/>
          </a:p>
          <a:p>
            <a:pPr marL="0" indent="0">
              <a:spcBef>
                <a:spcPct val="0"/>
              </a:spcBef>
              <a:buClr>
                <a:schemeClr val="tx1"/>
              </a:buClr>
              <a:buSzPct val="100000"/>
              <a:buNone/>
            </a:pP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  <a:p>
            <a:pPr marL="0" indent="0">
              <a:spcBef>
                <a:spcPct val="0"/>
              </a:spcBef>
              <a:buClr>
                <a:schemeClr val="tx1"/>
              </a:buClr>
              <a:buSzPct val="100000"/>
              <a:buNone/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Why Use of GitHub for Projects?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just"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dirty="0">
                <a:sym typeface="+mn-ea"/>
              </a:rPr>
              <a:t> </a:t>
            </a:r>
            <a:r>
              <a:rPr lang="en-US" b="1" dirty="0" smtClean="0">
                <a:solidFill>
                  <a:schemeClr val="tx2"/>
                </a:solidFill>
                <a:sym typeface="+mn-ea"/>
              </a:rPr>
              <a:t>Version Control </a:t>
            </a:r>
            <a:r>
              <a:rPr lang="en-US" dirty="0" smtClean="0">
                <a:sym typeface="+mn-ea"/>
              </a:rPr>
              <a:t>(Allows experiments and mistakes without messing up in final product)</a:t>
            </a:r>
            <a:endParaRPr lang="en-US" dirty="0" smtClean="0"/>
          </a:p>
          <a:p>
            <a:pPr algn="just"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dirty="0">
                <a:sym typeface="+mn-ea"/>
              </a:rPr>
              <a:t> </a:t>
            </a:r>
            <a:r>
              <a:rPr lang="en-US" dirty="0" smtClean="0">
                <a:sym typeface="+mn-ea"/>
              </a:rPr>
              <a:t>Keep your </a:t>
            </a:r>
            <a:r>
              <a:rPr lang="en-US" b="1" dirty="0" smtClean="0">
                <a:solidFill>
                  <a:schemeClr val="tx2"/>
                </a:solidFill>
                <a:sym typeface="+mn-ea"/>
              </a:rPr>
              <a:t>Code </a:t>
            </a:r>
            <a:r>
              <a:rPr lang="en-US" b="1" dirty="0">
                <a:solidFill>
                  <a:schemeClr val="tx2"/>
                </a:solidFill>
                <a:sym typeface="+mn-ea"/>
              </a:rPr>
              <a:t>in </a:t>
            </a:r>
            <a:r>
              <a:rPr lang="en-US" b="1" dirty="0" smtClean="0">
                <a:solidFill>
                  <a:schemeClr val="tx2"/>
                </a:solidFill>
                <a:sym typeface="+mn-ea"/>
              </a:rPr>
              <a:t>One Place </a:t>
            </a:r>
            <a:endParaRPr lang="en-US" b="1" dirty="0">
              <a:solidFill>
                <a:schemeClr val="tx2"/>
              </a:solidFill>
            </a:endParaRPr>
          </a:p>
          <a:p>
            <a:pPr algn="just"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dirty="0">
                <a:sym typeface="+mn-ea"/>
              </a:rPr>
              <a:t> </a:t>
            </a:r>
            <a:r>
              <a:rPr lang="en-US" dirty="0" smtClean="0">
                <a:sym typeface="+mn-ea"/>
              </a:rPr>
              <a:t>Great </a:t>
            </a:r>
            <a:r>
              <a:rPr lang="en-US" b="1" dirty="0" smtClean="0">
                <a:solidFill>
                  <a:schemeClr val="tx2"/>
                </a:solidFill>
                <a:sym typeface="+mn-ea"/>
              </a:rPr>
              <a:t>Collaboration</a:t>
            </a:r>
            <a:r>
              <a:rPr lang="en-US" dirty="0" smtClean="0">
                <a:sym typeface="+mn-ea"/>
              </a:rPr>
              <a:t> Platform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dirty="0" smtClean="0">
                <a:sym typeface="+mn-ea"/>
              </a:rPr>
              <a:t>GitHub Repositories</a:t>
            </a:r>
            <a:br>
              <a:rPr lang="zh-CN" altLang="en-US" dirty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dirty="0" smtClean="0">
                <a:sym typeface="+mn-ea"/>
              </a:rPr>
              <a:t>Basic </a:t>
            </a:r>
            <a:r>
              <a:rPr lang="en-US" dirty="0">
                <a:sym typeface="+mn-ea"/>
              </a:rPr>
              <a:t>unit of GitHub, most commonly a single project. Repositories can contain folders and files, including images – anything your project needs</a:t>
            </a:r>
            <a:r>
              <a:rPr lang="en-US" dirty="0" smtClean="0">
                <a:sym typeface="+mn-ea"/>
              </a:rPr>
              <a:t>. </a:t>
            </a:r>
            <a:r>
              <a:rPr lang="en-US" b="1" dirty="0" err="1" smtClean="0">
                <a:solidFill>
                  <a:schemeClr val="tx2"/>
                </a:solidFill>
                <a:sym typeface="+mn-ea"/>
              </a:rPr>
              <a:t>ReadME</a:t>
            </a:r>
            <a:r>
              <a:rPr lang="en-US" dirty="0" smtClean="0">
                <a:sym typeface="+mn-ea"/>
              </a:rPr>
              <a:t> – Project Description</a:t>
            </a:r>
            <a:endParaRPr lang="en-US" dirty="0" smtClean="0"/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C</a:t>
            </a:r>
            <a:r>
              <a:rPr lang="en-US" dirty="0" smtClean="0">
                <a:sym typeface="+mn-ea"/>
              </a:rPr>
              <a:t>ontains </a:t>
            </a:r>
            <a:r>
              <a:rPr lang="en-US" dirty="0">
                <a:sym typeface="+mn-ea"/>
              </a:rPr>
              <a:t>all of the project files (including documentation), and stores each file's revision history. </a:t>
            </a:r>
            <a:endParaRPr lang="en-US" dirty="0">
              <a:sym typeface="+mn-ea"/>
            </a:endParaRP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endParaRPr lang="en-US" dirty="0" smtClean="0"/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endParaRPr lang="en-US" altLang="zh-CN" dirty="0" smtClean="0">
              <a:solidFill>
                <a:srgbClr val="000000"/>
              </a:solidFill>
            </a:endParaRPr>
          </a:p>
          <a:p>
            <a:endParaRPr lang="en-US"/>
          </a:p>
        </p:txBody>
      </p:sp>
      <p:pic>
        <p:nvPicPr>
          <p:cNvPr id="9" name="Picture 4" descr="https://lh6.googleusercontent.com/NI03BB8eWReNgLYQwNJxSH2uD-m4eyeRMPIPNwnyjVRK7As4KhtwxpL89MGQVRe5fRa0mIYgOlJD76Zt5xiBhXAMy4XhnP4p7KYFNbDtdBbxb01mp-UawV9hR5qjVLIQANoh48w"/>
          <p:cNvPicPr>
            <a:picLocks noChangeAspect="1" noChangeArrowheads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851535"/>
            <a:ext cx="5181600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269240"/>
            <a:ext cx="10515600" cy="753745"/>
          </a:xfrm>
        </p:spPr>
        <p:txBody>
          <a:bodyPr>
            <a:normAutofit fontScale="90000"/>
          </a:bodyPr>
          <a:p>
            <a:br>
              <a:rPr lang="en-US" altLang="zh-CN" dirty="0" smtClean="0">
                <a:sym typeface="+mn-ea"/>
              </a:rPr>
            </a:br>
            <a:r>
              <a:rPr lang="en-US" altLang="zh-CN" dirty="0" smtClean="0">
                <a:sym typeface="+mn-ea"/>
              </a:rPr>
              <a:t>Clone Repository</a:t>
            </a:r>
            <a:br>
              <a:rPr lang="zh-CN" altLang="en-US" dirty="0"/>
            </a:b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711200"/>
            <a:ext cx="10515600" cy="5466080"/>
          </a:xfrm>
        </p:spPr>
        <p:txBody>
          <a:bodyPr>
            <a:normAutofit lnSpcReduction="20000"/>
          </a:bodyPr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endParaRPr lang="en-US" dirty="0" smtClean="0">
              <a:sym typeface="+mn-ea"/>
            </a:endParaRP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dirty="0" smtClean="0">
                <a:sym typeface="+mn-ea"/>
              </a:rPr>
              <a:t>Go </a:t>
            </a:r>
            <a:r>
              <a:rPr lang="en-US" dirty="0">
                <a:sym typeface="+mn-ea"/>
              </a:rPr>
              <a:t>to the directory where you want to have your repository folder (usually, your home) and then type the clone command for your repository. For example,  </a:t>
            </a:r>
            <a:endParaRPr lang="en-US" dirty="0" smtClean="0"/>
          </a:p>
          <a:p>
            <a:pPr marL="0" indent="0" algn="just">
              <a:buClrTx/>
              <a:buSzPct val="100000"/>
              <a:buNone/>
            </a:pPr>
            <a:r>
              <a:rPr lang="en-US" dirty="0">
                <a:sym typeface="+mn-ea"/>
              </a:rPr>
              <a:t> </a:t>
            </a:r>
            <a:r>
              <a:rPr lang="en-US" dirty="0" smtClean="0">
                <a:sym typeface="+mn-ea"/>
              </a:rPr>
              <a:t>   </a:t>
            </a:r>
            <a:r>
              <a:rPr lang="en-US" dirty="0" err="1" smtClean="0">
                <a:sym typeface="+mn-ea"/>
              </a:rPr>
              <a:t>git</a:t>
            </a:r>
            <a:r>
              <a:rPr lang="en-US" dirty="0" smtClean="0">
                <a:sym typeface="+mn-ea"/>
              </a:rPr>
              <a:t> </a:t>
            </a:r>
            <a:r>
              <a:rPr lang="en-US" dirty="0">
                <a:sym typeface="+mn-ea"/>
              </a:rPr>
              <a:t>clone </a:t>
            </a:r>
            <a:r>
              <a:rPr lang="en-US" dirty="0" err="1">
                <a:sym typeface="+mn-ea"/>
              </a:rPr>
              <a:t>git@github.com:cmlasu</a:t>
            </a:r>
            <a:r>
              <a:rPr lang="en-US" dirty="0">
                <a:sym typeface="+mn-ea"/>
              </a:rPr>
              <a:t>/cml-</a:t>
            </a:r>
            <a:r>
              <a:rPr lang="en-US" dirty="0" err="1">
                <a:sym typeface="+mn-ea"/>
              </a:rPr>
              <a:t>cgra.git</a:t>
            </a:r>
            <a:endParaRPr lang="en-US" dirty="0"/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dirty="0" smtClean="0">
                <a:sym typeface="+mn-ea"/>
              </a:rPr>
              <a:t>To </a:t>
            </a:r>
            <a:r>
              <a:rPr lang="en-US" dirty="0">
                <a:sym typeface="+mn-ea"/>
              </a:rPr>
              <a:t>update your repository with existing version, type  </a:t>
            </a:r>
            <a:endParaRPr lang="en-US" dirty="0" smtClean="0"/>
          </a:p>
          <a:p>
            <a:pPr marL="0" indent="0" algn="just">
              <a:buClrTx/>
              <a:buSzPct val="100000"/>
              <a:buNone/>
            </a:pPr>
            <a:r>
              <a:rPr lang="en-US" dirty="0">
                <a:sym typeface="+mn-ea"/>
              </a:rPr>
              <a:t> </a:t>
            </a:r>
            <a:r>
              <a:rPr lang="en-US" dirty="0" smtClean="0">
                <a:sym typeface="+mn-ea"/>
              </a:rPr>
              <a:t>  	</a:t>
            </a:r>
            <a:r>
              <a:rPr lang="en-US" dirty="0" err="1" smtClean="0">
                <a:sym typeface="+mn-ea"/>
              </a:rPr>
              <a:t>git</a:t>
            </a:r>
            <a:r>
              <a:rPr lang="en-US" dirty="0" smtClean="0">
                <a:sym typeface="+mn-ea"/>
              </a:rPr>
              <a:t> </a:t>
            </a:r>
            <a:r>
              <a:rPr lang="en-US" dirty="0">
                <a:sym typeface="+mn-ea"/>
              </a:rPr>
              <a:t>pull origin master. </a:t>
            </a:r>
            <a:endParaRPr lang="en-US" dirty="0" smtClean="0"/>
          </a:p>
          <a:p>
            <a:pPr marL="0" indent="0" algn="just">
              <a:buClrTx/>
              <a:buSzPct val="100000"/>
              <a:buNone/>
            </a:pPr>
            <a:r>
              <a:rPr lang="en-US" dirty="0">
                <a:sym typeface="+mn-ea"/>
              </a:rPr>
              <a:t> </a:t>
            </a:r>
            <a:r>
              <a:rPr lang="en-US" dirty="0" smtClean="0">
                <a:sym typeface="+mn-ea"/>
              </a:rPr>
              <a:t>  If </a:t>
            </a:r>
            <a:r>
              <a:rPr lang="en-US" dirty="0">
                <a:sym typeface="+mn-ea"/>
              </a:rPr>
              <a:t>it </a:t>
            </a:r>
            <a:r>
              <a:rPr lang="en-US" dirty="0" err="1">
                <a:sym typeface="+mn-ea"/>
              </a:rPr>
              <a:t>it</a:t>
            </a:r>
            <a:r>
              <a:rPr lang="en-US" dirty="0">
                <a:sym typeface="+mn-ea"/>
              </a:rPr>
              <a:t> other branch than your master then </a:t>
            </a:r>
            <a:r>
              <a:rPr lang="en-US" dirty="0" smtClean="0">
                <a:sym typeface="+mn-ea"/>
              </a:rPr>
              <a:t>type – </a:t>
            </a:r>
            <a:endParaRPr lang="en-US" dirty="0" smtClean="0"/>
          </a:p>
          <a:p>
            <a:pPr marL="0" indent="0" algn="just">
              <a:buClrTx/>
              <a:buSzPct val="100000"/>
              <a:buNone/>
            </a:pPr>
            <a:r>
              <a:rPr lang="en-US" dirty="0">
                <a:sym typeface="+mn-ea"/>
              </a:rPr>
              <a:t> </a:t>
            </a:r>
            <a:r>
              <a:rPr lang="en-US" dirty="0" smtClean="0">
                <a:sym typeface="+mn-ea"/>
              </a:rPr>
              <a:t>  	</a:t>
            </a:r>
            <a:r>
              <a:rPr lang="en-US" dirty="0" err="1" smtClean="0">
                <a:sym typeface="+mn-ea"/>
              </a:rPr>
              <a:t>git</a:t>
            </a:r>
            <a:r>
              <a:rPr lang="en-US" dirty="0" smtClean="0">
                <a:sym typeface="+mn-ea"/>
              </a:rPr>
              <a:t> </a:t>
            </a:r>
            <a:r>
              <a:rPr lang="en-US" dirty="0">
                <a:sym typeface="+mn-ea"/>
              </a:rPr>
              <a:t>pull origin </a:t>
            </a:r>
            <a:r>
              <a:rPr lang="en-US" dirty="0" err="1">
                <a:sym typeface="+mn-ea"/>
              </a:rPr>
              <a:t>your_branch_name</a:t>
            </a:r>
            <a:endParaRPr lang="en-US" dirty="0"/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b="1" dirty="0" smtClean="0">
                <a:solidFill>
                  <a:schemeClr val="tx2"/>
                </a:solidFill>
                <a:sym typeface="+mn-ea"/>
              </a:rPr>
              <a:t>Public Repository (Any Number, Free)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en-US" dirty="0">
                <a:sym typeface="+mn-ea"/>
              </a:rPr>
              <a:t>Anyone can see </a:t>
            </a:r>
            <a:r>
              <a:rPr lang="en-US" dirty="0" smtClean="0">
                <a:sym typeface="+mn-ea"/>
              </a:rPr>
              <a:t>a </a:t>
            </a:r>
            <a:r>
              <a:rPr lang="en-US" dirty="0">
                <a:sym typeface="+mn-ea"/>
              </a:rPr>
              <a:t>public repository, but you choose who can </a:t>
            </a:r>
            <a:r>
              <a:rPr lang="en-US" dirty="0" smtClean="0">
                <a:sym typeface="+mn-ea"/>
              </a:rPr>
              <a:t>commit to it.</a:t>
            </a:r>
            <a:endParaRPr lang="en-US" dirty="0" smtClean="0"/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b="1" dirty="0" smtClean="0">
                <a:solidFill>
                  <a:schemeClr val="tx2"/>
                </a:solidFill>
                <a:sym typeface="+mn-ea"/>
              </a:rPr>
              <a:t>Private Repository (Paid Subscription) </a:t>
            </a:r>
            <a:r>
              <a:rPr lang="en-US" dirty="0" smtClean="0">
                <a:sym typeface="+mn-ea"/>
              </a:rPr>
              <a:t>- By </a:t>
            </a:r>
            <a:r>
              <a:rPr lang="en-US" dirty="0">
                <a:sym typeface="+mn-ea"/>
              </a:rPr>
              <a:t>default, only you can see a private repository. You choose who can see and commit to this repository by adding collaborators</a:t>
            </a:r>
            <a:r>
              <a:rPr lang="en-US" dirty="0" smtClean="0">
                <a:sym typeface="+mn-ea"/>
              </a:rPr>
              <a:t>.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 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                               </a:t>
            </a:r>
            <a:r>
              <a:rPr lang="en-US" sz="9780" b="1" dirty="0" smtClean="0">
                <a:solidFill>
                  <a:srgbClr val="002060"/>
                </a:solidFill>
                <a:sym typeface="+mn-ea"/>
              </a:rPr>
              <a:t>Thank You</a:t>
            </a:r>
            <a:endParaRPr lang="en-US" sz="978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1519</Words>
  <Application>WPS Presentation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  <vt:lpstr>What is GitHub?  </vt:lpstr>
      <vt:lpstr>GitHub Repositories </vt:lpstr>
      <vt:lpstr>Clone Repository </vt:lpstr>
      <vt:lpstr>                               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lenovo</cp:lastModifiedBy>
  <cp:revision>6</cp:revision>
  <dcterms:created xsi:type="dcterms:W3CDTF">2022-04-01T05:12:00Z</dcterms:created>
  <dcterms:modified xsi:type="dcterms:W3CDTF">2022-04-05T05:12:12Z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03A315F6C0C244B6A3EB7A631941AC66</vt:lpwstr>
  </property>
  <property fmtid="{D5CDD505-2E9C-101B-9397-08002B2CF9AE}" pid="3" name="KSOProductBuildVer">
    <vt:lpwstr>1033-11.2.0.11042</vt:lpwstr>
  </property>
</Properties>
</file>