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6" r:id="rId11"/>
    <p:sldId id="264" r:id="rId12"/>
    <p:sldId id="265" r:id="rId13"/>
    <p:sldId id="267" r:id="rId14"/>
    <p:sldId id="269" r:id="rId15"/>
    <p:sldId id="270" r:id="rId16"/>
    <p:sldId id="268"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EE9849A-A92D-453D-9640-66ED9FA9A1AF}"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44CF12A-9AFC-4FFA-BD2F-CE719C6B025D}"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EE9849A-A92D-453D-9640-66ED9FA9A1A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EE9849A-A92D-453D-9640-66ED9FA9A1A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EE9849A-A92D-453D-9640-66ED9FA9A1A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EE9849A-A92D-453D-9640-66ED9FA9A1AF}"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EE9849A-A92D-453D-9640-66ED9FA9A1A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EE9849A-A92D-453D-9640-66ED9FA9A1AF}"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EE9849A-A92D-453D-9640-66ED9FA9A1AF}"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EE9849A-A92D-453D-9640-66ED9FA9A1AF}"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EE9849A-A92D-453D-9640-66ED9FA9A1A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EE9849A-A92D-453D-9640-66ED9FA9A1AF}"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4CF12A-9AFC-4FFA-BD2F-CE719C6B025D}"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EE9849A-A92D-453D-9640-66ED9FA9A1AF}"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44CF12A-9AFC-4FFA-BD2F-CE719C6B025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oogle.com/search?sxsrf=APq-WBsQ6Qa1duopCbB3Qs9tWJjKRykuVA:1648910681520&amp;q=C&amp;stick=H4sIAAAAAAAAAOPgE-LUz9U3SCuoqipQ4gAxDUvMkrR0Msqt9JPzc3JSk0sy8_P0i_PTSsoTi1KtCory04sSc3Mz89IVchLz0ksT01MXsTI672Bl3MXOxMEIAFfsujJRAAAA&amp;sa=X&amp;ved=2ahUKEwj6xsD7zvX2AhX9RmwGHXFeDlAQmxMoAXoECFsQAw&amp;cshid=1648910798087230"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4696" y="656130"/>
            <a:ext cx="8582607" cy="53784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BASH</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sz="2400" b="0" i="0" dirty="0">
                <a:solidFill>
                  <a:srgbClr val="373E3F"/>
                </a:solidFill>
                <a:effectLst/>
                <a:latin typeface="Times New Roman" panose="02020603050405020304" pitchFamily="18" charset="0"/>
                <a:cs typeface="Times New Roman" panose="02020603050405020304" pitchFamily="18" charset="0"/>
              </a:rPr>
              <a:t>BASH (</a:t>
            </a:r>
            <a:r>
              <a:rPr lang="en-US" sz="2400" b="0" i="0" dirty="0" err="1">
                <a:solidFill>
                  <a:srgbClr val="373E3F"/>
                </a:solidFill>
                <a:effectLst/>
                <a:latin typeface="Times New Roman" panose="02020603050405020304" pitchFamily="18" charset="0"/>
                <a:cs typeface="Times New Roman" panose="02020603050405020304" pitchFamily="18" charset="0"/>
              </a:rPr>
              <a:t>Bourne</a:t>
            </a:r>
            <a:r>
              <a:rPr lang="en-US" sz="2400" b="0" i="0" dirty="0">
                <a:solidFill>
                  <a:srgbClr val="373E3F"/>
                </a:solidFill>
                <a:effectLst/>
                <a:latin typeface="Times New Roman" panose="02020603050405020304" pitchFamily="18" charset="0"/>
                <a:cs typeface="Times New Roman" panose="02020603050405020304" pitchFamily="18" charset="0"/>
              </a:rPr>
              <a:t> Again Shell) is basically a command language interpreter.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b="0" i="0" dirty="0">
                <a:solidFill>
                  <a:srgbClr val="373E3F"/>
                </a:solidFill>
                <a:effectLst/>
                <a:latin typeface="Times New Roman" panose="02020603050405020304" pitchFamily="18" charset="0"/>
                <a:cs typeface="Times New Roman" panose="02020603050405020304" pitchFamily="18" charset="0"/>
              </a:rPr>
              <a:t>It was written by Brian Fox for GNU OS and can be used in place of </a:t>
            </a:r>
            <a:r>
              <a:rPr lang="en-US" sz="2400" b="0" i="0" dirty="0" err="1">
                <a:solidFill>
                  <a:srgbClr val="373E3F"/>
                </a:solidFill>
                <a:effectLst/>
                <a:latin typeface="Times New Roman" panose="02020603050405020304" pitchFamily="18" charset="0"/>
                <a:cs typeface="Times New Roman" panose="02020603050405020304" pitchFamily="18" charset="0"/>
              </a:rPr>
              <a:t>Bourne</a:t>
            </a:r>
            <a:r>
              <a:rPr lang="en-US" sz="2400" b="0" i="0" dirty="0">
                <a:solidFill>
                  <a:srgbClr val="373E3F"/>
                </a:solidFill>
                <a:effectLst/>
                <a:latin typeface="Times New Roman" panose="02020603050405020304" pitchFamily="18" charset="0"/>
                <a:cs typeface="Times New Roman" panose="02020603050405020304" pitchFamily="18" charset="0"/>
              </a:rPr>
              <a:t> Shell.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b="0" i="0" dirty="0">
                <a:solidFill>
                  <a:srgbClr val="373E3F"/>
                </a:solidFill>
                <a:effectLst/>
                <a:latin typeface="Times New Roman" panose="02020603050405020304" pitchFamily="18" charset="0"/>
                <a:cs typeface="Times New Roman" panose="02020603050405020304" pitchFamily="18" charset="0"/>
              </a:rPr>
              <a:t>It is similar to </a:t>
            </a:r>
            <a:r>
              <a:rPr lang="en-US" sz="2400" b="0" i="0" dirty="0" err="1">
                <a:solidFill>
                  <a:srgbClr val="373E3F"/>
                </a:solidFill>
                <a:effectLst/>
                <a:latin typeface="Times New Roman" panose="02020603050405020304" pitchFamily="18" charset="0"/>
                <a:cs typeface="Times New Roman" panose="02020603050405020304" pitchFamily="18" charset="0"/>
              </a:rPr>
              <a:t>Bourne</a:t>
            </a:r>
            <a:r>
              <a:rPr lang="en-US" sz="2400" b="0" i="0" dirty="0">
                <a:solidFill>
                  <a:srgbClr val="373E3F"/>
                </a:solidFill>
                <a:effectLst/>
                <a:latin typeface="Times New Roman" panose="02020603050405020304" pitchFamily="18" charset="0"/>
                <a:cs typeface="Times New Roman" panose="02020603050405020304" pitchFamily="18" charset="0"/>
              </a:rPr>
              <a:t> Shell but includes some additional features such as command-line editing that make it easier and more convenient to use. It is the default user shell on most Linux installations.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b="0" i="0" dirty="0">
                <a:solidFill>
                  <a:srgbClr val="373E3F"/>
                </a:solidFill>
                <a:effectLst/>
                <a:latin typeface="Times New Roman" panose="02020603050405020304" pitchFamily="18" charset="0"/>
                <a:cs typeface="Times New Roman" panose="02020603050405020304" pitchFamily="18" charset="0"/>
              </a:rPr>
              <a:t>It is basically an interpreted and non-compiled process that can also run in the terminal window.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b="0" i="0" dirty="0">
                <a:solidFill>
                  <a:srgbClr val="373E3F"/>
                </a:solidFill>
                <a:effectLst/>
                <a:latin typeface="Times New Roman" panose="02020603050405020304" pitchFamily="18" charset="0"/>
                <a:cs typeface="Times New Roman" panose="02020603050405020304" pitchFamily="18" charset="0"/>
              </a:rPr>
              <a:t>It is also capable of reading commands from shell scripts.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SHELL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10426290" cy="4037749"/>
          </a:xfrm>
        </p:spPr>
        <p:txBody>
          <a:bodyPr>
            <a:normAutofit fontScale="55000" lnSpcReduction="20000"/>
          </a:bodyPr>
          <a:lstStyle/>
          <a:p>
            <a:r>
              <a:rPr lang="en-US" sz="3300" b="0" i="0" dirty="0">
                <a:solidFill>
                  <a:srgbClr val="373E3F"/>
                </a:solidFill>
                <a:effectLst/>
                <a:latin typeface="Times New Roman" panose="02020603050405020304" pitchFamily="18" charset="0"/>
                <a:cs typeface="Times New Roman" panose="02020603050405020304" pitchFamily="18" charset="0"/>
              </a:rPr>
              <a:t>Linux shell is a user interface present between user and kernel. </a:t>
            </a:r>
            <a:endParaRPr lang="en-US" sz="3300" b="0" i="0" dirty="0">
              <a:solidFill>
                <a:srgbClr val="373E3F"/>
              </a:solidFill>
              <a:effectLst/>
              <a:latin typeface="Times New Roman" panose="02020603050405020304" pitchFamily="18" charset="0"/>
              <a:cs typeface="Times New Roman" panose="02020603050405020304" pitchFamily="18" charset="0"/>
            </a:endParaRPr>
          </a:p>
          <a:p>
            <a:r>
              <a:rPr lang="en-US" sz="3300" b="0" i="0" dirty="0">
                <a:solidFill>
                  <a:srgbClr val="373E3F"/>
                </a:solidFill>
                <a:effectLst/>
                <a:latin typeface="Times New Roman" panose="02020603050405020304" pitchFamily="18" charset="0"/>
                <a:cs typeface="Times New Roman" panose="02020603050405020304" pitchFamily="18" charset="0"/>
              </a:rPr>
              <a:t>It is used for executing commands and communication with Linux OS. </a:t>
            </a:r>
            <a:endParaRPr lang="en-US" sz="3300" b="0" i="0" dirty="0">
              <a:solidFill>
                <a:srgbClr val="373E3F"/>
              </a:solidFill>
              <a:effectLst/>
              <a:latin typeface="Times New Roman" panose="02020603050405020304" pitchFamily="18" charset="0"/>
              <a:cs typeface="Times New Roman" panose="02020603050405020304" pitchFamily="18" charset="0"/>
            </a:endParaRPr>
          </a:p>
          <a:p>
            <a:r>
              <a:rPr lang="en-US" sz="3300" b="0" i="0" dirty="0">
                <a:solidFill>
                  <a:srgbClr val="373E3F"/>
                </a:solidFill>
                <a:effectLst/>
                <a:latin typeface="Times New Roman" panose="02020603050405020304" pitchFamily="18" charset="0"/>
                <a:cs typeface="Times New Roman" panose="02020603050405020304" pitchFamily="18" charset="0"/>
              </a:rPr>
              <a:t>Linux shell is basically a program used by users for executing commands. </a:t>
            </a:r>
            <a:endParaRPr lang="en-US" sz="3300" b="0" i="0" dirty="0">
              <a:solidFill>
                <a:srgbClr val="373E3F"/>
              </a:solidFill>
              <a:effectLst/>
              <a:latin typeface="Times New Roman" panose="02020603050405020304" pitchFamily="18" charset="0"/>
              <a:cs typeface="Times New Roman" panose="02020603050405020304" pitchFamily="18" charset="0"/>
            </a:endParaRPr>
          </a:p>
          <a:p>
            <a:r>
              <a:rPr lang="en-US" sz="3300" b="0" i="0" dirty="0">
                <a:solidFill>
                  <a:srgbClr val="373E3F"/>
                </a:solidFill>
                <a:effectLst/>
                <a:latin typeface="Times New Roman" panose="02020603050405020304" pitchFamily="18" charset="0"/>
                <a:cs typeface="Times New Roman" panose="02020603050405020304" pitchFamily="18" charset="0"/>
              </a:rPr>
              <a:t>It accepts human-readable commands as input and converts them into kernel understandable language.</a:t>
            </a:r>
            <a:endParaRPr lang="en-US" sz="3300" b="0" i="0" dirty="0">
              <a:solidFill>
                <a:srgbClr val="373E3F"/>
              </a:solidFill>
              <a:effectLst/>
              <a:latin typeface="Times New Roman" panose="02020603050405020304" pitchFamily="18" charset="0"/>
              <a:cs typeface="Times New Roman" panose="02020603050405020304" pitchFamily="18" charset="0"/>
            </a:endParaRPr>
          </a:p>
          <a:p>
            <a:pPr algn="l"/>
            <a:r>
              <a:rPr lang="en-US" sz="3300" b="0" i="0" dirty="0">
                <a:solidFill>
                  <a:srgbClr val="373E3F"/>
                </a:solidFill>
                <a:effectLst/>
                <a:latin typeface="Times New Roman" panose="02020603050405020304" pitchFamily="18" charset="0"/>
                <a:cs typeface="Times New Roman" panose="02020603050405020304" pitchFamily="18" charset="0"/>
              </a:rPr>
              <a:t>Different types of shells are commonly used on typical Linux system as listed below: </a:t>
            </a:r>
            <a:endParaRPr lang="en-US" sz="3300" b="0" i="0" dirty="0">
              <a:solidFill>
                <a:srgbClr val="373E3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CSH (C Shell)</a:t>
            </a:r>
            <a:endParaRPr lang="en-US" sz="33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KSH (Korn Shell)</a:t>
            </a:r>
            <a:endParaRPr lang="en-US" sz="33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BASH (</a:t>
            </a:r>
            <a:r>
              <a:rPr lang="en-US" sz="3300" b="0" i="0" dirty="0" err="1">
                <a:solidFill>
                  <a:srgbClr val="1A3D3C"/>
                </a:solidFill>
                <a:effectLst/>
                <a:latin typeface="Times New Roman" panose="02020603050405020304" pitchFamily="18" charset="0"/>
                <a:cs typeface="Times New Roman" panose="02020603050405020304" pitchFamily="18" charset="0"/>
              </a:rPr>
              <a:t>Bourne</a:t>
            </a:r>
            <a:r>
              <a:rPr lang="en-US" sz="3300" b="0" i="0" dirty="0">
                <a:solidFill>
                  <a:srgbClr val="1A3D3C"/>
                </a:solidFill>
                <a:effectLst/>
                <a:latin typeface="Times New Roman" panose="02020603050405020304" pitchFamily="18" charset="0"/>
                <a:cs typeface="Times New Roman" panose="02020603050405020304" pitchFamily="18" charset="0"/>
              </a:rPr>
              <a:t> Again Shell)</a:t>
            </a:r>
            <a:endParaRPr lang="en-US" sz="33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300" b="0" i="0" dirty="0">
                <a:solidFill>
                  <a:srgbClr val="1A3D3C"/>
                </a:solidFill>
                <a:effectLst/>
                <a:latin typeface="Times New Roman" panose="02020603050405020304" pitchFamily="18" charset="0"/>
                <a:cs typeface="Times New Roman" panose="02020603050405020304" pitchFamily="18" charset="0"/>
              </a:rPr>
              <a:t>TCSH</a:t>
            </a:r>
            <a:endParaRPr lang="en-US" sz="33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300" b="0" i="0" dirty="0" err="1">
                <a:solidFill>
                  <a:srgbClr val="1A3D3C"/>
                </a:solidFill>
                <a:effectLst/>
                <a:latin typeface="Times New Roman" panose="02020603050405020304" pitchFamily="18" charset="0"/>
                <a:cs typeface="Times New Roman" panose="02020603050405020304" pitchFamily="18" charset="0"/>
              </a:rPr>
              <a:t>Bourne</a:t>
            </a:r>
            <a:r>
              <a:rPr lang="en-US" sz="3300" b="0" i="0" dirty="0">
                <a:solidFill>
                  <a:srgbClr val="1A3D3C"/>
                </a:solidFill>
                <a:effectLst/>
                <a:latin typeface="Times New Roman" panose="02020603050405020304" pitchFamily="18" charset="0"/>
                <a:cs typeface="Times New Roman" panose="02020603050405020304" pitchFamily="18" charset="0"/>
              </a:rPr>
              <a:t> Shell</a:t>
            </a:r>
            <a:endParaRPr lang="en-US" sz="3300" b="0" i="0" dirty="0">
              <a:solidFill>
                <a:srgbClr val="1A3D3C"/>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SHELL SCRIPTING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sz="2400" b="0" i="0" dirty="0">
                <a:solidFill>
                  <a:srgbClr val="373E3F"/>
                </a:solidFill>
                <a:effectLst/>
                <a:latin typeface="Times New Roman" panose="02020603050405020304" pitchFamily="18" charset="0"/>
                <a:cs typeface="Times New Roman" panose="02020603050405020304" pitchFamily="18" charset="0"/>
              </a:rPr>
              <a:t>Shell Script, as name suggests, is a script especially written for shell.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dirty="0">
                <a:solidFill>
                  <a:srgbClr val="373E3F"/>
                </a:solidFill>
                <a:latin typeface="Times New Roman" panose="02020603050405020304" pitchFamily="18" charset="0"/>
                <a:cs typeface="Times New Roman" panose="02020603050405020304" pitchFamily="18" charset="0"/>
              </a:rPr>
              <a:t>S</a:t>
            </a:r>
            <a:r>
              <a:rPr lang="en-US" sz="2400" b="0" i="0" dirty="0">
                <a:solidFill>
                  <a:srgbClr val="373E3F"/>
                </a:solidFill>
                <a:effectLst/>
                <a:latin typeface="Times New Roman" panose="02020603050405020304" pitchFamily="18" charset="0"/>
                <a:cs typeface="Times New Roman" panose="02020603050405020304" pitchFamily="18" charset="0"/>
              </a:rPr>
              <a:t>cript means programming language that is being used to control applications.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b="0" i="0" dirty="0">
                <a:solidFill>
                  <a:srgbClr val="373E3F"/>
                </a:solidFill>
                <a:effectLst/>
                <a:latin typeface="Times New Roman" panose="02020603050405020304" pitchFamily="18" charset="0"/>
                <a:cs typeface="Times New Roman" panose="02020603050405020304" pitchFamily="18" charset="0"/>
              </a:rPr>
              <a:t>It simply allows the execution of different commands that are entered in the shell.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b="0" i="0" dirty="0">
                <a:solidFill>
                  <a:srgbClr val="373E3F"/>
                </a:solidFill>
                <a:effectLst/>
                <a:latin typeface="Times New Roman" panose="02020603050405020304" pitchFamily="18" charset="0"/>
                <a:cs typeface="Times New Roman" panose="02020603050405020304" pitchFamily="18" charset="0"/>
              </a:rPr>
              <a:t>It generally helps you to create complex programs containing conditional statements, loops, and functions. </a:t>
            </a:r>
            <a:endParaRPr lang="en-US" sz="2400" b="0" i="0" dirty="0">
              <a:solidFill>
                <a:srgbClr val="373E3F"/>
              </a:solidFill>
              <a:effectLst/>
              <a:latin typeface="Times New Roman" panose="02020603050405020304" pitchFamily="18" charset="0"/>
              <a:cs typeface="Times New Roman" panose="02020603050405020304" pitchFamily="18" charset="0"/>
            </a:endParaRPr>
          </a:p>
          <a:p>
            <a:r>
              <a:rPr lang="en-US" sz="2400" b="0" i="0" dirty="0">
                <a:solidFill>
                  <a:srgbClr val="373E3F"/>
                </a:solidFill>
                <a:effectLst/>
                <a:latin typeface="Times New Roman" panose="02020603050405020304" pitchFamily="18" charset="0"/>
                <a:cs typeface="Times New Roman" panose="02020603050405020304" pitchFamily="18" charset="0"/>
              </a:rPr>
              <a:t>It is very easy to debug, can simplify everyday automation processes, and is much quicker as compared to writing big programs.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i="0" dirty="0">
                <a:solidFill>
                  <a:srgbClr val="1A3D3C"/>
                </a:solidFill>
                <a:effectLst/>
                <a:latin typeface="Times New Roman" panose="02020603050405020304" pitchFamily="18" charset="0"/>
                <a:cs typeface="Times New Roman" panose="02020603050405020304" pitchFamily="18" charset="0"/>
              </a:rPr>
              <a:t>Shell variable</a:t>
            </a:r>
            <a:br>
              <a:rPr lang="en-IN" b="1" i="0" dirty="0">
                <a:solidFill>
                  <a:srgbClr val="1A3D3C"/>
                </a:solidFill>
                <a:effectLst/>
                <a:latin typeface="-apple-system"/>
              </a:rPr>
            </a:br>
            <a:endParaRPr lang="en-IN" dirty="0"/>
          </a:p>
        </p:txBody>
      </p:sp>
      <p:sp>
        <p:nvSpPr>
          <p:cNvPr id="3" name="Content Placeholder 2"/>
          <p:cNvSpPr>
            <a:spLocks noGrp="1"/>
          </p:cNvSpPr>
          <p:nvPr>
            <p:ph idx="1"/>
          </p:nvPr>
        </p:nvSpPr>
        <p:spPr>
          <a:xfrm>
            <a:off x="1451579" y="2006082"/>
            <a:ext cx="10435621" cy="4413379"/>
          </a:xfrm>
        </p:spPr>
        <p:txBody>
          <a:bodyPr>
            <a:noAutofit/>
          </a:bodyPr>
          <a:lstStyle/>
          <a:p>
            <a:r>
              <a:rPr lang="en-US" sz="1800" b="0" i="0" dirty="0">
                <a:solidFill>
                  <a:srgbClr val="373E3F"/>
                </a:solidFill>
                <a:effectLst/>
                <a:latin typeface="Times New Roman" panose="02020603050405020304" pitchFamily="18" charset="0"/>
                <a:cs typeface="Times New Roman" panose="02020603050405020304" pitchFamily="18" charset="0"/>
              </a:rPr>
              <a:t>Shell variables are integral parts of all Shell programs and scripts. </a:t>
            </a:r>
            <a:endParaRPr lang="en-US" sz="1800" b="0" i="0" dirty="0">
              <a:solidFill>
                <a:srgbClr val="373E3F"/>
              </a:solidFill>
              <a:effectLst/>
              <a:latin typeface="Times New Roman" panose="02020603050405020304" pitchFamily="18" charset="0"/>
              <a:cs typeface="Times New Roman" panose="02020603050405020304" pitchFamily="18" charset="0"/>
            </a:endParaRPr>
          </a:p>
          <a:p>
            <a:r>
              <a:rPr lang="en-US" sz="1800" b="0" i="0" dirty="0">
                <a:solidFill>
                  <a:srgbClr val="373E3F"/>
                </a:solidFill>
                <a:effectLst/>
                <a:latin typeface="Times New Roman" panose="02020603050405020304" pitchFamily="18" charset="0"/>
                <a:cs typeface="Times New Roman" panose="02020603050405020304" pitchFamily="18" charset="0"/>
              </a:rPr>
              <a:t>In general, we know that variables usually store data either in the form of characters or numbers. </a:t>
            </a:r>
            <a:endParaRPr lang="en-US" sz="1800" b="0" i="0" dirty="0">
              <a:solidFill>
                <a:srgbClr val="373E3F"/>
              </a:solidFill>
              <a:effectLst/>
              <a:latin typeface="Times New Roman" panose="02020603050405020304" pitchFamily="18" charset="0"/>
              <a:cs typeface="Times New Roman" panose="02020603050405020304" pitchFamily="18" charset="0"/>
            </a:endParaRPr>
          </a:p>
          <a:p>
            <a:r>
              <a:rPr lang="en-US" sz="1800" b="0" i="0" dirty="0">
                <a:solidFill>
                  <a:srgbClr val="373E3F"/>
                </a:solidFill>
                <a:effectLst/>
                <a:latin typeface="Times New Roman" panose="02020603050405020304" pitchFamily="18" charset="0"/>
                <a:cs typeface="Times New Roman" panose="02020603050405020304" pitchFamily="18" charset="0"/>
              </a:rPr>
              <a:t>Generally, shell variables are stored as strings. </a:t>
            </a:r>
            <a:endParaRPr lang="en-US" sz="1800" b="0" i="0" dirty="0">
              <a:solidFill>
                <a:srgbClr val="373E3F"/>
              </a:solidFill>
              <a:effectLst/>
              <a:latin typeface="Times New Roman" panose="02020603050405020304" pitchFamily="18" charset="0"/>
              <a:cs typeface="Times New Roman" panose="02020603050405020304" pitchFamily="18" charset="0"/>
            </a:endParaRPr>
          </a:p>
          <a:p>
            <a:r>
              <a:rPr lang="en-US" sz="1800" b="0" i="0" dirty="0">
                <a:solidFill>
                  <a:srgbClr val="373E3F"/>
                </a:solidFill>
                <a:effectLst/>
                <a:latin typeface="Times New Roman" panose="02020603050405020304" pitchFamily="18" charset="0"/>
                <a:cs typeface="Times New Roman" panose="02020603050405020304" pitchFamily="18" charset="0"/>
              </a:rPr>
              <a:t>Variables in the shell provide the information needed for scripts/commands to execute. </a:t>
            </a:r>
            <a:endParaRPr lang="en-US" sz="1800" b="0" i="0" dirty="0">
              <a:solidFill>
                <a:srgbClr val="373E3F"/>
              </a:solidFill>
              <a:effectLst/>
              <a:latin typeface="Times New Roman" panose="02020603050405020304" pitchFamily="18" charset="0"/>
              <a:cs typeface="Times New Roman" panose="02020603050405020304" pitchFamily="18" charset="0"/>
            </a:endParaRPr>
          </a:p>
          <a:p>
            <a:pPr marL="0" indent="0" algn="l">
              <a:buNone/>
            </a:pPr>
            <a:r>
              <a:rPr lang="en-US" sz="1800" b="0" i="0" dirty="0">
                <a:solidFill>
                  <a:srgbClr val="373E3F"/>
                </a:solidFill>
                <a:effectLst/>
                <a:latin typeface="Times New Roman" panose="02020603050405020304" pitchFamily="18" charset="0"/>
                <a:cs typeface="Times New Roman" panose="02020603050405020304" pitchFamily="18" charset="0"/>
              </a:rPr>
              <a:t>Shell scripts usually have two types of variables:  </a:t>
            </a:r>
            <a:endParaRPr lang="en-US" sz="1800" b="0" i="0" dirty="0">
              <a:solidFill>
                <a:srgbClr val="373E3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1A3D3C"/>
                </a:solidFill>
                <a:effectLst/>
                <a:latin typeface="Times New Roman" panose="02020603050405020304" pitchFamily="18" charset="0"/>
                <a:cs typeface="Times New Roman" panose="02020603050405020304" pitchFamily="18" charset="0"/>
              </a:rPr>
              <a:t>System-defined variables: </a:t>
            </a:r>
            <a:r>
              <a:rPr lang="en-US" sz="1800" i="0" dirty="0">
                <a:solidFill>
                  <a:srgbClr val="1A3D3C"/>
                </a:solidFill>
                <a:effectLst/>
                <a:latin typeface="Times New Roman" panose="02020603050405020304" pitchFamily="18" charset="0"/>
                <a:cs typeface="Times New Roman" panose="02020603050405020304" pitchFamily="18" charset="0"/>
              </a:rPr>
              <a:t>Also called environment variables, these are special built-in variables in the Linux kernel for each shell. They are normally defined in capital letters by the OS (Linux) and are standard variables.</a:t>
            </a:r>
            <a:endParaRPr lang="en-US" sz="1800" dirty="0">
              <a:solidFill>
                <a:srgbClr val="1A3D3C"/>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solidFill>
                  <a:srgbClr val="1A3D3C"/>
                </a:solidFill>
                <a:effectLst/>
                <a:latin typeface="Times New Roman" panose="02020603050405020304" pitchFamily="18" charset="0"/>
                <a:cs typeface="Times New Roman" panose="02020603050405020304" pitchFamily="18" charset="0"/>
              </a:rPr>
              <a:t>User-defined variables:</a:t>
            </a:r>
            <a:r>
              <a:rPr lang="en-US" sz="1800" b="0" i="0" dirty="0">
                <a:solidFill>
                  <a:srgbClr val="1A3D3C"/>
                </a:solidFill>
                <a:effectLst/>
                <a:latin typeface="Times New Roman" panose="02020603050405020304" pitchFamily="18" charset="0"/>
                <a:cs typeface="Times New Roman" panose="02020603050405020304" pitchFamily="18" charset="0"/>
              </a:rPr>
              <a:t> These variables are created and defined by users in order to store, access, read, and manipulate data. In general, they are defined in lowercase letters. The Echo command allows you to view them.</a:t>
            </a:r>
            <a:br>
              <a:rPr lang="en-US" sz="1600" b="0" i="0" dirty="0">
                <a:solidFill>
                  <a:srgbClr val="1A3D3C"/>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Shell Commands</a:t>
            </a:r>
            <a:endParaRPr lang="en-IN"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nvPr>
        </p:nvGraphicFramePr>
        <p:xfrm>
          <a:off x="1137146" y="1825625"/>
          <a:ext cx="4696408" cy="4326118"/>
        </p:xfrm>
        <a:graphic>
          <a:graphicData uri="http://schemas.openxmlformats.org/drawingml/2006/table">
            <a:tbl>
              <a:tblPr/>
              <a:tblGrid>
                <a:gridCol w="1878563"/>
                <a:gridCol w="2817845"/>
              </a:tblGrid>
              <a:tr h="527577">
                <a:tc>
                  <a:txBody>
                    <a:bodyPr/>
                    <a:lstStyle/>
                    <a:p>
                      <a:pPr fontAlgn="t"/>
                      <a:r>
                        <a:rPr lang="en-IN" sz="1600">
                          <a:effectLst/>
                          <a:latin typeface="Times New Roman" panose="02020603050405020304" pitchFamily="18" charset="0"/>
                          <a:cs typeface="Times New Roman" panose="02020603050405020304" pitchFamily="18" charset="0"/>
                        </a:rPr>
                        <a:t>cat</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dirty="0">
                          <a:effectLst/>
                          <a:latin typeface="Times New Roman" panose="02020603050405020304" pitchFamily="18" charset="0"/>
                          <a:cs typeface="Times New Roman" panose="02020603050405020304" pitchFamily="18" charset="0"/>
                        </a:rPr>
                        <a:t>concatenate and print data</a:t>
                      </a:r>
                      <a:endParaRPr lang="en-IN" sz="1600" dirty="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27577">
                <a:tc>
                  <a:txBody>
                    <a:bodyPr/>
                    <a:lstStyle/>
                    <a:p>
                      <a:pPr fontAlgn="t"/>
                      <a:r>
                        <a:rPr lang="en-IN" sz="1600">
                          <a:effectLst/>
                          <a:latin typeface="Times New Roman" panose="02020603050405020304" pitchFamily="18" charset="0"/>
                          <a:cs typeface="Times New Roman" panose="02020603050405020304" pitchFamily="18" charset="0"/>
                        </a:rPr>
                        <a:t>lpr</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effectLst/>
                          <a:latin typeface="Times New Roman" panose="02020603050405020304" pitchFamily="18" charset="0"/>
                          <a:cs typeface="Times New Roman" panose="02020603050405020304" pitchFamily="18" charset="0"/>
                        </a:rPr>
                        <a:t>spool file for line printing</a:t>
                      </a:r>
                      <a:endParaRPr lang="en-US" sz="1600" dirty="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27577">
                <a:tc>
                  <a:txBody>
                    <a:bodyPr/>
                    <a:lstStyle/>
                    <a:p>
                      <a:pPr fontAlgn="t"/>
                      <a:r>
                        <a:rPr lang="en-IN" sz="1600">
                          <a:effectLst/>
                          <a:latin typeface="Times New Roman" panose="02020603050405020304" pitchFamily="18" charset="0"/>
                          <a:cs typeface="Times New Roman" panose="02020603050405020304" pitchFamily="18" charset="0"/>
                        </a:rPr>
                        <a:t>cd</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dirty="0">
                          <a:effectLst/>
                          <a:latin typeface="Times New Roman" panose="02020603050405020304" pitchFamily="18" charset="0"/>
                          <a:cs typeface="Times New Roman" panose="02020603050405020304" pitchFamily="18" charset="0"/>
                        </a:rPr>
                        <a:t>change current directory</a:t>
                      </a:r>
                      <a:endParaRPr lang="en-IN" sz="1600" dirty="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27577">
                <a:tc>
                  <a:txBody>
                    <a:bodyPr/>
                    <a:lstStyle/>
                    <a:p>
                      <a:pPr fontAlgn="t"/>
                      <a:r>
                        <a:rPr lang="en-IN" sz="1600">
                          <a:effectLst/>
                          <a:latin typeface="Times New Roman" panose="02020603050405020304" pitchFamily="18" charset="0"/>
                          <a:cs typeface="Times New Roman" panose="02020603050405020304" pitchFamily="18" charset="0"/>
                        </a:rPr>
                        <a:t>lprm, cancel</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remove jobs from line printer queue</a:t>
                      </a:r>
                      <a:endParaRPr lang="en-US"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11749">
                <a:tc>
                  <a:txBody>
                    <a:bodyPr/>
                    <a:lstStyle/>
                    <a:p>
                      <a:pPr fontAlgn="t"/>
                      <a:r>
                        <a:rPr lang="en-IN" sz="1600">
                          <a:effectLst/>
                          <a:latin typeface="Times New Roman" panose="02020603050405020304" pitchFamily="18" charset="0"/>
                          <a:cs typeface="Times New Roman" panose="02020603050405020304" pitchFamily="18" charset="0"/>
                        </a:rPr>
                        <a:t>chgrp</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change file group</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27577">
                <a:tc>
                  <a:txBody>
                    <a:bodyPr/>
                    <a:lstStyle/>
                    <a:p>
                      <a:pPr fontAlgn="t"/>
                      <a:r>
                        <a:rPr lang="en-IN" sz="1600">
                          <a:effectLst/>
                          <a:latin typeface="Times New Roman" panose="02020603050405020304" pitchFamily="18" charset="0"/>
                          <a:cs typeface="Times New Roman" panose="02020603050405020304" pitchFamily="18" charset="0"/>
                        </a:rPr>
                        <a:t>ls</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list and generate statistics for files</a:t>
                      </a:r>
                      <a:endParaRPr lang="en-US"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01021">
                <a:tc>
                  <a:txBody>
                    <a:bodyPr/>
                    <a:lstStyle/>
                    <a:p>
                      <a:pPr fontAlgn="t"/>
                      <a:r>
                        <a:rPr lang="en-IN" sz="1600">
                          <a:effectLst/>
                          <a:latin typeface="Times New Roman" panose="02020603050405020304" pitchFamily="18" charset="0"/>
                          <a:cs typeface="Times New Roman" panose="02020603050405020304" pitchFamily="18" charset="0"/>
                        </a:rPr>
                        <a:t>chmod</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change file mode</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27577">
                <a:tc>
                  <a:txBody>
                    <a:bodyPr/>
                    <a:lstStyle/>
                    <a:p>
                      <a:pPr fontAlgn="t"/>
                      <a:r>
                        <a:rPr lang="en-IN" sz="1600">
                          <a:effectLst/>
                          <a:latin typeface="Times New Roman" panose="02020603050405020304" pitchFamily="18" charset="0"/>
                          <a:cs typeface="Times New Roman" panose="02020603050405020304" pitchFamily="18" charset="0"/>
                        </a:rPr>
                        <a:t>mkdir</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latin typeface="Times New Roman" panose="02020603050405020304" pitchFamily="18" charset="0"/>
                          <a:cs typeface="Times New Roman" panose="02020603050405020304" pitchFamily="18" charset="0"/>
                        </a:rPr>
                        <a:t>make a new directory</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11749">
                <a:tc>
                  <a:txBody>
                    <a:bodyPr/>
                    <a:lstStyle/>
                    <a:p>
                      <a:pPr fontAlgn="t"/>
                      <a:r>
                        <a:rPr lang="en-IN" sz="1600">
                          <a:effectLst/>
                          <a:latin typeface="Times New Roman" panose="02020603050405020304" pitchFamily="18" charset="0"/>
                          <a:cs typeface="Times New Roman" panose="02020603050405020304" pitchFamily="18" charset="0"/>
                        </a:rPr>
                        <a:t>cp</a:t>
                      </a:r>
                      <a:endParaRPr lang="en-IN" sz="160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a:noFill/>
                    </a:lnB>
                    <a:solidFill>
                      <a:srgbClr val="F9F9F9"/>
                    </a:solidFill>
                  </a:tcPr>
                </a:tc>
                <a:tc>
                  <a:txBody>
                    <a:bodyPr/>
                    <a:lstStyle/>
                    <a:p>
                      <a:pPr fontAlgn="t"/>
                      <a:r>
                        <a:rPr lang="en-IN" sz="1600" dirty="0">
                          <a:effectLst/>
                          <a:latin typeface="Times New Roman" panose="02020603050405020304" pitchFamily="18" charset="0"/>
                          <a:cs typeface="Times New Roman" panose="02020603050405020304" pitchFamily="18" charset="0"/>
                        </a:rPr>
                        <a:t>copy file data</a:t>
                      </a:r>
                      <a:endParaRPr lang="en-IN" sz="1600" dirty="0">
                        <a:effectLst/>
                        <a:latin typeface="Times New Roman" panose="02020603050405020304" pitchFamily="18" charset="0"/>
                        <a:cs typeface="Times New Roman" panose="02020603050405020304" pitchFamily="18" charset="0"/>
                      </a:endParaRPr>
                    </a:p>
                  </a:txBody>
                  <a:tcPr marL="50893" marR="50893" marT="50893" marB="50893">
                    <a:lnL>
                      <a:noFill/>
                    </a:lnL>
                    <a:lnR>
                      <a:noFill/>
                    </a:lnR>
                    <a:lnT w="7620" cap="flat" cmpd="sng" algn="ctr">
                      <a:solidFill>
                        <a:srgbClr val="DDDDDD"/>
                      </a:solidFill>
                      <a:prstDash val="solid"/>
                      <a:round/>
                      <a:headEnd type="none" w="med" len="med"/>
                      <a:tailEnd type="none" w="med" len="med"/>
                    </a:lnT>
                    <a:lnB>
                      <a:noFill/>
                    </a:lnB>
                    <a:solidFill>
                      <a:srgbClr val="F9F9F9"/>
                    </a:solidFill>
                  </a:tcPr>
                </a:tc>
              </a:tr>
            </a:tbl>
          </a:graphicData>
        </a:graphic>
      </p:graphicFrame>
      <p:graphicFrame>
        <p:nvGraphicFramePr>
          <p:cNvPr id="6" name="Table 5"/>
          <p:cNvGraphicFramePr>
            <a:graphicFrameLocks noGrp="1"/>
          </p:cNvGraphicFramePr>
          <p:nvPr/>
        </p:nvGraphicFramePr>
        <p:xfrm>
          <a:off x="5943600" y="1825625"/>
          <a:ext cx="5495730" cy="4238489"/>
        </p:xfrm>
        <a:graphic>
          <a:graphicData uri="http://schemas.openxmlformats.org/drawingml/2006/table">
            <a:tbl>
              <a:tblPr/>
              <a:tblGrid>
                <a:gridCol w="2181497"/>
                <a:gridCol w="3314233"/>
              </a:tblGrid>
              <a:tr h="426423">
                <a:tc>
                  <a:txBody>
                    <a:bodyPr/>
                    <a:lstStyle/>
                    <a:p>
                      <a:pPr fontAlgn="t"/>
                      <a:r>
                        <a:rPr lang="en-US" sz="1600" dirty="0">
                          <a:effectLst/>
                          <a:latin typeface="Times New Roman" panose="02020603050405020304" pitchFamily="18" charset="0"/>
                          <a:cs typeface="Times New Roman" panose="02020603050405020304" pitchFamily="18" charset="0"/>
                        </a:rPr>
                        <a:t>f</a:t>
                      </a:r>
                      <a:r>
                        <a:rPr lang="en-IN" sz="1600" dirty="0" err="1">
                          <a:effectLst/>
                          <a:latin typeface="Times New Roman" panose="02020603050405020304" pitchFamily="18" charset="0"/>
                          <a:cs typeface="Times New Roman" panose="02020603050405020304" pitchFamily="18" charset="0"/>
                        </a:rPr>
                        <a:t>ile</a:t>
                      </a:r>
                      <a:endParaRPr lang="en-IN" sz="1600" dirty="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determine file type</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426423">
                <a:tc>
                  <a:txBody>
                    <a:bodyPr/>
                    <a:lstStyle/>
                    <a:p>
                      <a:pPr fontAlgn="t"/>
                      <a:r>
                        <a:rPr lang="en-IN" sz="1600" dirty="0">
                          <a:effectLst/>
                          <a:latin typeface="Times New Roman" panose="02020603050405020304" pitchFamily="18" charset="0"/>
                          <a:cs typeface="Times New Roman" panose="02020603050405020304" pitchFamily="18" charset="0"/>
                        </a:rPr>
                        <a:t>mv</a:t>
                      </a:r>
                      <a:endParaRPr lang="en-IN" sz="1600" dirty="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latin typeface="Times New Roman" panose="02020603050405020304" pitchFamily="18" charset="0"/>
                          <a:cs typeface="Times New Roman" panose="02020603050405020304" pitchFamily="18" charset="0"/>
                        </a:rPr>
                        <a:t>move or rename files</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1014">
                <a:tc>
                  <a:txBody>
                    <a:bodyPr/>
                    <a:lstStyle/>
                    <a:p>
                      <a:pPr fontAlgn="t"/>
                      <a:r>
                        <a:rPr lang="en-IN" sz="1600">
                          <a:effectLst/>
                          <a:latin typeface="Times New Roman" panose="02020603050405020304" pitchFamily="18" charset="0"/>
                          <a:cs typeface="Times New Roman" panose="02020603050405020304" pitchFamily="18" charset="0"/>
                        </a:rPr>
                        <a:t>find</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find files</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426423">
                <a:tc>
                  <a:txBody>
                    <a:bodyPr/>
                    <a:lstStyle/>
                    <a:p>
                      <a:pPr fontAlgn="t"/>
                      <a:r>
                        <a:rPr lang="en-IN" sz="1600">
                          <a:effectLst/>
                          <a:latin typeface="Times New Roman" panose="02020603050405020304" pitchFamily="18" charset="0"/>
                          <a:cs typeface="Times New Roman" panose="02020603050405020304" pitchFamily="18" charset="0"/>
                        </a:rPr>
                        <a:t>pwd</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IN" sz="1600">
                          <a:effectLst/>
                          <a:latin typeface="Times New Roman" panose="02020603050405020304" pitchFamily="18" charset="0"/>
                          <a:cs typeface="Times New Roman" panose="02020603050405020304" pitchFamily="18" charset="0"/>
                        </a:rPr>
                        <a:t>print working directory</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26423">
                <a:tc>
                  <a:txBody>
                    <a:bodyPr/>
                    <a:lstStyle/>
                    <a:p>
                      <a:pPr fontAlgn="t"/>
                      <a:r>
                        <a:rPr lang="en-IN" sz="1600" dirty="0">
                          <a:effectLst/>
                          <a:latin typeface="Times New Roman" panose="02020603050405020304" pitchFamily="18" charset="0"/>
                          <a:cs typeface="Times New Roman" panose="02020603050405020304" pitchFamily="18" charset="0"/>
                        </a:rPr>
                        <a:t>grep</a:t>
                      </a:r>
                      <a:endParaRPr lang="en-IN" sz="1600" dirty="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effectLst/>
                          <a:latin typeface="Times New Roman" panose="02020603050405020304" pitchFamily="18" charset="0"/>
                          <a:cs typeface="Times New Roman" panose="02020603050405020304" pitchFamily="18" charset="0"/>
                        </a:rPr>
                        <a:t>search file for regular expression</a:t>
                      </a:r>
                      <a:endParaRPr lang="en-US" sz="1600" dirty="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426423">
                <a:tc>
                  <a:txBody>
                    <a:bodyPr/>
                    <a:lstStyle/>
                    <a:p>
                      <a:pPr fontAlgn="t"/>
                      <a:r>
                        <a:rPr lang="en-IN" sz="1600">
                          <a:effectLst/>
                          <a:latin typeface="Times New Roman" panose="02020603050405020304" pitchFamily="18" charset="0"/>
                          <a:cs typeface="Times New Roman" panose="02020603050405020304" pitchFamily="18" charset="0"/>
                        </a:rPr>
                        <a:t>rm, rmdir</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remove (unlink) files or directories</a:t>
                      </a:r>
                      <a:endParaRPr lang="en-US"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21014">
                <a:tc>
                  <a:txBody>
                    <a:bodyPr/>
                    <a:lstStyle/>
                    <a:p>
                      <a:pPr fontAlgn="t"/>
                      <a:r>
                        <a:rPr lang="en-IN" sz="1600">
                          <a:effectLst/>
                          <a:latin typeface="Times New Roman" panose="02020603050405020304" pitchFamily="18" charset="0"/>
                          <a:cs typeface="Times New Roman" panose="02020603050405020304" pitchFamily="18" charset="0"/>
                        </a:rPr>
                        <a:t>head</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give first few lines</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426423">
                <a:tc>
                  <a:txBody>
                    <a:bodyPr/>
                    <a:lstStyle/>
                    <a:p>
                      <a:pPr fontAlgn="t"/>
                      <a:r>
                        <a:rPr lang="en-IN" sz="1600">
                          <a:effectLst/>
                          <a:latin typeface="Times New Roman" panose="02020603050405020304" pitchFamily="18" charset="0"/>
                          <a:cs typeface="Times New Roman" panose="02020603050405020304" pitchFamily="18" charset="0"/>
                        </a:rPr>
                        <a:t>tail</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latin typeface="Times New Roman" panose="02020603050405020304" pitchFamily="18" charset="0"/>
                          <a:cs typeface="Times New Roman" panose="02020603050405020304" pitchFamily="18" charset="0"/>
                        </a:rPr>
                        <a:t>print last lines from file</a:t>
                      </a:r>
                      <a:endParaRPr lang="en-US"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26423">
                <a:tc>
                  <a:txBody>
                    <a:bodyPr/>
                    <a:lstStyle/>
                    <a:p>
                      <a:pPr fontAlgn="t"/>
                      <a:r>
                        <a:rPr lang="en-IN" sz="1600">
                          <a:effectLst/>
                          <a:latin typeface="Times New Roman" panose="02020603050405020304" pitchFamily="18" charset="0"/>
                          <a:cs typeface="Times New Roman" panose="02020603050405020304" pitchFamily="18" charset="0"/>
                        </a:rPr>
                        <a:t>just</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IN" sz="1600">
                          <a:effectLst/>
                          <a:latin typeface="Times New Roman" panose="02020603050405020304" pitchFamily="18" charset="0"/>
                          <a:cs typeface="Times New Roman" panose="02020603050405020304" pitchFamily="18" charset="0"/>
                        </a:rPr>
                        <a:t>text justification program</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00868">
                <a:tc>
                  <a:txBody>
                    <a:bodyPr/>
                    <a:lstStyle/>
                    <a:p>
                      <a:pPr fontAlgn="t"/>
                      <a:r>
                        <a:rPr lang="en-IN" sz="1600">
                          <a:effectLst/>
                          <a:latin typeface="Times New Roman" panose="02020603050405020304" pitchFamily="18" charset="0"/>
                          <a:cs typeface="Times New Roman" panose="02020603050405020304" pitchFamily="18" charset="0"/>
                        </a:rPr>
                        <a:t>touch</a:t>
                      </a:r>
                      <a:endParaRPr lang="en-IN" sz="160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latin typeface="Times New Roman" panose="02020603050405020304" pitchFamily="18" charset="0"/>
                          <a:cs typeface="Times New Roman" panose="02020603050405020304" pitchFamily="18" charset="0"/>
                        </a:rPr>
                        <a:t>update access and modification times of a file</a:t>
                      </a:r>
                      <a:endParaRPr lang="en-US" sz="1600" dirty="0">
                        <a:effectLst/>
                        <a:latin typeface="Times New Roman" panose="02020603050405020304" pitchFamily="18" charset="0"/>
                        <a:cs typeface="Times New Roman" panose="02020603050405020304" pitchFamily="18" charset="0"/>
                      </a:endParaRPr>
                    </a:p>
                  </a:txBody>
                  <a:tcPr marL="41245" marR="41245" marT="41245" marB="41245">
                    <a:lnL>
                      <a:noFill/>
                    </a:lnL>
                    <a:lnR>
                      <a:noFill/>
                    </a:lnR>
                    <a:lnT w="762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i="0" dirty="0">
                <a:solidFill>
                  <a:srgbClr val="1A3D3C"/>
                </a:solidFill>
                <a:effectLst/>
                <a:latin typeface="Times New Roman" panose="02020603050405020304" pitchFamily="18" charset="0"/>
                <a:cs typeface="Times New Roman" panose="02020603050405020304" pitchFamily="18" charset="0"/>
              </a:rPr>
              <a:t>File permissions in Linux</a:t>
            </a:r>
            <a:br>
              <a:rPr lang="en-IN" b="1" i="0" dirty="0">
                <a:solidFill>
                  <a:srgbClr val="1A3D3C"/>
                </a:solidFill>
                <a:effectLst/>
                <a:latin typeface="-apple-system"/>
              </a:rPr>
            </a:br>
            <a:endParaRPr lang="en-IN" dirty="0"/>
          </a:p>
        </p:txBody>
      </p:sp>
      <p:sp>
        <p:nvSpPr>
          <p:cNvPr id="3" name="Content Placeholder 2"/>
          <p:cNvSpPr>
            <a:spLocks noGrp="1"/>
          </p:cNvSpPr>
          <p:nvPr>
            <p:ph idx="1"/>
          </p:nvPr>
        </p:nvSpPr>
        <p:spPr/>
        <p:txBody>
          <a:bodyPr>
            <a:normAutofit lnSpcReduction="10000"/>
          </a:bodyPr>
          <a:lstStyle/>
          <a:p>
            <a:pPr marL="0" indent="0" algn="l">
              <a:buNone/>
            </a:pPr>
            <a:r>
              <a:rPr lang="en-US" sz="2400" b="0" i="0" dirty="0">
                <a:solidFill>
                  <a:srgbClr val="373E3F"/>
                </a:solidFill>
                <a:effectLst/>
                <a:latin typeface="Times New Roman" panose="02020603050405020304" pitchFamily="18" charset="0"/>
                <a:cs typeface="Times New Roman" panose="02020603050405020304" pitchFamily="18" charset="0"/>
              </a:rPr>
              <a:t>There are three owners in the Linux System i.e., user, group, and others. These owners have three types of permissions defined as listed below: </a:t>
            </a:r>
            <a:endParaRPr lang="en-US" sz="2400" b="0" i="0" dirty="0">
              <a:solidFill>
                <a:srgbClr val="373E3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1A3D3C"/>
                </a:solidFill>
                <a:effectLst/>
                <a:latin typeface="Times New Roman" panose="02020603050405020304" pitchFamily="18" charset="0"/>
                <a:cs typeface="Times New Roman" panose="02020603050405020304" pitchFamily="18" charset="0"/>
              </a:rPr>
              <a:t>Read (r):</a:t>
            </a:r>
            <a:r>
              <a:rPr lang="en-US" sz="2400" b="0" i="0" dirty="0">
                <a:solidFill>
                  <a:srgbClr val="1A3D3C"/>
                </a:solidFill>
                <a:effectLst/>
                <a:latin typeface="Times New Roman" panose="02020603050405020304" pitchFamily="18" charset="0"/>
                <a:cs typeface="Times New Roman" panose="02020603050405020304" pitchFamily="18" charset="0"/>
              </a:rPr>
              <a:t> It allows the user to open and read the file or list the directory. </a:t>
            </a:r>
            <a:endParaRPr lang="en-US" sz="24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1A3D3C"/>
                </a:solidFill>
                <a:effectLst/>
                <a:latin typeface="Times New Roman" panose="02020603050405020304" pitchFamily="18" charset="0"/>
                <a:cs typeface="Times New Roman" panose="02020603050405020304" pitchFamily="18" charset="0"/>
              </a:rPr>
              <a:t>Write (w):</a:t>
            </a:r>
            <a:r>
              <a:rPr lang="en-US" sz="2400" b="0" i="0" dirty="0">
                <a:solidFill>
                  <a:srgbClr val="1A3D3C"/>
                </a:solidFill>
                <a:effectLst/>
                <a:latin typeface="Times New Roman" panose="02020603050405020304" pitchFamily="18" charset="0"/>
                <a:cs typeface="Times New Roman" panose="02020603050405020304" pitchFamily="18" charset="0"/>
              </a:rPr>
              <a:t> It allows the user to open and modify the file. One can also add new files to the directory. </a:t>
            </a:r>
            <a:endParaRPr lang="en-US" sz="24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1A3D3C"/>
                </a:solidFill>
                <a:effectLst/>
                <a:latin typeface="Times New Roman" panose="02020603050405020304" pitchFamily="18" charset="0"/>
                <a:cs typeface="Times New Roman" panose="02020603050405020304" pitchFamily="18" charset="0"/>
              </a:rPr>
              <a:t>Execute (x):</a:t>
            </a:r>
            <a:r>
              <a:rPr lang="en-US" sz="2400" b="0" i="0" dirty="0">
                <a:solidFill>
                  <a:srgbClr val="1A3D3C"/>
                </a:solidFill>
                <a:effectLst/>
                <a:latin typeface="Times New Roman" panose="02020603050405020304" pitchFamily="18" charset="0"/>
                <a:cs typeface="Times New Roman" panose="02020603050405020304" pitchFamily="18" charset="0"/>
              </a:rPr>
              <a:t> It allows the user to execute or run the file.  One can also lookup a specific file within a directory.</a:t>
            </a:r>
            <a:endParaRPr lang="en-US" sz="2400" b="0" i="0" dirty="0">
              <a:solidFill>
                <a:srgbClr val="1A3D3C"/>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Shell Scripting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An interactive debugging tool, as well as a quick start.   </a:t>
            </a:r>
            <a:endParaRPr lang="en-US"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Programmers need not change their syntax since both command and syntax are identical to those entered directly into the command line.  </a:t>
            </a:r>
            <a:endParaRPr lang="en-US"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Shell scripts are easy to use and quicker to write.   </a:t>
            </a:r>
            <a:endParaRPr lang="en-US"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It helps automate administrative tasks, so it is time-saving.   </a:t>
            </a:r>
            <a:endParaRPr lang="en-US"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As shell scripts are written in an interpreted language, they can be run without any additional effort on almost any modern operating system, including UNIX, Linux, BSD, and Mac OS X.  </a:t>
            </a:r>
            <a:endParaRPr lang="en-US"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They can be utilized for bulk execution rather than single instructions.   </a:t>
            </a:r>
            <a:endParaRPr lang="en-US"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Using it, you can develop your own custom operating system with relevant features.  </a:t>
            </a:r>
            <a:endParaRPr lang="en-US"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i="0" dirty="0">
                <a:solidFill>
                  <a:srgbClr val="1A3D3C"/>
                </a:solidFill>
                <a:effectLst/>
                <a:latin typeface="Times New Roman" panose="02020603050405020304" pitchFamily="18" charset="0"/>
                <a:cs typeface="Times New Roman" panose="02020603050405020304" pitchFamily="18" charset="0"/>
              </a:rPr>
              <a:t>Software applications can be developed according to their respective platforms with this tool.</a:t>
            </a:r>
            <a:endParaRPr lang="en-US" i="0" dirty="0">
              <a:solidFill>
                <a:srgbClr val="1A3D3C"/>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Drawbacks of Shell Scripting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Errors are frequent and costly, and a single error can alter the command.  </a:t>
            </a:r>
            <a:endParaRPr lang="en-US" sz="2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The execution speed is slow. </a:t>
            </a:r>
            <a:endParaRPr lang="en-US" sz="2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Bugs or inadequacies in the language's syntax or implementation.  </a:t>
            </a:r>
            <a:endParaRPr lang="en-US" sz="2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Large, complex tasks aren't well suited to it.  </a:t>
            </a:r>
            <a:endParaRPr lang="en-US" sz="2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Contrary to other scripting languages, etc., it provides a minimal data structure.   </a:t>
            </a:r>
            <a:endParaRPr lang="en-US" sz="2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i="0" dirty="0">
                <a:solidFill>
                  <a:srgbClr val="1A3D3C"/>
                </a:solidFill>
                <a:effectLst/>
                <a:latin typeface="Times New Roman" panose="02020603050405020304" pitchFamily="18" charset="0"/>
                <a:cs typeface="Times New Roman" panose="02020603050405020304" pitchFamily="18" charset="0"/>
              </a:rPr>
              <a:t>Every time a shell command is executed, a new process is launched.</a:t>
            </a:r>
            <a:endParaRPr lang="en-US" sz="2400" i="0" dirty="0">
              <a:solidFill>
                <a:srgbClr val="1A3D3C"/>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766218"/>
            <a:ext cx="10515600" cy="1325563"/>
          </a:xfrm>
        </p:spPr>
        <p:txBody>
          <a:bodyPr/>
          <a:lstStyle/>
          <a:p>
            <a:r>
              <a:rPr lang="en-US" dirty="0"/>
              <a:t>                             </a:t>
            </a: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Operating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An operating system (OS) is system software that manages computer hardware, software resources, and provides common services for computer programs.</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An operating system is a software </a:t>
            </a:r>
            <a:r>
              <a:rPr lang="en-US" sz="2400" i="0" dirty="0" err="1">
                <a:effectLst/>
                <a:latin typeface="Times New Roman" panose="02020603050405020304" pitchFamily="18" charset="0"/>
                <a:cs typeface="Times New Roman" panose="02020603050405020304" pitchFamily="18" charset="0"/>
              </a:rPr>
              <a:t>programme</a:t>
            </a:r>
            <a:r>
              <a:rPr lang="en-US" sz="2400" i="0" dirty="0">
                <a:effectLst/>
                <a:latin typeface="Times New Roman" panose="02020603050405020304" pitchFamily="18" charset="0"/>
                <a:cs typeface="Times New Roman" panose="02020603050405020304" pitchFamily="18" charset="0"/>
              </a:rPr>
              <a:t> required to manage and operate a computing device like smartphones, tablets, computers, supercomputers, web servers, cars, network towers, smartwatches, etc.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It is the operating system that eliminates the need to know coding language to interact with computing devices.</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Windows, Linux, and Android are examples of operating systems that enable the user to use programs like MS Office, Notepad, and games on the computer or mobile phone.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80449" y="541175"/>
            <a:ext cx="3691952" cy="54629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Operating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4037749"/>
          </a:xfrm>
        </p:spPr>
        <p:txBody>
          <a:bodyPr>
            <a:normAutofit fontScale="85000" lnSpcReduction="10000"/>
          </a:bodyPr>
          <a:lstStyle/>
          <a:p>
            <a:r>
              <a:rPr lang="en-US" sz="2400" b="0" i="0" dirty="0">
                <a:effectLst/>
                <a:latin typeface="Times New Roman" panose="02020603050405020304" pitchFamily="18" charset="0"/>
                <a:cs typeface="Times New Roman" panose="02020603050405020304" pitchFamily="18" charset="0"/>
              </a:rPr>
              <a:t>Linux is a family of open-source Unix-like operating systems based on the Linux kernel. </a:t>
            </a:r>
            <a:endParaRPr lang="en-US" sz="2400" b="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n operating system kernel first released on September 17, 1991, by Linus Torvalds. Linux is typically packaged in a Linux distribution.</a:t>
            </a:r>
            <a:endParaRPr lang="en-US" sz="2400" b="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Linux offers great speed and security.</a:t>
            </a:r>
            <a:endParaRPr lang="en-US"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Original author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Linus Torvalds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Initial release date</a:t>
            </a:r>
            <a:r>
              <a:rPr lang="en-IN" sz="2400" i="0" dirty="0">
                <a:effectLst/>
                <a:latin typeface="Times New Roman" panose="02020603050405020304" pitchFamily="18" charset="0"/>
                <a:cs typeface="Times New Roman" panose="02020603050405020304" pitchFamily="18" charset="0"/>
              </a:rPr>
              <a:t>: 17 September 1991</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Developer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Linus Torvalds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Programming languages</a:t>
            </a:r>
            <a:r>
              <a:rPr lang="en-IN" sz="2400" i="0" dirty="0">
                <a:effectLst/>
                <a:latin typeface="Times New Roman" panose="02020603050405020304" pitchFamily="18" charset="0"/>
                <a:cs typeface="Times New Roman" panose="02020603050405020304" pitchFamily="18" charset="0"/>
              </a:rPr>
              <a:t>: </a:t>
            </a:r>
            <a:r>
              <a:rPr lang="en-IN" sz="2400" i="0" u="none" strike="noStrike" dirty="0">
                <a:effectLst/>
                <a:latin typeface="Times New Roman" panose="02020603050405020304" pitchFamily="18" charset="0"/>
                <a:cs typeface="Times New Roman" panose="02020603050405020304" pitchFamily="18" charset="0"/>
                <a:hlinkClick r:id="rId1"/>
              </a:rPr>
              <a:t>C</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Assembly language</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Update methods</a:t>
            </a:r>
            <a:r>
              <a:rPr lang="en-IN" sz="2400" i="0" dirty="0">
                <a:effectLst/>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KernelCare</a:t>
            </a:r>
            <a:r>
              <a:rPr lang="en-IN" sz="2400" i="0" dirty="0">
                <a:effectLst/>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dpkg</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GNOME Software</a:t>
            </a:r>
            <a:endParaRPr lang="en-IN" sz="2400" i="0" dirty="0">
              <a:effectLst/>
              <a:latin typeface="Times New Roman" panose="02020603050405020304" pitchFamily="18" charset="0"/>
              <a:cs typeface="Times New Roman" panose="02020603050405020304" pitchFamily="18" charset="0"/>
            </a:endParaRPr>
          </a:p>
          <a:p>
            <a:pPr marL="0" indent="0">
              <a:buNone/>
            </a:pP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37089" y="432476"/>
            <a:ext cx="7117821" cy="54644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910" y="804519"/>
            <a:ext cx="9603275" cy="1049235"/>
          </a:xfrm>
        </p:spPr>
        <p:txBody>
          <a:bodyPr>
            <a:normAutofit fontScale="90000"/>
          </a:bodyPr>
          <a:lstStyle/>
          <a:p>
            <a:r>
              <a:rPr lang="en-US" b="1" i="0" dirty="0">
                <a:solidFill>
                  <a:srgbClr val="373E3F"/>
                </a:solidFill>
                <a:effectLst/>
                <a:latin typeface="Times New Roman" panose="02020603050405020304" pitchFamily="18" charset="0"/>
                <a:cs typeface="Times New Roman" panose="02020603050405020304" pitchFamily="18" charset="0"/>
              </a:rPr>
              <a:t>Some important features of Linux OS include: </a:t>
            </a:r>
            <a:br>
              <a:rPr lang="en-US" b="0" i="0" dirty="0">
                <a:solidFill>
                  <a:srgbClr val="373E3F"/>
                </a:solidFill>
                <a:effectLst/>
                <a:latin typeface="-apple-system"/>
              </a:rPr>
            </a:br>
            <a:endParaRPr lang="en-IN" dirty="0"/>
          </a:p>
        </p:txBody>
      </p:sp>
      <p:sp>
        <p:nvSpPr>
          <p:cNvPr id="3" name="Content Placeholder 2"/>
          <p:cNvSpPr>
            <a:spLocks noGrp="1"/>
          </p:cNvSpPr>
          <p:nvPr>
            <p:ph idx="1"/>
          </p:nvPr>
        </p:nvSpPr>
        <p:spPr>
          <a:xfrm>
            <a:off x="1451579" y="2015732"/>
            <a:ext cx="9603275" cy="4105150"/>
          </a:xfrm>
        </p:spPr>
        <p:txBody>
          <a:bodyPr>
            <a:normAutofit fontScale="85000" lnSpcReduction="20000"/>
          </a:bodyPr>
          <a:lstStyle/>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Free and Open Source: It is freely and easily available to anyone.</a:t>
            </a:r>
            <a:endParaRPr lang="en-US"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Robust and Adaptable: Linux can operate for prolonged periods without crashing and considered to have very much immune to security threats.</a:t>
            </a:r>
            <a:endParaRPr lang="en-US"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More secure: It is more secure as it provides security using authentication features like password authentication, security auditing, and file system access control.</a:t>
            </a:r>
            <a:endParaRPr lang="en-US"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Multiprogramming System: More than one can function or an application can run simultaneously.</a:t>
            </a:r>
            <a:endParaRPr lang="en-US"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Application Support: It has its own software repository i.e., place or storage location from where software can be retrieved so that users can download and install applications.</a:t>
            </a:r>
            <a:endParaRPr lang="en-US"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Supports customized keywords: There are many different languages used throughout the world, therefore Linux supports the installation of multiple languages keyboards.</a:t>
            </a:r>
            <a:endParaRPr lang="en-US"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1A3D3C"/>
                </a:solidFill>
                <a:effectLst/>
                <a:latin typeface="Times New Roman" panose="02020603050405020304" pitchFamily="18" charset="0"/>
                <a:cs typeface="Times New Roman" panose="02020603050405020304" pitchFamily="18" charset="0"/>
              </a:rPr>
              <a:t>GUI (Graphical User Interface): It provides an interface for users to interact with the system and allows to use of GUI applications such as VLC, Firefox, etc.</a:t>
            </a:r>
            <a:endParaRPr lang="en-US" b="0" i="0" dirty="0">
              <a:solidFill>
                <a:srgbClr val="1A3D3C"/>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OS ARCHITECTURE</a:t>
            </a:r>
            <a:endParaRPr lang="en-IN"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948473" y="1994459"/>
            <a:ext cx="5693833" cy="389325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Linux OS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567543"/>
            <a:ext cx="10310328" cy="5141167"/>
          </a:xfrm>
        </p:spPr>
        <p:txBody>
          <a:bodyPr>
            <a:normAutofit fontScale="55000" lnSpcReduction="20000"/>
          </a:bodyPr>
          <a:lstStyle/>
          <a:p>
            <a:pPr algn="l">
              <a:buFont typeface="Arial" panose="020B0604020202020204" pitchFamily="34" charset="0"/>
              <a:buChar char="•"/>
            </a:pPr>
            <a:endParaRPr lang="en-US" sz="3400" b="1"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Kernel:</a:t>
            </a:r>
            <a:r>
              <a:rPr lang="en-US" sz="3400" i="0" dirty="0">
                <a:solidFill>
                  <a:srgbClr val="1A3D3C"/>
                </a:solidFill>
                <a:effectLst/>
                <a:latin typeface="Times New Roman" panose="02020603050405020304" pitchFamily="18" charset="0"/>
                <a:cs typeface="Times New Roman" panose="02020603050405020304" pitchFamily="18" charset="0"/>
              </a:rPr>
              <a:t> It is considered a core or main part of Linux and is generally responsible for all major activities of OS such as process management, device management, etc.  </a:t>
            </a:r>
            <a:endParaRPr lang="en-US" sz="3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System Library:</a:t>
            </a:r>
            <a:r>
              <a:rPr lang="en-US" sz="3400" i="0" dirty="0">
                <a:solidFill>
                  <a:srgbClr val="1A3D3C"/>
                </a:solidFill>
                <a:effectLst/>
                <a:latin typeface="Times New Roman" panose="02020603050405020304" pitchFamily="18" charset="0"/>
                <a:cs typeface="Times New Roman" panose="02020603050405020304" pitchFamily="18" charset="0"/>
              </a:rPr>
              <a:t> These are special functions or programs with the help of which application programs or system utilities can access features of the kernel without any requirement of code. It is simply used to implement the functionality of the OS. </a:t>
            </a:r>
            <a:endParaRPr lang="en-US" sz="3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System Utility:</a:t>
            </a:r>
            <a:r>
              <a:rPr lang="en-US" sz="3400" i="0" dirty="0">
                <a:solidFill>
                  <a:srgbClr val="1A3D3C"/>
                </a:solidFill>
                <a:effectLst/>
                <a:latin typeface="Times New Roman" panose="02020603050405020304" pitchFamily="18" charset="0"/>
                <a:cs typeface="Times New Roman" panose="02020603050405020304" pitchFamily="18" charset="0"/>
              </a:rPr>
              <a:t> These are utility programs that are responsible to perform specialized and individual-level tasks. They are considered more liable and allow users to manage the computer.  </a:t>
            </a:r>
            <a:endParaRPr lang="en-US" sz="3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Hardware:</a:t>
            </a:r>
            <a:r>
              <a:rPr lang="en-US" sz="3400" i="0" dirty="0">
                <a:solidFill>
                  <a:srgbClr val="1A3D3C"/>
                </a:solidFill>
                <a:effectLst/>
                <a:latin typeface="Times New Roman" panose="02020603050405020304" pitchFamily="18" charset="0"/>
                <a:cs typeface="Times New Roman" panose="02020603050405020304" pitchFamily="18" charset="0"/>
              </a:rPr>
              <a:t> It is physical hardware that includes items such as a mouse, keyboard, display, CPU, etc. </a:t>
            </a:r>
            <a:endParaRPr lang="en-US" sz="340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400" b="1" i="0" dirty="0">
                <a:solidFill>
                  <a:srgbClr val="1A3D3C"/>
                </a:solidFill>
                <a:effectLst/>
                <a:latin typeface="Times New Roman" panose="02020603050405020304" pitchFamily="18" charset="0"/>
                <a:cs typeface="Times New Roman" panose="02020603050405020304" pitchFamily="18" charset="0"/>
              </a:rPr>
              <a:t>Shell:</a:t>
            </a:r>
            <a:r>
              <a:rPr lang="en-US" sz="3400" i="0" dirty="0">
                <a:solidFill>
                  <a:srgbClr val="1A3D3C"/>
                </a:solidFill>
                <a:effectLst/>
                <a:latin typeface="Times New Roman" panose="02020603050405020304" pitchFamily="18" charset="0"/>
                <a:cs typeface="Times New Roman" panose="02020603050405020304" pitchFamily="18" charset="0"/>
              </a:rPr>
              <a:t> It is an environment in which we can run our commands, shell scripts, and programs. It is an interface between user and kernel that hides all complexities of functions of the kernel from the user. It is used to execute commands.</a:t>
            </a:r>
            <a:endParaRPr lang="en-US" sz="3400" i="0" dirty="0">
              <a:solidFill>
                <a:srgbClr val="1A3D3C"/>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KERNEL</a:t>
            </a:r>
            <a:endParaRPr lang="en-IN" b="1"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838200" y="1825625"/>
            <a:ext cx="6822233" cy="4920408"/>
          </a:xfrm>
        </p:spPr>
        <p:txBody>
          <a:bodyPr>
            <a:normAutofit fontScale="62500" lnSpcReduction="20000"/>
          </a:bodyPr>
          <a:lstStyle/>
          <a:p>
            <a:r>
              <a:rPr lang="en-US" sz="2600" b="0" i="0" dirty="0">
                <a:solidFill>
                  <a:srgbClr val="373E3F"/>
                </a:solidFill>
                <a:effectLst/>
                <a:latin typeface="Times New Roman" panose="02020603050405020304" pitchFamily="18" charset="0"/>
                <a:cs typeface="Times New Roman" panose="02020603050405020304" pitchFamily="18" charset="0"/>
              </a:rPr>
              <a:t>A kernel is considered the main component of Linux OS. It is simply a resource manager that acts as a bridge between hardware and software. </a:t>
            </a:r>
            <a:endParaRPr lang="en-US" sz="2600" b="0" i="0" dirty="0">
              <a:solidFill>
                <a:srgbClr val="373E3F"/>
              </a:solidFill>
              <a:effectLst/>
              <a:latin typeface="Times New Roman" panose="02020603050405020304" pitchFamily="18" charset="0"/>
              <a:cs typeface="Times New Roman" panose="02020603050405020304" pitchFamily="18" charset="0"/>
            </a:endParaRPr>
          </a:p>
          <a:p>
            <a:r>
              <a:rPr lang="en-US" sz="2600" b="0" i="0" dirty="0">
                <a:solidFill>
                  <a:srgbClr val="373E3F"/>
                </a:solidFill>
                <a:effectLst/>
                <a:latin typeface="Times New Roman" panose="02020603050405020304" pitchFamily="18" charset="0"/>
                <a:cs typeface="Times New Roman" panose="02020603050405020304" pitchFamily="18" charset="0"/>
              </a:rPr>
              <a:t>Its main role is to manage hardware resources for users and is generally used to provide an interface for user-level interaction. </a:t>
            </a:r>
            <a:endParaRPr lang="en-US" sz="2600" b="0" i="0" dirty="0">
              <a:solidFill>
                <a:srgbClr val="373E3F"/>
              </a:solidFill>
              <a:effectLst/>
              <a:latin typeface="Times New Roman" panose="02020603050405020304" pitchFamily="18" charset="0"/>
              <a:cs typeface="Times New Roman" panose="02020603050405020304" pitchFamily="18" charset="0"/>
            </a:endParaRPr>
          </a:p>
          <a:p>
            <a:r>
              <a:rPr lang="en-US" sz="2600" b="0" i="0" dirty="0">
                <a:solidFill>
                  <a:srgbClr val="373E3F"/>
                </a:solidFill>
                <a:effectLst/>
                <a:latin typeface="Times New Roman" panose="02020603050405020304" pitchFamily="18" charset="0"/>
                <a:cs typeface="Times New Roman" panose="02020603050405020304" pitchFamily="18" charset="0"/>
              </a:rPr>
              <a:t>A kernel is the first program that is loaded whenever a computer system starts. It is also referred to as low-level system software.</a:t>
            </a:r>
            <a:endParaRPr lang="en-US" sz="2600" b="0" i="0" dirty="0">
              <a:solidFill>
                <a:srgbClr val="373E3F"/>
              </a:solidFill>
              <a:effectLst/>
              <a:latin typeface="Times New Roman" panose="02020603050405020304" pitchFamily="18" charset="0"/>
              <a:cs typeface="Times New Roman" panose="02020603050405020304" pitchFamily="18" charset="0"/>
            </a:endParaRPr>
          </a:p>
          <a:p>
            <a:pPr marL="0" indent="0" algn="l">
              <a:buNone/>
            </a:pPr>
            <a:r>
              <a:rPr lang="en-US" sz="2600" b="0" i="0" dirty="0">
                <a:solidFill>
                  <a:srgbClr val="373E3F"/>
                </a:solidFill>
                <a:effectLst/>
                <a:latin typeface="Times New Roman" panose="02020603050405020304" pitchFamily="18" charset="0"/>
                <a:cs typeface="Times New Roman" panose="02020603050405020304" pitchFamily="18" charset="0"/>
              </a:rPr>
              <a:t>Its other main functions include: </a:t>
            </a:r>
            <a:endParaRPr lang="en-US" sz="2600" b="0" i="0" dirty="0">
              <a:solidFill>
                <a:srgbClr val="373E3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Memory Management</a:t>
            </a:r>
            <a:endParaRPr lang="en-US" sz="26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Process Management</a:t>
            </a:r>
            <a:endParaRPr lang="en-US" sz="26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Device Management</a:t>
            </a:r>
            <a:endParaRPr lang="en-US" sz="26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Storage Management</a:t>
            </a:r>
            <a:endParaRPr lang="en-US" sz="2600" b="0" i="0" dirty="0">
              <a:solidFill>
                <a:srgbClr val="1A3D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1A3D3C"/>
                </a:solidFill>
                <a:effectLst/>
                <a:latin typeface="Times New Roman" panose="02020603050405020304" pitchFamily="18" charset="0"/>
                <a:cs typeface="Times New Roman" panose="02020603050405020304" pitchFamily="18" charset="0"/>
              </a:rPr>
              <a:t>Manage access, and use of various peripherals that are connected to the computer.</a:t>
            </a:r>
            <a:endParaRPr lang="en-US" sz="2600" b="0" i="0" dirty="0">
              <a:solidFill>
                <a:srgbClr val="1A3D3C"/>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55979" y="2034073"/>
            <a:ext cx="3448665" cy="397009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8238</Words>
  <Application>WPS Presentation</Application>
  <PresentationFormat>Widescreen</PresentationFormat>
  <Paragraphs>205</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Times New Roman</vt:lpstr>
      <vt:lpstr>-apple-system</vt:lpstr>
      <vt:lpstr>Segoe Print</vt:lpstr>
      <vt:lpstr>Microsoft YaHei</vt:lpstr>
      <vt:lpstr>Arial Unicode MS</vt:lpstr>
      <vt:lpstr>Gill Sans MT</vt:lpstr>
      <vt:lpstr>Calibri</vt:lpstr>
      <vt:lpstr>Blue Waves</vt:lpstr>
      <vt:lpstr>PowerPoint 演示文稿</vt:lpstr>
      <vt:lpstr>Operating System</vt:lpstr>
      <vt:lpstr>PowerPoint 演示文稿</vt:lpstr>
      <vt:lpstr>Linux Operating System</vt:lpstr>
      <vt:lpstr>PowerPoint 演示文稿</vt:lpstr>
      <vt:lpstr>Some important features of Linux OS include:  </vt:lpstr>
      <vt:lpstr>LINUX OS ARCHITECTURE</vt:lpstr>
      <vt:lpstr>Linux OS Architecture</vt:lpstr>
      <vt:lpstr>KERNEL</vt:lpstr>
      <vt:lpstr>BASH</vt:lpstr>
      <vt:lpstr>LINUX SHELL</vt:lpstr>
      <vt:lpstr>SHELL SCRIPTING</vt:lpstr>
      <vt:lpstr>Shell variable </vt:lpstr>
      <vt:lpstr>Shell Commands</vt:lpstr>
      <vt:lpstr>File permissions in Linux </vt:lpstr>
      <vt:lpstr>Advantages of Shell Scripting</vt:lpstr>
      <vt:lpstr>Drawbacks of Shell Scripting</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lenovo</cp:lastModifiedBy>
  <cp:revision>4</cp:revision>
  <dcterms:created xsi:type="dcterms:W3CDTF">2022-04-02T14:50:00Z</dcterms:created>
  <dcterms:modified xsi:type="dcterms:W3CDTF">2022-04-04T16:13:11Z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2D87854F5CAE4742A67C9B13EA0CBCB3</vt:lpwstr>
  </property>
  <property fmtid="{D5CDD505-2E9C-101B-9397-08002B2CF9AE}" pid="3" name="KSOProductBuildVer">
    <vt:lpwstr>1033-11.2.0.11042</vt:lpwstr>
  </property>
</Properties>
</file>