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embeddedFontLst>
    <p:embeddedFont>
      <p:font typeface="Roboto" panose="020B0604020202020204" charset="0"/>
      <p:regular r:id="rId27"/>
      <p:bold r:id="rId28"/>
      <p:italic r:id="rId29"/>
      <p:boldItalic r:id="rId30"/>
    </p:embeddedFont>
    <p:embeddedFont>
      <p:font typeface="Calibri Light" panose="020F0302020204030204" pitchFamily="34" charset="0"/>
      <p:regular r:id="rId31"/>
      <p:italic r:id="rId32"/>
    </p:embeddedFont>
    <p:embeddedFont>
      <p:font typeface="Calibri" panose="020F0502020204030204" pitchFamily="34" charset="0"/>
      <p:regular r:id="rId33"/>
      <p:bold r:id="rId34"/>
      <p:italic r:id="rId35"/>
      <p:boldItalic r:id="rId36"/>
    </p:embeddedFont>
    <p:embeddedFont>
      <p:font typeface="Helvetica Neue" panose="020B060402020202020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74">
          <p15:clr>
            <a:srgbClr val="A4A3A4"/>
          </p15:clr>
        </p15:guide>
        <p15:guide id="2" orient="horz" pos="6">
          <p15:clr>
            <a:srgbClr val="A4A3A4"/>
          </p15:clr>
        </p15:guide>
        <p15:guide id="3" pos="3945">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1" roundtripDataSignature="AMtx7mhLlxTtvpa4B+RPo01URa6toD7nk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guide orient="horz" pos="2174"/>
        <p:guide orient="horz" pos="6"/>
        <p:guide pos="394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20" Type="http://schemas.openxmlformats.org/officeDocument/2006/relationships/slide" Target="slides/slide19.xml"/><Relationship Id="rId41"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0" name="Google Shape;15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5" name="Google Shape;15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1" name="Google Shape;16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7" name="Google Shape;16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8" name="Google Shape;17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4" name="Google Shape;18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0" name="Google Shape;19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3" name="Google Shape;20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5" name="Google Shape;1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444ff9d05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444ff9d05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44489ca481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2" name="Google Shape;222;g144489ca481_5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44489ca481_5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8" name="Google Shape;228;g144489ca481_5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444ff9d05d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444ff9d05d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44489ca481_5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144489ca481_5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44489ca481_5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g144489ca481_5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3" name="Google Shape;12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0" name="Google Shape;13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5" name="Google Shape;13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0" name="Google Shape;14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5" name="Google Shape;14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7/11/2023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9761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7/11/2023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94911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7/11/2023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8110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p:cSld name="1_Blank">
    <p:spTree>
      <p:nvGrpSpPr>
        <p:cNvPr id="1" name="Shape 9"/>
        <p:cNvGrpSpPr/>
        <p:nvPr/>
      </p:nvGrpSpPr>
      <p:grpSpPr>
        <a:xfrm>
          <a:off x="0" y="0"/>
          <a:ext cx="0" cy="0"/>
          <a:chOff x="0" y="0"/>
          <a:chExt cx="0" cy="0"/>
        </a:xfrm>
      </p:grpSpPr>
      <p:sp>
        <p:nvSpPr>
          <p:cNvPr id="16" name="Google Shape;16;p19"/>
          <p:cNvSpPr txBox="1">
            <a:spLocks noGrp="1"/>
          </p:cNvSpPr>
          <p:nvPr>
            <p:ph type="title"/>
          </p:nvPr>
        </p:nvSpPr>
        <p:spPr>
          <a:xfrm>
            <a:off x="563489" y="534991"/>
            <a:ext cx="10863385" cy="10191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solidFill>
                  <a:srgbClr val="000000"/>
                </a:solidFill>
                <a:latin typeface="Helvetica Neue"/>
                <a:ea typeface="Helvetica Neue"/>
                <a:cs typeface="Helvetica Neue"/>
                <a:sym typeface="Helvetica Neu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7" name="Google Shape;17;p19"/>
          <p:cNvSpPr txBox="1">
            <a:spLocks noGrp="1"/>
          </p:cNvSpPr>
          <p:nvPr>
            <p:ph type="body" idx="1"/>
          </p:nvPr>
        </p:nvSpPr>
        <p:spPr>
          <a:xfrm>
            <a:off x="563491" y="1922462"/>
            <a:ext cx="10861431" cy="40386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138"/>
              </a:spcBef>
              <a:spcAft>
                <a:spcPts val="0"/>
              </a:spcAft>
              <a:buSzPts val="1400"/>
              <a:buNone/>
              <a:defRPr>
                <a:solidFill>
                  <a:srgbClr val="000000"/>
                </a:solidFill>
                <a:latin typeface="Helvetica Neue"/>
                <a:ea typeface="Helvetica Neue"/>
                <a:cs typeface="Helvetica Neue"/>
                <a:sym typeface="Helvetica Neue"/>
              </a:defRPr>
            </a:lvl1pPr>
            <a:lvl2pPr marL="914400" lvl="1" indent="-228600" algn="l">
              <a:lnSpc>
                <a:spcPct val="100000"/>
              </a:lnSpc>
              <a:spcBef>
                <a:spcPts val="163"/>
              </a:spcBef>
              <a:spcAft>
                <a:spcPts val="0"/>
              </a:spcAft>
              <a:buSzPts val="1400"/>
              <a:buNone/>
              <a:defRPr>
                <a:solidFill>
                  <a:srgbClr val="000000"/>
                </a:solidFill>
                <a:latin typeface="Helvetica Neue"/>
                <a:ea typeface="Helvetica Neue"/>
                <a:cs typeface="Helvetica Neue"/>
                <a:sym typeface="Helvetica Neue"/>
              </a:defRPr>
            </a:lvl2pPr>
            <a:lvl3pPr marL="1371600" lvl="2" indent="-228600" algn="l">
              <a:lnSpc>
                <a:spcPct val="100000"/>
              </a:lnSpc>
              <a:spcBef>
                <a:spcPts val="325"/>
              </a:spcBef>
              <a:spcAft>
                <a:spcPts val="0"/>
              </a:spcAft>
              <a:buSzPts val="1400"/>
              <a:buNone/>
              <a:defRPr>
                <a:solidFill>
                  <a:srgbClr val="000000"/>
                </a:solidFill>
                <a:latin typeface="Helvetica Neue"/>
                <a:ea typeface="Helvetica Neue"/>
                <a:cs typeface="Helvetica Neue"/>
                <a:sym typeface="Helvetica Neue"/>
              </a:defRPr>
            </a:lvl3pPr>
            <a:lvl4pPr marL="1828800" lvl="3" indent="-228600" algn="l">
              <a:lnSpc>
                <a:spcPct val="100000"/>
              </a:lnSpc>
              <a:spcBef>
                <a:spcPts val="325"/>
              </a:spcBef>
              <a:spcAft>
                <a:spcPts val="0"/>
              </a:spcAft>
              <a:buSzPts val="1400"/>
              <a:buNone/>
              <a:defRPr>
                <a:solidFill>
                  <a:srgbClr val="000000"/>
                </a:solidFill>
                <a:latin typeface="Helvetica Neue"/>
                <a:ea typeface="Helvetica Neue"/>
                <a:cs typeface="Helvetica Neue"/>
                <a:sym typeface="Helvetica Neue"/>
              </a:defRPr>
            </a:lvl4pPr>
            <a:lvl5pPr marL="2286000" lvl="4" indent="-228600" algn="l">
              <a:lnSpc>
                <a:spcPct val="100000"/>
              </a:lnSpc>
              <a:spcBef>
                <a:spcPts val="325"/>
              </a:spcBef>
              <a:spcAft>
                <a:spcPts val="0"/>
              </a:spcAft>
              <a:buSzPts val="1400"/>
              <a:buNone/>
              <a:defRPr>
                <a:solidFill>
                  <a:srgbClr val="000000"/>
                </a:solidFill>
                <a:latin typeface="Helvetica Neue"/>
                <a:ea typeface="Helvetica Neue"/>
                <a:cs typeface="Helvetica Neue"/>
                <a:sym typeface="Helvetica Neue"/>
              </a:defRPr>
            </a:lvl5pPr>
            <a:lvl6pPr marL="2743200" lvl="5" indent="-228600" algn="l">
              <a:lnSpc>
                <a:spcPct val="100000"/>
              </a:lnSpc>
              <a:spcBef>
                <a:spcPts val="325"/>
              </a:spcBef>
              <a:spcAft>
                <a:spcPts val="0"/>
              </a:spcAft>
              <a:buSzPts val="1400"/>
              <a:buNone/>
              <a:defRPr/>
            </a:lvl6pPr>
            <a:lvl7pPr marL="3200400" lvl="6" indent="-228600" algn="l">
              <a:lnSpc>
                <a:spcPct val="100000"/>
              </a:lnSpc>
              <a:spcBef>
                <a:spcPts val="325"/>
              </a:spcBef>
              <a:spcAft>
                <a:spcPts val="0"/>
              </a:spcAft>
              <a:buSzPts val="1400"/>
              <a:buNone/>
              <a:defRPr/>
            </a:lvl7pPr>
            <a:lvl8pPr marL="3657600" lvl="7" indent="-228600" algn="l">
              <a:lnSpc>
                <a:spcPct val="100000"/>
              </a:lnSpc>
              <a:spcBef>
                <a:spcPts val="325"/>
              </a:spcBef>
              <a:spcAft>
                <a:spcPts val="0"/>
              </a:spcAft>
              <a:buSzPts val="1400"/>
              <a:buNone/>
              <a:defRPr/>
            </a:lvl8pPr>
            <a:lvl9pPr marL="4114800" lvl="8" indent="-228600" algn="l">
              <a:lnSpc>
                <a:spcPct val="100000"/>
              </a:lnSpc>
              <a:spcBef>
                <a:spcPts val="325"/>
              </a:spcBef>
              <a:spcAft>
                <a:spcPts val="325"/>
              </a:spcAft>
              <a:buSzPts val="1400"/>
              <a:buNone/>
              <a:defRPr/>
            </a:lvl9pPr>
          </a:lstStyle>
          <a:p>
            <a:endParaRPr/>
          </a:p>
        </p:txBody>
      </p:sp>
    </p:spTree>
    <p:extLst>
      <p:ext uri="{BB962C8B-B14F-4D97-AF65-F5344CB8AC3E}">
        <p14:creationId xmlns:p14="http://schemas.microsoft.com/office/powerpoint/2010/main" val="3932570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7/11/2023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4030181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7/11/2023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867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7/11/2023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72529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7/11/2023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08016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7/11/2023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27375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7/11/2023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9046117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7/11/2023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68405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7/11/2023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0555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7/11/2023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422066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9A379"/>
        </a:solidFill>
        <a:effectLst/>
      </p:bgPr>
    </p:bg>
    <p:spTree>
      <p:nvGrpSpPr>
        <p:cNvPr id="1" name="Shape 100"/>
        <p:cNvGrpSpPr/>
        <p:nvPr/>
      </p:nvGrpSpPr>
      <p:grpSpPr>
        <a:xfrm>
          <a:off x="0" y="0"/>
          <a:ext cx="0" cy="0"/>
          <a:chOff x="0" y="0"/>
          <a:chExt cx="0" cy="0"/>
        </a:xfrm>
      </p:grpSpPr>
      <p:sp>
        <p:nvSpPr>
          <p:cNvPr id="102" name="Google Shape;102;p1"/>
          <p:cNvSpPr txBox="1"/>
          <p:nvPr/>
        </p:nvSpPr>
        <p:spPr>
          <a:xfrm>
            <a:off x="1498862" y="3940404"/>
            <a:ext cx="10086680" cy="132343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1" i="0" u="none" strike="noStrike" cap="none" dirty="0">
                <a:solidFill>
                  <a:srgbClr val="060707"/>
                </a:solidFill>
                <a:latin typeface="Times New Roman"/>
                <a:ea typeface="Times New Roman"/>
                <a:cs typeface="Times New Roman"/>
                <a:sym typeface="Times New Roman"/>
              </a:rPr>
              <a:t>                      CHAPTER – 1</a:t>
            </a:r>
            <a:endParaRPr sz="1400" b="1" i="0" u="none" strike="noStrike" cap="none" dirty="0">
              <a:solidFill>
                <a:srgbClr val="060707"/>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000"/>
              <a:buFont typeface="Arial"/>
              <a:buNone/>
            </a:pPr>
            <a:r>
              <a:rPr lang="en-US" sz="4000" b="1" i="0" u="none" strike="noStrike" cap="none" dirty="0">
                <a:solidFill>
                  <a:srgbClr val="060707"/>
                </a:solidFill>
                <a:latin typeface="Times New Roman"/>
                <a:ea typeface="Times New Roman"/>
                <a:cs typeface="Times New Roman"/>
                <a:sym typeface="Times New Roman"/>
              </a:rPr>
              <a:t>OVERVIEW OF CLOUD COMPUTING</a:t>
            </a:r>
            <a:endParaRPr sz="1400" b="1" i="0" u="none" strike="noStrike" cap="none" dirty="0">
              <a:solidFill>
                <a:srgbClr val="060707"/>
              </a:solidFill>
              <a:latin typeface="Arial"/>
              <a:ea typeface="Arial"/>
              <a:cs typeface="Arial"/>
              <a:sym typeface="Arial"/>
            </a:endParaRPr>
          </a:p>
        </p:txBody>
      </p:sp>
      <p:sp>
        <p:nvSpPr>
          <p:cNvPr id="2" name="Rectangle 1"/>
          <p:cNvSpPr/>
          <p:nvPr/>
        </p:nvSpPr>
        <p:spPr>
          <a:xfrm>
            <a:off x="2377440" y="478302"/>
            <a:ext cx="7554351" cy="346210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TextBox 2"/>
          <p:cNvSpPr txBox="1"/>
          <p:nvPr/>
        </p:nvSpPr>
        <p:spPr>
          <a:xfrm>
            <a:off x="3896750" y="1601302"/>
            <a:ext cx="6231988" cy="1015663"/>
          </a:xfrm>
          <a:prstGeom prst="rect">
            <a:avLst/>
          </a:prstGeom>
          <a:noFill/>
        </p:spPr>
        <p:txBody>
          <a:bodyPr wrap="square" rtlCol="0">
            <a:spAutoFit/>
          </a:bodyPr>
          <a:lstStyle/>
          <a:p>
            <a:r>
              <a:rPr lang="en-IN" sz="6000" b="1" dirty="0" err="1" smtClean="0">
                <a:solidFill>
                  <a:schemeClr val="bg1"/>
                </a:solidFill>
              </a:rPr>
              <a:t>Devops</a:t>
            </a:r>
            <a:r>
              <a:rPr lang="en-IN" sz="6000" b="1" dirty="0" smtClean="0">
                <a:solidFill>
                  <a:schemeClr val="bg1"/>
                </a:solidFill>
              </a:rPr>
              <a:t> </a:t>
            </a:r>
            <a:endParaRPr lang="en-IN" sz="6000" b="1" dirty="0">
              <a:solidFill>
                <a:schemeClr val="bg1"/>
              </a:solidFill>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8"/>
          <p:cNvSpPr txBox="1">
            <a:spLocks noGrp="1"/>
          </p:cNvSpPr>
          <p:nvPr>
            <p:ph type="body" idx="1"/>
          </p:nvPr>
        </p:nvSpPr>
        <p:spPr>
          <a:xfrm>
            <a:off x="541854" y="1048955"/>
            <a:ext cx="10861500" cy="5282400"/>
          </a:xfrm>
          <a:prstGeom prst="rect">
            <a:avLst/>
          </a:prstGeom>
          <a:noFill/>
          <a:ln>
            <a:noFill/>
          </a:ln>
        </p:spPr>
        <p:txBody>
          <a:bodyPr spcFirstLastPara="1" wrap="square" lIns="91425" tIns="45700" rIns="91425" bIns="45700" anchor="t" anchorCtr="0">
            <a:noAutofit/>
          </a:bodyPr>
          <a:lstStyle/>
          <a:p>
            <a:pPr marL="457200" lvl="0" indent="-469900" algn="l" rtl="0">
              <a:lnSpc>
                <a:spcPct val="150000"/>
              </a:lnSpc>
              <a:spcBef>
                <a:spcPts val="0"/>
              </a:spcBef>
              <a:spcAft>
                <a:spcPts val="0"/>
              </a:spcAft>
              <a:buSzPts val="1800"/>
              <a:buFont typeface="Arial"/>
              <a:buAutoNum type="arabicPeriod" startAt="9"/>
            </a:pPr>
            <a:r>
              <a:rPr lang="en-US" sz="2000" b="1" i="0" u="none" strike="noStrike">
                <a:solidFill>
                  <a:srgbClr val="222222"/>
                </a:solidFill>
                <a:latin typeface="Times New Roman"/>
                <a:ea typeface="Times New Roman"/>
                <a:cs typeface="Times New Roman"/>
                <a:sym typeface="Times New Roman"/>
              </a:rPr>
              <a:t>Large Network Access</a:t>
            </a:r>
            <a:endParaRPr sz="2000" b="0">
              <a:latin typeface="Times New Roman"/>
              <a:ea typeface="Times New Roman"/>
              <a:cs typeface="Times New Roman"/>
              <a:sym typeface="Times New Roman"/>
            </a:endParaRPr>
          </a:p>
          <a:p>
            <a:pPr marL="38100" lvl="0" indent="-38100" algn="just" rtl="0">
              <a:lnSpc>
                <a:spcPct val="150000"/>
              </a:lnSpc>
              <a:spcBef>
                <a:spcPts val="900"/>
              </a:spcBef>
              <a:spcAft>
                <a:spcPts val="0"/>
              </a:spcAft>
              <a:buSzPts val="1400"/>
              <a:buNone/>
            </a:pPr>
            <a:r>
              <a:rPr lang="en-US" sz="1800" b="0" i="0" u="none" strike="noStrike">
                <a:solidFill>
                  <a:srgbClr val="222222"/>
                </a:solidFill>
                <a:latin typeface="Times New Roman"/>
                <a:ea typeface="Times New Roman"/>
                <a:cs typeface="Times New Roman"/>
                <a:sym typeface="Times New Roman"/>
              </a:rPr>
              <a:t>Cloud computing is so versatile that it enables its users to access cloud services. These fundamental characteristics of Cloud Computing also enable them to upload data to the cloud from anywhere. For this, you need to have a decent internet connection and a robust device that helps make a connection to the cloud.</a:t>
            </a:r>
            <a:endParaRPr/>
          </a:p>
          <a:p>
            <a:pPr marL="457200" lvl="0" indent="-469900" algn="l" rtl="0">
              <a:lnSpc>
                <a:spcPct val="150000"/>
              </a:lnSpc>
              <a:spcBef>
                <a:spcPts val="1800"/>
              </a:spcBef>
              <a:spcAft>
                <a:spcPts val="0"/>
              </a:spcAft>
              <a:buSzPts val="1800"/>
              <a:buFont typeface="Arial"/>
              <a:buAutoNum type="arabicPeriod" startAt="10"/>
            </a:pPr>
            <a:r>
              <a:rPr lang="en-US" sz="2000" b="1" i="0" u="none" strike="noStrike">
                <a:solidFill>
                  <a:srgbClr val="222222"/>
                </a:solidFill>
                <a:latin typeface="Times New Roman"/>
                <a:ea typeface="Times New Roman"/>
                <a:cs typeface="Times New Roman"/>
                <a:sym typeface="Times New Roman"/>
              </a:rPr>
              <a:t>Availability</a:t>
            </a:r>
            <a:endParaRPr sz="2000" b="0">
              <a:latin typeface="Times New Roman"/>
              <a:ea typeface="Times New Roman"/>
              <a:cs typeface="Times New Roman"/>
              <a:sym typeface="Times New Roman"/>
            </a:endParaRPr>
          </a:p>
          <a:p>
            <a:pPr marL="285750" lvl="0" indent="-285750" algn="just" rtl="0">
              <a:lnSpc>
                <a:spcPct val="150000"/>
              </a:lnSpc>
              <a:spcBef>
                <a:spcPts val="900"/>
              </a:spcBef>
              <a:spcAft>
                <a:spcPts val="0"/>
              </a:spcAft>
              <a:buClr>
                <a:srgbClr val="222222"/>
              </a:buClr>
              <a:buSzPts val="1440"/>
              <a:buFont typeface="Noto Sans Symbols"/>
              <a:buChar char="⮚"/>
            </a:pPr>
            <a:r>
              <a:rPr lang="en-US" sz="1800" b="0" i="0" u="none" strike="noStrike">
                <a:solidFill>
                  <a:srgbClr val="222222"/>
                </a:solidFill>
                <a:latin typeface="Times New Roman"/>
                <a:ea typeface="Times New Roman"/>
                <a:cs typeface="Times New Roman"/>
                <a:sym typeface="Times New Roman"/>
              </a:rPr>
              <a:t>Cloud computing offers highly resilient services, and the cloud services are available for 24 x7 duration if the cloud resource faces downtime, the system recovers and starts within no time.</a:t>
            </a:r>
            <a:endParaRPr sz="1800" b="0">
              <a:latin typeface="Times New Roman"/>
              <a:ea typeface="Times New Roman"/>
              <a:cs typeface="Times New Roman"/>
              <a:sym typeface="Times New Roman"/>
            </a:endParaRPr>
          </a:p>
          <a:p>
            <a:pPr marL="285750" lvl="0" indent="-285750" algn="just" rtl="0">
              <a:lnSpc>
                <a:spcPct val="150000"/>
              </a:lnSpc>
              <a:spcBef>
                <a:spcPts val="0"/>
              </a:spcBef>
              <a:spcAft>
                <a:spcPts val="0"/>
              </a:spcAft>
              <a:buClr>
                <a:srgbClr val="222222"/>
              </a:buClr>
              <a:buSzPts val="1440"/>
              <a:buFont typeface="Noto Sans Symbols"/>
              <a:buChar char="⮚"/>
            </a:pPr>
            <a:r>
              <a:rPr lang="en-US" sz="1800" b="0" i="0" u="none" strike="noStrike">
                <a:solidFill>
                  <a:srgbClr val="222222"/>
                </a:solidFill>
                <a:latin typeface="Times New Roman"/>
                <a:ea typeface="Times New Roman"/>
                <a:cs typeface="Times New Roman"/>
                <a:sym typeface="Times New Roman"/>
              </a:rPr>
              <a:t>While the cloud service makes a recovery, information stored in servers, networks, and databases remains to be secured. Since cloud services can be accessed from any geographical location, their services remain available most of the time.</a:t>
            </a:r>
            <a:endParaRPr sz="1800" b="0">
              <a:latin typeface="Times New Roman"/>
              <a:ea typeface="Times New Roman"/>
              <a:cs typeface="Times New Roman"/>
              <a:sym typeface="Times New Roman"/>
            </a:endParaRPr>
          </a:p>
          <a:p>
            <a:pPr marL="38100" lvl="0" indent="-38100" algn="l" rtl="0">
              <a:lnSpc>
                <a:spcPct val="100000"/>
              </a:lnSpc>
              <a:spcBef>
                <a:spcPts val="1138"/>
              </a:spcBef>
              <a:spcAft>
                <a:spcPts val="0"/>
              </a:spcAft>
              <a:buSzPts val="1400"/>
              <a:buNone/>
            </a:pPr>
            <a:r>
              <a:rPr lang="en-US" sz="2400"/>
              <a:t/>
            </a:r>
            <a:br>
              <a:rPr lang="en-US" sz="2400"/>
            </a:br>
            <a:endParaRPr sz="2400" b="0">
              <a:latin typeface="Times New Roman"/>
              <a:ea typeface="Times New Roman"/>
              <a:cs typeface="Times New Roman"/>
              <a:sym typeface="Times New Roman"/>
            </a:endParaRPr>
          </a:p>
          <a:p>
            <a:pPr marL="38100" lvl="0" indent="-38100" algn="l" rtl="0">
              <a:lnSpc>
                <a:spcPct val="100000"/>
              </a:lnSpc>
              <a:spcBef>
                <a:spcPts val="1138"/>
              </a:spcBef>
              <a:spcAft>
                <a:spcPts val="0"/>
              </a:spcAft>
              <a:buSzPts val="1400"/>
              <a:buNone/>
            </a:pPr>
            <a:r>
              <a:rPr lang="en-US"/>
              <a:t/>
            </a:r>
            <a:br>
              <a:rPr lang="en-US"/>
            </a:b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9"/>
          <p:cNvSpPr txBox="1">
            <a:spLocks noGrp="1"/>
          </p:cNvSpPr>
          <p:nvPr>
            <p:ph type="title"/>
          </p:nvPr>
        </p:nvSpPr>
        <p:spPr>
          <a:xfrm>
            <a:off x="429978" y="283064"/>
            <a:ext cx="10437060" cy="1019175"/>
          </a:xfrm>
          <a:prstGeom prst="rect">
            <a:avLst/>
          </a:prstGeom>
          <a:noFill/>
          <a:ln>
            <a:noFill/>
          </a:ln>
        </p:spPr>
        <p:txBody>
          <a:bodyPr spcFirstLastPara="1" wrap="square" lIns="91425" tIns="45700" rIns="91425" bIns="45700" anchor="ctr" anchorCtr="0">
            <a:noAutofit/>
          </a:bodyPr>
          <a:lstStyle/>
          <a:p>
            <a:pPr marL="742950" lvl="0" indent="-742950" algn="l" rtl="0">
              <a:lnSpc>
                <a:spcPct val="90000"/>
              </a:lnSpc>
              <a:spcBef>
                <a:spcPts val="0"/>
              </a:spcBef>
              <a:spcAft>
                <a:spcPts val="0"/>
              </a:spcAft>
              <a:buSzPts val="1400"/>
              <a:buNone/>
            </a:pPr>
            <a:r>
              <a:rPr lang="en-US" dirty="0">
                <a:latin typeface="Times New Roman"/>
                <a:ea typeface="Times New Roman"/>
                <a:cs typeface="Times New Roman"/>
                <a:sym typeface="Times New Roman"/>
              </a:rPr>
              <a:t>Cloud Computing Service Models</a:t>
            </a:r>
            <a:endParaRPr dirty="0"/>
          </a:p>
        </p:txBody>
      </p:sp>
      <p:sp>
        <p:nvSpPr>
          <p:cNvPr id="158" name="Google Shape;158;p9"/>
          <p:cNvSpPr txBox="1">
            <a:spLocks noGrp="1"/>
          </p:cNvSpPr>
          <p:nvPr>
            <p:ph type="body" idx="1"/>
          </p:nvPr>
        </p:nvSpPr>
        <p:spPr>
          <a:xfrm>
            <a:off x="563491" y="1302239"/>
            <a:ext cx="11267148" cy="4509334"/>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000000"/>
              </a:buClr>
              <a:buSzPts val="2240"/>
              <a:buFont typeface="Roboto"/>
              <a:buAutoNum type="arabicPeriod"/>
            </a:pPr>
            <a:r>
              <a:rPr lang="en-US" sz="2800" b="1" dirty="0">
                <a:latin typeface="Times New Roman"/>
                <a:ea typeface="Times New Roman"/>
                <a:cs typeface="Times New Roman"/>
                <a:sym typeface="Times New Roman"/>
              </a:rPr>
              <a:t>Infrastructure as a Service (IaaS) </a:t>
            </a:r>
            <a:endParaRPr dirty="0"/>
          </a:p>
          <a:p>
            <a:pPr marL="285750" lvl="0" indent="-285750" algn="just" rtl="0">
              <a:lnSpc>
                <a:spcPct val="150000"/>
              </a:lnSpc>
              <a:spcBef>
                <a:spcPts val="0"/>
              </a:spcBef>
              <a:spcAft>
                <a:spcPts val="0"/>
              </a:spcAft>
              <a:buClr>
                <a:srgbClr val="333333"/>
              </a:buClr>
              <a:buSzPts val="1440"/>
              <a:buFont typeface="Noto Sans Symbols"/>
              <a:buChar char="⮚"/>
            </a:pPr>
            <a:r>
              <a:rPr lang="en-US" sz="1800" b="0" i="0" u="none" strike="noStrike" dirty="0">
                <a:solidFill>
                  <a:srgbClr val="333333"/>
                </a:solidFill>
                <a:latin typeface="Times New Roman"/>
                <a:ea typeface="Times New Roman"/>
                <a:cs typeface="Times New Roman"/>
                <a:sym typeface="Times New Roman"/>
              </a:rPr>
              <a:t>Infrastructure as a Service (IaaS) is a self-service model for managing remote data center infrastructures. IaaS provides virtualized computing resources over the Internet hosted by a third party such as Amazon Web Services, Microsoft Azure, or Google.</a:t>
            </a:r>
            <a:endParaRPr sz="1800" b="0" dirty="0">
              <a:latin typeface="Times New Roman"/>
              <a:ea typeface="Times New Roman"/>
              <a:cs typeface="Times New Roman"/>
              <a:sym typeface="Times New Roman"/>
            </a:endParaRPr>
          </a:p>
          <a:p>
            <a:pPr marL="285750" lvl="0" indent="-285750" algn="just" rtl="0">
              <a:lnSpc>
                <a:spcPct val="150000"/>
              </a:lnSpc>
              <a:spcBef>
                <a:spcPts val="1200"/>
              </a:spcBef>
              <a:spcAft>
                <a:spcPts val="0"/>
              </a:spcAft>
              <a:buClr>
                <a:srgbClr val="333333"/>
              </a:buClr>
              <a:buSzPts val="1440"/>
              <a:buFont typeface="Noto Sans Symbols"/>
              <a:buChar char="⮚"/>
            </a:pPr>
            <a:r>
              <a:rPr lang="en-US" sz="1800" b="0" i="0" u="none" strike="noStrike" dirty="0">
                <a:solidFill>
                  <a:srgbClr val="333333"/>
                </a:solidFill>
                <a:latin typeface="Times New Roman"/>
                <a:ea typeface="Times New Roman"/>
                <a:cs typeface="Times New Roman"/>
                <a:sym typeface="Times New Roman"/>
              </a:rPr>
              <a:t>Instead of an organization purchasing hardware, companies purchase IaaS based on a consumption model. It is like buying electricity. You only pay for what you use. This model enables companies to add, delete or reconfigure IT infrastructure on-demand.</a:t>
            </a:r>
            <a:endParaRPr sz="1800" b="0" dirty="0">
              <a:latin typeface="Times New Roman"/>
              <a:ea typeface="Times New Roman"/>
              <a:cs typeface="Times New Roman"/>
              <a:sym typeface="Times New Roman"/>
            </a:endParaRPr>
          </a:p>
          <a:p>
            <a:pPr marL="38100" lvl="0" indent="-38100" algn="just" rtl="0">
              <a:lnSpc>
                <a:spcPct val="100000"/>
              </a:lnSpc>
              <a:spcBef>
                <a:spcPts val="2338"/>
              </a:spcBef>
              <a:spcAft>
                <a:spcPts val="0"/>
              </a:spcAft>
              <a:buSzPts val="1400"/>
              <a:buNone/>
            </a:pPr>
            <a:r>
              <a:rPr lang="en-US" sz="2400" dirty="0"/>
              <a:t/>
            </a:r>
            <a:br>
              <a:rPr lang="en-US" sz="2400" dirty="0"/>
            </a:br>
            <a:endParaRPr sz="2400" b="1" dirty="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4" name="Google Shape;164;p10"/>
          <p:cNvSpPr txBox="1">
            <a:spLocks noGrp="1"/>
          </p:cNvSpPr>
          <p:nvPr>
            <p:ph type="title"/>
          </p:nvPr>
        </p:nvSpPr>
        <p:spPr>
          <a:xfrm>
            <a:off x="429978" y="283064"/>
            <a:ext cx="10437060" cy="1019175"/>
          </a:xfrm>
          <a:prstGeom prst="rect">
            <a:avLst/>
          </a:prstGeom>
          <a:noFill/>
          <a:ln>
            <a:noFill/>
          </a:ln>
        </p:spPr>
        <p:txBody>
          <a:bodyPr spcFirstLastPara="1" wrap="square" lIns="91425" tIns="45700" rIns="91425" bIns="45700" anchor="ctr" anchorCtr="0">
            <a:noAutofit/>
          </a:bodyPr>
          <a:lstStyle/>
          <a:p>
            <a:pPr marL="742950" lvl="0" indent="-742950" algn="l" rtl="0">
              <a:lnSpc>
                <a:spcPct val="90000"/>
              </a:lnSpc>
              <a:spcBef>
                <a:spcPts val="0"/>
              </a:spcBef>
              <a:spcAft>
                <a:spcPts val="0"/>
              </a:spcAft>
              <a:buSzPts val="1400"/>
              <a:buNone/>
            </a:pPr>
            <a:r>
              <a:rPr lang="en-US" dirty="0">
                <a:latin typeface="Times New Roman"/>
                <a:ea typeface="Times New Roman"/>
                <a:cs typeface="Times New Roman"/>
                <a:sym typeface="Times New Roman"/>
              </a:rPr>
              <a:t>Advantages of IaaS</a:t>
            </a:r>
            <a:endParaRPr dirty="0"/>
          </a:p>
        </p:txBody>
      </p:sp>
      <p:sp>
        <p:nvSpPr>
          <p:cNvPr id="163" name="Google Shape;163;p10"/>
          <p:cNvSpPr txBox="1">
            <a:spLocks noGrp="1"/>
          </p:cNvSpPr>
          <p:nvPr>
            <p:ph type="body" idx="1"/>
          </p:nvPr>
        </p:nvSpPr>
        <p:spPr>
          <a:xfrm>
            <a:off x="495419" y="1349670"/>
            <a:ext cx="11201161" cy="5335570"/>
          </a:xfrm>
          <a:prstGeom prst="rect">
            <a:avLst/>
          </a:prstGeom>
          <a:noFill/>
          <a:ln>
            <a:noFill/>
          </a:ln>
        </p:spPr>
        <p:txBody>
          <a:bodyPr spcFirstLastPara="1" wrap="square" lIns="91425" tIns="45700" rIns="91425" bIns="45700" anchor="t" anchorCtr="0">
            <a:noAutofit/>
          </a:bodyPr>
          <a:lstStyle/>
          <a:p>
            <a:pPr marL="285750" lvl="0" indent="-285750" algn="just" rtl="0">
              <a:lnSpc>
                <a:spcPct val="150000"/>
              </a:lnSpc>
              <a:spcBef>
                <a:spcPts val="0"/>
              </a:spcBef>
              <a:spcAft>
                <a:spcPts val="0"/>
              </a:spcAft>
              <a:buClr>
                <a:srgbClr val="000000"/>
              </a:buClr>
              <a:buSzPts val="1440"/>
              <a:buFont typeface="Noto Sans Symbols"/>
              <a:buChar char="⮚"/>
            </a:pPr>
            <a:r>
              <a:rPr lang="en-US" sz="1800" b="1" i="0" dirty="0">
                <a:latin typeface="Times New Roman"/>
                <a:ea typeface="Times New Roman"/>
                <a:cs typeface="Times New Roman"/>
                <a:sym typeface="Times New Roman"/>
              </a:rPr>
              <a:t>Cost-Effective:</a:t>
            </a:r>
            <a:r>
              <a:rPr lang="en-US" sz="1800" i="0" dirty="0">
                <a:latin typeface="Times New Roman"/>
                <a:ea typeface="Times New Roman"/>
                <a:cs typeface="Times New Roman"/>
                <a:sym typeface="Times New Roman"/>
              </a:rPr>
              <a:t> Eliminates capital expense and reduces ongoing cost and IaaS customers pay on a per-user basis, typically by the hour, week, or month.</a:t>
            </a:r>
            <a:endParaRPr dirty="0"/>
          </a:p>
          <a:p>
            <a:pPr marL="285750" lvl="0" indent="-285750" algn="just" rtl="0">
              <a:lnSpc>
                <a:spcPct val="150000"/>
              </a:lnSpc>
              <a:spcBef>
                <a:spcPts val="1138"/>
              </a:spcBef>
              <a:spcAft>
                <a:spcPts val="0"/>
              </a:spcAft>
              <a:buClr>
                <a:srgbClr val="000000"/>
              </a:buClr>
              <a:buSzPts val="1440"/>
              <a:buFont typeface="Noto Sans Symbols"/>
              <a:buChar char="⮚"/>
            </a:pPr>
            <a:r>
              <a:rPr lang="en-US" sz="1800" b="1" i="0" dirty="0">
                <a:latin typeface="Times New Roman"/>
                <a:ea typeface="Times New Roman"/>
                <a:cs typeface="Times New Roman"/>
                <a:sym typeface="Times New Roman"/>
              </a:rPr>
              <a:t>Website hosting:</a:t>
            </a:r>
            <a:r>
              <a:rPr lang="en-US" sz="1800" i="0" dirty="0">
                <a:latin typeface="Times New Roman"/>
                <a:ea typeface="Times New Roman"/>
                <a:cs typeface="Times New Roman"/>
                <a:sym typeface="Times New Roman"/>
              </a:rPr>
              <a:t> Running websites using IaaS can be less expensive than traditional web hosting.</a:t>
            </a:r>
            <a:endParaRPr dirty="0"/>
          </a:p>
          <a:p>
            <a:pPr marL="285750" lvl="0" indent="-285750" algn="just" rtl="0">
              <a:lnSpc>
                <a:spcPct val="150000"/>
              </a:lnSpc>
              <a:spcBef>
                <a:spcPts val="1138"/>
              </a:spcBef>
              <a:spcAft>
                <a:spcPts val="0"/>
              </a:spcAft>
              <a:buClr>
                <a:srgbClr val="000000"/>
              </a:buClr>
              <a:buSzPts val="1440"/>
              <a:buFont typeface="Noto Sans Symbols"/>
              <a:buChar char="⮚"/>
            </a:pPr>
            <a:r>
              <a:rPr lang="en-US" sz="1800" b="1" i="0" dirty="0">
                <a:latin typeface="Times New Roman"/>
                <a:ea typeface="Times New Roman"/>
                <a:cs typeface="Times New Roman"/>
                <a:sym typeface="Times New Roman"/>
              </a:rPr>
              <a:t>Security:</a:t>
            </a:r>
            <a:r>
              <a:rPr lang="en-US" sz="1800" i="0" dirty="0">
                <a:latin typeface="Times New Roman"/>
                <a:ea typeface="Times New Roman"/>
                <a:cs typeface="Times New Roman"/>
                <a:sym typeface="Times New Roman"/>
              </a:rPr>
              <a:t> The IaaS Cloud Provider may provide better security than your existing software.</a:t>
            </a:r>
            <a:endParaRPr dirty="0"/>
          </a:p>
          <a:p>
            <a:pPr marL="285750" lvl="0" indent="-285750" algn="just" rtl="0">
              <a:lnSpc>
                <a:spcPct val="150000"/>
              </a:lnSpc>
              <a:spcBef>
                <a:spcPts val="1138"/>
              </a:spcBef>
              <a:spcAft>
                <a:spcPts val="0"/>
              </a:spcAft>
              <a:buClr>
                <a:srgbClr val="000000"/>
              </a:buClr>
              <a:buSzPts val="1440"/>
              <a:buFont typeface="Noto Sans Symbols"/>
              <a:buChar char="⮚"/>
            </a:pPr>
            <a:r>
              <a:rPr lang="en-US" sz="1800" b="1" i="0" dirty="0">
                <a:latin typeface="Times New Roman"/>
                <a:ea typeface="Times New Roman"/>
                <a:cs typeface="Times New Roman"/>
                <a:sym typeface="Times New Roman"/>
              </a:rPr>
              <a:t>Maintenance:</a:t>
            </a:r>
            <a:r>
              <a:rPr lang="en-US" sz="1800" i="0" dirty="0">
                <a:latin typeface="Times New Roman"/>
                <a:ea typeface="Times New Roman"/>
                <a:cs typeface="Times New Roman"/>
                <a:sym typeface="Times New Roman"/>
              </a:rPr>
              <a:t> There is no need to manage the underlying data center or the introduction of new releases of the development or underlying software. This is all handled by the IaaS Cloud Provider</a:t>
            </a:r>
            <a:endParaRPr dirty="0"/>
          </a:p>
          <a:p>
            <a:pPr marL="285750" lvl="0" indent="-285750" algn="just" rtl="0">
              <a:lnSpc>
                <a:spcPct val="150000"/>
              </a:lnSpc>
              <a:spcBef>
                <a:spcPts val="1138"/>
              </a:spcBef>
              <a:spcAft>
                <a:spcPts val="0"/>
              </a:spcAft>
              <a:buClr>
                <a:srgbClr val="000000"/>
              </a:buClr>
              <a:buSzPts val="1440"/>
              <a:buFont typeface="Noto Sans Symbols"/>
              <a:buChar char="⮚"/>
            </a:pPr>
            <a:r>
              <a:rPr lang="en-US" sz="1800" b="0" i="0" dirty="0">
                <a:latin typeface="Times New Roman"/>
                <a:ea typeface="Times New Roman"/>
                <a:cs typeface="Times New Roman"/>
                <a:sym typeface="Times New Roman"/>
              </a:rPr>
              <a:t>T</a:t>
            </a:r>
            <a:r>
              <a:rPr lang="en-US" sz="1800" i="0" dirty="0">
                <a:latin typeface="Times New Roman"/>
                <a:ea typeface="Times New Roman"/>
                <a:cs typeface="Times New Roman"/>
                <a:sym typeface="Times New Roman"/>
              </a:rPr>
              <a:t>he various companies providing </a:t>
            </a:r>
            <a:r>
              <a:rPr lang="en-US" sz="1800" dirty="0">
                <a:latin typeface="Times New Roman"/>
                <a:ea typeface="Times New Roman"/>
                <a:cs typeface="Times New Roman"/>
                <a:sym typeface="Times New Roman"/>
              </a:rPr>
              <a:t>IaaS</a:t>
            </a:r>
            <a:r>
              <a:rPr lang="en-US" sz="1800" i="0" dirty="0">
                <a:latin typeface="Times New Roman"/>
                <a:ea typeface="Times New Roman"/>
                <a:cs typeface="Times New Roman"/>
                <a:sym typeface="Times New Roman"/>
              </a:rPr>
              <a:t> are IBM, Open stack, VMware, and </a:t>
            </a:r>
            <a:r>
              <a:rPr lang="en-US" sz="1800" i="0" dirty="0" err="1">
                <a:latin typeface="Times New Roman"/>
                <a:ea typeface="Times New Roman"/>
                <a:cs typeface="Times New Roman"/>
                <a:sym typeface="Times New Roman"/>
              </a:rPr>
              <a:t>Blue</a:t>
            </a:r>
            <a:r>
              <a:rPr lang="en-US" sz="1800" dirty="0" err="1">
                <a:latin typeface="Times New Roman"/>
                <a:ea typeface="Times New Roman"/>
                <a:cs typeface="Times New Roman"/>
                <a:sym typeface="Times New Roman"/>
              </a:rPr>
              <a:t>S</a:t>
            </a:r>
            <a:r>
              <a:rPr lang="en-US" sz="1800" i="0" dirty="0" err="1">
                <a:latin typeface="Times New Roman"/>
                <a:ea typeface="Times New Roman"/>
                <a:cs typeface="Times New Roman"/>
                <a:sym typeface="Times New Roman"/>
              </a:rPr>
              <a:t>tack</a:t>
            </a:r>
            <a:r>
              <a:rPr lang="en-US" sz="1800" i="0" dirty="0">
                <a:latin typeface="Times New Roman"/>
                <a:ea typeface="Times New Roman"/>
                <a:cs typeface="Times New Roman"/>
                <a:sym typeface="Times New Roman"/>
              </a:rPr>
              <a:t>.</a:t>
            </a:r>
            <a:endParaRPr dirty="0"/>
          </a:p>
          <a:p>
            <a:pPr marL="38100" lvl="0" indent="0" algn="just" rtl="0">
              <a:lnSpc>
                <a:spcPct val="150000"/>
              </a:lnSpc>
              <a:spcBef>
                <a:spcPts val="1138"/>
              </a:spcBef>
              <a:spcAft>
                <a:spcPts val="0"/>
              </a:spcAft>
              <a:buSzPts val="1600"/>
              <a:buFont typeface="Arial"/>
              <a:buNone/>
            </a:pPr>
            <a:endParaRPr sz="2000" i="0" dirty="0">
              <a:solidFill>
                <a:schemeClr val="accent1"/>
              </a:solidFill>
              <a:latin typeface="Times New Roman"/>
              <a:ea typeface="Times New Roman"/>
              <a:cs typeface="Times New Roman"/>
              <a:sym typeface="Times New Roman"/>
            </a:endParaRPr>
          </a:p>
          <a:p>
            <a:pPr marL="342900" lvl="0" indent="-220980" algn="just" rtl="0">
              <a:lnSpc>
                <a:spcPct val="100000"/>
              </a:lnSpc>
              <a:spcBef>
                <a:spcPts val="1138"/>
              </a:spcBef>
              <a:spcAft>
                <a:spcPts val="0"/>
              </a:spcAft>
              <a:buSzPts val="1920"/>
              <a:buFont typeface="Arial"/>
              <a:buNone/>
            </a:pPr>
            <a:endParaRPr sz="2400" b="1" dirty="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1"/>
          <p:cNvSpPr txBox="1">
            <a:spLocks noGrp="1"/>
          </p:cNvSpPr>
          <p:nvPr>
            <p:ph type="body" idx="1"/>
          </p:nvPr>
        </p:nvSpPr>
        <p:spPr>
          <a:xfrm>
            <a:off x="386209" y="1125253"/>
            <a:ext cx="10861431" cy="5414307"/>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000000"/>
              </a:buClr>
              <a:buSzPts val="2560"/>
              <a:buFont typeface="Roboto"/>
              <a:buAutoNum type="arabicParenR" startAt="2"/>
            </a:pPr>
            <a:r>
              <a:rPr lang="en-US" sz="3200" b="1" dirty="0">
                <a:latin typeface="Times New Roman"/>
                <a:ea typeface="Times New Roman"/>
                <a:cs typeface="Times New Roman"/>
                <a:sym typeface="Times New Roman"/>
              </a:rPr>
              <a:t>Platform as a Service (PaaS)</a:t>
            </a:r>
            <a:endParaRPr dirty="0"/>
          </a:p>
          <a:p>
            <a:pPr marL="285750" lvl="0" indent="-285750" algn="just" rtl="0">
              <a:lnSpc>
                <a:spcPct val="150000"/>
              </a:lnSpc>
              <a:spcBef>
                <a:spcPts val="0"/>
              </a:spcBef>
              <a:spcAft>
                <a:spcPts val="0"/>
              </a:spcAft>
              <a:buClr>
                <a:srgbClr val="000000"/>
              </a:buClr>
              <a:buSzPts val="1440"/>
              <a:buFont typeface="Noto Sans Symbols"/>
              <a:buChar char="⮚"/>
            </a:pPr>
            <a:r>
              <a:rPr lang="en-US" sz="1800" b="0" i="0" u="none" strike="noStrike" dirty="0">
                <a:latin typeface="Times New Roman"/>
                <a:ea typeface="Times New Roman"/>
                <a:cs typeface="Times New Roman"/>
                <a:sym typeface="Times New Roman"/>
              </a:rPr>
              <a:t>Platform as a Service (PaaS) allows organizations to build, run and manage applications without the IT infrastructure. This makes it easier and faster to develop, test and deploy applications.</a:t>
            </a:r>
            <a:endParaRPr sz="1800" b="0" dirty="0">
              <a:latin typeface="Times New Roman"/>
              <a:ea typeface="Times New Roman"/>
              <a:cs typeface="Times New Roman"/>
              <a:sym typeface="Times New Roman"/>
            </a:endParaRPr>
          </a:p>
          <a:p>
            <a:pPr marL="285750" lvl="0" indent="-285750" algn="just" rtl="0">
              <a:lnSpc>
                <a:spcPct val="150000"/>
              </a:lnSpc>
              <a:spcBef>
                <a:spcPts val="1200"/>
              </a:spcBef>
              <a:spcAft>
                <a:spcPts val="0"/>
              </a:spcAft>
              <a:buClr>
                <a:srgbClr val="000000"/>
              </a:buClr>
              <a:buSzPts val="1440"/>
              <a:buFont typeface="Noto Sans Symbols"/>
              <a:buChar char="⮚"/>
            </a:pPr>
            <a:r>
              <a:rPr lang="en-US" sz="1800" b="0" i="0" u="none" strike="noStrike" dirty="0">
                <a:latin typeface="Times New Roman"/>
                <a:ea typeface="Times New Roman"/>
                <a:cs typeface="Times New Roman"/>
                <a:sym typeface="Times New Roman"/>
              </a:rPr>
              <a:t>Developers can focus on writing code and creating applications without worrying about time-consuming IT infrastructure activities such as provisioning servers, storage, and backup.</a:t>
            </a:r>
            <a:endParaRPr sz="1800" b="0" dirty="0">
              <a:latin typeface="Times New Roman"/>
              <a:ea typeface="Times New Roman"/>
              <a:cs typeface="Times New Roman"/>
              <a:sym typeface="Times New Roman"/>
            </a:endParaRPr>
          </a:p>
          <a:p>
            <a:pPr marL="285750" lvl="0" indent="-285750" algn="just" rtl="0">
              <a:lnSpc>
                <a:spcPct val="150000"/>
              </a:lnSpc>
              <a:spcBef>
                <a:spcPts val="1200"/>
              </a:spcBef>
              <a:spcAft>
                <a:spcPts val="0"/>
              </a:spcAft>
              <a:buClr>
                <a:srgbClr val="000000"/>
              </a:buClr>
              <a:buSzPts val="1440"/>
              <a:buFont typeface="Noto Sans Symbols"/>
              <a:buChar char="⮚"/>
            </a:pPr>
            <a:r>
              <a:rPr lang="en-US" sz="1800" b="0" i="0" u="none" strike="noStrike" dirty="0">
                <a:latin typeface="Times New Roman"/>
                <a:ea typeface="Times New Roman"/>
                <a:cs typeface="Times New Roman"/>
                <a:sym typeface="Times New Roman"/>
              </a:rPr>
              <a:t>PaaS brings more value to the cloud. It can reduce your management overhead and lower your costs. PaaS also makes it easier for you to innovate and scale your services on demand</a:t>
            </a:r>
            <a:endParaRPr sz="1800" b="0" dirty="0">
              <a:latin typeface="Times New Roman"/>
              <a:ea typeface="Times New Roman"/>
              <a:cs typeface="Times New Roman"/>
              <a:sym typeface="Times New Roman"/>
            </a:endParaRPr>
          </a:p>
          <a:p>
            <a:pPr marL="38100" lvl="0" indent="-38100" algn="l" rtl="0">
              <a:lnSpc>
                <a:spcPct val="100000"/>
              </a:lnSpc>
              <a:spcBef>
                <a:spcPts val="2338"/>
              </a:spcBef>
              <a:spcAft>
                <a:spcPts val="0"/>
              </a:spcAft>
              <a:buSzPts val="1400"/>
              <a:buNone/>
            </a:pPr>
            <a:r>
              <a:rPr lang="en-US" dirty="0"/>
              <a:t/>
            </a:r>
            <a:br>
              <a:rPr lang="en-US" dirty="0"/>
            </a:b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5" name="Google Shape;175;p12"/>
          <p:cNvSpPr txBox="1">
            <a:spLocks noGrp="1"/>
          </p:cNvSpPr>
          <p:nvPr>
            <p:ph type="title"/>
          </p:nvPr>
        </p:nvSpPr>
        <p:spPr>
          <a:xfrm>
            <a:off x="367548" y="208419"/>
            <a:ext cx="10437060" cy="1019175"/>
          </a:xfrm>
          <a:prstGeom prst="rect">
            <a:avLst/>
          </a:prstGeom>
          <a:noFill/>
          <a:ln>
            <a:noFill/>
          </a:ln>
        </p:spPr>
        <p:txBody>
          <a:bodyPr spcFirstLastPara="1" wrap="square" lIns="91425" tIns="45700" rIns="91425" bIns="45700" anchor="ctr" anchorCtr="0">
            <a:noAutofit/>
          </a:bodyPr>
          <a:lstStyle/>
          <a:p>
            <a:pPr marL="742950" lvl="0" indent="-742950" algn="l" rtl="0">
              <a:lnSpc>
                <a:spcPct val="90000"/>
              </a:lnSpc>
              <a:spcBef>
                <a:spcPts val="0"/>
              </a:spcBef>
              <a:spcAft>
                <a:spcPts val="0"/>
              </a:spcAft>
              <a:buSzPts val="1400"/>
              <a:buNone/>
            </a:pPr>
            <a:r>
              <a:rPr lang="en-US">
                <a:latin typeface="Times New Roman"/>
                <a:ea typeface="Times New Roman"/>
                <a:cs typeface="Times New Roman"/>
                <a:sym typeface="Times New Roman"/>
              </a:rPr>
              <a:t>Advantages of PaaS</a:t>
            </a:r>
            <a:endParaRPr/>
          </a:p>
        </p:txBody>
      </p:sp>
      <p:sp>
        <p:nvSpPr>
          <p:cNvPr id="174" name="Google Shape;174;p12"/>
          <p:cNvSpPr txBox="1">
            <a:spLocks noGrp="1"/>
          </p:cNvSpPr>
          <p:nvPr>
            <p:ph type="body" idx="1"/>
          </p:nvPr>
        </p:nvSpPr>
        <p:spPr>
          <a:xfrm>
            <a:off x="367548" y="1154398"/>
            <a:ext cx="11022051" cy="5301186"/>
          </a:xfrm>
          <a:prstGeom prst="rect">
            <a:avLst/>
          </a:prstGeom>
          <a:noFill/>
          <a:ln>
            <a:noFill/>
          </a:ln>
        </p:spPr>
        <p:txBody>
          <a:bodyPr spcFirstLastPara="1" wrap="square" lIns="91425" tIns="45700" rIns="91425" bIns="45700" anchor="t" anchorCtr="0">
            <a:noAutofit/>
          </a:bodyPr>
          <a:lstStyle/>
          <a:p>
            <a:pPr marL="285750" lvl="0" indent="-285750" algn="just" rtl="0">
              <a:lnSpc>
                <a:spcPct val="150000"/>
              </a:lnSpc>
              <a:spcBef>
                <a:spcPts val="0"/>
              </a:spcBef>
              <a:spcAft>
                <a:spcPts val="0"/>
              </a:spcAft>
              <a:buClr>
                <a:srgbClr val="000000"/>
              </a:buClr>
              <a:buSzPts val="1440"/>
              <a:buFont typeface="Noto Sans Symbols"/>
              <a:buChar char="⮚"/>
            </a:pPr>
            <a:r>
              <a:rPr lang="en-US" sz="1800" b="1" i="0">
                <a:latin typeface="Times New Roman"/>
                <a:ea typeface="Times New Roman"/>
                <a:cs typeface="Times New Roman"/>
                <a:sym typeface="Times New Roman"/>
              </a:rPr>
              <a:t>Simple and convenient for users:</a:t>
            </a:r>
            <a:r>
              <a:rPr lang="en-US" sz="1800" i="0">
                <a:latin typeface="Times New Roman"/>
                <a:ea typeface="Times New Roman"/>
                <a:cs typeface="Times New Roman"/>
                <a:sym typeface="Times New Roman"/>
              </a:rPr>
              <a:t> It provides much of the infrastructure and other IT services, which users can access anywhere via a web browser.</a:t>
            </a:r>
            <a:endParaRPr/>
          </a:p>
          <a:p>
            <a:pPr marL="285750" lvl="0" indent="-285750" algn="just" rtl="0">
              <a:lnSpc>
                <a:spcPct val="150000"/>
              </a:lnSpc>
              <a:spcBef>
                <a:spcPts val="1138"/>
              </a:spcBef>
              <a:spcAft>
                <a:spcPts val="0"/>
              </a:spcAft>
              <a:buClr>
                <a:srgbClr val="000000"/>
              </a:buClr>
              <a:buSzPts val="1440"/>
              <a:buFont typeface="Noto Sans Symbols"/>
              <a:buChar char="⮚"/>
            </a:pPr>
            <a:r>
              <a:rPr lang="en-US" sz="1800" b="1" i="0">
                <a:latin typeface="Times New Roman"/>
                <a:ea typeface="Times New Roman"/>
                <a:cs typeface="Times New Roman"/>
                <a:sym typeface="Times New Roman"/>
              </a:rPr>
              <a:t>Cost-Effective: </a:t>
            </a:r>
            <a:r>
              <a:rPr lang="en-US" sz="1800" i="0">
                <a:latin typeface="Times New Roman"/>
                <a:ea typeface="Times New Roman"/>
                <a:cs typeface="Times New Roman"/>
                <a:sym typeface="Times New Roman"/>
              </a:rPr>
              <a:t>It charges for the services provided on a per-use basis thus eliminating the expenses one may have for on-premises hardware and software.</a:t>
            </a:r>
            <a:endParaRPr/>
          </a:p>
          <a:p>
            <a:pPr marL="285750" lvl="0" indent="-285750" algn="just" rtl="0">
              <a:lnSpc>
                <a:spcPct val="150000"/>
              </a:lnSpc>
              <a:spcBef>
                <a:spcPts val="1138"/>
              </a:spcBef>
              <a:spcAft>
                <a:spcPts val="0"/>
              </a:spcAft>
              <a:buClr>
                <a:srgbClr val="000000"/>
              </a:buClr>
              <a:buSzPts val="1440"/>
              <a:buFont typeface="Noto Sans Symbols"/>
              <a:buChar char="⮚"/>
            </a:pPr>
            <a:r>
              <a:rPr lang="en-US" sz="1800" b="1" i="0">
                <a:latin typeface="Times New Roman"/>
                <a:ea typeface="Times New Roman"/>
                <a:cs typeface="Times New Roman"/>
                <a:sym typeface="Times New Roman"/>
              </a:rPr>
              <a:t>Efficiently managing the lifecycle:</a:t>
            </a:r>
            <a:r>
              <a:rPr lang="en-US" sz="1800" i="0">
                <a:latin typeface="Times New Roman"/>
                <a:ea typeface="Times New Roman"/>
                <a:cs typeface="Times New Roman"/>
                <a:sym typeface="Times New Roman"/>
              </a:rPr>
              <a:t> It is designed to support the complete web application lifecycle: building, testing, deploying, managing, and updating.</a:t>
            </a:r>
            <a:endParaRPr/>
          </a:p>
          <a:p>
            <a:pPr marL="285750" lvl="0" indent="-285750" algn="just" rtl="0">
              <a:lnSpc>
                <a:spcPct val="150000"/>
              </a:lnSpc>
              <a:spcBef>
                <a:spcPts val="1138"/>
              </a:spcBef>
              <a:spcAft>
                <a:spcPts val="0"/>
              </a:spcAft>
              <a:buClr>
                <a:srgbClr val="000000"/>
              </a:buClr>
              <a:buSzPts val="1440"/>
              <a:buFont typeface="Noto Sans Symbols"/>
              <a:buChar char="⮚"/>
            </a:pPr>
            <a:r>
              <a:rPr lang="en-US" sz="1800" b="1" i="0">
                <a:latin typeface="Times New Roman"/>
                <a:ea typeface="Times New Roman"/>
                <a:cs typeface="Times New Roman"/>
                <a:sym typeface="Times New Roman"/>
              </a:rPr>
              <a:t>Efficiency:</a:t>
            </a:r>
            <a:r>
              <a:rPr lang="en-US" sz="1800" i="0">
                <a:latin typeface="Times New Roman"/>
                <a:ea typeface="Times New Roman"/>
                <a:cs typeface="Times New Roman"/>
                <a:sym typeface="Times New Roman"/>
              </a:rPr>
              <a:t> It allows for higher-level programming with reduced complexity thus, the overall development of the application can be more effective.</a:t>
            </a:r>
            <a:endParaRPr/>
          </a:p>
          <a:p>
            <a:pPr marL="285750" lvl="0" indent="-285750" algn="just" rtl="0">
              <a:lnSpc>
                <a:spcPct val="150000"/>
              </a:lnSpc>
              <a:spcBef>
                <a:spcPts val="1138"/>
              </a:spcBef>
              <a:spcAft>
                <a:spcPts val="0"/>
              </a:spcAft>
              <a:buClr>
                <a:srgbClr val="000000"/>
              </a:buClr>
              <a:buSzPts val="1440"/>
              <a:buFont typeface="Noto Sans Symbols"/>
              <a:buChar char="⮚"/>
            </a:pPr>
            <a:r>
              <a:rPr lang="en-US" sz="1800" i="0">
                <a:latin typeface="Times New Roman"/>
                <a:ea typeface="Times New Roman"/>
                <a:cs typeface="Times New Roman"/>
                <a:sym typeface="Times New Roman"/>
              </a:rPr>
              <a:t>The various companies providing</a:t>
            </a:r>
            <a:r>
              <a:rPr lang="en-US" sz="1800">
                <a:latin typeface="Times New Roman"/>
                <a:ea typeface="Times New Roman"/>
                <a:cs typeface="Times New Roman"/>
                <a:sym typeface="Times New Roman"/>
              </a:rPr>
              <a:t> PaaS</a:t>
            </a:r>
            <a:r>
              <a:rPr lang="en-US" sz="1800" i="0">
                <a:latin typeface="Times New Roman"/>
                <a:ea typeface="Times New Roman"/>
                <a:cs typeface="Times New Roman"/>
                <a:sym typeface="Times New Roman"/>
              </a:rPr>
              <a:t> are Amazon Web services Elastic Beanstalk, Salesforce, Windows Azure, Google App Engine, cloud Bess and IBM smart cloud.</a:t>
            </a:r>
            <a:endParaRPr sz="18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3"/>
          <p:cNvSpPr txBox="1">
            <a:spLocks noGrp="1"/>
          </p:cNvSpPr>
          <p:nvPr>
            <p:ph type="body" idx="1"/>
          </p:nvPr>
        </p:nvSpPr>
        <p:spPr>
          <a:xfrm>
            <a:off x="236920" y="1238855"/>
            <a:ext cx="10861431" cy="5254052"/>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000000"/>
              </a:buClr>
              <a:buSzPts val="2240"/>
              <a:buFont typeface="Roboto"/>
              <a:buAutoNum type="arabicParenR" startAt="3"/>
            </a:pPr>
            <a:r>
              <a:rPr lang="en-US" sz="2800" b="1">
                <a:latin typeface="Times New Roman"/>
                <a:ea typeface="Times New Roman"/>
                <a:cs typeface="Times New Roman"/>
                <a:sym typeface="Times New Roman"/>
              </a:rPr>
              <a:t>Software as a Service (SaaS)</a:t>
            </a:r>
            <a:endParaRPr/>
          </a:p>
          <a:p>
            <a:pPr marL="285750" lvl="0" indent="-285750" algn="l" rtl="0">
              <a:lnSpc>
                <a:spcPct val="150000"/>
              </a:lnSpc>
              <a:spcBef>
                <a:spcPts val="0"/>
              </a:spcBef>
              <a:spcAft>
                <a:spcPts val="0"/>
              </a:spcAft>
              <a:buClr>
                <a:srgbClr val="333333"/>
              </a:buClr>
              <a:buSzPts val="1440"/>
              <a:buFont typeface="Noto Sans Symbols"/>
              <a:buChar char="⮚"/>
            </a:pPr>
            <a:r>
              <a:rPr lang="en-US" sz="1800" b="0" i="0" u="none" strike="noStrike">
                <a:solidFill>
                  <a:srgbClr val="333333"/>
                </a:solidFill>
                <a:latin typeface="Times New Roman"/>
                <a:ea typeface="Times New Roman"/>
                <a:cs typeface="Times New Roman"/>
                <a:sym typeface="Times New Roman"/>
              </a:rPr>
              <a:t>Software as a service (SaaS) replaces the traditional on-device software with software that is licensed on a subscription basis. It is centrally hosted in the cloud. A good example is Salesforce.com.</a:t>
            </a:r>
            <a:endParaRPr sz="1800" b="0">
              <a:latin typeface="Times New Roman"/>
              <a:ea typeface="Times New Roman"/>
              <a:cs typeface="Times New Roman"/>
              <a:sym typeface="Times New Roman"/>
            </a:endParaRPr>
          </a:p>
          <a:p>
            <a:pPr marL="285750" lvl="0" indent="-285750" algn="l" rtl="0">
              <a:lnSpc>
                <a:spcPct val="150000"/>
              </a:lnSpc>
              <a:spcBef>
                <a:spcPts val="1200"/>
              </a:spcBef>
              <a:spcAft>
                <a:spcPts val="0"/>
              </a:spcAft>
              <a:buClr>
                <a:srgbClr val="333333"/>
              </a:buClr>
              <a:buSzPts val="1440"/>
              <a:buFont typeface="Noto Sans Symbols"/>
              <a:buChar char="⮚"/>
            </a:pPr>
            <a:r>
              <a:rPr lang="en-US" sz="1800" b="0" i="0" u="none" strike="noStrike">
                <a:solidFill>
                  <a:srgbClr val="333333"/>
                </a:solidFill>
                <a:latin typeface="Times New Roman"/>
                <a:ea typeface="Times New Roman"/>
                <a:cs typeface="Times New Roman"/>
                <a:sym typeface="Times New Roman"/>
              </a:rPr>
              <a:t>Most SaaS applications can be accessed directly from a web browser without any downloads or installations required. However, some SaaS applications require plugins.</a:t>
            </a:r>
            <a:endParaRPr sz="1800" b="0">
              <a:latin typeface="Times New Roman"/>
              <a:ea typeface="Times New Roman"/>
              <a:cs typeface="Times New Roman"/>
              <a:sym typeface="Times New Roman"/>
            </a:endParaRPr>
          </a:p>
          <a:p>
            <a:pPr marL="38100" lvl="0" indent="-38100" algn="l" rtl="0">
              <a:lnSpc>
                <a:spcPct val="100000"/>
              </a:lnSpc>
              <a:spcBef>
                <a:spcPts val="2338"/>
              </a:spcBef>
              <a:spcAft>
                <a:spcPts val="0"/>
              </a:spcAft>
              <a:buSzPts val="1400"/>
              <a:buNone/>
            </a:pPr>
            <a:r>
              <a:rPr lang="en-US"/>
              <a:t/>
            </a:r>
            <a:br>
              <a:rPr lang="en-US"/>
            </a:br>
            <a:endParaRPr/>
          </a:p>
        </p:txBody>
      </p:sp>
      <p:sp>
        <p:nvSpPr>
          <p:cNvPr id="181" name="Google Shape;181;p13"/>
          <p:cNvSpPr txBox="1"/>
          <p:nvPr/>
        </p:nvSpPr>
        <p:spPr>
          <a:xfrm flipH="1">
            <a:off x="2413262" y="3497344"/>
            <a:ext cx="7220932" cy="10857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7" name="Google Shape;187;p14"/>
          <p:cNvSpPr txBox="1">
            <a:spLocks noGrp="1"/>
          </p:cNvSpPr>
          <p:nvPr>
            <p:ph type="title"/>
          </p:nvPr>
        </p:nvSpPr>
        <p:spPr>
          <a:xfrm>
            <a:off x="429978" y="283064"/>
            <a:ext cx="10437060" cy="1019175"/>
          </a:xfrm>
          <a:prstGeom prst="rect">
            <a:avLst/>
          </a:prstGeom>
          <a:noFill/>
          <a:ln>
            <a:noFill/>
          </a:ln>
        </p:spPr>
        <p:txBody>
          <a:bodyPr spcFirstLastPara="1" wrap="square" lIns="91425" tIns="45700" rIns="91425" bIns="45700" anchor="ctr" anchorCtr="0">
            <a:noAutofit/>
          </a:bodyPr>
          <a:lstStyle/>
          <a:p>
            <a:pPr marL="742950" lvl="0" indent="-742950" algn="l" rtl="0">
              <a:lnSpc>
                <a:spcPct val="90000"/>
              </a:lnSpc>
              <a:spcBef>
                <a:spcPts val="0"/>
              </a:spcBef>
              <a:spcAft>
                <a:spcPts val="0"/>
              </a:spcAft>
              <a:buSzPts val="1400"/>
              <a:buNone/>
            </a:pPr>
            <a:r>
              <a:rPr lang="en-US">
                <a:latin typeface="Times New Roman"/>
                <a:ea typeface="Times New Roman"/>
                <a:cs typeface="Times New Roman"/>
                <a:sym typeface="Times New Roman"/>
              </a:rPr>
              <a:t>Advantages of SaaS</a:t>
            </a:r>
            <a:endParaRPr/>
          </a:p>
        </p:txBody>
      </p:sp>
      <p:sp>
        <p:nvSpPr>
          <p:cNvPr id="186" name="Google Shape;186;p14"/>
          <p:cNvSpPr txBox="1">
            <a:spLocks noGrp="1"/>
          </p:cNvSpPr>
          <p:nvPr>
            <p:ph type="body" idx="1"/>
          </p:nvPr>
        </p:nvSpPr>
        <p:spPr>
          <a:xfrm>
            <a:off x="414201" y="1295031"/>
            <a:ext cx="10861431" cy="5235198"/>
          </a:xfrm>
          <a:prstGeom prst="rect">
            <a:avLst/>
          </a:prstGeom>
          <a:noFill/>
          <a:ln>
            <a:noFill/>
          </a:ln>
        </p:spPr>
        <p:txBody>
          <a:bodyPr spcFirstLastPara="1" wrap="square" lIns="91425" tIns="45700" rIns="91425" bIns="45700" anchor="t" anchorCtr="0">
            <a:noAutofit/>
          </a:bodyPr>
          <a:lstStyle/>
          <a:p>
            <a:pPr marL="285750" lvl="0" indent="-285750" algn="just" rtl="0">
              <a:lnSpc>
                <a:spcPct val="150000"/>
              </a:lnSpc>
              <a:spcBef>
                <a:spcPts val="0"/>
              </a:spcBef>
              <a:spcAft>
                <a:spcPts val="0"/>
              </a:spcAft>
              <a:buClr>
                <a:srgbClr val="000000"/>
              </a:buClr>
              <a:buSzPts val="1440"/>
              <a:buFont typeface="Noto Sans Symbols"/>
              <a:buChar char="⮚"/>
            </a:pPr>
            <a:r>
              <a:rPr lang="en-US" sz="1800" b="1" i="0">
                <a:latin typeface="Times New Roman"/>
                <a:ea typeface="Times New Roman"/>
                <a:cs typeface="Times New Roman"/>
                <a:sym typeface="Times New Roman"/>
              </a:rPr>
              <a:t>Cost-Effective:</a:t>
            </a:r>
            <a:r>
              <a:rPr lang="en-US" sz="1800" i="0">
                <a:latin typeface="Times New Roman"/>
                <a:ea typeface="Times New Roman"/>
                <a:cs typeface="Times New Roman"/>
                <a:sym typeface="Times New Roman"/>
              </a:rPr>
              <a:t> Pay only for what you use.</a:t>
            </a:r>
            <a:endParaRPr/>
          </a:p>
          <a:p>
            <a:pPr marL="285750" lvl="0" indent="-285750" algn="just" rtl="0">
              <a:lnSpc>
                <a:spcPct val="150000"/>
              </a:lnSpc>
              <a:spcBef>
                <a:spcPts val="1138"/>
              </a:spcBef>
              <a:spcAft>
                <a:spcPts val="0"/>
              </a:spcAft>
              <a:buClr>
                <a:srgbClr val="000000"/>
              </a:buClr>
              <a:buSzPts val="1440"/>
              <a:buFont typeface="Noto Sans Symbols"/>
              <a:buChar char="⮚"/>
            </a:pPr>
            <a:r>
              <a:rPr lang="en-US" sz="1800" b="1" i="0">
                <a:latin typeface="Times New Roman"/>
                <a:ea typeface="Times New Roman"/>
                <a:cs typeface="Times New Roman"/>
                <a:sym typeface="Times New Roman"/>
              </a:rPr>
              <a:t>Reduced time:</a:t>
            </a:r>
            <a:r>
              <a:rPr lang="en-US" sz="1800" i="0">
                <a:latin typeface="Times New Roman"/>
                <a:ea typeface="Times New Roman"/>
                <a:cs typeface="Times New Roman"/>
                <a:sym typeface="Times New Roman"/>
              </a:rPr>
              <a:t> Users can run most SaaS apps directly from their web browser without needing to download and install any software. </a:t>
            </a:r>
            <a:endParaRPr/>
          </a:p>
          <a:p>
            <a:pPr marL="285750" lvl="0" indent="-285750" algn="just" rtl="0">
              <a:lnSpc>
                <a:spcPct val="150000"/>
              </a:lnSpc>
              <a:spcBef>
                <a:spcPts val="1138"/>
              </a:spcBef>
              <a:spcAft>
                <a:spcPts val="0"/>
              </a:spcAft>
              <a:buClr>
                <a:srgbClr val="000000"/>
              </a:buClr>
              <a:buSzPts val="1440"/>
              <a:buFont typeface="Noto Sans Symbols"/>
              <a:buChar char="⮚"/>
            </a:pPr>
            <a:r>
              <a:rPr lang="en-US" sz="1800" b="1" i="0">
                <a:latin typeface="Times New Roman"/>
                <a:ea typeface="Times New Roman"/>
                <a:cs typeface="Times New Roman"/>
                <a:sym typeface="Times New Roman"/>
              </a:rPr>
              <a:t>Accessibility: </a:t>
            </a:r>
            <a:r>
              <a:rPr lang="en-US" sz="1800" i="0">
                <a:latin typeface="Times New Roman"/>
                <a:ea typeface="Times New Roman"/>
                <a:cs typeface="Times New Roman"/>
                <a:sym typeface="Times New Roman"/>
              </a:rPr>
              <a:t>We can Access app data from anywhere.</a:t>
            </a:r>
            <a:endParaRPr/>
          </a:p>
          <a:p>
            <a:pPr marL="285750" lvl="0" indent="-285750" algn="just" rtl="0">
              <a:lnSpc>
                <a:spcPct val="150000"/>
              </a:lnSpc>
              <a:spcBef>
                <a:spcPts val="1138"/>
              </a:spcBef>
              <a:spcAft>
                <a:spcPts val="0"/>
              </a:spcAft>
              <a:buClr>
                <a:srgbClr val="000000"/>
              </a:buClr>
              <a:buSzPts val="1440"/>
              <a:buFont typeface="Noto Sans Symbols"/>
              <a:buChar char="⮚"/>
            </a:pPr>
            <a:r>
              <a:rPr lang="en-US" sz="1800" b="1" i="0">
                <a:latin typeface="Times New Roman"/>
                <a:ea typeface="Times New Roman"/>
                <a:cs typeface="Times New Roman"/>
                <a:sym typeface="Times New Roman"/>
              </a:rPr>
              <a:t>Automatic updates: </a:t>
            </a:r>
            <a:r>
              <a:rPr lang="en-US" sz="1800" i="0">
                <a:latin typeface="Times New Roman"/>
                <a:ea typeface="Times New Roman"/>
                <a:cs typeface="Times New Roman"/>
                <a:sym typeface="Times New Roman"/>
              </a:rPr>
              <a:t>Rather than purchasing new software, customers rely on a SaaS provider to automatically perform the updates.</a:t>
            </a:r>
            <a:endParaRPr/>
          </a:p>
          <a:p>
            <a:pPr marL="285750" lvl="0" indent="-285750" algn="just" rtl="0">
              <a:lnSpc>
                <a:spcPct val="150000"/>
              </a:lnSpc>
              <a:spcBef>
                <a:spcPts val="1138"/>
              </a:spcBef>
              <a:spcAft>
                <a:spcPts val="0"/>
              </a:spcAft>
              <a:buClr>
                <a:srgbClr val="000000"/>
              </a:buClr>
              <a:buSzPts val="1440"/>
              <a:buFont typeface="Noto Sans Symbols"/>
              <a:buChar char="⮚"/>
            </a:pPr>
            <a:r>
              <a:rPr lang="en-US" sz="1800" b="1" i="0">
                <a:latin typeface="Times New Roman"/>
                <a:ea typeface="Times New Roman"/>
                <a:cs typeface="Times New Roman"/>
                <a:sym typeface="Times New Roman"/>
              </a:rPr>
              <a:t>Scalability:</a:t>
            </a:r>
            <a:r>
              <a:rPr lang="en-US" sz="1800" i="0">
                <a:latin typeface="Times New Roman"/>
                <a:ea typeface="Times New Roman"/>
                <a:cs typeface="Times New Roman"/>
                <a:sym typeface="Times New Roman"/>
              </a:rPr>
              <a:t> It allows the users to access the services and features on-demand.</a:t>
            </a:r>
            <a:endParaRPr/>
          </a:p>
          <a:p>
            <a:pPr marL="285750" lvl="0" indent="-285750" algn="just" rtl="0">
              <a:lnSpc>
                <a:spcPct val="150000"/>
              </a:lnSpc>
              <a:spcBef>
                <a:spcPts val="1138"/>
              </a:spcBef>
              <a:spcAft>
                <a:spcPts val="0"/>
              </a:spcAft>
              <a:buClr>
                <a:srgbClr val="000000"/>
              </a:buClr>
              <a:buSzPts val="1440"/>
              <a:buFont typeface="Noto Sans Symbols"/>
              <a:buChar char="⮚"/>
            </a:pPr>
            <a:r>
              <a:rPr lang="en-US" sz="1800" i="0">
                <a:latin typeface="Times New Roman"/>
                <a:ea typeface="Times New Roman"/>
                <a:cs typeface="Times New Roman"/>
                <a:sym typeface="Times New Roman"/>
              </a:rPr>
              <a:t>The various companies providing SaaS are Cloud9 Analytics, Salesforce.com, Cloud Switch, Microsoft Office 365, Big Commerce, Eloqua, Dropbox, and Cloud Tran. </a:t>
            </a:r>
            <a:endParaRPr sz="1800">
              <a:latin typeface="Times New Roman"/>
              <a:ea typeface="Times New Roman"/>
              <a:cs typeface="Times New Roman"/>
              <a:sym typeface="Times New Roman"/>
            </a:endParaRPr>
          </a:p>
          <a:p>
            <a:pPr marL="342900" lvl="0" indent="-220980" algn="l" rtl="0">
              <a:lnSpc>
                <a:spcPct val="150000"/>
              </a:lnSpc>
              <a:spcBef>
                <a:spcPts val="1138"/>
              </a:spcBef>
              <a:spcAft>
                <a:spcPts val="0"/>
              </a:spcAft>
              <a:buSzPts val="1920"/>
              <a:buFont typeface="Arial"/>
              <a:buNone/>
            </a:pPr>
            <a:endParaRPr sz="2400" b="1">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5"/>
          <p:cNvSpPr txBox="1">
            <a:spLocks noGrp="1"/>
          </p:cNvSpPr>
          <p:nvPr>
            <p:ph type="title"/>
          </p:nvPr>
        </p:nvSpPr>
        <p:spPr>
          <a:xfrm>
            <a:off x="134281" y="506999"/>
            <a:ext cx="10863385" cy="1387471"/>
          </a:xfrm>
          <a:prstGeom prst="rect">
            <a:avLst/>
          </a:prstGeom>
          <a:noFill/>
          <a:ln>
            <a:noFill/>
          </a:ln>
        </p:spPr>
        <p:txBody>
          <a:bodyPr spcFirstLastPara="1" wrap="square" lIns="91425" tIns="45700" rIns="91425" bIns="45700" anchor="ctr" anchorCtr="0">
            <a:noAutofit/>
          </a:bodyPr>
          <a:lstStyle/>
          <a:p>
            <a:pPr marL="742950" lvl="0" indent="-742950" algn="l" rtl="0">
              <a:lnSpc>
                <a:spcPct val="90000"/>
              </a:lnSpc>
              <a:spcBef>
                <a:spcPts val="0"/>
              </a:spcBef>
              <a:spcAft>
                <a:spcPts val="0"/>
              </a:spcAft>
              <a:buSzPts val="1400"/>
              <a:buNone/>
            </a:pPr>
            <a:r>
              <a:rPr lang="en-US" dirty="0">
                <a:latin typeface="Times New Roman"/>
                <a:ea typeface="Times New Roman"/>
                <a:cs typeface="Times New Roman"/>
                <a:sym typeface="Times New Roman"/>
              </a:rPr>
              <a:t>CLOUD COMPUTING DEPLOYMENT MODELS</a:t>
            </a:r>
            <a:endParaRPr dirty="0"/>
          </a:p>
        </p:txBody>
      </p:sp>
      <p:sp>
        <p:nvSpPr>
          <p:cNvPr id="193" name="Google Shape;193;p15"/>
          <p:cNvSpPr txBox="1">
            <a:spLocks noGrp="1"/>
          </p:cNvSpPr>
          <p:nvPr>
            <p:ph type="body" idx="1"/>
          </p:nvPr>
        </p:nvSpPr>
        <p:spPr>
          <a:xfrm>
            <a:off x="563491" y="1715678"/>
            <a:ext cx="10861431" cy="4245384"/>
          </a:xfrm>
          <a:prstGeom prst="rect">
            <a:avLst/>
          </a:prstGeom>
          <a:noFill/>
          <a:ln>
            <a:noFill/>
          </a:ln>
        </p:spPr>
        <p:txBody>
          <a:bodyPr spcFirstLastPara="1" wrap="square" lIns="91425" tIns="45700" rIns="91425" bIns="45700" anchor="t" anchorCtr="0">
            <a:noAutofit/>
          </a:bodyPr>
          <a:lstStyle/>
          <a:p>
            <a:pPr marL="457200" lvl="0" indent="-457200" algn="l" rtl="0">
              <a:lnSpc>
                <a:spcPct val="150000"/>
              </a:lnSpc>
              <a:spcBef>
                <a:spcPts val="0"/>
              </a:spcBef>
              <a:spcAft>
                <a:spcPts val="0"/>
              </a:spcAft>
              <a:buClr>
                <a:srgbClr val="000000"/>
              </a:buClr>
              <a:buSzPts val="2240"/>
              <a:buFont typeface="Roboto"/>
              <a:buAutoNum type="arabicParenR"/>
            </a:pPr>
            <a:r>
              <a:rPr lang="en-US" sz="2800" b="1">
                <a:latin typeface="Times New Roman"/>
                <a:ea typeface="Times New Roman"/>
                <a:cs typeface="Times New Roman"/>
                <a:sym typeface="Times New Roman"/>
              </a:rPr>
              <a:t>Public Cloud </a:t>
            </a:r>
            <a:endParaRPr sz="2800">
              <a:latin typeface="Times New Roman"/>
              <a:ea typeface="Times New Roman"/>
              <a:cs typeface="Times New Roman"/>
              <a:sym typeface="Times New Roman"/>
            </a:endParaRPr>
          </a:p>
          <a:p>
            <a:pPr marL="38100" lvl="0" indent="-38100" algn="l" rtl="0">
              <a:lnSpc>
                <a:spcPct val="150000"/>
              </a:lnSpc>
              <a:spcBef>
                <a:spcPts val="1138"/>
              </a:spcBef>
              <a:spcAft>
                <a:spcPts val="0"/>
              </a:spcAft>
              <a:buSzPts val="1400"/>
              <a:buNone/>
            </a:pPr>
            <a:r>
              <a:rPr lang="en-US" sz="1800">
                <a:latin typeface="Times New Roman"/>
                <a:ea typeface="Times New Roman"/>
                <a:cs typeface="Times New Roman"/>
                <a:sym typeface="Times New Roman"/>
              </a:rPr>
              <a:t> </a:t>
            </a:r>
            <a:r>
              <a:rPr lang="en-US" sz="1800" b="0" i="0" u="none" strike="noStrike">
                <a:solidFill>
                  <a:srgbClr val="202122"/>
                </a:solidFill>
                <a:latin typeface="Times New Roman"/>
                <a:ea typeface="Times New Roman"/>
                <a:cs typeface="Times New Roman"/>
                <a:sym typeface="Times New Roman"/>
              </a:rPr>
              <a:t>In a </a:t>
            </a:r>
            <a:r>
              <a:rPr lang="en-US" sz="1800">
                <a:solidFill>
                  <a:srgbClr val="202122"/>
                </a:solidFill>
                <a:latin typeface="Times New Roman"/>
                <a:ea typeface="Times New Roman"/>
                <a:cs typeface="Times New Roman"/>
                <a:sym typeface="Times New Roman"/>
              </a:rPr>
              <a:t>p</a:t>
            </a:r>
            <a:r>
              <a:rPr lang="en-US" sz="1800" b="0" i="0" u="none" strike="noStrike">
                <a:solidFill>
                  <a:srgbClr val="202122"/>
                </a:solidFill>
                <a:latin typeface="Times New Roman"/>
                <a:ea typeface="Times New Roman"/>
                <a:cs typeface="Times New Roman"/>
                <a:sym typeface="Times New Roman"/>
              </a:rPr>
              <a:t>ublic cloud, the services which are deployed are open for public use and general public cloud services are free. Technically there may be no difference between a public cloud and a private cloud, but the security parameters are very different, since the public cloud is accessible by anyone there is a more risk factors involved with the same.</a:t>
            </a:r>
            <a:endParaRPr sz="1800">
              <a:latin typeface="Times New Roman"/>
              <a:ea typeface="Times New Roman"/>
              <a:cs typeface="Times New Roman"/>
              <a:sym typeface="Times New Roman"/>
            </a:endParaRPr>
          </a:p>
        </p:txBody>
      </p:sp>
      <p:pic>
        <p:nvPicPr>
          <p:cNvPr id="194" name="Google Shape;194;p15" descr="What is Public Cloud Computing? | Benefits of Public Cloud - MilesWeb"/>
          <p:cNvPicPr preferRelativeResize="0"/>
          <p:nvPr/>
        </p:nvPicPr>
        <p:blipFill rotWithShape="1">
          <a:blip r:embed="rId3">
            <a:alphaModFix/>
          </a:blip>
          <a:srcRect/>
          <a:stretch/>
        </p:blipFill>
        <p:spPr>
          <a:xfrm>
            <a:off x="3860925" y="3896200"/>
            <a:ext cx="4477976" cy="21315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6"/>
          <p:cNvSpPr txBox="1">
            <a:spLocks noGrp="1"/>
          </p:cNvSpPr>
          <p:nvPr>
            <p:ph type="body" idx="1"/>
          </p:nvPr>
        </p:nvSpPr>
        <p:spPr>
          <a:xfrm>
            <a:off x="563491" y="980388"/>
            <a:ext cx="11059758" cy="4980674"/>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000000"/>
              </a:buClr>
              <a:buSzPts val="2240"/>
              <a:buFont typeface="Roboto"/>
              <a:buAutoNum type="arabicParenR" startAt="2"/>
            </a:pPr>
            <a:r>
              <a:rPr lang="en-US" sz="2800" b="1">
                <a:latin typeface="Times New Roman"/>
                <a:ea typeface="Times New Roman"/>
                <a:cs typeface="Times New Roman"/>
                <a:sym typeface="Times New Roman"/>
              </a:rPr>
              <a:t>Private Cloud </a:t>
            </a:r>
            <a:endParaRPr sz="2800">
              <a:latin typeface="Times New Roman"/>
              <a:ea typeface="Times New Roman"/>
              <a:cs typeface="Times New Roman"/>
              <a:sym typeface="Times New Roman"/>
            </a:endParaRPr>
          </a:p>
          <a:p>
            <a:pPr marL="0" lvl="0" indent="0" algn="l" rtl="0">
              <a:lnSpc>
                <a:spcPct val="150000"/>
              </a:lnSpc>
              <a:spcBef>
                <a:spcPts val="1138"/>
              </a:spcBef>
              <a:spcAft>
                <a:spcPts val="0"/>
              </a:spcAft>
              <a:buSzPts val="1400"/>
              <a:buNone/>
            </a:pPr>
            <a:r>
              <a:rPr lang="en-US" sz="1800">
                <a:latin typeface="Times New Roman"/>
                <a:ea typeface="Times New Roman"/>
                <a:cs typeface="Times New Roman"/>
                <a:sym typeface="Times New Roman"/>
              </a:rPr>
              <a:t> A private cloud is operated solely for a single organization, it can be done by the same organization or a third-party organization. But usually, the costs are high when you are using your cloud since the hardware would be updated periodically, security also has to be kept in check since new threats come up every day</a:t>
            </a:r>
            <a:endParaRPr/>
          </a:p>
        </p:txBody>
      </p:sp>
      <p:pic>
        <p:nvPicPr>
          <p:cNvPr id="200" name="Google Shape;200;p16" descr="Private Cloud - javatpoint"/>
          <p:cNvPicPr preferRelativeResize="0"/>
          <p:nvPr/>
        </p:nvPicPr>
        <p:blipFill rotWithShape="1">
          <a:blip r:embed="rId3">
            <a:alphaModFix/>
          </a:blip>
          <a:srcRect/>
          <a:stretch/>
        </p:blipFill>
        <p:spPr>
          <a:xfrm>
            <a:off x="3280285" y="3298540"/>
            <a:ext cx="4762500" cy="266251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7"/>
          <p:cNvSpPr txBox="1">
            <a:spLocks noGrp="1"/>
          </p:cNvSpPr>
          <p:nvPr>
            <p:ph type="body" idx="1"/>
          </p:nvPr>
        </p:nvSpPr>
        <p:spPr>
          <a:xfrm>
            <a:off x="563491" y="1074656"/>
            <a:ext cx="10861431" cy="4886406"/>
          </a:xfrm>
          <a:prstGeom prst="rect">
            <a:avLst/>
          </a:prstGeom>
          <a:noFill/>
          <a:ln>
            <a:noFill/>
          </a:ln>
        </p:spPr>
        <p:txBody>
          <a:bodyPr spcFirstLastPara="1" wrap="square" lIns="91425" tIns="45700" rIns="91425" bIns="45700" anchor="t" anchorCtr="0">
            <a:noAutofit/>
          </a:bodyPr>
          <a:lstStyle/>
          <a:p>
            <a:pPr marL="457200" lvl="0" indent="-457200" algn="l" rtl="0">
              <a:lnSpc>
                <a:spcPct val="150000"/>
              </a:lnSpc>
              <a:spcBef>
                <a:spcPts val="0"/>
              </a:spcBef>
              <a:spcAft>
                <a:spcPts val="0"/>
              </a:spcAft>
              <a:buClr>
                <a:srgbClr val="000000"/>
              </a:buClr>
              <a:buSzPts val="2240"/>
              <a:buFont typeface="Roboto"/>
              <a:buAutoNum type="arabicParenR" startAt="3"/>
            </a:pPr>
            <a:r>
              <a:rPr lang="en-US" sz="2800" b="1" i="0">
                <a:latin typeface="Times New Roman"/>
                <a:ea typeface="Times New Roman"/>
                <a:cs typeface="Times New Roman"/>
                <a:sym typeface="Times New Roman"/>
              </a:rPr>
              <a:t>Hybrid Cloud </a:t>
            </a:r>
            <a:endParaRPr sz="2800">
              <a:latin typeface="Times New Roman"/>
              <a:ea typeface="Times New Roman"/>
              <a:cs typeface="Times New Roman"/>
              <a:sym typeface="Times New Roman"/>
            </a:endParaRPr>
          </a:p>
          <a:p>
            <a:pPr marL="38100" lvl="0" indent="-38100" algn="l" rtl="0">
              <a:lnSpc>
                <a:spcPct val="150000"/>
              </a:lnSpc>
              <a:spcBef>
                <a:spcPts val="1138"/>
              </a:spcBef>
              <a:spcAft>
                <a:spcPts val="0"/>
              </a:spcAft>
              <a:buSzPts val="1400"/>
              <a:buNone/>
            </a:pPr>
            <a:r>
              <a:rPr lang="en-US" sz="1800">
                <a:solidFill>
                  <a:srgbClr val="222222"/>
                </a:solidFill>
                <a:latin typeface="Times New Roman"/>
                <a:ea typeface="Times New Roman"/>
                <a:cs typeface="Times New Roman"/>
                <a:sym typeface="Times New Roman"/>
              </a:rPr>
              <a:t>It </a:t>
            </a:r>
            <a:r>
              <a:rPr lang="en-US" sz="1800" b="0" i="0">
                <a:solidFill>
                  <a:srgbClr val="222222"/>
                </a:solidFill>
                <a:latin typeface="Times New Roman"/>
                <a:ea typeface="Times New Roman"/>
                <a:cs typeface="Times New Roman"/>
                <a:sym typeface="Times New Roman"/>
              </a:rPr>
              <a:t>combines public and private clouds, and may even include on-premises legacy servers. An organization may use their private cloud for some services and their public cloud for others, or they may use the public cloud as a backup for their private cloud.</a:t>
            </a:r>
            <a:endParaRPr sz="1800">
              <a:latin typeface="Times New Roman"/>
              <a:ea typeface="Times New Roman"/>
              <a:cs typeface="Times New Roman"/>
              <a:sym typeface="Times New Roman"/>
            </a:endParaRPr>
          </a:p>
          <a:p>
            <a:pPr marL="38100" lvl="0" indent="-38100" algn="l" rtl="0">
              <a:lnSpc>
                <a:spcPct val="100000"/>
              </a:lnSpc>
              <a:spcBef>
                <a:spcPts val="1138"/>
              </a:spcBef>
              <a:spcAft>
                <a:spcPts val="0"/>
              </a:spcAft>
              <a:buSzPts val="1400"/>
              <a:buNone/>
            </a:pPr>
            <a:endParaRPr/>
          </a:p>
        </p:txBody>
      </p:sp>
      <p:pic>
        <p:nvPicPr>
          <p:cNvPr id="206" name="Google Shape;206;p17" descr="Hybrid Cloud - javatpoint"/>
          <p:cNvPicPr preferRelativeResize="0"/>
          <p:nvPr/>
        </p:nvPicPr>
        <p:blipFill rotWithShape="1">
          <a:blip r:embed="rId3">
            <a:alphaModFix/>
          </a:blip>
          <a:srcRect/>
          <a:stretch/>
        </p:blipFill>
        <p:spPr>
          <a:xfrm>
            <a:off x="3816557" y="3027023"/>
            <a:ext cx="4024375" cy="268331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
          <p:cNvSpPr txBox="1">
            <a:spLocks noGrp="1"/>
          </p:cNvSpPr>
          <p:nvPr>
            <p:ph type="title"/>
          </p:nvPr>
        </p:nvSpPr>
        <p:spPr>
          <a:xfrm>
            <a:off x="563489" y="423116"/>
            <a:ext cx="8872200" cy="1019100"/>
          </a:xfrm>
          <a:prstGeom prst="rect">
            <a:avLst/>
          </a:prstGeom>
          <a:noFill/>
          <a:ln>
            <a:noFill/>
          </a:ln>
        </p:spPr>
        <p:txBody>
          <a:bodyPr spcFirstLastPara="1" wrap="square" lIns="91425" tIns="45700" rIns="91425" bIns="45700" anchor="ctr" anchorCtr="0">
            <a:noAutofit/>
          </a:bodyPr>
          <a:lstStyle/>
          <a:p>
            <a:pPr marL="742950" lvl="0" indent="-742950" algn="l" rtl="0">
              <a:lnSpc>
                <a:spcPct val="90000"/>
              </a:lnSpc>
              <a:spcBef>
                <a:spcPts val="0"/>
              </a:spcBef>
              <a:spcAft>
                <a:spcPts val="0"/>
              </a:spcAft>
              <a:buSzPts val="1400"/>
              <a:buNone/>
            </a:pPr>
            <a:r>
              <a:rPr lang="en-US">
                <a:latin typeface="Times New Roman"/>
                <a:ea typeface="Times New Roman"/>
                <a:cs typeface="Times New Roman"/>
                <a:sym typeface="Times New Roman"/>
              </a:rPr>
              <a:t>Cloud Computing</a:t>
            </a:r>
            <a:endParaRPr/>
          </a:p>
        </p:txBody>
      </p:sp>
      <p:sp>
        <p:nvSpPr>
          <p:cNvPr id="108" name="Google Shape;108;p2"/>
          <p:cNvSpPr txBox="1">
            <a:spLocks noGrp="1"/>
          </p:cNvSpPr>
          <p:nvPr>
            <p:ph type="body" idx="1"/>
          </p:nvPr>
        </p:nvSpPr>
        <p:spPr>
          <a:xfrm>
            <a:off x="563491" y="1442301"/>
            <a:ext cx="11163453" cy="4518761"/>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000000"/>
              </a:buClr>
              <a:buSzPts val="1440"/>
              <a:buFont typeface="Noto Sans Symbols"/>
              <a:buChar char="⮚"/>
            </a:pPr>
            <a:r>
              <a:rPr lang="en-US" sz="1800" b="0" i="0" u="none" strike="noStrike" dirty="0">
                <a:latin typeface="Times New Roman"/>
                <a:ea typeface="Times New Roman"/>
                <a:cs typeface="Times New Roman"/>
                <a:sym typeface="Times New Roman"/>
              </a:rPr>
              <a:t>Cloud Computing is the delivery of computing services such as servers, storage, databases, networking, software, analytics, intelligence, and more, over the Cloud (Internet).</a:t>
            </a:r>
            <a:endParaRPr dirty="0"/>
          </a:p>
          <a:p>
            <a:pPr marL="342900" lvl="0" indent="-342900" algn="l" rtl="0">
              <a:lnSpc>
                <a:spcPct val="150000"/>
              </a:lnSpc>
              <a:spcBef>
                <a:spcPts val="1138"/>
              </a:spcBef>
              <a:spcAft>
                <a:spcPts val="0"/>
              </a:spcAft>
              <a:buClr>
                <a:srgbClr val="000000"/>
              </a:buClr>
              <a:buSzPts val="1440"/>
              <a:buFont typeface="Noto Sans Symbols"/>
              <a:buChar char="⮚"/>
            </a:pPr>
            <a:r>
              <a:rPr lang="en-US" sz="1800" b="0" i="0" u="none" strike="noStrike" dirty="0">
                <a:solidFill>
                  <a:srgbClr val="000000"/>
                </a:solidFill>
                <a:latin typeface="Times New Roman"/>
                <a:ea typeface="Times New Roman"/>
                <a:cs typeface="Times New Roman"/>
                <a:sym typeface="Times New Roman"/>
              </a:rPr>
              <a:t>The term Cloud refers to a Network or Internet. In other words, we can say that Cloud is something, which is present in a remote location. Cloud can provide services over public and private networks, i.e., WAN, LAN, or VPN.</a:t>
            </a:r>
            <a:endParaRPr dirty="0"/>
          </a:p>
          <a:p>
            <a:pPr marL="342900" lvl="0" indent="-342900" algn="l" rtl="0">
              <a:lnSpc>
                <a:spcPct val="150000"/>
              </a:lnSpc>
              <a:spcBef>
                <a:spcPts val="1138"/>
              </a:spcBef>
              <a:spcAft>
                <a:spcPts val="0"/>
              </a:spcAft>
              <a:buClr>
                <a:srgbClr val="000000"/>
              </a:buClr>
              <a:buSzPts val="1440"/>
              <a:buFont typeface="Noto Sans Symbols"/>
              <a:buChar char="⮚"/>
            </a:pPr>
            <a:r>
              <a:rPr lang="en-US" sz="1800" b="0" i="0" u="none" strike="noStrike" dirty="0">
                <a:solidFill>
                  <a:srgbClr val="000000"/>
                </a:solidFill>
                <a:latin typeface="Times New Roman"/>
                <a:ea typeface="Times New Roman"/>
                <a:cs typeface="Times New Roman"/>
                <a:sym typeface="Times New Roman"/>
              </a:rPr>
              <a:t>Applications such as e-mail, web conferencing, and customer relationship management (CRM) executing on the cloud.</a:t>
            </a:r>
            <a:endParaRPr dirty="0"/>
          </a:p>
          <a:p>
            <a:pPr marL="342900" lvl="0" indent="-342900" algn="l" rtl="0">
              <a:lnSpc>
                <a:spcPct val="150000"/>
              </a:lnSpc>
              <a:spcBef>
                <a:spcPts val="1138"/>
              </a:spcBef>
              <a:spcAft>
                <a:spcPts val="0"/>
              </a:spcAft>
              <a:buClr>
                <a:srgbClr val="000000"/>
              </a:buClr>
              <a:buSzPts val="1440"/>
              <a:buFont typeface="Noto Sans Symbols"/>
              <a:buChar char="⮚"/>
            </a:pPr>
            <a:r>
              <a:rPr lang="en-US" sz="1800" b="0" i="0" u="none" strike="noStrike" dirty="0">
                <a:solidFill>
                  <a:srgbClr val="000000"/>
                </a:solidFill>
                <a:latin typeface="Times New Roman"/>
                <a:ea typeface="Times New Roman"/>
                <a:cs typeface="Times New Roman"/>
                <a:sym typeface="Times New Roman"/>
              </a:rPr>
              <a:t>Cloud Computing refers to manipulating, configuring, and accessing the hardware and software resources remotely. It offers online data storage, infrastructure, and application.</a:t>
            </a:r>
            <a:endParaRPr sz="1800" b="0" i="0" u="none" strike="noStrike" dirty="0">
              <a:solidFill>
                <a:srgbClr val="333333"/>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514350" lvl="0" indent="-514350" algn="l" rtl="0">
              <a:lnSpc>
                <a:spcPct val="90000"/>
              </a:lnSpc>
              <a:spcBef>
                <a:spcPts val="0"/>
              </a:spcBef>
              <a:spcAft>
                <a:spcPts val="0"/>
              </a:spcAft>
              <a:buSzPts val="2800"/>
              <a:buFont typeface="Arial"/>
              <a:buAutoNum type="arabicParenR" startAt="4"/>
            </a:pPr>
            <a:r>
              <a:rPr lang="en-US" sz="2800">
                <a:latin typeface="Times New Roman"/>
                <a:ea typeface="Times New Roman"/>
                <a:cs typeface="Times New Roman"/>
                <a:sym typeface="Times New Roman"/>
              </a:rPr>
              <a:t>Community Cloud</a:t>
            </a:r>
            <a:br>
              <a:rPr lang="en-US" sz="2800">
                <a:latin typeface="Times New Roman"/>
                <a:ea typeface="Times New Roman"/>
                <a:cs typeface="Times New Roman"/>
                <a:sym typeface="Times New Roman"/>
              </a:rPr>
            </a:br>
            <a:endParaRPr sz="2800">
              <a:latin typeface="Times New Roman"/>
              <a:ea typeface="Times New Roman"/>
              <a:cs typeface="Times New Roman"/>
              <a:sym typeface="Times New Roman"/>
            </a:endParaRPr>
          </a:p>
        </p:txBody>
      </p:sp>
      <p:pic>
        <p:nvPicPr>
          <p:cNvPr id="212" name="Google Shape;212;p30"/>
          <p:cNvPicPr preferRelativeResize="0"/>
          <p:nvPr/>
        </p:nvPicPr>
        <p:blipFill rotWithShape="1">
          <a:blip r:embed="rId3">
            <a:alphaModFix/>
          </a:blip>
          <a:srcRect/>
          <a:stretch/>
        </p:blipFill>
        <p:spPr>
          <a:xfrm>
            <a:off x="3823007" y="3029223"/>
            <a:ext cx="4762500" cy="2494845"/>
          </a:xfrm>
          <a:prstGeom prst="rect">
            <a:avLst/>
          </a:prstGeom>
          <a:noFill/>
          <a:ln>
            <a:noFill/>
          </a:ln>
        </p:spPr>
      </p:pic>
      <p:sp>
        <p:nvSpPr>
          <p:cNvPr id="213" name="Google Shape;213;p30"/>
          <p:cNvSpPr/>
          <p:nvPr/>
        </p:nvSpPr>
        <p:spPr>
          <a:xfrm>
            <a:off x="679936" y="1411556"/>
            <a:ext cx="11048643" cy="2120068"/>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A community cloud is a cloud infrastructure that allows systems and services to be accessible by a group of several organizations to share information. It is owned, managed, and operated by one or more organizations in the community, a third party, or a combination of them.</a:t>
            </a:r>
            <a:endParaRPr/>
          </a:p>
          <a:p>
            <a:pPr marL="0" marR="0" lvl="0" indent="0" algn="just" rtl="0">
              <a:lnSpc>
                <a:spcPct val="15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
            </a:r>
            <a:br>
              <a:rPr lang="en-US" sz="1800" b="0" i="0" u="none" strike="noStrike" cap="none">
                <a:solidFill>
                  <a:srgbClr val="000000"/>
                </a:solidFill>
                <a:latin typeface="Times New Roman"/>
                <a:ea typeface="Times New Roman"/>
                <a:cs typeface="Times New Roman"/>
                <a:sym typeface="Times New Roman"/>
              </a:rPr>
            </a:br>
            <a:endParaRPr sz="18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g1444ff9d05d_0_0"/>
          <p:cNvSpPr txBox="1">
            <a:spLocks noGrp="1"/>
          </p:cNvSpPr>
          <p:nvPr>
            <p:ph type="title"/>
          </p:nvPr>
        </p:nvSpPr>
        <p:spPr>
          <a:prstGeom prst="rect">
            <a:avLst/>
          </a:prstGeom>
        </p:spPr>
        <p:txBody>
          <a:bodyPr spcFirstLastPara="1" wrap="square" lIns="91425" tIns="45700" rIns="91425" bIns="45700" anchor="ctr" anchorCtr="0">
            <a:noAutofit/>
          </a:bodyPr>
          <a:lstStyle/>
          <a:p>
            <a:pPr marL="0" lvl="0" indent="0" algn="l" rtl="0">
              <a:lnSpc>
                <a:spcPct val="115000"/>
              </a:lnSpc>
              <a:spcBef>
                <a:spcPts val="0"/>
              </a:spcBef>
              <a:spcAft>
                <a:spcPts val="1500"/>
              </a:spcAft>
              <a:buNone/>
            </a:pPr>
            <a:r>
              <a:rPr lang="en-US" sz="2800">
                <a:solidFill>
                  <a:srgbClr val="222222"/>
                </a:solidFill>
                <a:highlight>
                  <a:schemeClr val="lt1"/>
                </a:highlight>
                <a:latin typeface="Times New Roman"/>
                <a:ea typeface="Times New Roman"/>
                <a:cs typeface="Times New Roman"/>
                <a:sym typeface="Times New Roman"/>
              </a:rPr>
              <a:t>Cloud vs Legacy IT</a:t>
            </a:r>
            <a:endParaRPr sz="2800">
              <a:solidFill>
                <a:srgbClr val="222222"/>
              </a:solidFill>
              <a:highlight>
                <a:schemeClr val="lt1"/>
              </a:highlight>
              <a:latin typeface="Times New Roman"/>
              <a:ea typeface="Times New Roman"/>
              <a:cs typeface="Times New Roman"/>
              <a:sym typeface="Times New Roman"/>
            </a:endParaRPr>
          </a:p>
        </p:txBody>
      </p:sp>
      <p:sp>
        <p:nvSpPr>
          <p:cNvPr id="219" name="Google Shape;219;g1444ff9d05d_0_0"/>
          <p:cNvSpPr txBox="1">
            <a:spLocks noGrp="1"/>
          </p:cNvSpPr>
          <p:nvPr>
            <p:ph idx="1"/>
          </p:nvPr>
        </p:nvSpPr>
        <p:spPr>
          <a:xfrm>
            <a:off x="648680" y="2057400"/>
            <a:ext cx="10861500" cy="4038600"/>
          </a:xfrm>
          <a:prstGeom prst="rect">
            <a:avLst/>
          </a:prstGeom>
        </p:spPr>
        <p:txBody>
          <a:bodyPr spcFirstLastPara="1" wrap="square" lIns="91425" tIns="45700" rIns="91425" bIns="45700" anchor="t" anchorCtr="0">
            <a:noAutofit/>
          </a:bodyPr>
          <a:lstStyle/>
          <a:p>
            <a:pPr marL="0" lvl="0" indent="0" algn="l" rtl="0">
              <a:lnSpc>
                <a:spcPct val="150000"/>
              </a:lnSpc>
              <a:spcBef>
                <a:spcPts val="1138"/>
              </a:spcBef>
              <a:spcAft>
                <a:spcPts val="0"/>
              </a:spcAft>
              <a:buNone/>
            </a:pPr>
            <a:r>
              <a:rPr lang="en-US" sz="1800">
                <a:solidFill>
                  <a:schemeClr val="dk1"/>
                </a:solidFill>
                <a:highlight>
                  <a:schemeClr val="lt1"/>
                </a:highlight>
                <a:latin typeface="Times New Roman"/>
                <a:ea typeface="Times New Roman"/>
                <a:cs typeface="Times New Roman"/>
                <a:sym typeface="Times New Roman"/>
              </a:rPr>
              <a:t>What I mean by legacy IT is self-managed systems deployed within a company’s own data center (on-premises), or in a shared data center (co-location) where the company leases space. This equipment is typically purchased and owned by the company and may also be fully or partially managed by the company’s IT staff.</a:t>
            </a:r>
            <a:endParaRPr sz="1800">
              <a:solidFill>
                <a:schemeClr val="dk1"/>
              </a:solidFill>
              <a:highlight>
                <a:schemeClr val="lt1"/>
              </a:highlight>
              <a:latin typeface="Times New Roman"/>
              <a:ea typeface="Times New Roman"/>
              <a:cs typeface="Times New Roman"/>
              <a:sym typeface="Times New Roman"/>
            </a:endParaRPr>
          </a:p>
          <a:p>
            <a:pPr marL="0" lvl="0" indent="0" algn="l" rtl="0">
              <a:lnSpc>
                <a:spcPct val="150000"/>
              </a:lnSpc>
              <a:spcBef>
                <a:spcPts val="1138"/>
              </a:spcBef>
              <a:spcAft>
                <a:spcPts val="0"/>
              </a:spcAft>
              <a:buNone/>
            </a:pPr>
            <a:r>
              <a:rPr lang="en-US" sz="1800">
                <a:solidFill>
                  <a:schemeClr val="dk1"/>
                </a:solidFill>
                <a:highlight>
                  <a:schemeClr val="lt1"/>
                </a:highlight>
                <a:latin typeface="Times New Roman"/>
                <a:ea typeface="Times New Roman"/>
                <a:cs typeface="Times New Roman"/>
                <a:sym typeface="Times New Roman"/>
              </a:rPr>
              <a:t>This model requires large amounts of capital expenditure (CAPEX) to pay for data center costs, equipment purchase, software licensing, maintenance contracts, staff wages and more. Typically equipment is then depreciated over the course of 3-5 years, and must then be replaced</a:t>
            </a:r>
            <a:endParaRPr sz="1800">
              <a:solidFill>
                <a:schemeClr val="dk1"/>
              </a:solidFill>
              <a:highlight>
                <a:schemeClr val="lt1"/>
              </a:highlight>
              <a:latin typeface="Times New Roman"/>
              <a:ea typeface="Times New Roman"/>
              <a:cs typeface="Times New Roman"/>
              <a:sym typeface="Times New Roman"/>
            </a:endParaRPr>
          </a:p>
          <a:p>
            <a:pPr marL="0" lvl="0" indent="0" algn="l" rtl="0">
              <a:lnSpc>
                <a:spcPct val="150000"/>
              </a:lnSpc>
              <a:spcBef>
                <a:spcPts val="1138"/>
              </a:spcBef>
              <a:spcAft>
                <a:spcPts val="0"/>
              </a:spcAft>
              <a:buNone/>
            </a:pPr>
            <a:r>
              <a:rPr lang="en-US" sz="1800">
                <a:solidFill>
                  <a:schemeClr val="dk1"/>
                </a:solidFill>
                <a:highlight>
                  <a:schemeClr val="lt1"/>
                </a:highlight>
                <a:latin typeface="Times New Roman"/>
                <a:ea typeface="Times New Roman"/>
                <a:cs typeface="Times New Roman"/>
                <a:sym typeface="Times New Roman"/>
              </a:rPr>
              <a:t>With cloud computing, you consume on-demand computing resources as services. In this self-service model, the service is metered so you pay only for what you use.</a:t>
            </a:r>
            <a:endParaRPr sz="1800">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g144489ca481_5_0"/>
          <p:cNvSpPr txBox="1">
            <a:spLocks noGrp="1"/>
          </p:cNvSpPr>
          <p:nvPr>
            <p:ph type="title"/>
          </p:nvPr>
        </p:nvSpPr>
        <p:spPr>
          <a:xfrm>
            <a:off x="563489" y="96452"/>
            <a:ext cx="10863300" cy="1019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400"/>
              <a:buNone/>
            </a:pPr>
            <a:r>
              <a:rPr lang="en-US">
                <a:latin typeface="Times New Roman"/>
                <a:ea typeface="Times New Roman"/>
                <a:cs typeface="Times New Roman"/>
                <a:sym typeface="Times New Roman"/>
              </a:rPr>
              <a:t>Advantages of Cloud Computing</a:t>
            </a:r>
            <a:endParaRPr>
              <a:latin typeface="Times New Roman"/>
              <a:ea typeface="Times New Roman"/>
              <a:cs typeface="Times New Roman"/>
              <a:sym typeface="Times New Roman"/>
            </a:endParaRPr>
          </a:p>
        </p:txBody>
      </p:sp>
      <p:sp>
        <p:nvSpPr>
          <p:cNvPr id="225" name="Google Shape;225;g144489ca481_5_0"/>
          <p:cNvSpPr txBox="1">
            <a:spLocks noGrp="1"/>
          </p:cNvSpPr>
          <p:nvPr>
            <p:ph type="body" idx="1"/>
          </p:nvPr>
        </p:nvSpPr>
        <p:spPr>
          <a:xfrm>
            <a:off x="555893" y="1050082"/>
            <a:ext cx="11080213" cy="4757835"/>
          </a:xfrm>
          <a:prstGeom prst="rect">
            <a:avLst/>
          </a:prstGeom>
          <a:noFill/>
          <a:ln>
            <a:noFill/>
          </a:ln>
        </p:spPr>
        <p:txBody>
          <a:bodyPr spcFirstLastPara="1" wrap="square" lIns="91425" tIns="45700" rIns="91425" bIns="45700" anchor="t" anchorCtr="0">
            <a:noAutofit/>
          </a:bodyPr>
          <a:lstStyle/>
          <a:p>
            <a:pPr marL="457200" lvl="0" indent="-342900" algn="just" rtl="0">
              <a:lnSpc>
                <a:spcPct val="150000"/>
              </a:lnSpc>
              <a:spcBef>
                <a:spcPts val="0"/>
              </a:spcBef>
              <a:spcAft>
                <a:spcPts val="0"/>
              </a:spcAft>
              <a:buClr>
                <a:srgbClr val="16191F"/>
              </a:buClr>
              <a:buSzPts val="1800"/>
              <a:buFont typeface="Noto Sans Symbols"/>
              <a:buChar char="⮚"/>
            </a:pPr>
            <a:r>
              <a:rPr lang="en-US" sz="1800" b="1">
                <a:solidFill>
                  <a:srgbClr val="16191F"/>
                </a:solidFill>
                <a:highlight>
                  <a:schemeClr val="lt1"/>
                </a:highlight>
                <a:latin typeface="Times New Roman"/>
                <a:ea typeface="Times New Roman"/>
                <a:cs typeface="Times New Roman"/>
                <a:sym typeface="Times New Roman"/>
              </a:rPr>
              <a:t>Trade fixed expense for variable expense</a:t>
            </a:r>
            <a:r>
              <a:rPr lang="en-US" sz="1800">
                <a:solidFill>
                  <a:srgbClr val="16191F"/>
                </a:solidFill>
                <a:highlight>
                  <a:schemeClr val="lt1"/>
                </a:highlight>
                <a:latin typeface="Times New Roman"/>
                <a:ea typeface="Times New Roman"/>
                <a:cs typeface="Times New Roman"/>
                <a:sym typeface="Times New Roman"/>
              </a:rPr>
              <a:t> – Instead of having to invest heavily in data centers and servers before you know how you’re going to use them, you can pay only when you consume computing resources, and pay only for how much you consume.</a:t>
            </a:r>
            <a:endParaRPr sz="1800">
              <a:solidFill>
                <a:srgbClr val="16191F"/>
              </a:solidFill>
              <a:highlight>
                <a:schemeClr val="lt1"/>
              </a:highlight>
              <a:latin typeface="Times New Roman"/>
              <a:ea typeface="Times New Roman"/>
              <a:cs typeface="Times New Roman"/>
              <a:sym typeface="Times New Roman"/>
            </a:endParaRPr>
          </a:p>
          <a:p>
            <a:pPr marL="457200" lvl="0" indent="-342900" algn="just" rtl="0">
              <a:lnSpc>
                <a:spcPct val="150000"/>
              </a:lnSpc>
              <a:spcBef>
                <a:spcPts val="0"/>
              </a:spcBef>
              <a:spcAft>
                <a:spcPts val="0"/>
              </a:spcAft>
              <a:buClr>
                <a:srgbClr val="16191F"/>
              </a:buClr>
              <a:buSzPts val="1800"/>
              <a:buFont typeface="Noto Sans Symbols"/>
              <a:buChar char="⮚"/>
            </a:pPr>
            <a:r>
              <a:rPr lang="en-US" sz="1800" b="1">
                <a:solidFill>
                  <a:srgbClr val="16191F"/>
                </a:solidFill>
                <a:highlight>
                  <a:schemeClr val="lt1"/>
                </a:highlight>
                <a:latin typeface="Times New Roman"/>
                <a:ea typeface="Times New Roman"/>
                <a:cs typeface="Times New Roman"/>
                <a:sym typeface="Times New Roman"/>
              </a:rPr>
              <a:t>Benefit from massive economies of scale</a:t>
            </a:r>
            <a:r>
              <a:rPr lang="en-US" sz="1800">
                <a:solidFill>
                  <a:srgbClr val="16191F"/>
                </a:solidFill>
                <a:highlight>
                  <a:schemeClr val="lt1"/>
                </a:highlight>
                <a:latin typeface="Times New Roman"/>
                <a:ea typeface="Times New Roman"/>
                <a:cs typeface="Times New Roman"/>
                <a:sym typeface="Times New Roman"/>
              </a:rPr>
              <a:t> – By using cloud computing, you can achieve a lower variable cost than you can get on your own. Because usage from hundreds of thousands of customers is aggregated in the cloud, providers such as AWS can achieve higher economies of scale, which translates into lower pay-as-you-go prices.</a:t>
            </a:r>
            <a:endParaRPr sz="1800">
              <a:solidFill>
                <a:srgbClr val="16191F"/>
              </a:solidFill>
              <a:highlight>
                <a:schemeClr val="lt1"/>
              </a:highlight>
              <a:latin typeface="Times New Roman"/>
              <a:ea typeface="Times New Roman"/>
              <a:cs typeface="Times New Roman"/>
              <a:sym typeface="Times New Roman"/>
            </a:endParaRPr>
          </a:p>
          <a:p>
            <a:pPr marL="457200" lvl="0" indent="-342900" algn="just" rtl="0">
              <a:lnSpc>
                <a:spcPct val="150000"/>
              </a:lnSpc>
              <a:spcBef>
                <a:spcPts val="0"/>
              </a:spcBef>
              <a:spcAft>
                <a:spcPts val="0"/>
              </a:spcAft>
              <a:buClr>
                <a:srgbClr val="16191F"/>
              </a:buClr>
              <a:buSzPts val="1800"/>
              <a:buFont typeface="Noto Sans Symbols"/>
              <a:buChar char="⮚"/>
            </a:pPr>
            <a:r>
              <a:rPr lang="en-US" sz="1800" b="1">
                <a:solidFill>
                  <a:srgbClr val="16191F"/>
                </a:solidFill>
                <a:highlight>
                  <a:schemeClr val="lt1"/>
                </a:highlight>
                <a:latin typeface="Times New Roman"/>
                <a:ea typeface="Times New Roman"/>
                <a:cs typeface="Times New Roman"/>
                <a:sym typeface="Times New Roman"/>
              </a:rPr>
              <a:t>Stop guessing capacity</a:t>
            </a:r>
            <a:r>
              <a:rPr lang="en-US" sz="1800">
                <a:solidFill>
                  <a:srgbClr val="16191F"/>
                </a:solidFill>
                <a:highlight>
                  <a:schemeClr val="lt1"/>
                </a:highlight>
                <a:latin typeface="Times New Roman"/>
                <a:ea typeface="Times New Roman"/>
                <a:cs typeface="Times New Roman"/>
                <a:sym typeface="Times New Roman"/>
              </a:rPr>
              <a:t> – Eliminate guessing about your infrastructure capacity needs. When you make a capacity decision before deploying an application, you often end up either sitting on expensive idle resources or dealing with limited capacity. With cloud computing, these problems go away. You can access as much or as little capacity as you need, and scale up and down as required with only a few minutes’ notice.</a:t>
            </a:r>
            <a:endParaRPr sz="1800">
              <a:solidFill>
                <a:srgbClr val="16191F"/>
              </a:solidFill>
              <a:highlight>
                <a:schemeClr val="lt1"/>
              </a:highlight>
              <a:latin typeface="Times New Roman"/>
              <a:ea typeface="Times New Roman"/>
              <a:cs typeface="Times New Roman"/>
              <a:sym typeface="Times New Roman"/>
            </a:endParaRPr>
          </a:p>
          <a:p>
            <a:pPr marL="285750" lvl="0" indent="-196850" algn="just" rtl="0">
              <a:lnSpc>
                <a:spcPct val="150000"/>
              </a:lnSpc>
              <a:spcBef>
                <a:spcPts val="1138"/>
              </a:spcBef>
              <a:spcAft>
                <a:spcPts val="0"/>
              </a:spcAft>
              <a:buSzPts val="1400"/>
              <a:buFont typeface="Noto Sans Symbols"/>
              <a:buNone/>
            </a:pPr>
            <a:endParaRPr sz="1800">
              <a:latin typeface="Times New Roman"/>
              <a:ea typeface="Times New Roman"/>
              <a:cs typeface="Times New Roman"/>
              <a:sym typeface="Times New Roman"/>
            </a:endParaRPr>
          </a:p>
          <a:p>
            <a:pPr marL="0" lvl="0" indent="0" algn="just" rtl="0">
              <a:lnSpc>
                <a:spcPct val="90000"/>
              </a:lnSpc>
              <a:spcBef>
                <a:spcPts val="0"/>
              </a:spcBef>
              <a:spcAft>
                <a:spcPts val="0"/>
              </a:spcAft>
              <a:buSzPts val="1400"/>
              <a:buNone/>
            </a:pPr>
            <a:endParaRPr sz="1800" b="1">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g144489ca481_5_5"/>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400"/>
              <a:buNone/>
            </a:pPr>
            <a:r>
              <a:rPr lang="en-US">
                <a:latin typeface="Times New Roman"/>
                <a:ea typeface="Times New Roman"/>
                <a:cs typeface="Times New Roman"/>
                <a:sym typeface="Times New Roman"/>
              </a:rPr>
              <a:t>Advantages of Cloud Computing</a:t>
            </a:r>
            <a:endParaRPr>
              <a:latin typeface="Times New Roman"/>
              <a:ea typeface="Times New Roman"/>
              <a:cs typeface="Times New Roman"/>
              <a:sym typeface="Times New Roman"/>
            </a:endParaRPr>
          </a:p>
        </p:txBody>
      </p:sp>
      <p:sp>
        <p:nvSpPr>
          <p:cNvPr id="231" name="Google Shape;231;g144489ca481_5_5"/>
          <p:cNvSpPr txBox="1">
            <a:spLocks noGrp="1"/>
          </p:cNvSpPr>
          <p:nvPr>
            <p:ph type="body" idx="1"/>
          </p:nvPr>
        </p:nvSpPr>
        <p:spPr>
          <a:xfrm>
            <a:off x="563489" y="1554091"/>
            <a:ext cx="10861500" cy="4038600"/>
          </a:xfrm>
          <a:prstGeom prst="rect">
            <a:avLst/>
          </a:prstGeom>
          <a:noFill/>
          <a:ln>
            <a:noFill/>
          </a:ln>
        </p:spPr>
        <p:txBody>
          <a:bodyPr spcFirstLastPara="1" wrap="square" lIns="91425" tIns="45700" rIns="91425" bIns="45700" anchor="t" anchorCtr="0">
            <a:noAutofit/>
          </a:bodyPr>
          <a:lstStyle/>
          <a:p>
            <a:pPr marL="457200" lvl="0" indent="-342900" algn="just" rtl="0">
              <a:lnSpc>
                <a:spcPct val="150000"/>
              </a:lnSpc>
              <a:spcBef>
                <a:spcPts val="0"/>
              </a:spcBef>
              <a:spcAft>
                <a:spcPts val="0"/>
              </a:spcAft>
              <a:buClr>
                <a:srgbClr val="16191F"/>
              </a:buClr>
              <a:buSzPts val="1800"/>
              <a:buFont typeface="Noto Sans Symbols"/>
              <a:buChar char="⮚"/>
            </a:pPr>
            <a:r>
              <a:rPr lang="en-US" sz="1800" b="1">
                <a:solidFill>
                  <a:srgbClr val="16191F"/>
                </a:solidFill>
                <a:highlight>
                  <a:schemeClr val="lt1"/>
                </a:highlight>
                <a:latin typeface="Times New Roman"/>
                <a:ea typeface="Times New Roman"/>
                <a:cs typeface="Times New Roman"/>
                <a:sym typeface="Times New Roman"/>
              </a:rPr>
              <a:t>Increase speed and agility</a:t>
            </a:r>
            <a:r>
              <a:rPr lang="en-US" sz="1800">
                <a:solidFill>
                  <a:srgbClr val="16191F"/>
                </a:solidFill>
                <a:highlight>
                  <a:schemeClr val="lt1"/>
                </a:highlight>
                <a:latin typeface="Times New Roman"/>
                <a:ea typeface="Times New Roman"/>
                <a:cs typeface="Times New Roman"/>
                <a:sym typeface="Times New Roman"/>
              </a:rPr>
              <a:t> – In a cloud computing environment, new IT resources are only a click away, which means that you reduce the time to make those resources available to your developers from weeks to just minutes. This results in a dramatic increase in agility for the organization since the cost and time it takes to experiment and develop is significantly lower.</a:t>
            </a:r>
            <a:endParaRPr sz="1800">
              <a:solidFill>
                <a:srgbClr val="16191F"/>
              </a:solidFill>
              <a:highlight>
                <a:schemeClr val="lt1"/>
              </a:highlight>
              <a:latin typeface="Times New Roman"/>
              <a:ea typeface="Times New Roman"/>
              <a:cs typeface="Times New Roman"/>
              <a:sym typeface="Times New Roman"/>
            </a:endParaRPr>
          </a:p>
          <a:p>
            <a:pPr marL="457200" lvl="0" indent="-342900" algn="just" rtl="0">
              <a:lnSpc>
                <a:spcPct val="150000"/>
              </a:lnSpc>
              <a:spcBef>
                <a:spcPts val="0"/>
              </a:spcBef>
              <a:spcAft>
                <a:spcPts val="0"/>
              </a:spcAft>
              <a:buClr>
                <a:srgbClr val="16191F"/>
              </a:buClr>
              <a:buSzPts val="1800"/>
              <a:buFont typeface="Noto Sans Symbols"/>
              <a:buChar char="⮚"/>
            </a:pPr>
            <a:r>
              <a:rPr lang="en-US" sz="1800" b="1">
                <a:solidFill>
                  <a:srgbClr val="16191F"/>
                </a:solidFill>
                <a:highlight>
                  <a:schemeClr val="lt1"/>
                </a:highlight>
                <a:latin typeface="Times New Roman"/>
                <a:ea typeface="Times New Roman"/>
                <a:cs typeface="Times New Roman"/>
                <a:sym typeface="Times New Roman"/>
              </a:rPr>
              <a:t>Stop spending money running and maintaining data centers</a:t>
            </a:r>
            <a:r>
              <a:rPr lang="en-US" sz="1800">
                <a:solidFill>
                  <a:srgbClr val="16191F"/>
                </a:solidFill>
                <a:highlight>
                  <a:schemeClr val="lt1"/>
                </a:highlight>
                <a:latin typeface="Times New Roman"/>
                <a:ea typeface="Times New Roman"/>
                <a:cs typeface="Times New Roman"/>
                <a:sym typeface="Times New Roman"/>
              </a:rPr>
              <a:t> – Focus on projects that differentiate your business, not the infrastructure. Cloud computing lets you focus on your customers, rather than on the heavy lifting of racking, stacking, and powering servers.</a:t>
            </a:r>
            <a:endParaRPr sz="1800">
              <a:solidFill>
                <a:srgbClr val="16191F"/>
              </a:solidFill>
              <a:highlight>
                <a:schemeClr val="lt1"/>
              </a:highlight>
              <a:latin typeface="Times New Roman"/>
              <a:ea typeface="Times New Roman"/>
              <a:cs typeface="Times New Roman"/>
              <a:sym typeface="Times New Roman"/>
            </a:endParaRPr>
          </a:p>
          <a:p>
            <a:pPr marL="457200" lvl="0" indent="-342900" algn="just" rtl="0">
              <a:lnSpc>
                <a:spcPct val="150000"/>
              </a:lnSpc>
              <a:spcBef>
                <a:spcPts val="0"/>
              </a:spcBef>
              <a:spcAft>
                <a:spcPts val="0"/>
              </a:spcAft>
              <a:buClr>
                <a:srgbClr val="16191F"/>
              </a:buClr>
              <a:buSzPts val="1800"/>
              <a:buFont typeface="Noto Sans Symbols"/>
              <a:buChar char="⮚"/>
            </a:pPr>
            <a:r>
              <a:rPr lang="en-US" sz="1800" b="1">
                <a:solidFill>
                  <a:srgbClr val="16191F"/>
                </a:solidFill>
                <a:highlight>
                  <a:schemeClr val="lt1"/>
                </a:highlight>
                <a:latin typeface="Times New Roman"/>
                <a:ea typeface="Times New Roman"/>
                <a:cs typeface="Times New Roman"/>
                <a:sym typeface="Times New Roman"/>
              </a:rPr>
              <a:t>Go global in minutes</a:t>
            </a:r>
            <a:r>
              <a:rPr lang="en-US" sz="1800">
                <a:solidFill>
                  <a:srgbClr val="16191F"/>
                </a:solidFill>
                <a:highlight>
                  <a:schemeClr val="lt1"/>
                </a:highlight>
                <a:latin typeface="Times New Roman"/>
                <a:ea typeface="Times New Roman"/>
                <a:cs typeface="Times New Roman"/>
                <a:sym typeface="Times New Roman"/>
              </a:rPr>
              <a:t> – Easily deploy your application in multiple regions around the world with just a few clicks. This means you can provide lower latency and a better experience for your customers at a minimal cost.</a:t>
            </a:r>
            <a:endParaRPr sz="1800">
              <a:solidFill>
                <a:srgbClr val="16191F"/>
              </a:solidFill>
              <a:highlight>
                <a:schemeClr val="lt1"/>
              </a:highlight>
              <a:latin typeface="Times New Roman"/>
              <a:ea typeface="Times New Roman"/>
              <a:cs typeface="Times New Roman"/>
              <a:sym typeface="Times New Roman"/>
            </a:endParaRPr>
          </a:p>
          <a:p>
            <a:pPr marL="0" lvl="0" indent="0" algn="just" rtl="0">
              <a:lnSpc>
                <a:spcPct val="100000"/>
              </a:lnSpc>
              <a:spcBef>
                <a:spcPts val="1138"/>
              </a:spcBef>
              <a:spcAft>
                <a:spcPts val="0"/>
              </a:spcAft>
              <a:buSzPts val="1400"/>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g1444ff9d05d_4_0"/>
          <p:cNvSpPr txBox="1">
            <a:spLocks noGrp="1"/>
          </p:cNvSpPr>
          <p:nvPr>
            <p:ph type="body" idx="1"/>
          </p:nvPr>
        </p:nvSpPr>
        <p:spPr>
          <a:xfrm>
            <a:off x="665241" y="1409712"/>
            <a:ext cx="10861500" cy="4038600"/>
          </a:xfrm>
          <a:prstGeom prst="rect">
            <a:avLst/>
          </a:prstGeom>
        </p:spPr>
        <p:txBody>
          <a:bodyPr spcFirstLastPara="1" wrap="square" lIns="91425" tIns="45700" rIns="91425" bIns="45700" anchor="ctr" anchorCtr="0">
            <a:noAutofit/>
          </a:bodyPr>
          <a:lstStyle/>
          <a:p>
            <a:pPr marL="0" lvl="0" indent="0" algn="ctr" rtl="0">
              <a:spcBef>
                <a:spcPts val="1138"/>
              </a:spcBef>
              <a:spcAft>
                <a:spcPts val="0"/>
              </a:spcAft>
              <a:buNone/>
            </a:pPr>
            <a:r>
              <a:rPr lang="en-US" sz="4800" b="1"/>
              <a:t>Thank You</a:t>
            </a:r>
            <a:endParaRPr sz="48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144489ca481_5_1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12700" lvl="0" indent="-12700" algn="l" rtl="0">
              <a:lnSpc>
                <a:spcPct val="100000"/>
              </a:lnSpc>
              <a:spcBef>
                <a:spcPts val="0"/>
              </a:spcBef>
              <a:spcAft>
                <a:spcPts val="0"/>
              </a:spcAft>
              <a:buClr>
                <a:srgbClr val="000000"/>
              </a:buClr>
              <a:buSzPts val="1400"/>
              <a:buFont typeface="Arial"/>
              <a:buNone/>
            </a:pPr>
            <a:r>
              <a:rPr lang="en-US">
                <a:latin typeface="Times New Roman"/>
                <a:ea typeface="Times New Roman"/>
                <a:cs typeface="Times New Roman"/>
                <a:sym typeface="Times New Roman"/>
              </a:rPr>
              <a:t>Cloud Terminology</a:t>
            </a:r>
            <a:endParaRPr>
              <a:latin typeface="Times New Roman"/>
              <a:ea typeface="Times New Roman"/>
              <a:cs typeface="Times New Roman"/>
              <a:sym typeface="Times New Roman"/>
            </a:endParaRPr>
          </a:p>
        </p:txBody>
      </p:sp>
      <p:sp>
        <p:nvSpPr>
          <p:cNvPr id="114" name="Google Shape;114;g144489ca481_5_10"/>
          <p:cNvSpPr txBox="1">
            <a:spLocks noGrp="1"/>
          </p:cNvSpPr>
          <p:nvPr>
            <p:ph type="body" idx="1"/>
          </p:nvPr>
        </p:nvSpPr>
        <p:spPr>
          <a:xfrm>
            <a:off x="563489" y="1409700"/>
            <a:ext cx="10861500" cy="4291304"/>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1138"/>
              </a:spcBef>
              <a:spcAft>
                <a:spcPts val="0"/>
              </a:spcAft>
              <a:buSzPts val="1400"/>
              <a:buNone/>
            </a:pPr>
            <a:r>
              <a:rPr lang="en-US" sz="1800" b="1"/>
              <a:t>1</a:t>
            </a:r>
            <a:r>
              <a:rPr lang="en-US" sz="1800" b="1">
                <a:latin typeface="Times New Roman"/>
                <a:ea typeface="Times New Roman"/>
                <a:cs typeface="Times New Roman"/>
                <a:sym typeface="Times New Roman"/>
              </a:rPr>
              <a:t>. XaaS (Anything-as-a-Service)</a:t>
            </a:r>
            <a:endParaRPr sz="1800" b="1">
              <a:latin typeface="Times New Roman"/>
              <a:ea typeface="Times New Roman"/>
              <a:cs typeface="Times New Roman"/>
              <a:sym typeface="Times New Roman"/>
            </a:endParaRPr>
          </a:p>
          <a:p>
            <a:pPr marL="0" lvl="0" indent="0" algn="just" rtl="0">
              <a:lnSpc>
                <a:spcPct val="150000"/>
              </a:lnSpc>
              <a:spcBef>
                <a:spcPts val="1138"/>
              </a:spcBef>
              <a:spcAft>
                <a:spcPts val="0"/>
              </a:spcAft>
              <a:buSzPts val="1400"/>
              <a:buNone/>
            </a:pPr>
            <a:r>
              <a:rPr lang="en-US" sz="1800">
                <a:latin typeface="Times New Roman"/>
                <a:ea typeface="Times New Roman"/>
                <a:cs typeface="Times New Roman"/>
                <a:sym typeface="Times New Roman"/>
              </a:rPr>
              <a:t>This is a generic term that refers to any service which is available as a cloud-enabled service through the internet. Sometimes it is also called ‘everything-as-a-service’. It includes SaaS, DaaS, PaaS, IaaS, etc.</a:t>
            </a:r>
            <a:endParaRPr sz="1800">
              <a:latin typeface="Times New Roman"/>
              <a:ea typeface="Times New Roman"/>
              <a:cs typeface="Times New Roman"/>
              <a:sym typeface="Times New Roman"/>
            </a:endParaRPr>
          </a:p>
          <a:p>
            <a:pPr marL="0" lvl="0" indent="0" algn="just" rtl="0">
              <a:lnSpc>
                <a:spcPct val="150000"/>
              </a:lnSpc>
              <a:spcBef>
                <a:spcPts val="1138"/>
              </a:spcBef>
              <a:spcAft>
                <a:spcPts val="0"/>
              </a:spcAft>
              <a:buSzPts val="1400"/>
              <a:buNone/>
            </a:pPr>
            <a:r>
              <a:rPr lang="en-US" sz="1800" b="1">
                <a:latin typeface="Times New Roman"/>
                <a:ea typeface="Times New Roman"/>
                <a:cs typeface="Times New Roman"/>
                <a:sym typeface="Times New Roman"/>
              </a:rPr>
              <a:t>2. Cloud Computing</a:t>
            </a:r>
            <a:endParaRPr sz="1800" b="1">
              <a:latin typeface="Times New Roman"/>
              <a:ea typeface="Times New Roman"/>
              <a:cs typeface="Times New Roman"/>
              <a:sym typeface="Times New Roman"/>
            </a:endParaRPr>
          </a:p>
          <a:p>
            <a:pPr marL="0" lvl="0" indent="0" algn="just" rtl="0">
              <a:lnSpc>
                <a:spcPct val="150000"/>
              </a:lnSpc>
              <a:spcBef>
                <a:spcPts val="1138"/>
              </a:spcBef>
              <a:spcAft>
                <a:spcPts val="0"/>
              </a:spcAft>
              <a:buClr>
                <a:srgbClr val="000000"/>
              </a:buClr>
              <a:buSzPts val="1400"/>
              <a:buFont typeface="Arial"/>
              <a:buNone/>
            </a:pPr>
            <a:r>
              <a:rPr lang="en-US" sz="1800">
                <a:latin typeface="Times New Roman"/>
                <a:ea typeface="Times New Roman"/>
                <a:cs typeface="Times New Roman"/>
                <a:sym typeface="Times New Roman"/>
              </a:rPr>
              <a:t>Cloud computing is the on-demand delivery of IT services from a third-party provider over the Internet</a:t>
            </a:r>
            <a:endParaRPr sz="1800">
              <a:latin typeface="Times New Roman"/>
              <a:ea typeface="Times New Roman"/>
              <a:cs typeface="Times New Roman"/>
              <a:sym typeface="Times New Roman"/>
            </a:endParaRPr>
          </a:p>
          <a:p>
            <a:pPr marL="0" lvl="0" indent="0" algn="just" rtl="0">
              <a:lnSpc>
                <a:spcPct val="150000"/>
              </a:lnSpc>
              <a:spcBef>
                <a:spcPts val="1138"/>
              </a:spcBef>
              <a:spcAft>
                <a:spcPts val="0"/>
              </a:spcAft>
              <a:buSzPts val="1400"/>
              <a:buNone/>
            </a:pPr>
            <a:r>
              <a:rPr lang="en-US" sz="1800" b="1">
                <a:latin typeface="Times New Roman"/>
                <a:ea typeface="Times New Roman"/>
                <a:cs typeface="Times New Roman"/>
                <a:sym typeface="Times New Roman"/>
              </a:rPr>
              <a:t>3. Cloud Provider / Cloud Service Provider</a:t>
            </a:r>
            <a:endParaRPr sz="1800" b="1">
              <a:latin typeface="Times New Roman"/>
              <a:ea typeface="Times New Roman"/>
              <a:cs typeface="Times New Roman"/>
              <a:sym typeface="Times New Roman"/>
            </a:endParaRPr>
          </a:p>
          <a:p>
            <a:pPr marL="0" lvl="0" indent="0" algn="just" rtl="0">
              <a:lnSpc>
                <a:spcPct val="150000"/>
              </a:lnSpc>
              <a:spcBef>
                <a:spcPts val="1138"/>
              </a:spcBef>
              <a:spcAft>
                <a:spcPts val="0"/>
              </a:spcAft>
              <a:buSzPts val="1400"/>
              <a:buNone/>
            </a:pPr>
            <a:r>
              <a:rPr lang="en-US" sz="1800">
                <a:latin typeface="Times New Roman"/>
                <a:ea typeface="Times New Roman"/>
                <a:cs typeface="Times New Roman"/>
                <a:sym typeface="Times New Roman"/>
              </a:rPr>
              <a:t>A company that provides a cloud service to organizations and/or individuals</a:t>
            </a:r>
            <a:endParaRPr sz="1800">
              <a:latin typeface="Times New Roman"/>
              <a:ea typeface="Times New Roman"/>
              <a:cs typeface="Times New Roman"/>
              <a:sym typeface="Times New Roman"/>
            </a:endParaRPr>
          </a:p>
          <a:p>
            <a:pPr marL="0" lvl="0" indent="0" algn="l" rtl="0">
              <a:lnSpc>
                <a:spcPct val="100000"/>
              </a:lnSpc>
              <a:spcBef>
                <a:spcPts val="1138"/>
              </a:spcBef>
              <a:spcAft>
                <a:spcPts val="0"/>
              </a:spcAft>
              <a:buSzPts val="1400"/>
              <a:buNone/>
            </a:pP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44489ca481_5_1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12700" lvl="0" indent="-12700" algn="l" rtl="0">
              <a:lnSpc>
                <a:spcPct val="100000"/>
              </a:lnSpc>
              <a:spcBef>
                <a:spcPts val="0"/>
              </a:spcBef>
              <a:spcAft>
                <a:spcPts val="0"/>
              </a:spcAft>
              <a:buSzPts val="1400"/>
              <a:buNone/>
            </a:pPr>
            <a:r>
              <a:rPr lang="en-US">
                <a:latin typeface="Times New Roman"/>
                <a:ea typeface="Times New Roman"/>
                <a:cs typeface="Times New Roman"/>
                <a:sym typeface="Times New Roman"/>
              </a:rPr>
              <a:t>Cloud Terminology</a:t>
            </a:r>
            <a:endParaRPr>
              <a:latin typeface="Times New Roman"/>
              <a:ea typeface="Times New Roman"/>
              <a:cs typeface="Times New Roman"/>
              <a:sym typeface="Times New Roman"/>
            </a:endParaRPr>
          </a:p>
        </p:txBody>
      </p:sp>
      <p:sp>
        <p:nvSpPr>
          <p:cNvPr id="120" name="Google Shape;120;g144489ca481_5_16"/>
          <p:cNvSpPr txBox="1">
            <a:spLocks noGrp="1"/>
          </p:cNvSpPr>
          <p:nvPr>
            <p:ph type="body" idx="1"/>
          </p:nvPr>
        </p:nvSpPr>
        <p:spPr>
          <a:xfrm>
            <a:off x="563489" y="1554091"/>
            <a:ext cx="10861500" cy="40386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1138"/>
              </a:spcBef>
              <a:spcAft>
                <a:spcPts val="0"/>
              </a:spcAft>
              <a:buSzPts val="1400"/>
              <a:buNone/>
            </a:pPr>
            <a:r>
              <a:rPr lang="en-US" sz="1800" b="1">
                <a:latin typeface="Times New Roman"/>
                <a:ea typeface="Times New Roman"/>
                <a:cs typeface="Times New Roman"/>
                <a:sym typeface="Times New Roman"/>
              </a:rPr>
              <a:t>4.” Pay as you go” or “pay per use”</a:t>
            </a:r>
            <a:endParaRPr sz="1800" b="1">
              <a:latin typeface="Times New Roman"/>
              <a:ea typeface="Times New Roman"/>
              <a:cs typeface="Times New Roman"/>
              <a:sym typeface="Times New Roman"/>
            </a:endParaRPr>
          </a:p>
          <a:p>
            <a:pPr marL="0" lvl="0" indent="0" algn="l" rtl="0">
              <a:lnSpc>
                <a:spcPct val="150000"/>
              </a:lnSpc>
              <a:spcBef>
                <a:spcPts val="1138"/>
              </a:spcBef>
              <a:spcAft>
                <a:spcPts val="0"/>
              </a:spcAft>
              <a:buSzPts val="1400"/>
              <a:buNone/>
            </a:pPr>
            <a:r>
              <a:rPr lang="en-US" sz="1800">
                <a:latin typeface="Times New Roman"/>
                <a:ea typeface="Times New Roman"/>
                <a:cs typeface="Times New Roman"/>
                <a:sym typeface="Times New Roman"/>
              </a:rPr>
              <a:t>You are charged only for what you use. Analogous to a utility bill</a:t>
            </a:r>
            <a:endParaRPr sz="1800">
              <a:latin typeface="Times New Roman"/>
              <a:ea typeface="Times New Roman"/>
              <a:cs typeface="Times New Roman"/>
              <a:sym typeface="Times New Roman"/>
            </a:endParaRPr>
          </a:p>
          <a:p>
            <a:pPr marL="0" lvl="0" indent="0" algn="l" rtl="0">
              <a:lnSpc>
                <a:spcPct val="150000"/>
              </a:lnSpc>
              <a:spcBef>
                <a:spcPts val="1138"/>
              </a:spcBef>
              <a:spcAft>
                <a:spcPts val="0"/>
              </a:spcAft>
              <a:buSzPts val="1400"/>
              <a:buNone/>
            </a:pPr>
            <a:r>
              <a:rPr lang="en-US" sz="1800" b="1">
                <a:latin typeface="Times New Roman"/>
                <a:ea typeface="Times New Roman"/>
                <a:cs typeface="Times New Roman"/>
                <a:sym typeface="Times New Roman"/>
              </a:rPr>
              <a:t>5. Multi-tenant</a:t>
            </a:r>
            <a:endParaRPr sz="1800" b="1">
              <a:latin typeface="Times New Roman"/>
              <a:ea typeface="Times New Roman"/>
              <a:cs typeface="Times New Roman"/>
              <a:sym typeface="Times New Roman"/>
            </a:endParaRPr>
          </a:p>
          <a:p>
            <a:pPr marL="0" lvl="0" indent="0" algn="l" rtl="0">
              <a:lnSpc>
                <a:spcPct val="150000"/>
              </a:lnSpc>
              <a:spcBef>
                <a:spcPts val="1138"/>
              </a:spcBef>
              <a:spcAft>
                <a:spcPts val="0"/>
              </a:spcAft>
              <a:buSzPts val="1400"/>
              <a:buNone/>
            </a:pPr>
            <a:r>
              <a:rPr lang="en-US" sz="1800">
                <a:latin typeface="Times New Roman"/>
                <a:ea typeface="Times New Roman"/>
                <a:cs typeface="Times New Roman"/>
                <a:sym typeface="Times New Roman"/>
              </a:rPr>
              <a:t>Multiple customers consume services delivered using shared infrastructure</a:t>
            </a:r>
            <a:endParaRPr sz="1800">
              <a:latin typeface="Times New Roman"/>
              <a:ea typeface="Times New Roman"/>
              <a:cs typeface="Times New Roman"/>
              <a:sym typeface="Times New Roman"/>
            </a:endParaRPr>
          </a:p>
          <a:p>
            <a:pPr marL="0" lvl="0" indent="0" algn="l" rtl="0">
              <a:lnSpc>
                <a:spcPct val="150000"/>
              </a:lnSpc>
              <a:spcBef>
                <a:spcPts val="1138"/>
              </a:spcBef>
              <a:spcAft>
                <a:spcPts val="0"/>
              </a:spcAft>
              <a:buSzPts val="1400"/>
              <a:buNone/>
            </a:pPr>
            <a:r>
              <a:rPr lang="en-US" sz="1800" b="1">
                <a:latin typeface="Times New Roman"/>
                <a:ea typeface="Times New Roman"/>
                <a:cs typeface="Times New Roman"/>
                <a:sym typeface="Times New Roman"/>
              </a:rPr>
              <a:t>6. Cloud Service</a:t>
            </a:r>
            <a:endParaRPr sz="1800" b="1">
              <a:latin typeface="Times New Roman"/>
              <a:ea typeface="Times New Roman"/>
              <a:cs typeface="Times New Roman"/>
              <a:sym typeface="Times New Roman"/>
            </a:endParaRPr>
          </a:p>
          <a:p>
            <a:pPr marL="0" lvl="0" indent="0" algn="l" rtl="0">
              <a:lnSpc>
                <a:spcPct val="150000"/>
              </a:lnSpc>
              <a:spcBef>
                <a:spcPts val="1138"/>
              </a:spcBef>
              <a:spcAft>
                <a:spcPts val="0"/>
              </a:spcAft>
              <a:buSzPts val="1400"/>
              <a:buNone/>
            </a:pPr>
            <a:r>
              <a:rPr lang="en-US" sz="1800">
                <a:latin typeface="Times New Roman"/>
                <a:ea typeface="Times New Roman"/>
                <a:cs typeface="Times New Roman"/>
                <a:sym typeface="Times New Roman"/>
              </a:rPr>
              <a:t>The IT capability that is being provided by the cloud provider</a:t>
            </a:r>
            <a:endParaRPr sz="1800">
              <a:latin typeface="Times New Roman"/>
              <a:ea typeface="Times New Roman"/>
              <a:cs typeface="Times New Roman"/>
              <a:sym typeface="Times New Roman"/>
            </a:endParaRPr>
          </a:p>
          <a:p>
            <a:pPr marL="0" lvl="0" indent="0" algn="l" rtl="0">
              <a:lnSpc>
                <a:spcPct val="100000"/>
              </a:lnSpc>
              <a:spcBef>
                <a:spcPts val="1138"/>
              </a:spcBef>
              <a:spcAft>
                <a:spcPts val="0"/>
              </a:spcAft>
              <a:buClr>
                <a:srgbClr val="000000"/>
              </a:buClr>
              <a:buSzPts val="1400"/>
              <a:buFont typeface="Arial"/>
              <a:buNone/>
            </a:pP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3"/>
          <p:cNvSpPr txBox="1">
            <a:spLocks noGrp="1"/>
          </p:cNvSpPr>
          <p:nvPr>
            <p:ph type="title"/>
          </p:nvPr>
        </p:nvSpPr>
        <p:spPr>
          <a:xfrm>
            <a:off x="301659" y="461913"/>
            <a:ext cx="11125216" cy="1092253"/>
          </a:xfrm>
          <a:prstGeom prst="rect">
            <a:avLst/>
          </a:prstGeom>
          <a:noFill/>
          <a:ln>
            <a:noFill/>
          </a:ln>
        </p:spPr>
        <p:txBody>
          <a:bodyPr spcFirstLastPara="1" wrap="square" lIns="91425" tIns="45700" rIns="91425" bIns="45700" anchor="ctr" anchorCtr="0">
            <a:noAutofit/>
          </a:bodyPr>
          <a:lstStyle/>
          <a:p>
            <a:pPr marL="742950" lvl="0" indent="-742950" algn="l" rtl="0">
              <a:lnSpc>
                <a:spcPct val="90000"/>
              </a:lnSpc>
              <a:spcBef>
                <a:spcPts val="0"/>
              </a:spcBef>
              <a:spcAft>
                <a:spcPts val="0"/>
              </a:spcAft>
              <a:buSzPts val="1400"/>
              <a:buNone/>
            </a:pPr>
            <a:r>
              <a:rPr lang="en-US">
                <a:latin typeface="Times New Roman"/>
                <a:ea typeface="Times New Roman"/>
                <a:cs typeface="Times New Roman"/>
                <a:sym typeface="Times New Roman"/>
              </a:rPr>
              <a:t>Key </a:t>
            </a:r>
            <a:r>
              <a:rPr lang="en-US">
                <a:solidFill>
                  <a:srgbClr val="222222"/>
                </a:solidFill>
                <a:highlight>
                  <a:schemeClr val="lt1"/>
                </a:highlight>
                <a:latin typeface="Times New Roman"/>
                <a:ea typeface="Times New Roman"/>
                <a:cs typeface="Times New Roman"/>
                <a:sym typeface="Times New Roman"/>
              </a:rPr>
              <a:t>Characteristics</a:t>
            </a:r>
            <a:r>
              <a:rPr lang="en-US" sz="1600">
                <a:solidFill>
                  <a:srgbClr val="222222"/>
                </a:solidFill>
                <a:highlight>
                  <a:schemeClr val="lt1"/>
                </a:highlight>
                <a:latin typeface="Times New Roman"/>
                <a:ea typeface="Times New Roman"/>
                <a:cs typeface="Times New Roman"/>
                <a:sym typeface="Times New Roman"/>
              </a:rPr>
              <a:t> </a:t>
            </a:r>
            <a:r>
              <a:rPr lang="en-US">
                <a:latin typeface="Times New Roman"/>
                <a:ea typeface="Times New Roman"/>
                <a:cs typeface="Times New Roman"/>
                <a:sym typeface="Times New Roman"/>
              </a:rPr>
              <a:t>of Cloud Computing</a:t>
            </a:r>
            <a:endParaRPr>
              <a:latin typeface="Times New Roman"/>
              <a:ea typeface="Times New Roman"/>
              <a:cs typeface="Times New Roman"/>
              <a:sym typeface="Times New Roman"/>
            </a:endParaRPr>
          </a:p>
        </p:txBody>
      </p:sp>
      <p:pic>
        <p:nvPicPr>
          <p:cNvPr id="126" name="Google Shape;126;p3"/>
          <p:cNvPicPr preferRelativeResize="0">
            <a:picLocks noGrp="1"/>
          </p:cNvPicPr>
          <p:nvPr>
            <p:ph type="body" idx="1"/>
          </p:nvPr>
        </p:nvPicPr>
        <p:blipFill rotWithShape="1">
          <a:blip r:embed="rId3">
            <a:alphaModFix/>
          </a:blip>
          <a:stretch/>
        </p:blipFill>
        <p:spPr>
          <a:xfrm>
            <a:off x="3118682" y="1922463"/>
            <a:ext cx="5751436" cy="4038600"/>
          </a:xfrm>
          <a:prstGeom prst="rect">
            <a:avLst/>
          </a:prstGeom>
          <a:noFill/>
          <a:ln>
            <a:noFill/>
          </a:ln>
        </p:spPr>
      </p:pic>
      <p:sp>
        <p:nvSpPr>
          <p:cNvPr id="127" name="Google Shape;127;p3"/>
          <p:cNvSpPr txBox="1"/>
          <p:nvPr/>
        </p:nvSpPr>
        <p:spPr>
          <a:xfrm>
            <a:off x="301659" y="1554166"/>
            <a:ext cx="7023000" cy="452520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rgbClr val="000000"/>
              </a:buClr>
              <a:buSzPts val="1800"/>
              <a:buFont typeface="Roboto"/>
              <a:buAutoNum type="arabicPeriod"/>
            </a:pPr>
            <a:r>
              <a:rPr lang="en-US" sz="1800" b="0" i="0" u="none" strike="noStrike" cap="none">
                <a:solidFill>
                  <a:srgbClr val="000000"/>
                </a:solidFill>
                <a:latin typeface="Times New Roman"/>
                <a:ea typeface="Times New Roman"/>
                <a:cs typeface="Times New Roman"/>
                <a:sym typeface="Times New Roman"/>
              </a:rPr>
              <a:t>On-demand Self-service</a:t>
            </a:r>
            <a:endParaRPr sz="14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000000"/>
              </a:buClr>
              <a:buSzPts val="1800"/>
              <a:buFont typeface="Roboto"/>
              <a:buAutoNum type="arabicPeriod"/>
            </a:pPr>
            <a:r>
              <a:rPr lang="en-US" sz="1800" b="0" i="0" u="none" strike="noStrike" cap="none">
                <a:solidFill>
                  <a:srgbClr val="000000"/>
                </a:solidFill>
                <a:latin typeface="Times New Roman"/>
                <a:ea typeface="Times New Roman"/>
                <a:cs typeface="Times New Roman"/>
                <a:sym typeface="Times New Roman"/>
              </a:rPr>
              <a:t>Multi-tenancy and Resource Pooling</a:t>
            </a:r>
            <a:endParaRPr sz="14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000000"/>
              </a:buClr>
              <a:buSzPts val="1800"/>
              <a:buFont typeface="Roboto"/>
              <a:buAutoNum type="arabicPeriod"/>
            </a:pPr>
            <a:r>
              <a:rPr lang="en-US" sz="1800" b="0" i="0" u="none" strike="noStrike" cap="none">
                <a:solidFill>
                  <a:srgbClr val="000000"/>
                </a:solidFill>
                <a:latin typeface="Times New Roman"/>
                <a:ea typeface="Times New Roman"/>
                <a:cs typeface="Times New Roman"/>
                <a:sym typeface="Times New Roman"/>
              </a:rPr>
              <a:t>Broad Network Access</a:t>
            </a:r>
            <a:endParaRPr sz="14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000000"/>
              </a:buClr>
              <a:buSzPts val="1800"/>
              <a:buFont typeface="Roboto"/>
              <a:buAutoNum type="arabicPeriod"/>
            </a:pPr>
            <a:r>
              <a:rPr lang="en-US" sz="1800" b="0" i="0" u="none" strike="noStrike" cap="none">
                <a:solidFill>
                  <a:srgbClr val="000000"/>
                </a:solidFill>
                <a:latin typeface="Times New Roman"/>
                <a:ea typeface="Times New Roman"/>
                <a:cs typeface="Times New Roman"/>
                <a:sym typeface="Times New Roman"/>
              </a:rPr>
              <a:t>Rapid Elasticity and Scalability</a:t>
            </a:r>
            <a:endParaRPr sz="14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000000"/>
              </a:buClr>
              <a:buSzPts val="1800"/>
              <a:buFont typeface="Roboto"/>
              <a:buAutoNum type="arabicPeriod"/>
            </a:pPr>
            <a:r>
              <a:rPr lang="en-US" sz="1800" b="0" i="0" u="none" strike="noStrike" cap="none">
                <a:solidFill>
                  <a:srgbClr val="000000"/>
                </a:solidFill>
                <a:latin typeface="Times New Roman"/>
                <a:ea typeface="Times New Roman"/>
                <a:cs typeface="Times New Roman"/>
                <a:sym typeface="Times New Roman"/>
              </a:rPr>
              <a:t>Resource Pooling</a:t>
            </a:r>
            <a:endParaRPr sz="14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000000"/>
              </a:buClr>
              <a:buSzPts val="1800"/>
              <a:buFont typeface="Roboto"/>
              <a:buAutoNum type="arabicPeriod"/>
            </a:pPr>
            <a:r>
              <a:rPr lang="en-US" sz="1800" b="0" i="0" u="none" strike="noStrike" cap="none">
                <a:solidFill>
                  <a:srgbClr val="000000"/>
                </a:solidFill>
                <a:latin typeface="Times New Roman"/>
                <a:ea typeface="Times New Roman"/>
                <a:cs typeface="Times New Roman"/>
                <a:sym typeface="Times New Roman"/>
              </a:rPr>
              <a:t>Measured and Reporting service</a:t>
            </a:r>
            <a:endParaRPr sz="14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000000"/>
              </a:buClr>
              <a:buSzPts val="1800"/>
              <a:buFont typeface="Roboto"/>
              <a:buAutoNum type="arabicPeriod"/>
            </a:pPr>
            <a:r>
              <a:rPr lang="en-US" sz="1800" b="0" i="0" u="none" strike="noStrike" cap="none">
                <a:solidFill>
                  <a:srgbClr val="000000"/>
                </a:solidFill>
                <a:latin typeface="Times New Roman"/>
                <a:ea typeface="Times New Roman"/>
                <a:cs typeface="Times New Roman"/>
                <a:sym typeface="Times New Roman"/>
              </a:rPr>
              <a:t>Automation</a:t>
            </a:r>
            <a:endParaRPr sz="14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000000"/>
              </a:buClr>
              <a:buSzPts val="1800"/>
              <a:buFont typeface="Roboto"/>
              <a:buAutoNum type="arabicPeriod"/>
            </a:pPr>
            <a:r>
              <a:rPr lang="en-US" sz="1800" b="0" i="0" u="none" strike="noStrike" cap="none">
                <a:solidFill>
                  <a:srgbClr val="000000"/>
                </a:solidFill>
                <a:latin typeface="Times New Roman"/>
                <a:ea typeface="Times New Roman"/>
                <a:cs typeface="Times New Roman"/>
                <a:sym typeface="Times New Roman"/>
              </a:rPr>
              <a:t>Resilience</a:t>
            </a:r>
            <a:endParaRPr sz="14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000000"/>
              </a:buClr>
              <a:buSzPts val="1800"/>
              <a:buFont typeface="Roboto"/>
              <a:buAutoNum type="arabicPeriod"/>
            </a:pPr>
            <a:r>
              <a:rPr lang="en-US" sz="1800" b="0" i="0" u="none" strike="noStrike" cap="none">
                <a:solidFill>
                  <a:srgbClr val="000000"/>
                </a:solidFill>
                <a:latin typeface="Times New Roman"/>
                <a:ea typeface="Times New Roman"/>
                <a:cs typeface="Times New Roman"/>
                <a:sym typeface="Times New Roman"/>
              </a:rPr>
              <a:t>Large Network Access</a:t>
            </a:r>
            <a:endParaRPr sz="14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000000"/>
              </a:buClr>
              <a:buSzPts val="1800"/>
              <a:buFont typeface="Roboto"/>
              <a:buAutoNum type="arabicPeriod"/>
            </a:pPr>
            <a:r>
              <a:rPr lang="en-US" sz="1800" b="0" i="0" u="none" strike="noStrike" cap="none">
                <a:solidFill>
                  <a:srgbClr val="000000"/>
                </a:solidFill>
                <a:latin typeface="Times New Roman"/>
                <a:ea typeface="Times New Roman"/>
                <a:cs typeface="Times New Roman"/>
                <a:sym typeface="Times New Roman"/>
              </a:rPr>
              <a:t>Availability</a:t>
            </a:r>
            <a:endParaRPr sz="1400" b="0" i="0" u="none" strike="noStrike" cap="none">
              <a:solidFill>
                <a:srgbClr val="000000"/>
              </a:solidFill>
              <a:latin typeface="Arial"/>
              <a:ea typeface="Arial"/>
              <a:cs typeface="Arial"/>
              <a:sym typeface="Arial"/>
            </a:endParaRPr>
          </a:p>
          <a:p>
            <a:pPr marL="285750" marR="0" lvl="0" indent="-17145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4"/>
          <p:cNvSpPr txBox="1">
            <a:spLocks noGrp="1"/>
          </p:cNvSpPr>
          <p:nvPr>
            <p:ph type="body" idx="1"/>
          </p:nvPr>
        </p:nvSpPr>
        <p:spPr>
          <a:xfrm>
            <a:off x="563491" y="980388"/>
            <a:ext cx="10861431" cy="4980674"/>
          </a:xfrm>
          <a:prstGeom prst="rect">
            <a:avLst/>
          </a:prstGeom>
          <a:noFill/>
          <a:ln>
            <a:noFill/>
          </a:ln>
        </p:spPr>
        <p:txBody>
          <a:bodyPr spcFirstLastPara="1" wrap="square" lIns="91425" tIns="45700" rIns="91425" bIns="45700" anchor="t" anchorCtr="0">
            <a:noAutofit/>
          </a:bodyPr>
          <a:lstStyle/>
          <a:p>
            <a:pPr marL="457200" lvl="0" indent="-482600" algn="l" rtl="0">
              <a:lnSpc>
                <a:spcPct val="100000"/>
              </a:lnSpc>
              <a:spcBef>
                <a:spcPts val="0"/>
              </a:spcBef>
              <a:spcAft>
                <a:spcPts val="0"/>
              </a:spcAft>
              <a:buSzPts val="1800"/>
              <a:buFont typeface="Arial"/>
              <a:buAutoNum type="arabicPeriod"/>
            </a:pPr>
            <a:r>
              <a:rPr lang="en-US" sz="2000" b="1" i="0" u="none" strike="noStrike">
                <a:solidFill>
                  <a:srgbClr val="222222"/>
                </a:solidFill>
                <a:latin typeface="Times New Roman"/>
                <a:ea typeface="Times New Roman"/>
                <a:cs typeface="Times New Roman"/>
                <a:sym typeface="Times New Roman"/>
              </a:rPr>
              <a:t>On-demand Self-service</a:t>
            </a:r>
            <a:endParaRPr sz="2000" b="0">
              <a:latin typeface="Times New Roman"/>
              <a:ea typeface="Times New Roman"/>
              <a:cs typeface="Times New Roman"/>
              <a:sym typeface="Times New Roman"/>
            </a:endParaRPr>
          </a:p>
          <a:p>
            <a:pPr marL="38100" lvl="0" indent="-38100" algn="l" rtl="0">
              <a:lnSpc>
                <a:spcPct val="150000"/>
              </a:lnSpc>
              <a:spcBef>
                <a:spcPts val="900"/>
              </a:spcBef>
              <a:spcAft>
                <a:spcPts val="0"/>
              </a:spcAft>
              <a:buSzPts val="1400"/>
              <a:buNone/>
            </a:pPr>
            <a:r>
              <a:rPr lang="en-US" sz="1800" b="0" i="0" u="none" strike="noStrike">
                <a:solidFill>
                  <a:srgbClr val="222222"/>
                </a:solidFill>
                <a:latin typeface="Times New Roman"/>
                <a:ea typeface="Times New Roman"/>
                <a:cs typeface="Times New Roman"/>
                <a:sym typeface="Times New Roman"/>
              </a:rPr>
              <a:t>Cloud computing delivers on-demand service. It provides the feature of monitoring server uptime with computing capabilities to the end-users. Cloud computing provides </a:t>
            </a:r>
            <a:r>
              <a:rPr lang="en-US" sz="1800">
                <a:solidFill>
                  <a:srgbClr val="222222"/>
                </a:solidFill>
                <a:latin typeface="Times New Roman"/>
                <a:ea typeface="Times New Roman"/>
                <a:cs typeface="Times New Roman"/>
                <a:sym typeface="Times New Roman"/>
              </a:rPr>
              <a:t>predefined</a:t>
            </a:r>
            <a:r>
              <a:rPr lang="en-US" sz="1800" b="0" i="0" u="none" strike="noStrike">
                <a:solidFill>
                  <a:srgbClr val="222222"/>
                </a:solidFill>
                <a:latin typeface="Times New Roman"/>
                <a:ea typeface="Times New Roman"/>
                <a:cs typeface="Times New Roman"/>
                <a:sym typeface="Times New Roman"/>
              </a:rPr>
              <a:t> network storage that enables the end-users to monitor their computing capabilities. Cloud computing works on a self-service model.</a:t>
            </a:r>
            <a:endParaRPr sz="1800" b="0">
              <a:latin typeface="Times New Roman"/>
              <a:ea typeface="Times New Roman"/>
              <a:cs typeface="Times New Roman"/>
              <a:sym typeface="Times New Roman"/>
            </a:endParaRPr>
          </a:p>
          <a:p>
            <a:pPr marL="38100" lvl="0" indent="-38100" algn="l" rtl="0">
              <a:lnSpc>
                <a:spcPct val="150000"/>
              </a:lnSpc>
              <a:spcBef>
                <a:spcPts val="1138"/>
              </a:spcBef>
              <a:spcAft>
                <a:spcPts val="0"/>
              </a:spcAft>
              <a:buSzPts val="1400"/>
              <a:buNone/>
            </a:pPr>
            <a:r>
              <a:rPr lang="en-US" sz="1800" b="0" i="0" u="none" strike="noStrike">
                <a:solidFill>
                  <a:srgbClr val="222222"/>
                </a:solidFill>
                <a:latin typeface="Times New Roman"/>
                <a:ea typeface="Times New Roman"/>
                <a:cs typeface="Times New Roman"/>
                <a:sym typeface="Times New Roman"/>
              </a:rPr>
              <a:t>They help end-users to make better decisions as they know how to use cloud computing services.</a:t>
            </a:r>
            <a:endParaRPr/>
          </a:p>
          <a:p>
            <a:pPr marL="457200" lvl="0" indent="-482600" algn="l" rtl="0">
              <a:lnSpc>
                <a:spcPct val="100000"/>
              </a:lnSpc>
              <a:spcBef>
                <a:spcPts val="1800"/>
              </a:spcBef>
              <a:spcAft>
                <a:spcPts val="0"/>
              </a:spcAft>
              <a:buSzPts val="1800"/>
              <a:buFont typeface="Arial"/>
              <a:buAutoNum type="arabicPeriod" startAt="2"/>
            </a:pPr>
            <a:r>
              <a:rPr lang="en-US" sz="2000" b="1" i="0" u="none" strike="noStrike">
                <a:solidFill>
                  <a:srgbClr val="222222"/>
                </a:solidFill>
                <a:latin typeface="Times New Roman"/>
                <a:ea typeface="Times New Roman"/>
                <a:cs typeface="Times New Roman"/>
                <a:sym typeface="Times New Roman"/>
              </a:rPr>
              <a:t>Multi-tenancy and </a:t>
            </a:r>
            <a:r>
              <a:rPr lang="en-US" sz="2000" b="1">
                <a:solidFill>
                  <a:srgbClr val="222222"/>
                </a:solidFill>
                <a:latin typeface="Times New Roman"/>
                <a:ea typeface="Times New Roman"/>
                <a:cs typeface="Times New Roman"/>
                <a:sym typeface="Times New Roman"/>
              </a:rPr>
              <a:t>R</a:t>
            </a:r>
            <a:r>
              <a:rPr lang="en-US" sz="2000" b="1" i="0" u="none" strike="noStrike">
                <a:solidFill>
                  <a:srgbClr val="222222"/>
                </a:solidFill>
                <a:latin typeface="Times New Roman"/>
                <a:ea typeface="Times New Roman"/>
                <a:cs typeface="Times New Roman"/>
                <a:sym typeface="Times New Roman"/>
              </a:rPr>
              <a:t>esource </a:t>
            </a:r>
            <a:r>
              <a:rPr lang="en-US" sz="2000" b="1">
                <a:solidFill>
                  <a:srgbClr val="222222"/>
                </a:solidFill>
                <a:latin typeface="Times New Roman"/>
                <a:ea typeface="Times New Roman"/>
                <a:cs typeface="Times New Roman"/>
                <a:sym typeface="Times New Roman"/>
              </a:rPr>
              <a:t>P</a:t>
            </a:r>
            <a:r>
              <a:rPr lang="en-US" sz="2000" b="1" i="0" u="none" strike="noStrike">
                <a:solidFill>
                  <a:srgbClr val="222222"/>
                </a:solidFill>
                <a:latin typeface="Times New Roman"/>
                <a:ea typeface="Times New Roman"/>
                <a:cs typeface="Times New Roman"/>
                <a:sym typeface="Times New Roman"/>
              </a:rPr>
              <a:t>ooling</a:t>
            </a:r>
            <a:endParaRPr sz="2000" b="0">
              <a:latin typeface="Times New Roman"/>
              <a:ea typeface="Times New Roman"/>
              <a:cs typeface="Times New Roman"/>
              <a:sym typeface="Times New Roman"/>
            </a:endParaRPr>
          </a:p>
          <a:p>
            <a:pPr marL="38100" lvl="0" indent="-38100" algn="l" rtl="0">
              <a:lnSpc>
                <a:spcPct val="150000"/>
              </a:lnSpc>
              <a:spcBef>
                <a:spcPts val="900"/>
              </a:spcBef>
              <a:spcAft>
                <a:spcPts val="0"/>
              </a:spcAft>
              <a:buSzPts val="1400"/>
              <a:buNone/>
            </a:pPr>
            <a:r>
              <a:rPr lang="en-US" sz="1800" b="0" i="0" u="none" strike="noStrike">
                <a:solidFill>
                  <a:srgbClr val="222222"/>
                </a:solidFill>
                <a:latin typeface="Times New Roman"/>
                <a:ea typeface="Times New Roman"/>
                <a:cs typeface="Times New Roman"/>
                <a:sym typeface="Times New Roman"/>
              </a:rPr>
              <a:t>One of the most important features of cloud technology is multi-tenancy. It can be defined as the software architecture that enables the single program instance to provide services to multiple end-users. This feature enables the usage of the same computing resources by multiple customers.</a:t>
            </a:r>
            <a:endParaRPr sz="1800" b="0">
              <a:latin typeface="Times New Roman"/>
              <a:ea typeface="Times New Roman"/>
              <a:cs typeface="Times New Roman"/>
              <a:sym typeface="Times New Roman"/>
            </a:endParaRPr>
          </a:p>
          <a:p>
            <a:pPr marL="38100" lvl="0" indent="-38100" algn="l" rtl="0">
              <a:lnSpc>
                <a:spcPct val="100000"/>
              </a:lnSpc>
              <a:spcBef>
                <a:spcPts val="1138"/>
              </a:spcBef>
              <a:spcAft>
                <a:spcPts val="0"/>
              </a:spcAft>
              <a:buSzPts val="1400"/>
              <a:buNone/>
            </a:pPr>
            <a:r>
              <a:rPr lang="en-US"/>
              <a:t/>
            </a:r>
            <a:br>
              <a:rPr lang="en-US"/>
            </a:b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5"/>
          <p:cNvSpPr txBox="1">
            <a:spLocks noGrp="1"/>
          </p:cNvSpPr>
          <p:nvPr>
            <p:ph type="body" idx="1"/>
          </p:nvPr>
        </p:nvSpPr>
        <p:spPr>
          <a:xfrm>
            <a:off x="563491" y="989814"/>
            <a:ext cx="11059758" cy="4971248"/>
          </a:xfrm>
          <a:prstGeom prst="rect">
            <a:avLst/>
          </a:prstGeom>
          <a:noFill/>
          <a:ln>
            <a:noFill/>
          </a:ln>
        </p:spPr>
        <p:txBody>
          <a:bodyPr spcFirstLastPara="1" wrap="square" lIns="91425" tIns="45700" rIns="91425" bIns="45700" anchor="t" anchorCtr="0">
            <a:noAutofit/>
          </a:bodyPr>
          <a:lstStyle/>
          <a:p>
            <a:pPr marL="457200" lvl="0" indent="-482600" algn="l" rtl="0">
              <a:lnSpc>
                <a:spcPct val="150000"/>
              </a:lnSpc>
              <a:spcBef>
                <a:spcPts val="0"/>
              </a:spcBef>
              <a:spcAft>
                <a:spcPts val="0"/>
              </a:spcAft>
              <a:buSzPts val="1800"/>
              <a:buFont typeface="Arial"/>
              <a:buAutoNum type="arabicPeriod" startAt="3"/>
            </a:pPr>
            <a:r>
              <a:rPr lang="en-US" sz="2000" b="1" i="0" u="none" strike="noStrike">
                <a:solidFill>
                  <a:srgbClr val="222222"/>
                </a:solidFill>
                <a:latin typeface="Times New Roman"/>
                <a:ea typeface="Times New Roman"/>
                <a:cs typeface="Times New Roman"/>
                <a:sym typeface="Times New Roman"/>
              </a:rPr>
              <a:t>Broad Network </a:t>
            </a:r>
            <a:r>
              <a:rPr lang="en-US" sz="2000" b="1">
                <a:solidFill>
                  <a:srgbClr val="222222"/>
                </a:solidFill>
                <a:latin typeface="Times New Roman"/>
                <a:ea typeface="Times New Roman"/>
                <a:cs typeface="Times New Roman"/>
                <a:sym typeface="Times New Roman"/>
              </a:rPr>
              <a:t>A</a:t>
            </a:r>
            <a:r>
              <a:rPr lang="en-US" sz="2000" b="1" i="0" u="none" strike="noStrike">
                <a:solidFill>
                  <a:srgbClr val="222222"/>
                </a:solidFill>
                <a:latin typeface="Times New Roman"/>
                <a:ea typeface="Times New Roman"/>
                <a:cs typeface="Times New Roman"/>
                <a:sym typeface="Times New Roman"/>
              </a:rPr>
              <a:t>ccess</a:t>
            </a:r>
            <a:endParaRPr sz="2000" b="0">
              <a:latin typeface="Times New Roman"/>
              <a:ea typeface="Times New Roman"/>
              <a:cs typeface="Times New Roman"/>
              <a:sym typeface="Times New Roman"/>
            </a:endParaRPr>
          </a:p>
          <a:p>
            <a:pPr marL="285750" lvl="0" indent="-285750" algn="just" rtl="0">
              <a:lnSpc>
                <a:spcPct val="150000"/>
              </a:lnSpc>
              <a:spcBef>
                <a:spcPts val="900"/>
              </a:spcBef>
              <a:spcAft>
                <a:spcPts val="0"/>
              </a:spcAft>
              <a:buClr>
                <a:srgbClr val="222222"/>
              </a:buClr>
              <a:buSzPts val="1440"/>
              <a:buFont typeface="Noto Sans Symbols"/>
              <a:buChar char="⮚"/>
            </a:pPr>
            <a:r>
              <a:rPr lang="en-US" sz="1800" b="0" i="0" u="none" strike="noStrike">
                <a:solidFill>
                  <a:srgbClr val="222222"/>
                </a:solidFill>
                <a:latin typeface="Times New Roman"/>
                <a:ea typeface="Times New Roman"/>
                <a:cs typeface="Times New Roman"/>
                <a:sym typeface="Times New Roman"/>
              </a:rPr>
              <a:t>Cloud computing is achieved through standard computing mechanisms, and this feature helps promote heterogeneous thick and thin client platforms.</a:t>
            </a:r>
            <a:endParaRPr sz="1800" b="0">
              <a:latin typeface="Times New Roman"/>
              <a:ea typeface="Times New Roman"/>
              <a:cs typeface="Times New Roman"/>
              <a:sym typeface="Times New Roman"/>
            </a:endParaRPr>
          </a:p>
          <a:p>
            <a:pPr marL="285750" lvl="0" indent="-285750" algn="just" rtl="0">
              <a:lnSpc>
                <a:spcPct val="150000"/>
              </a:lnSpc>
              <a:spcBef>
                <a:spcPts val="0"/>
              </a:spcBef>
              <a:spcAft>
                <a:spcPts val="0"/>
              </a:spcAft>
              <a:buClr>
                <a:srgbClr val="222222"/>
              </a:buClr>
              <a:buSzPts val="1440"/>
              <a:buFont typeface="Noto Sans Symbols"/>
              <a:buChar char="⮚"/>
            </a:pPr>
            <a:r>
              <a:rPr lang="en-US" sz="1800" b="0" i="0" u="none" strike="noStrike">
                <a:solidFill>
                  <a:srgbClr val="222222"/>
                </a:solidFill>
                <a:latin typeface="Times New Roman"/>
                <a:ea typeface="Times New Roman"/>
                <a:cs typeface="Times New Roman"/>
                <a:sym typeface="Times New Roman"/>
              </a:rPr>
              <a:t>Examples of such platforms comprise mobile phones, laptops, dedicated workstations, and tablets. The capabilities are delivered across multiple networks. Cloud computing, therefore, helps break barriers and boundaries as they function across multiple geographies.</a:t>
            </a:r>
            <a:endParaRPr sz="1800" b="0">
              <a:latin typeface="Times New Roman"/>
              <a:ea typeface="Times New Roman"/>
              <a:cs typeface="Times New Roman"/>
              <a:sym typeface="Times New Roman"/>
            </a:endParaRPr>
          </a:p>
          <a:p>
            <a:pPr marL="457200" lvl="0" indent="-482600" algn="l" rtl="0">
              <a:lnSpc>
                <a:spcPct val="150000"/>
              </a:lnSpc>
              <a:spcBef>
                <a:spcPts val="1800"/>
              </a:spcBef>
              <a:spcAft>
                <a:spcPts val="0"/>
              </a:spcAft>
              <a:buSzPts val="1800"/>
              <a:buFont typeface="Arial"/>
              <a:buAutoNum type="arabicPeriod" startAt="4"/>
            </a:pPr>
            <a:r>
              <a:rPr lang="en-US" sz="2000" b="1" i="0" u="none" strike="noStrike">
                <a:solidFill>
                  <a:srgbClr val="222222"/>
                </a:solidFill>
                <a:latin typeface="Times New Roman"/>
                <a:ea typeface="Times New Roman"/>
                <a:cs typeface="Times New Roman"/>
                <a:sym typeface="Times New Roman"/>
              </a:rPr>
              <a:t>Rapid Elasticity and Scalability</a:t>
            </a:r>
            <a:endParaRPr sz="2000" b="0">
              <a:latin typeface="Times New Roman"/>
              <a:ea typeface="Times New Roman"/>
              <a:cs typeface="Times New Roman"/>
              <a:sym typeface="Times New Roman"/>
            </a:endParaRPr>
          </a:p>
          <a:p>
            <a:pPr marL="38100" lvl="0" indent="-38100" algn="just" rtl="0">
              <a:lnSpc>
                <a:spcPct val="150000"/>
              </a:lnSpc>
              <a:spcBef>
                <a:spcPts val="900"/>
              </a:spcBef>
              <a:spcAft>
                <a:spcPts val="0"/>
              </a:spcAft>
              <a:buSzPts val="1400"/>
              <a:buNone/>
            </a:pPr>
            <a:r>
              <a:rPr lang="en-US" sz="1800" b="0" i="0" u="none" strike="noStrike">
                <a:solidFill>
                  <a:srgbClr val="222222"/>
                </a:solidFill>
                <a:latin typeface="Times New Roman"/>
                <a:ea typeface="Times New Roman"/>
                <a:cs typeface="Times New Roman"/>
                <a:sym typeface="Times New Roman"/>
              </a:rPr>
              <a:t>Cloud computing capabilities can be released elastically. It enables you to scale the cloud computing services inward and outward, and it helps to be commensurate with the dynamic demand posted by the end-users.</a:t>
            </a:r>
            <a:endParaRPr sz="1800" b="0">
              <a:latin typeface="Times New Roman"/>
              <a:ea typeface="Times New Roman"/>
              <a:cs typeface="Times New Roman"/>
              <a:sym typeface="Times New Roman"/>
            </a:endParaRPr>
          </a:p>
          <a:p>
            <a:pPr marL="38100" lvl="0" indent="-38100" algn="l" rtl="0">
              <a:lnSpc>
                <a:spcPct val="150000"/>
              </a:lnSpc>
              <a:spcBef>
                <a:spcPts val="1138"/>
              </a:spcBef>
              <a:spcAft>
                <a:spcPts val="0"/>
              </a:spcAft>
              <a:buSzPts val="1400"/>
              <a:buNone/>
            </a:pPr>
            <a:r>
              <a:rPr lang="en-US"/>
              <a:t/>
            </a:r>
            <a:br>
              <a:rPr lang="en-US"/>
            </a:b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6"/>
          <p:cNvSpPr txBox="1">
            <a:spLocks noGrp="1"/>
          </p:cNvSpPr>
          <p:nvPr>
            <p:ph type="body" idx="1"/>
          </p:nvPr>
        </p:nvSpPr>
        <p:spPr>
          <a:xfrm>
            <a:off x="563491" y="1028873"/>
            <a:ext cx="10861500" cy="5319900"/>
          </a:xfrm>
          <a:prstGeom prst="rect">
            <a:avLst/>
          </a:prstGeom>
          <a:noFill/>
          <a:ln>
            <a:noFill/>
          </a:ln>
        </p:spPr>
        <p:txBody>
          <a:bodyPr spcFirstLastPara="1" wrap="square" lIns="91425" tIns="45700" rIns="91425" bIns="45700" anchor="t" anchorCtr="0">
            <a:noAutofit/>
          </a:bodyPr>
          <a:lstStyle/>
          <a:p>
            <a:pPr marL="457200" lvl="0" indent="-482600" algn="l" rtl="0">
              <a:lnSpc>
                <a:spcPct val="150000"/>
              </a:lnSpc>
              <a:spcBef>
                <a:spcPts val="0"/>
              </a:spcBef>
              <a:spcAft>
                <a:spcPts val="0"/>
              </a:spcAft>
              <a:buSzPts val="1800"/>
              <a:buFont typeface="Arial"/>
              <a:buAutoNum type="arabicPeriod" startAt="5"/>
            </a:pPr>
            <a:r>
              <a:rPr lang="en-US" sz="2000" b="1" i="0" u="none" strike="noStrike">
                <a:solidFill>
                  <a:srgbClr val="222222"/>
                </a:solidFill>
                <a:latin typeface="Times New Roman"/>
                <a:ea typeface="Times New Roman"/>
                <a:cs typeface="Times New Roman"/>
                <a:sym typeface="Times New Roman"/>
              </a:rPr>
              <a:t>Resource Pooling</a:t>
            </a:r>
            <a:endParaRPr sz="2000" b="0">
              <a:latin typeface="Times New Roman"/>
              <a:ea typeface="Times New Roman"/>
              <a:cs typeface="Times New Roman"/>
              <a:sym typeface="Times New Roman"/>
            </a:endParaRPr>
          </a:p>
          <a:p>
            <a:pPr marL="38100" lvl="0" indent="-38100" algn="l" rtl="0">
              <a:lnSpc>
                <a:spcPct val="150000"/>
              </a:lnSpc>
              <a:spcBef>
                <a:spcPts val="900"/>
              </a:spcBef>
              <a:spcAft>
                <a:spcPts val="0"/>
              </a:spcAft>
              <a:buSzPts val="1400"/>
              <a:buNone/>
            </a:pPr>
            <a:r>
              <a:rPr lang="en-US" sz="1800" b="0" i="0" u="none" strike="noStrike">
                <a:solidFill>
                  <a:srgbClr val="222222"/>
                </a:solidFill>
                <a:latin typeface="Times New Roman"/>
                <a:ea typeface="Times New Roman"/>
                <a:cs typeface="Times New Roman"/>
                <a:sym typeface="Times New Roman"/>
              </a:rPr>
              <a:t>Cloud computing delivers affordable resource pooling solutions. With resource pooling, organizations can reduce substantial computing costs, and it helps in the dynamic pooling of resources that enable them to deliver computing services to several consumers.</a:t>
            </a:r>
            <a:endParaRPr sz="1800" b="0">
              <a:latin typeface="Times New Roman"/>
              <a:ea typeface="Times New Roman"/>
              <a:cs typeface="Times New Roman"/>
              <a:sym typeface="Times New Roman"/>
            </a:endParaRPr>
          </a:p>
          <a:p>
            <a:pPr marL="457200" lvl="0" indent="-482600" algn="l" rtl="0">
              <a:lnSpc>
                <a:spcPct val="150000"/>
              </a:lnSpc>
              <a:spcBef>
                <a:spcPts val="1800"/>
              </a:spcBef>
              <a:spcAft>
                <a:spcPts val="0"/>
              </a:spcAft>
              <a:buSzPts val="1800"/>
              <a:buFont typeface="Arial"/>
              <a:buAutoNum type="arabicPeriod" startAt="6"/>
            </a:pPr>
            <a:r>
              <a:rPr lang="en-US" sz="2000" b="1" i="0" u="none" strike="noStrike">
                <a:solidFill>
                  <a:srgbClr val="222222"/>
                </a:solidFill>
                <a:latin typeface="Times New Roman"/>
                <a:ea typeface="Times New Roman"/>
                <a:cs typeface="Times New Roman"/>
                <a:sym typeface="Times New Roman"/>
              </a:rPr>
              <a:t>Measured and Reporting </a:t>
            </a:r>
            <a:r>
              <a:rPr lang="en-US" sz="2000" b="1">
                <a:solidFill>
                  <a:srgbClr val="222222"/>
                </a:solidFill>
                <a:latin typeface="Times New Roman"/>
                <a:ea typeface="Times New Roman"/>
                <a:cs typeface="Times New Roman"/>
                <a:sym typeface="Times New Roman"/>
              </a:rPr>
              <a:t>S</a:t>
            </a:r>
            <a:r>
              <a:rPr lang="en-US" sz="2000" b="1" i="0" u="none" strike="noStrike">
                <a:solidFill>
                  <a:srgbClr val="222222"/>
                </a:solidFill>
                <a:latin typeface="Times New Roman"/>
                <a:ea typeface="Times New Roman"/>
                <a:cs typeface="Times New Roman"/>
                <a:sym typeface="Times New Roman"/>
              </a:rPr>
              <a:t>ervice</a:t>
            </a:r>
            <a:endParaRPr sz="2000" b="0">
              <a:latin typeface="Times New Roman"/>
              <a:ea typeface="Times New Roman"/>
              <a:cs typeface="Times New Roman"/>
              <a:sym typeface="Times New Roman"/>
            </a:endParaRPr>
          </a:p>
          <a:p>
            <a:pPr marL="285750" lvl="0" indent="-285750" algn="l" rtl="0">
              <a:lnSpc>
                <a:spcPct val="150000"/>
              </a:lnSpc>
              <a:spcBef>
                <a:spcPts val="900"/>
              </a:spcBef>
              <a:spcAft>
                <a:spcPts val="0"/>
              </a:spcAft>
              <a:buClr>
                <a:srgbClr val="222222"/>
              </a:buClr>
              <a:buSzPts val="1440"/>
              <a:buFont typeface="Noto Sans Symbols"/>
              <a:buChar char="⮚"/>
            </a:pPr>
            <a:r>
              <a:rPr lang="en-US" sz="1800" b="0" i="0" u="none" strike="noStrike">
                <a:solidFill>
                  <a:srgbClr val="222222"/>
                </a:solidFill>
                <a:latin typeface="Times New Roman"/>
                <a:ea typeface="Times New Roman"/>
                <a:cs typeface="Times New Roman"/>
                <a:sym typeface="Times New Roman"/>
              </a:rPr>
              <a:t>Cloud systems offer the metering capability to monitor, control, and optimize the usage of cloud resources. This feature can be defined as a measured service.</a:t>
            </a:r>
            <a:endParaRPr sz="1800" b="0">
              <a:latin typeface="Times New Roman"/>
              <a:ea typeface="Times New Roman"/>
              <a:cs typeface="Times New Roman"/>
              <a:sym typeface="Times New Roman"/>
            </a:endParaRPr>
          </a:p>
          <a:p>
            <a:pPr marL="285750" lvl="0" indent="-285750" algn="l" rtl="0">
              <a:lnSpc>
                <a:spcPct val="150000"/>
              </a:lnSpc>
              <a:spcBef>
                <a:spcPts val="0"/>
              </a:spcBef>
              <a:spcAft>
                <a:spcPts val="0"/>
              </a:spcAft>
              <a:buClr>
                <a:srgbClr val="222222"/>
              </a:buClr>
              <a:buSzPts val="1440"/>
              <a:buFont typeface="Noto Sans Symbols"/>
              <a:buChar char="⮚"/>
            </a:pPr>
            <a:r>
              <a:rPr lang="en-US" sz="1800" b="0" i="0" u="none" strike="noStrike">
                <a:solidFill>
                  <a:srgbClr val="222222"/>
                </a:solidFill>
                <a:latin typeface="Times New Roman"/>
                <a:ea typeface="Times New Roman"/>
                <a:cs typeface="Times New Roman"/>
                <a:sym typeface="Times New Roman"/>
              </a:rPr>
              <a:t>The metering capability is placed at some level of the abstraction of applicable services. Therefore, this feature enables transparency for both the provider of service and the consumer.</a:t>
            </a:r>
            <a:endParaRPr sz="1800" b="0">
              <a:latin typeface="Times New Roman"/>
              <a:ea typeface="Times New Roman"/>
              <a:cs typeface="Times New Roman"/>
              <a:sym typeface="Times New Roman"/>
            </a:endParaRPr>
          </a:p>
          <a:p>
            <a:pPr marL="38100" lvl="0" indent="-38100" algn="l" rtl="0">
              <a:lnSpc>
                <a:spcPct val="100000"/>
              </a:lnSpc>
              <a:spcBef>
                <a:spcPts val="1138"/>
              </a:spcBef>
              <a:spcAft>
                <a:spcPts val="0"/>
              </a:spcAft>
              <a:buSzPts val="1400"/>
              <a:buNone/>
            </a:pPr>
            <a:r>
              <a:rPr lang="en-US"/>
              <a:t/>
            </a:r>
            <a:br>
              <a:rPr lang="en-US"/>
            </a:b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7"/>
          <p:cNvSpPr txBox="1">
            <a:spLocks noGrp="1"/>
          </p:cNvSpPr>
          <p:nvPr>
            <p:ph type="body" idx="1"/>
          </p:nvPr>
        </p:nvSpPr>
        <p:spPr>
          <a:xfrm>
            <a:off x="563491" y="989814"/>
            <a:ext cx="11097466" cy="4971248"/>
          </a:xfrm>
          <a:prstGeom prst="rect">
            <a:avLst/>
          </a:prstGeom>
          <a:noFill/>
          <a:ln>
            <a:noFill/>
          </a:ln>
        </p:spPr>
        <p:txBody>
          <a:bodyPr spcFirstLastPara="1" wrap="square" lIns="91425" tIns="45700" rIns="91425" bIns="45700" anchor="t" anchorCtr="0">
            <a:noAutofit/>
          </a:bodyPr>
          <a:lstStyle/>
          <a:p>
            <a:pPr marL="457200" lvl="0" indent="-482600" algn="l" rtl="0">
              <a:lnSpc>
                <a:spcPct val="150000"/>
              </a:lnSpc>
              <a:spcBef>
                <a:spcPts val="0"/>
              </a:spcBef>
              <a:spcAft>
                <a:spcPts val="0"/>
              </a:spcAft>
              <a:buSzPts val="1800"/>
              <a:buFont typeface="Arial"/>
              <a:buAutoNum type="arabicPeriod" startAt="7"/>
            </a:pPr>
            <a:r>
              <a:rPr lang="en-US" sz="2000" b="1" i="0" u="none" strike="noStrike">
                <a:solidFill>
                  <a:srgbClr val="222222"/>
                </a:solidFill>
                <a:latin typeface="Times New Roman"/>
                <a:ea typeface="Times New Roman"/>
                <a:cs typeface="Times New Roman"/>
                <a:sym typeface="Times New Roman"/>
              </a:rPr>
              <a:t>Automation</a:t>
            </a:r>
            <a:endParaRPr sz="2000" b="0">
              <a:latin typeface="Times New Roman"/>
              <a:ea typeface="Times New Roman"/>
              <a:cs typeface="Times New Roman"/>
              <a:sym typeface="Times New Roman"/>
            </a:endParaRPr>
          </a:p>
          <a:p>
            <a:pPr marL="38100" lvl="0" indent="-38100" algn="l" rtl="0">
              <a:lnSpc>
                <a:spcPct val="150000"/>
              </a:lnSpc>
              <a:spcBef>
                <a:spcPts val="900"/>
              </a:spcBef>
              <a:spcAft>
                <a:spcPts val="0"/>
              </a:spcAft>
              <a:buSzPts val="1400"/>
              <a:buNone/>
            </a:pPr>
            <a:r>
              <a:rPr lang="en-US" sz="1800" b="0" i="0" u="none" strike="noStrike">
                <a:solidFill>
                  <a:srgbClr val="222222"/>
                </a:solidFill>
                <a:latin typeface="Times New Roman"/>
                <a:ea typeface="Times New Roman"/>
                <a:cs typeface="Times New Roman"/>
                <a:sym typeface="Times New Roman"/>
              </a:rPr>
              <a:t>Through automation, IT teams and developers maintain and modify cloud services. When cloud infrastructure is in place, it ensures minimum interaction from humans. All the configurations are installed to ensure the monitoring and maintenance of cloud computing services, and such configurations are mostly automated. Therefore, automation in cloud computing facilitates the faster expansion of cloud services.</a:t>
            </a:r>
            <a:endParaRPr sz="1800" b="0">
              <a:latin typeface="Times New Roman"/>
              <a:ea typeface="Times New Roman"/>
              <a:cs typeface="Times New Roman"/>
              <a:sym typeface="Times New Roman"/>
            </a:endParaRPr>
          </a:p>
          <a:p>
            <a:pPr marL="457200" lvl="0" indent="-482600" algn="l" rtl="0">
              <a:lnSpc>
                <a:spcPct val="150000"/>
              </a:lnSpc>
              <a:spcBef>
                <a:spcPts val="1800"/>
              </a:spcBef>
              <a:spcAft>
                <a:spcPts val="0"/>
              </a:spcAft>
              <a:buSzPts val="1800"/>
              <a:buFont typeface="Arial"/>
              <a:buAutoNum type="arabicPeriod" startAt="8"/>
            </a:pPr>
            <a:r>
              <a:rPr lang="en-US" sz="2000" b="1" i="0" u="none" strike="noStrike">
                <a:solidFill>
                  <a:srgbClr val="222222"/>
                </a:solidFill>
                <a:latin typeface="Times New Roman"/>
                <a:ea typeface="Times New Roman"/>
                <a:cs typeface="Times New Roman"/>
                <a:sym typeface="Times New Roman"/>
              </a:rPr>
              <a:t>Resilience</a:t>
            </a:r>
            <a:endParaRPr sz="2000" b="0">
              <a:latin typeface="Times New Roman"/>
              <a:ea typeface="Times New Roman"/>
              <a:cs typeface="Times New Roman"/>
              <a:sym typeface="Times New Roman"/>
            </a:endParaRPr>
          </a:p>
          <a:p>
            <a:pPr marL="38100" lvl="0" indent="-38100" algn="l" rtl="0">
              <a:lnSpc>
                <a:spcPct val="150000"/>
              </a:lnSpc>
              <a:spcBef>
                <a:spcPts val="900"/>
              </a:spcBef>
              <a:spcAft>
                <a:spcPts val="0"/>
              </a:spcAft>
              <a:buSzPts val="1400"/>
              <a:buNone/>
            </a:pPr>
            <a:r>
              <a:rPr lang="en-US" sz="1800" b="0" i="0" u="none" strike="noStrike">
                <a:solidFill>
                  <a:srgbClr val="222222"/>
                </a:solidFill>
                <a:latin typeface="Times New Roman"/>
                <a:ea typeface="Times New Roman"/>
                <a:cs typeface="Times New Roman"/>
                <a:sym typeface="Times New Roman"/>
              </a:rPr>
              <a:t>Cloud computing delivers continuous server uptime, and hence it offers resilient services. It offers the capability to recover from any service interruption. The cloud service provider also develops strategies that boost disaster management, achieved by maintaining backup cloud nodes.</a:t>
            </a:r>
            <a:endParaRPr sz="1800" b="0">
              <a:latin typeface="Times New Roman"/>
              <a:ea typeface="Times New Roman"/>
              <a:cs typeface="Times New Roman"/>
              <a:sym typeface="Times New Roman"/>
            </a:endParaRPr>
          </a:p>
          <a:p>
            <a:pPr marL="38100" lvl="0" indent="-38100" algn="l" rtl="0">
              <a:lnSpc>
                <a:spcPct val="100000"/>
              </a:lnSpc>
              <a:spcBef>
                <a:spcPts val="1138"/>
              </a:spcBef>
              <a:spcAft>
                <a:spcPts val="0"/>
              </a:spcAft>
              <a:buSzPts val="1400"/>
              <a:buNone/>
            </a:pPr>
            <a:r>
              <a:rPr lang="en-US"/>
              <a:t/>
            </a:r>
            <a:br>
              <a:rPr lang="en-US"/>
            </a:br>
            <a:endParaRPr/>
          </a:p>
        </p:txBody>
      </p:sp>
    </p:spTree>
  </p:cSld>
  <p:clrMapOvr>
    <a:masterClrMapping/>
  </p:clrMapOvr>
</p:sld>
</file>

<file path=ppt/theme/theme1.xml><?xml version="1.0" encoding="utf-8"?>
<a:theme xmlns:a="http://schemas.openxmlformats.org/drawingml/2006/main" name="Retrospect">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
      <a:dk1>
        <a:srgbClr val="202F3E"/>
      </a:dk1>
      <a:lt1>
        <a:srgbClr val="FFFFFF"/>
      </a:lt1>
      <a:dk2>
        <a:srgbClr val="202F3E"/>
      </a:dk2>
      <a:lt2>
        <a:srgbClr val="FFFFFF"/>
      </a:lt2>
      <a:accent1>
        <a:srgbClr val="F67C01"/>
      </a:accent1>
      <a:accent2>
        <a:srgbClr val="FB8C00"/>
      </a:accent2>
      <a:accent3>
        <a:srgbClr val="FFFFFF"/>
      </a:accent3>
      <a:accent4>
        <a:srgbClr val="1A2734"/>
      </a:accent4>
      <a:accent5>
        <a:srgbClr val="FABFAA"/>
      </a:accent5>
      <a:accent6>
        <a:srgbClr val="E37E00"/>
      </a:accent6>
      <a:hlink>
        <a:srgbClr val="F67C01"/>
      </a:hlink>
      <a:folHlink>
        <a:srgbClr val="FFCC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0</TotalTime>
  <Words>1896</Words>
  <Application>Microsoft Office PowerPoint</Application>
  <PresentationFormat>Widescreen</PresentationFormat>
  <Paragraphs>119</Paragraphs>
  <Slides>24</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Noto Sans Symbols</vt:lpstr>
      <vt:lpstr>Roboto</vt:lpstr>
      <vt:lpstr>Calibri Light</vt:lpstr>
      <vt:lpstr>Calibri</vt:lpstr>
      <vt:lpstr>Times New Roman</vt:lpstr>
      <vt:lpstr>Helvetica Neue</vt:lpstr>
      <vt:lpstr>Arial</vt:lpstr>
      <vt:lpstr>Retrospect</vt:lpstr>
      <vt:lpstr>PowerPoint Presentation</vt:lpstr>
      <vt:lpstr>Cloud Computing</vt:lpstr>
      <vt:lpstr>Cloud Terminology</vt:lpstr>
      <vt:lpstr>Cloud Terminology</vt:lpstr>
      <vt:lpstr>Key Characteristics of Cloud Computing</vt:lpstr>
      <vt:lpstr>PowerPoint Presentation</vt:lpstr>
      <vt:lpstr>PowerPoint Presentation</vt:lpstr>
      <vt:lpstr>PowerPoint Presentation</vt:lpstr>
      <vt:lpstr>PowerPoint Presentation</vt:lpstr>
      <vt:lpstr>PowerPoint Presentation</vt:lpstr>
      <vt:lpstr>Cloud Computing Service Models</vt:lpstr>
      <vt:lpstr>Advantages of IaaS</vt:lpstr>
      <vt:lpstr>PowerPoint Presentation</vt:lpstr>
      <vt:lpstr>Advantages of PaaS</vt:lpstr>
      <vt:lpstr>PowerPoint Presentation</vt:lpstr>
      <vt:lpstr>Advantages of SaaS</vt:lpstr>
      <vt:lpstr>CLOUD COMPUTING DEPLOYMENT MODELS</vt:lpstr>
      <vt:lpstr>PowerPoint Presentation</vt:lpstr>
      <vt:lpstr>PowerPoint Presentation</vt:lpstr>
      <vt:lpstr>Community Cloud </vt:lpstr>
      <vt:lpstr>Cloud vs Legacy IT</vt:lpstr>
      <vt:lpstr>Advantages of Cloud Computing</vt:lpstr>
      <vt:lpstr>Advantages of Cloud Computing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Gowthami N</dc:creator>
  <cp:lastModifiedBy>User</cp:lastModifiedBy>
  <cp:revision>1</cp:revision>
  <dcterms:modified xsi:type="dcterms:W3CDTF">2023-07-11T06:29:57Z</dcterms:modified>
</cp:coreProperties>
</file>