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2" r:id="rId14"/>
    <p:sldId id="1293"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E1FB"/>
    <a:srgbClr val="213264"/>
    <a:srgbClr val="841910"/>
    <a:srgbClr val="DFDDFB"/>
    <a:srgbClr val="213164"/>
    <a:srgbClr val="213163"/>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497" y="2230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523046" y="102560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858207" y="3649781"/>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637621"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NIVETHA B.L</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:au613021104063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637621"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4509537" y="3648117"/>
            <a:ext cx="4487595" cy="542750"/>
          </a:xfrm>
          <a:prstGeom prst="rect">
            <a:avLst/>
          </a:prstGeom>
          <a:noFill/>
        </p:spPr>
        <p:txBody>
          <a:bodyPr wrap="square">
            <a:spAutoFit/>
          </a:bodyPr>
          <a:lstStyle/>
          <a:p>
            <a:pPr algn="l"/>
            <a:endParaRPr lang="en-IN" sz="1800" b="0" i="0" u="none" strike="noStrike" baseline="0" dirty="0">
              <a:solidFill>
                <a:srgbClr val="000000"/>
              </a:solidFill>
              <a:latin typeface="Arial" panose="020B0604020202020204" pitchFamily="34" charset="0"/>
            </a:endParaRPr>
          </a:p>
          <a:p>
            <a:r>
              <a:rPr lang="en-US" sz="1000" i="0" u="none" strike="noStrike" baseline="0" dirty="0">
                <a:solidFill>
                  <a:srgbClr val="000000"/>
                </a:solidFill>
                <a:latin typeface="Arial" panose="020B0604020202020204" pitchFamily="34" charset="0"/>
              </a:rPr>
              <a:t>VIVEKANANDHA COLLEGE OF TECHNOLOGY FOR WOMEN</a:t>
            </a:r>
            <a:endParaRPr lang="en-US" sz="100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flipV="1">
            <a:off x="10560288" y="5143500"/>
            <a:ext cx="220006" cy="122894"/>
          </a:xfrm>
        </p:spPr>
        <p:txBody>
          <a:bodyPr/>
          <a:lstStyle/>
          <a:p>
            <a:pPr marL="152396" indent="0">
              <a:buNone/>
            </a:pPr>
            <a:endParaRPr lang="en-US" dirty="0"/>
          </a:p>
        </p:txBody>
      </p:sp>
      <p:pic>
        <p:nvPicPr>
          <p:cNvPr id="5" name="Picture 4">
            <a:extLst>
              <a:ext uri="{FF2B5EF4-FFF2-40B4-BE49-F238E27FC236}">
                <a16:creationId xmlns:a16="http://schemas.microsoft.com/office/drawing/2014/main" id="{DBBFA520-3E4D-260F-FF74-6268F344E467}"/>
              </a:ext>
            </a:extLst>
          </p:cNvPr>
          <p:cNvPicPr>
            <a:picLocks noChangeAspect="1"/>
          </p:cNvPicPr>
          <p:nvPr/>
        </p:nvPicPr>
        <p:blipFill>
          <a:blip r:embed="rId2"/>
          <a:stretch>
            <a:fillRect/>
          </a:stretch>
        </p:blipFill>
        <p:spPr>
          <a:xfrm>
            <a:off x="1405976" y="1389600"/>
            <a:ext cx="6332048"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7A24E378-1C00-6644-B81B-953F98CA1FD2}"/>
              </a:ext>
            </a:extLst>
          </p:cNvPr>
          <p:cNvPicPr>
            <a:picLocks noChangeAspect="1"/>
          </p:cNvPicPr>
          <p:nvPr/>
        </p:nvPicPr>
        <p:blipFill>
          <a:blip r:embed="rId2"/>
          <a:stretch>
            <a:fillRect/>
          </a:stretch>
        </p:blipFill>
        <p:spPr>
          <a:xfrm>
            <a:off x="1024403" y="1148913"/>
            <a:ext cx="7425677" cy="339345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429180" y="877222"/>
            <a:ext cx="7886430" cy="624183"/>
          </a:xfrm>
        </p:spPr>
        <p:txBody>
          <a:bodyPr/>
          <a:lstStyle/>
          <a:p>
            <a:pPr algn="ctr"/>
            <a:r>
              <a:rPr lang="en-IN" sz="1800" b="1" i="0" u="none" strike="noStrike" baseline="0" dirty="0">
                <a:latin typeface="Aptos,Bold"/>
              </a:rPr>
              <a:t>Login Page</a:t>
            </a:r>
            <a:endParaRPr lang="en-US" b="1" dirty="0"/>
          </a:p>
        </p:txBody>
      </p:sp>
      <p:pic>
        <p:nvPicPr>
          <p:cNvPr id="4" name="Picture 3">
            <a:extLst>
              <a:ext uri="{FF2B5EF4-FFF2-40B4-BE49-F238E27FC236}">
                <a16:creationId xmlns:a16="http://schemas.microsoft.com/office/drawing/2014/main" id="{B0CAF061-01D7-AF17-61D5-8FB953340862}"/>
              </a:ext>
            </a:extLst>
          </p:cNvPr>
          <p:cNvPicPr>
            <a:picLocks noChangeAspect="1"/>
          </p:cNvPicPr>
          <p:nvPr/>
        </p:nvPicPr>
        <p:blipFill>
          <a:blip r:embed="rId2"/>
          <a:stretch>
            <a:fillRect/>
          </a:stretch>
        </p:blipFill>
        <p:spPr>
          <a:xfrm>
            <a:off x="1656330" y="1618283"/>
            <a:ext cx="5831339" cy="257558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i="0" u="none" strike="noStrike" baseline="0" dirty="0">
                <a:latin typeface="Aptos,Bold"/>
              </a:rPr>
              <a:t>Files Uploading Page</a:t>
            </a:r>
            <a:endParaRPr lang="en-US" b="1" dirty="0"/>
          </a:p>
        </p:txBody>
      </p:sp>
      <p:pic>
        <p:nvPicPr>
          <p:cNvPr id="4" name="Picture 3">
            <a:extLst>
              <a:ext uri="{FF2B5EF4-FFF2-40B4-BE49-F238E27FC236}">
                <a16:creationId xmlns:a16="http://schemas.microsoft.com/office/drawing/2014/main" id="{AA3D2F6B-4957-F473-0E7D-31EB15299C86}"/>
              </a:ext>
            </a:extLst>
          </p:cNvPr>
          <p:cNvPicPr>
            <a:picLocks noChangeAspect="1"/>
          </p:cNvPicPr>
          <p:nvPr/>
        </p:nvPicPr>
        <p:blipFill>
          <a:blip r:embed="rId2"/>
          <a:stretch>
            <a:fillRect/>
          </a:stretch>
        </p:blipFill>
        <p:spPr>
          <a:xfrm>
            <a:off x="2289438" y="1267649"/>
            <a:ext cx="4860757" cy="34719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F1FE-757E-7653-2D01-72C3A3D7A685}"/>
              </a:ext>
            </a:extLst>
          </p:cNvPr>
          <p:cNvSpPr txBox="1"/>
          <p:nvPr/>
        </p:nvSpPr>
        <p:spPr>
          <a:xfrm>
            <a:off x="3190088" y="801763"/>
            <a:ext cx="4578874" cy="369332"/>
          </a:xfrm>
          <a:prstGeom prst="rect">
            <a:avLst/>
          </a:prstGeom>
          <a:noFill/>
        </p:spPr>
        <p:txBody>
          <a:bodyPr wrap="square">
            <a:spAutoFit/>
          </a:bodyPr>
          <a:lstStyle/>
          <a:p>
            <a:r>
              <a:rPr lang="en-IN" sz="1800" b="1" i="0" u="none" strike="noStrike" baseline="0" dirty="0">
                <a:latin typeface="Aptos,Bold"/>
              </a:rPr>
              <a:t>Files Deleting Page</a:t>
            </a:r>
            <a:endParaRPr lang="en-IN" sz="1800" dirty="0"/>
          </a:p>
        </p:txBody>
      </p:sp>
      <p:pic>
        <p:nvPicPr>
          <p:cNvPr id="5" name="Picture 4">
            <a:extLst>
              <a:ext uri="{FF2B5EF4-FFF2-40B4-BE49-F238E27FC236}">
                <a16:creationId xmlns:a16="http://schemas.microsoft.com/office/drawing/2014/main" id="{4A4B19F7-D0A6-9E45-4BC3-5DB6AD70C5DF}"/>
              </a:ext>
            </a:extLst>
          </p:cNvPr>
          <p:cNvPicPr>
            <a:picLocks noChangeAspect="1"/>
          </p:cNvPicPr>
          <p:nvPr/>
        </p:nvPicPr>
        <p:blipFill>
          <a:blip r:embed="rId2"/>
          <a:stretch>
            <a:fillRect/>
          </a:stretch>
        </p:blipFill>
        <p:spPr>
          <a:xfrm>
            <a:off x="1776752" y="1267876"/>
            <a:ext cx="5590496" cy="3013786"/>
          </a:xfrm>
          <a:prstGeom prst="rect">
            <a:avLst/>
          </a:prstGeom>
        </p:spPr>
      </p:pic>
    </p:spTree>
    <p:extLst>
      <p:ext uri="{BB962C8B-B14F-4D97-AF65-F5344CB8AC3E}">
        <p14:creationId xmlns:p14="http://schemas.microsoft.com/office/powerpoint/2010/main" val="32649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3447FBC-7638-4434-B914-FE9BFAE2225A}"/>
              </a:ext>
            </a:extLst>
          </p:cNvPr>
          <p:cNvSpPr txBox="1"/>
          <p:nvPr/>
        </p:nvSpPr>
        <p:spPr>
          <a:xfrm>
            <a:off x="925243" y="1401465"/>
            <a:ext cx="6642718" cy="3230008"/>
          </a:xfrm>
          <a:prstGeom prst="rect">
            <a:avLst/>
          </a:prstGeom>
          <a:noFill/>
        </p:spPr>
        <p:txBody>
          <a:bodyPr wrap="square">
            <a:spAutoFit/>
          </a:bodyPr>
          <a:lstStyle/>
          <a:p>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p>
          <a:p>
            <a:br>
              <a:rPr lang="en-US" b="0" i="0" dirty="0">
                <a:solidFill>
                  <a:srgbClr val="0D0D0D"/>
                </a:solidFill>
                <a:effectLst/>
                <a:highlight>
                  <a:srgbClr val="FFFFFF"/>
                </a:highlight>
                <a:latin typeface="Söhne"/>
              </a:rPr>
            </a:br>
            <a:r>
              <a:rPr lang="en-US" b="1" i="0" dirty="0">
                <a:solidFill>
                  <a:srgbClr val="0D0D0D"/>
                </a:solidFill>
                <a:effectLst/>
                <a:highlight>
                  <a:srgbClr val="FFFFFF"/>
                </a:highlight>
                <a:latin typeface="Söhne"/>
              </a:rPr>
              <a:t>Rich Media Support</a:t>
            </a:r>
            <a:r>
              <a:rPr lang="en-US" b="0" i="0" dirty="0">
                <a:solidFill>
                  <a:srgbClr val="0D0D0D"/>
                </a:solidFill>
                <a:effectLst/>
                <a:highlight>
                  <a:srgbClr val="FFFFFF"/>
                </a:highlight>
                <a:latin typeface="Söhne"/>
              </a:rPr>
              <a:t>: Enhance note-taking capabilities by supporting the embedding of images, videos, audio files, and other rich media content within notes.</a:t>
            </a:r>
            <a:endParaRPr lang="en-US" dirty="0">
              <a:solidFill>
                <a:srgbClr val="0D0D0D"/>
              </a:solidFill>
              <a:highlight>
                <a:srgbClr val="FFFFFF"/>
              </a:highlight>
              <a:latin typeface="Söhne"/>
            </a:endParaRPr>
          </a:p>
          <a:p>
            <a:endParaRPr lang="en-US" b="1" i="0" dirty="0">
              <a:solidFill>
                <a:srgbClr val="0D0D0D"/>
              </a:solidFill>
              <a:effectLst/>
              <a:highlight>
                <a:srgbClr val="FFFFFF"/>
              </a:highlight>
              <a:latin typeface="Söhne"/>
            </a:endParaRPr>
          </a:p>
          <a:p>
            <a:r>
              <a:rPr lang="en-US" b="1" i="0" dirty="0">
                <a:solidFill>
                  <a:srgbClr val="0D0D0D"/>
                </a:solidFill>
                <a:effectLst/>
                <a:highlight>
                  <a:srgbClr val="FFFFFF"/>
                </a:highlight>
                <a:latin typeface="Söhne"/>
              </a:rPr>
              <a:t>Integration with External Services</a:t>
            </a:r>
            <a:r>
              <a:rPr lang="en-US"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p>
          <a:p>
            <a:br>
              <a:rPr lang="en-US" b="0" i="0" dirty="0">
                <a:solidFill>
                  <a:srgbClr val="0D0D0D"/>
                </a:solidFill>
                <a:effectLst/>
                <a:highlight>
                  <a:srgbClr val="FFFFFF"/>
                </a:highlight>
                <a:latin typeface="Söhne"/>
              </a:rPr>
            </a:br>
            <a:r>
              <a:rPr lang="en-US" b="1" i="0" dirty="0">
                <a:solidFill>
                  <a:srgbClr val="0D0D0D"/>
                </a:solidFill>
                <a:effectLst/>
                <a:highlight>
                  <a:srgbClr val="FFFFFF"/>
                </a:highlight>
                <a:latin typeface="Söhne"/>
              </a:rPr>
              <a:t>Notifications and Alerts</a:t>
            </a:r>
            <a:r>
              <a:rPr lang="en-US"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E70AE7A-E421-E8B8-1B10-01887A0FBB69}"/>
              </a:ext>
            </a:extLst>
          </p:cNvPr>
          <p:cNvSpPr>
            <a:spLocks noChangeArrowheads="1"/>
          </p:cNvSpPr>
          <p:nvPr/>
        </p:nvSpPr>
        <p:spPr bwMode="auto">
          <a:xfrm>
            <a:off x="845820" y="1171366"/>
            <a:ext cx="790956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summary, the Note Sharing Web Application offers a solid option for people and groups looking to increase productivity, foster teamwork, and simplify note-taking procedures.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The application tackles major issues related to organizing notes across many platforms and devices with its feature-rich feature set and intuitive design.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program encourages efficiency and order by giving users centralized access to their notes. It's simple for users to take, store, and organize notes by classifying them into tags or folders for improved management.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Sharing notes with other people promotes cooperation and teamwork by enabling users to work together on assignments, projects, and study materials.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DC368D64-337A-1E0F-BFBD-6AA360C753B0}"/>
              </a:ext>
            </a:extLst>
          </p:cNvPr>
          <p:cNvSpPr>
            <a:spLocks noChangeArrowheads="1"/>
          </p:cNvSpPr>
          <p:nvPr/>
        </p:nvSpPr>
        <p:spPr bwMode="auto">
          <a:xfrm>
            <a:off x="492236" y="1279088"/>
            <a:ext cx="77315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aim of this project is to make use of Python &amp; the Django framework to build a web-based note-sharing application.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program includes an easy-to-use interface for safely producing, organizing, and sharing notes.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may change notes, comment on shared content, and connect in real-time, which makes it easier for people to share knowledge and work together in academic and professional situations.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3A48606-BB9E-C7D0-B44A-BD2FE621A8F6}"/>
              </a:ext>
            </a:extLst>
          </p:cNvPr>
          <p:cNvSpPr txBox="1"/>
          <p:nvPr/>
        </p:nvSpPr>
        <p:spPr>
          <a:xfrm>
            <a:off x="845820" y="1354411"/>
            <a:ext cx="6978144" cy="523220"/>
          </a:xfrm>
          <a:prstGeom prst="rect">
            <a:avLst/>
          </a:prstGeom>
          <a:noFill/>
        </p:spPr>
        <p:txBody>
          <a:bodyPr wrap="square">
            <a:spAutoFit/>
          </a:bodyPr>
          <a:lstStyle/>
          <a:p>
            <a:br>
              <a:rPr lang="en-US" dirty="0"/>
            </a:br>
            <a:endParaRPr lang="en-IN" dirty="0"/>
          </a:p>
        </p:txBody>
      </p:sp>
      <p:sp>
        <p:nvSpPr>
          <p:cNvPr id="4" name="Rectangle 1">
            <a:extLst>
              <a:ext uri="{FF2B5EF4-FFF2-40B4-BE49-F238E27FC236}">
                <a16:creationId xmlns:a16="http://schemas.microsoft.com/office/drawing/2014/main" id="{4298D0D2-5AFA-2BE3-953F-7CFC80EF7D68}"/>
              </a:ext>
            </a:extLst>
          </p:cNvPr>
          <p:cNvSpPr>
            <a:spLocks noChangeArrowheads="1"/>
          </p:cNvSpPr>
          <p:nvPr/>
        </p:nvSpPr>
        <p:spPr bwMode="auto">
          <a:xfrm>
            <a:off x="927596" y="1088589"/>
            <a:ext cx="814995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elements required to facilitate multiple users' real-time collaboration and synchronization are frequently absent from existing note-sharing platforms.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When several people update the same document at once, many platforms also have trouble maintaining version control, which causes confusion and inefficiency.</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Furthermore, security is of utmost importance since confidential information exchanged in notes needs to be shielded from manipulation or unwanted access.</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a:t>
            </a: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Furthermore, note-sharing programs need to be cross-platform compatible and accessible due to the growing trend of remote work and distributed teams.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Without sacrificing accessibility or performance, users need a solution that lets them access and collaborate on notes using a variety of devices, from anywhere.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FF924CAF-1C96-2281-544C-821A09AE908D}"/>
              </a:ext>
            </a:extLst>
          </p:cNvPr>
          <p:cNvSpPr>
            <a:spLocks noChangeArrowheads="1"/>
          </p:cNvSpPr>
          <p:nvPr/>
        </p:nvSpPr>
        <p:spPr bwMode="auto">
          <a:xfrm>
            <a:off x="845820" y="1279088"/>
            <a:ext cx="69799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platform called the Note Sharing Web Application was created to make it easier for both people and groups to create, store, share, and manage notes.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Customers can safely keep their notes in a single location that is accessible from any internet-connected device.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Through improved note-taking, improved collaboration, and increased productivity, users in a variety of fields are expected to benefit from this program.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ED893A6-3C86-BBB6-9FEF-154BFA8958E1}"/>
              </a:ext>
            </a:extLst>
          </p:cNvPr>
          <p:cNvSpPr txBox="1"/>
          <p:nvPr/>
        </p:nvSpPr>
        <p:spPr>
          <a:xfrm>
            <a:off x="1223957" y="1229792"/>
            <a:ext cx="6412658" cy="369332"/>
          </a:xfrm>
          <a:prstGeom prst="rect">
            <a:avLst/>
          </a:prstGeom>
          <a:noFill/>
        </p:spPr>
        <p:txBody>
          <a:bodyPr wrap="square">
            <a:spAutoFit/>
          </a:bodyPr>
          <a:lstStyle/>
          <a:p>
            <a:pPr algn="l"/>
            <a:r>
              <a:rPr lang="en-US" sz="1800" b="0" i="0" u="none" strike="noStrike" baseline="0" dirty="0">
                <a:solidFill>
                  <a:srgbClr val="0D0D0D"/>
                </a:solidFill>
                <a:latin typeface="Arial" panose="020B0604020202020204" pitchFamily="34" charset="0"/>
              </a:rPr>
              <a:t>        </a:t>
            </a:r>
            <a:endParaRPr lang="en-IN" sz="1800" dirty="0"/>
          </a:p>
        </p:txBody>
      </p:sp>
      <p:sp>
        <p:nvSpPr>
          <p:cNvPr id="4" name="Rectangle 1">
            <a:extLst>
              <a:ext uri="{FF2B5EF4-FFF2-40B4-BE49-F238E27FC236}">
                <a16:creationId xmlns:a16="http://schemas.microsoft.com/office/drawing/2014/main" id="{2A87A077-0BB5-38E9-3CC2-505DA9A3D0DD}"/>
              </a:ext>
            </a:extLst>
          </p:cNvPr>
          <p:cNvSpPr>
            <a:spLocks noChangeArrowheads="1"/>
          </p:cNvSpPr>
          <p:nvPr/>
        </p:nvSpPr>
        <p:spPr bwMode="auto">
          <a:xfrm>
            <a:off x="894576" y="1235771"/>
            <a:ext cx="67420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Python and the Django framework, the recommended approach seeks to create a reliable notes-sharing web application.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 a user-friendly layout and strong security features, the program will make note sharing and collaboration among users easy.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 a safe way for users to register, log in, and access their accounts through the use of a user authentication system.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973958" y="767506"/>
            <a:ext cx="8017933" cy="3608488"/>
          </a:xfrm>
          <a:prstGeom prst="rect">
            <a:avLst/>
          </a:prstGeom>
          <a:noFill/>
        </p:spPr>
        <p:txBody>
          <a:bodyPr wrap="square">
            <a:spAutoFit/>
          </a:bodyPr>
          <a:lstStyle/>
          <a:p>
            <a:pPr marL="457200" lvl="1" algn="l">
              <a:lnSpc>
                <a:spcPct val="150000"/>
              </a:lnSpc>
            </a:pPr>
            <a:r>
              <a:rPr lang="en-US" sz="3200" b="1" i="0" dirty="0">
                <a:solidFill>
                  <a:srgbClr val="002060"/>
                </a:solidFill>
                <a:effectLst/>
                <a:highlight>
                  <a:srgbClr val="FFFFFF"/>
                </a:highlight>
                <a:latin typeface="Söhne"/>
              </a:rPr>
              <a:t>Key Features</a:t>
            </a:r>
          </a:p>
          <a:p>
            <a:pPr marL="457200" lvl="1" algn="l">
              <a:lnSpc>
                <a:spcPct val="150000"/>
              </a:lnSpc>
            </a:pPr>
            <a:r>
              <a:rPr lang="en-US" sz="1800" b="0" i="0" dirty="0">
                <a:solidFill>
                  <a:srgbClr val="0D0D0D"/>
                </a:solidFill>
                <a:effectLst/>
                <a:highlight>
                  <a:srgbClr val="FFFFFF"/>
                </a:highlight>
                <a:latin typeface="Söhne"/>
              </a:rPr>
              <a:t>              User Registration and Authentication</a:t>
            </a:r>
          </a:p>
          <a:p>
            <a:pPr marL="457200" lvl="1" algn="l">
              <a:lnSpc>
                <a:spcPct val="150000"/>
              </a:lnSpc>
            </a:pPr>
            <a:r>
              <a:rPr lang="en-US" sz="1800" b="0" i="0" dirty="0">
                <a:solidFill>
                  <a:srgbClr val="0D0D0D"/>
                </a:solidFill>
                <a:effectLst/>
                <a:highlight>
                  <a:srgbClr val="FFFFFF"/>
                </a:highlight>
                <a:latin typeface="Söhne"/>
              </a:rPr>
              <a:t>              Note Creation and Management</a:t>
            </a:r>
          </a:p>
          <a:p>
            <a:pPr marL="457200" lvl="1" algn="l">
              <a:lnSpc>
                <a:spcPct val="150000"/>
              </a:lnSpc>
            </a:pPr>
            <a:r>
              <a:rPr lang="en-US" sz="1800" b="0" i="0" dirty="0">
                <a:solidFill>
                  <a:srgbClr val="0D0D0D"/>
                </a:solidFill>
                <a:effectLst/>
                <a:highlight>
                  <a:srgbClr val="FFFFFF"/>
                </a:highlight>
                <a:latin typeface="Söhne"/>
              </a:rPr>
              <a:t>              Collaborative Note Sharing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Version Control and Revision History</a:t>
            </a:r>
          </a:p>
          <a:p>
            <a:pPr marL="457200" lvl="1" algn="l">
              <a:lnSpc>
                <a:spcPct val="150000"/>
              </a:lnSpc>
            </a:pPr>
            <a:r>
              <a:rPr lang="en-US" sz="1800" b="0" i="0" dirty="0">
                <a:solidFill>
                  <a:srgbClr val="0D0D0D"/>
                </a:solidFill>
                <a:effectLst/>
                <a:highlight>
                  <a:srgbClr val="FFFFFF"/>
                </a:highlight>
                <a:latin typeface="Söhne"/>
              </a:rPr>
              <a:t>              Search and Filtering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Cross-Platform Accessibility</a:t>
            </a:r>
          </a:p>
          <a:p>
            <a:pPr marL="457200" lvl="1" algn="l">
              <a:lnSpc>
                <a:spcPct val="150000"/>
              </a:lnSpc>
            </a:pPr>
            <a:endParaRPr lang="en-US" sz="1400" b="1" i="0" dirty="0">
              <a:solidFill>
                <a:srgbClr val="002060"/>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311743A-608B-1929-6CCC-45266170EB10}"/>
              </a:ext>
            </a:extLst>
          </p:cNvPr>
          <p:cNvSpPr txBox="1"/>
          <p:nvPr/>
        </p:nvSpPr>
        <p:spPr>
          <a:xfrm>
            <a:off x="1189409" y="1416688"/>
            <a:ext cx="5788908" cy="2893100"/>
          </a:xfrm>
          <a:prstGeom prst="rect">
            <a:avLst/>
          </a:prstGeom>
          <a:noFill/>
        </p:spPr>
        <p:txBody>
          <a:bodyPr wrap="square">
            <a:spAutoFit/>
          </a:bodyPr>
          <a:lstStyle/>
          <a:p>
            <a:r>
              <a:rPr lang="en-US" b="1" dirty="0">
                <a:solidFill>
                  <a:schemeClr val="tx1"/>
                </a:solidFill>
                <a:latin typeface="+mj-lt"/>
              </a:rPr>
              <a:t>Fields: </a:t>
            </a:r>
            <a:r>
              <a:rPr lang="en-US" dirty="0">
                <a:solidFill>
                  <a:schemeClr val="tx1"/>
                </a:solidFill>
                <a:latin typeface="+mj-lt"/>
              </a:rPr>
              <a:t>username, email, password, </a:t>
            </a:r>
            <a:r>
              <a:rPr lang="en-US" dirty="0" err="1">
                <a:solidFill>
                  <a:schemeClr val="tx1"/>
                </a:solidFill>
                <a:latin typeface="+mj-lt"/>
              </a:rPr>
              <a:t>date_joined</a:t>
            </a:r>
            <a:r>
              <a:rPr lang="en-US" dirty="0">
                <a:solidFill>
                  <a:schemeClr val="tx1"/>
                </a:solidFill>
                <a:latin typeface="+mj-lt"/>
              </a:rPr>
              <a:t>, </a:t>
            </a:r>
            <a:r>
              <a:rPr lang="en-US" dirty="0" err="1">
                <a:solidFill>
                  <a:schemeClr val="tx1"/>
                </a:solidFill>
                <a:latin typeface="+mj-lt"/>
              </a:rPr>
              <a:t>last_login</a:t>
            </a:r>
            <a:br>
              <a:rPr lang="en-US" dirty="0">
                <a:solidFill>
                  <a:schemeClr val="tx1"/>
                </a:solidFill>
                <a:latin typeface="+mj-lt"/>
              </a:rPr>
            </a:br>
            <a:r>
              <a:rPr lang="en-US" b="1" dirty="0">
                <a:solidFill>
                  <a:schemeClr val="tx1"/>
                </a:solidFill>
                <a:latin typeface="+mj-lt"/>
              </a:rPr>
              <a:t>Relationships: </a:t>
            </a:r>
            <a:r>
              <a:rPr lang="en-US" dirty="0">
                <a:solidFill>
                  <a:schemeClr val="tx1"/>
                </a:solidFill>
                <a:latin typeface="+mj-lt"/>
              </a:rPr>
              <a:t>One-to-many with Note model</a:t>
            </a:r>
            <a:br>
              <a:rPr lang="en-US" b="1" dirty="0">
                <a:solidFill>
                  <a:schemeClr val="tx1"/>
                </a:solidFill>
                <a:latin typeface="+mj-lt"/>
              </a:rPr>
            </a:br>
            <a:r>
              <a:rPr lang="en-US" b="0" i="0" dirty="0">
                <a:solidFill>
                  <a:schemeClr val="tx1"/>
                </a:solidFill>
                <a:effectLst/>
                <a:highlight>
                  <a:srgbClr val="FFFFFF"/>
                </a:highlight>
                <a:latin typeface="+mj-lt"/>
              </a:rPr>
              <a:t>Users can register for an account with a username</a:t>
            </a:r>
            <a:r>
              <a:rPr lang="en-US" b="0" i="0" dirty="0">
                <a:solidFill>
                  <a:srgbClr val="0D0D0D"/>
                </a:solidFill>
                <a:effectLst/>
                <a:highlight>
                  <a:srgbClr val="FFFFFF"/>
                </a:highlight>
                <a:latin typeface="+mj-lt"/>
              </a:rPr>
              <a:t>, email, and password.</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Authentication system ensures secure access to the application's features.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Notes are stored securely in the database and associated with the user who created them.</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Users can update, delete, and organize notes into folders.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Sharing options include granting view-only or edit access to shared notes.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Collaborators can leave comments or suggestions on shared notes.</a:t>
            </a:r>
            <a:br>
              <a:rPr lang="en-US" sz="1400"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202</TotalTime>
  <Words>815</Words>
  <Application>Microsoft Office PowerPoint</Application>
  <PresentationFormat>On-screen Show (16:9)</PresentationFormat>
  <Paragraphs>80</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Aptos,Bold</vt: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NIVETHA BL</cp:lastModifiedBy>
  <cp:revision>11</cp:revision>
  <dcterms:modified xsi:type="dcterms:W3CDTF">2024-04-09T12:01:00Z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