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7" r:id="rId8"/>
    <p:sldId id="261" r:id="rId9"/>
    <p:sldId id="263" r:id="rId10"/>
    <p:sldId id="264" r:id="rId11"/>
    <p:sldId id="265" r:id="rId12"/>
    <p:sldId id="270" r:id="rId13"/>
    <p:sldId id="266" r:id="rId14"/>
    <p:sldId id="268" r:id="rId15"/>
    <p:sldId id="269" r:id="rId16"/>
    <p:sldId id="280" r:id="rId17"/>
    <p:sldId id="278" r:id="rId18"/>
    <p:sldId id="271" r:id="rId19"/>
    <p:sldId id="279" r:id="rId20"/>
    <p:sldId id="272" r:id="rId21"/>
    <p:sldId id="273" r:id="rId22"/>
    <p:sldId id="274" r:id="rId23"/>
    <p:sldId id="276" r:id="rId24"/>
    <p:sldId id="275" r:id="rId25"/>
    <p:sldId id="277" r:id="rId26"/>
    <p:sldId id="281" r:id="rId27"/>
    <p:sldId id="282" r:id="rId28"/>
    <p:sldId id="283" r:id="rId29"/>
    <p:sldId id="286" r:id="rId30"/>
    <p:sldId id="285" r:id="rId31"/>
    <p:sldId id="284" r:id="rId32"/>
    <p:sldId id="289" r:id="rId33"/>
    <p:sldId id="291" r:id="rId34"/>
    <p:sldId id="292" r:id="rId35"/>
    <p:sldId id="298" r:id="rId36"/>
    <p:sldId id="295" r:id="rId37"/>
    <p:sldId id="290" r:id="rId38"/>
    <p:sldId id="293" r:id="rId39"/>
    <p:sldId id="301" r:id="rId40"/>
    <p:sldId id="296" r:id="rId41"/>
    <p:sldId id="299" r:id="rId42"/>
    <p:sldId id="300" r:id="rId43"/>
    <p:sldId id="302" r:id="rId44"/>
    <p:sldId id="303" r:id="rId45"/>
    <p:sldId id="304" r:id="rId46"/>
    <p:sldId id="305" r:id="rId47"/>
    <p:sldId id="297" r:id="rId48"/>
    <p:sldId id="287" r:id="rId49"/>
    <p:sldId id="288" r:id="rId50"/>
    <p:sldId id="309" r:id="rId51"/>
    <p:sldId id="308" r:id="rId52"/>
    <p:sldId id="306" r:id="rId53"/>
    <p:sldId id="307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805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025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48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5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580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118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78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0543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7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6403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A3C324-0FBE-4E9A-AEA2-ACB98D87DCE8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0297-FAEA-498A-AF97-312AD187B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163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kusto/query/datatypes-string-operators?view=microsoft-fabric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xmind.com/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53147-F226-E746-D099-8D8E397DC9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KQL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BD1B5-0425-D604-8578-17FA6B8D7B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465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C93AE-4033-8F98-5B81-0CCAAB45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A9096-F964-3A8D-F839-422C20479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Detect the free space in C drive in Mega Bytes</a:t>
            </a:r>
          </a:p>
        </p:txBody>
      </p:sp>
    </p:spTree>
    <p:extLst>
      <p:ext uri="{BB962C8B-B14F-4D97-AF65-F5344CB8AC3E}">
        <p14:creationId xmlns:p14="http://schemas.microsoft.com/office/powerpoint/2010/main" val="2062191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6FCEB-B5EB-F8BF-1682-7883E16EC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‘summarize’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0F0B-DA12-EB15-328A-4B510FFC81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summarize Aggregation by [</a:t>
            </a:r>
            <a:r>
              <a:rPr lang="en-IN" dirty="0" err="1"/>
              <a:t>ColName</a:t>
            </a:r>
            <a:r>
              <a:rPr lang="en-IN" dirty="0"/>
              <a:t>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r>
              <a:rPr lang="en-IN" dirty="0" err="1"/>
              <a:t>SecurityEvents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where </a:t>
            </a:r>
            <a:r>
              <a:rPr lang="en-IN" dirty="0" err="1"/>
              <a:t>EventId</a:t>
            </a:r>
            <a:r>
              <a:rPr lang="en-IN" dirty="0"/>
              <a:t> == 4624</a:t>
            </a:r>
          </a:p>
          <a:p>
            <a:pPr marL="0" indent="0">
              <a:buNone/>
            </a:pPr>
            <a:r>
              <a:rPr lang="en-IN" dirty="0"/>
              <a:t>| summarize count() by Computer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Simple Aggregation functions: count(), </a:t>
            </a:r>
            <a:r>
              <a:rPr lang="en-IN" dirty="0" err="1"/>
              <a:t>dcount</a:t>
            </a:r>
            <a:r>
              <a:rPr lang="en-IN" dirty="0"/>
              <a:t>(), sum(), </a:t>
            </a:r>
            <a:r>
              <a:rPr lang="en-IN" dirty="0" err="1"/>
              <a:t>avg</a:t>
            </a:r>
            <a:r>
              <a:rPr lang="en-IN" dirty="0"/>
              <a:t>(), min(), max()</a:t>
            </a:r>
          </a:p>
          <a:p>
            <a:r>
              <a:rPr lang="en-IN" dirty="0"/>
              <a:t>Advanced function: </a:t>
            </a:r>
            <a:r>
              <a:rPr lang="en-IN" dirty="0" err="1"/>
              <a:t>arg_min</a:t>
            </a:r>
            <a:r>
              <a:rPr lang="en-IN" dirty="0"/>
              <a:t>(), </a:t>
            </a:r>
            <a:r>
              <a:rPr lang="en-IN" dirty="0" err="1"/>
              <a:t>arg_max</a:t>
            </a:r>
            <a:r>
              <a:rPr lang="en-IN" dirty="0"/>
              <a:t>(), </a:t>
            </a:r>
            <a:r>
              <a:rPr lang="en-IN" dirty="0" err="1"/>
              <a:t>make_list</a:t>
            </a:r>
            <a:r>
              <a:rPr lang="en-IN" dirty="0"/>
              <a:t>(), </a:t>
            </a:r>
            <a:r>
              <a:rPr lang="en-IN" dirty="0" err="1"/>
              <a:t>make_set</a:t>
            </a:r>
            <a:r>
              <a:rPr lang="en-IN" dirty="0"/>
              <a:t>(), </a:t>
            </a:r>
            <a:r>
              <a:rPr lang="en-IN" dirty="0" err="1"/>
              <a:t>countif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62156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819C-93B1-C9FD-5C07-A9B2DF66C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</a:t>
            </a:r>
            <a:r>
              <a:rPr lang="en-GB" dirty="0" err="1"/>
              <a:t>make_list</a:t>
            </a:r>
            <a:r>
              <a:rPr lang="en-GB" dirty="0"/>
              <a:t>’, ’</a:t>
            </a:r>
            <a:r>
              <a:rPr lang="en-GB" dirty="0" err="1"/>
              <a:t>make_set</a:t>
            </a:r>
            <a:r>
              <a:rPr lang="en-GB" dirty="0"/>
              <a:t>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A8D8F-57B9-89EC-6EF7-3E4350B9E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‘</a:t>
            </a:r>
            <a:r>
              <a:rPr lang="en-GB" dirty="0" err="1"/>
              <a:t>make_list</a:t>
            </a:r>
            <a:r>
              <a:rPr lang="en-GB" dirty="0"/>
              <a:t>():  Makes a list</a:t>
            </a:r>
          </a:p>
          <a:p>
            <a:r>
              <a:rPr lang="en-GB" dirty="0"/>
              <a:t>‘</a:t>
            </a:r>
            <a:r>
              <a:rPr lang="en-GB" dirty="0" err="1"/>
              <a:t>make_set</a:t>
            </a:r>
            <a:r>
              <a:rPr lang="en-GB" dirty="0"/>
              <a:t>()’: Makes a list of unique values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 err="1"/>
              <a:t>SecurityEvent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| summarize </a:t>
            </a:r>
            <a:r>
              <a:rPr lang="en-GB" dirty="0" err="1"/>
              <a:t>make_set</a:t>
            </a:r>
            <a:r>
              <a:rPr lang="en-GB" dirty="0"/>
              <a:t>(Account) by Computer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916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1D094-E3EF-C49C-4847-F6B205F6D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Variants and add-ons to ‘summarize’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B9C03-FCEF-F609-C5E6-BD60679C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Heartbeat</a:t>
            </a:r>
          </a:p>
          <a:p>
            <a:pPr marL="0" indent="0">
              <a:buNone/>
            </a:pPr>
            <a:r>
              <a:rPr lang="en-IN" dirty="0"/>
              <a:t>| distinct Computer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SecurityEvent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where </a:t>
            </a:r>
            <a:r>
              <a:rPr lang="en-IN" dirty="0" err="1"/>
              <a:t>EventID</a:t>
            </a:r>
            <a:r>
              <a:rPr lang="en-IN" dirty="0"/>
              <a:t> == 4624</a:t>
            </a:r>
          </a:p>
          <a:p>
            <a:pPr marL="0" indent="0">
              <a:buNone/>
            </a:pPr>
            <a:r>
              <a:rPr lang="en-IN" dirty="0"/>
              <a:t>| count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 err="1"/>
              <a:t>SecurityEvent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top 10 by </a:t>
            </a:r>
            <a:r>
              <a:rPr lang="en-IN" dirty="0" err="1"/>
              <a:t>TimeGenerated</a:t>
            </a:r>
            <a:r>
              <a:rPr lang="en-IN" dirty="0"/>
              <a:t> </a:t>
            </a:r>
            <a:r>
              <a:rPr lang="en-IN" dirty="0" err="1"/>
              <a:t>desc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Syslog</a:t>
            </a:r>
          </a:p>
          <a:p>
            <a:pPr marL="0" indent="0">
              <a:buNone/>
            </a:pPr>
            <a:r>
              <a:rPr lang="en-IN" dirty="0"/>
              <a:t>| take 5</a:t>
            </a:r>
          </a:p>
        </p:txBody>
      </p:sp>
    </p:spTree>
    <p:extLst>
      <p:ext uri="{BB962C8B-B14F-4D97-AF65-F5344CB8AC3E}">
        <p14:creationId xmlns:p14="http://schemas.microsoft.com/office/powerpoint/2010/main" val="459307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0C69363-A603-EF70-6611-536AFB5A6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‘order by’ (sort)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249B6-13ED-6963-3852-D395AA813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SecurityEvents</a:t>
            </a:r>
            <a:endParaRPr lang="en-GB" dirty="0"/>
          </a:p>
          <a:p>
            <a:r>
              <a:rPr lang="en-GB" dirty="0"/>
              <a:t>| where </a:t>
            </a:r>
            <a:r>
              <a:rPr lang="en-GB" dirty="0" err="1"/>
              <a:t>EventId</a:t>
            </a:r>
            <a:r>
              <a:rPr lang="en-GB" dirty="0"/>
              <a:t> == 4624</a:t>
            </a:r>
          </a:p>
          <a:p>
            <a:r>
              <a:rPr lang="en-GB" dirty="0"/>
              <a:t>| order by </a:t>
            </a:r>
            <a:r>
              <a:rPr lang="en-GB" dirty="0" err="1"/>
              <a:t>TimeGenerated</a:t>
            </a:r>
            <a:r>
              <a:rPr lang="en-GB" dirty="0"/>
              <a:t> </a:t>
            </a:r>
            <a:r>
              <a:rPr lang="en-GB" dirty="0" err="1"/>
              <a:t>desc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3846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7CE52-89C0-C646-7B1F-11EFCED2E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</a:t>
            </a:r>
            <a:r>
              <a:rPr lang="en-GB" dirty="0" err="1"/>
              <a:t>iff</a:t>
            </a:r>
            <a:r>
              <a:rPr lang="en-GB" dirty="0"/>
              <a:t>’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A6CCE-7C1A-A07C-C425-E1548E62E8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SecurityEvent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| project </a:t>
            </a:r>
            <a:r>
              <a:rPr lang="en-GB" dirty="0" err="1"/>
              <a:t>IsImportant</a:t>
            </a:r>
            <a:r>
              <a:rPr lang="en-GB" dirty="0"/>
              <a:t> = </a:t>
            </a:r>
            <a:r>
              <a:rPr lang="en-GB" dirty="0" err="1"/>
              <a:t>iff</a:t>
            </a:r>
            <a:r>
              <a:rPr lang="en-GB" dirty="0"/>
              <a:t>(Computer contains ‘</a:t>
            </a:r>
            <a:r>
              <a:rPr lang="en-GB" dirty="0" err="1"/>
              <a:t>DC’,’important’,’not</a:t>
            </a:r>
            <a:r>
              <a:rPr lang="en-GB" dirty="0"/>
              <a:t> important’)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Syslog</a:t>
            </a:r>
          </a:p>
          <a:p>
            <a:pPr marL="0" indent="0">
              <a:buNone/>
            </a:pPr>
            <a:r>
              <a:rPr lang="en-GB" dirty="0"/>
              <a:t>| extend Threat = </a:t>
            </a:r>
            <a:r>
              <a:rPr lang="en-GB" dirty="0" err="1"/>
              <a:t>iff</a:t>
            </a:r>
            <a:r>
              <a:rPr lang="en-GB" dirty="0"/>
              <a:t>((</a:t>
            </a:r>
            <a:r>
              <a:rPr lang="en-GB" dirty="0" err="1"/>
              <a:t>SyslogMessage</a:t>
            </a:r>
            <a:r>
              <a:rPr lang="en-GB" dirty="0"/>
              <a:t> in(‘ransomware.exe’,’botnet.exe’)),’</a:t>
            </a:r>
            <a:r>
              <a:rPr lang="en-GB" dirty="0" err="1"/>
              <a:t>Threat’,’Not</a:t>
            </a:r>
            <a:r>
              <a:rPr lang="en-GB" dirty="0"/>
              <a:t> Threat’)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5949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DFFD3-BDBA-EC09-46F5-36B627D4C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3F7C-8AE3-4387-57DA-623381528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a query to check when a user logged in. Do not include System accounts like “NT Authority\System”. Project the exact time of login.</a:t>
            </a:r>
          </a:p>
        </p:txBody>
      </p:sp>
    </p:spTree>
    <p:extLst>
      <p:ext uri="{BB962C8B-B14F-4D97-AF65-F5344CB8AC3E}">
        <p14:creationId xmlns:p14="http://schemas.microsoft.com/office/powerpoint/2010/main" val="420902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EA6EA-E105-7BD8-31FC-5C223B7B2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EA83-790E-1139-BEA2-8625801BD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Business manager informed that the cost of Sentinel has risen drastically. Find out what contributed to the rise of cost.</a:t>
            </a:r>
          </a:p>
          <a:p>
            <a:pPr marL="0" indent="0">
              <a:buNone/>
            </a:pPr>
            <a:r>
              <a:rPr lang="en-IN" dirty="0"/>
              <a:t>Hint: Check ‘Usage’ table</a:t>
            </a:r>
          </a:p>
        </p:txBody>
      </p:sp>
    </p:spTree>
    <p:extLst>
      <p:ext uri="{BB962C8B-B14F-4D97-AF65-F5344CB8AC3E}">
        <p14:creationId xmlns:p14="http://schemas.microsoft.com/office/powerpoint/2010/main" val="368344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F7DAA-BC3E-9EB4-385F-AECAD0734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‘bin’: Visualize (create chart)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FA9D-9960-B778-A386-8D027B0DD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Rounds values down to an integer multiple of a given bin size.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 err="1"/>
              <a:t>CommonSecurityLog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| summarize count() by bin(</a:t>
            </a:r>
            <a:r>
              <a:rPr lang="en-GB" dirty="0" err="1"/>
              <a:t>TimeGenerated</a:t>
            </a:r>
            <a:r>
              <a:rPr lang="en-GB" dirty="0"/>
              <a:t>, 1h)</a:t>
            </a:r>
          </a:p>
          <a:p>
            <a:pPr marL="0" indent="0">
              <a:buNone/>
            </a:pPr>
            <a:r>
              <a:rPr lang="en-GB" dirty="0"/>
              <a:t>| render </a:t>
            </a:r>
            <a:r>
              <a:rPr lang="en-GB" dirty="0" err="1"/>
              <a:t>timechart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67250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D5497-99A4-E738-B303-0C08C3B2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3341E-2505-6102-6F72-92F6974C1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a KQL query to check whether a machine was turned off.</a:t>
            </a:r>
          </a:p>
          <a:p>
            <a:pPr marL="0" indent="0">
              <a:buNone/>
            </a:pPr>
            <a:r>
              <a:rPr lang="en-IN" dirty="0"/>
              <a:t>Hint: Use ‘Heartbeat’ table</a:t>
            </a:r>
          </a:p>
        </p:txBody>
      </p:sp>
    </p:spTree>
    <p:extLst>
      <p:ext uri="{BB962C8B-B14F-4D97-AF65-F5344CB8AC3E}">
        <p14:creationId xmlns:p14="http://schemas.microsoft.com/office/powerpoint/2010/main" val="1474454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0DEFA-AAB7-88C9-612A-BEA968F0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pipes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578D38-58EE-E4DE-7584-618347820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190454"/>
              </p:ext>
            </p:extLst>
          </p:nvPr>
        </p:nvGraphicFramePr>
        <p:xfrm>
          <a:off x="1001060" y="2476748"/>
          <a:ext cx="2441390" cy="2247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70">
                  <a:extLst>
                    <a:ext uri="{9D8B030D-6E8A-4147-A177-3AD203B41FA5}">
                      <a16:colId xmlns:a16="http://schemas.microsoft.com/office/drawing/2014/main" val="3030434826"/>
                    </a:ext>
                  </a:extLst>
                </a:gridCol>
                <a:gridCol w="348770">
                  <a:extLst>
                    <a:ext uri="{9D8B030D-6E8A-4147-A177-3AD203B41FA5}">
                      <a16:colId xmlns:a16="http://schemas.microsoft.com/office/drawing/2014/main" val="43710749"/>
                    </a:ext>
                  </a:extLst>
                </a:gridCol>
                <a:gridCol w="348770">
                  <a:extLst>
                    <a:ext uri="{9D8B030D-6E8A-4147-A177-3AD203B41FA5}">
                      <a16:colId xmlns:a16="http://schemas.microsoft.com/office/drawing/2014/main" val="3263841229"/>
                    </a:ext>
                  </a:extLst>
                </a:gridCol>
                <a:gridCol w="348770">
                  <a:extLst>
                    <a:ext uri="{9D8B030D-6E8A-4147-A177-3AD203B41FA5}">
                      <a16:colId xmlns:a16="http://schemas.microsoft.com/office/drawing/2014/main" val="1987451966"/>
                    </a:ext>
                  </a:extLst>
                </a:gridCol>
                <a:gridCol w="348770">
                  <a:extLst>
                    <a:ext uri="{9D8B030D-6E8A-4147-A177-3AD203B41FA5}">
                      <a16:colId xmlns:a16="http://schemas.microsoft.com/office/drawing/2014/main" val="1766315345"/>
                    </a:ext>
                  </a:extLst>
                </a:gridCol>
                <a:gridCol w="348770">
                  <a:extLst>
                    <a:ext uri="{9D8B030D-6E8A-4147-A177-3AD203B41FA5}">
                      <a16:colId xmlns:a16="http://schemas.microsoft.com/office/drawing/2014/main" val="2185828404"/>
                    </a:ext>
                  </a:extLst>
                </a:gridCol>
                <a:gridCol w="348770">
                  <a:extLst>
                    <a:ext uri="{9D8B030D-6E8A-4147-A177-3AD203B41FA5}">
                      <a16:colId xmlns:a16="http://schemas.microsoft.com/office/drawing/2014/main" val="2270506758"/>
                    </a:ext>
                  </a:extLst>
                </a:gridCol>
              </a:tblGrid>
              <a:tr h="3746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355585"/>
                  </a:ext>
                </a:extLst>
              </a:tr>
              <a:tr h="3746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8282354"/>
                  </a:ext>
                </a:extLst>
              </a:tr>
              <a:tr h="3746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227061"/>
                  </a:ext>
                </a:extLst>
              </a:tr>
              <a:tr h="3746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84772"/>
                  </a:ext>
                </a:extLst>
              </a:tr>
              <a:tr h="3746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7735300"/>
                  </a:ext>
                </a:extLst>
              </a:tr>
              <a:tr h="374609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8077626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4FB62A-9E51-77FA-9D22-FF65766A6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645391"/>
              </p:ext>
            </p:extLst>
          </p:nvPr>
        </p:nvGraphicFramePr>
        <p:xfrm>
          <a:off x="4737102" y="2688964"/>
          <a:ext cx="2269561" cy="14800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223">
                  <a:extLst>
                    <a:ext uri="{9D8B030D-6E8A-4147-A177-3AD203B41FA5}">
                      <a16:colId xmlns:a16="http://schemas.microsoft.com/office/drawing/2014/main" val="44311292"/>
                    </a:ext>
                  </a:extLst>
                </a:gridCol>
                <a:gridCol w="324223">
                  <a:extLst>
                    <a:ext uri="{9D8B030D-6E8A-4147-A177-3AD203B41FA5}">
                      <a16:colId xmlns:a16="http://schemas.microsoft.com/office/drawing/2014/main" val="1521251385"/>
                    </a:ext>
                  </a:extLst>
                </a:gridCol>
                <a:gridCol w="324223">
                  <a:extLst>
                    <a:ext uri="{9D8B030D-6E8A-4147-A177-3AD203B41FA5}">
                      <a16:colId xmlns:a16="http://schemas.microsoft.com/office/drawing/2014/main" val="1960829223"/>
                    </a:ext>
                  </a:extLst>
                </a:gridCol>
                <a:gridCol w="324223">
                  <a:extLst>
                    <a:ext uri="{9D8B030D-6E8A-4147-A177-3AD203B41FA5}">
                      <a16:colId xmlns:a16="http://schemas.microsoft.com/office/drawing/2014/main" val="2948034786"/>
                    </a:ext>
                  </a:extLst>
                </a:gridCol>
                <a:gridCol w="324223">
                  <a:extLst>
                    <a:ext uri="{9D8B030D-6E8A-4147-A177-3AD203B41FA5}">
                      <a16:colId xmlns:a16="http://schemas.microsoft.com/office/drawing/2014/main" val="3072994782"/>
                    </a:ext>
                  </a:extLst>
                </a:gridCol>
                <a:gridCol w="324223">
                  <a:extLst>
                    <a:ext uri="{9D8B030D-6E8A-4147-A177-3AD203B41FA5}">
                      <a16:colId xmlns:a16="http://schemas.microsoft.com/office/drawing/2014/main" val="1152820288"/>
                    </a:ext>
                  </a:extLst>
                </a:gridCol>
                <a:gridCol w="324223">
                  <a:extLst>
                    <a:ext uri="{9D8B030D-6E8A-4147-A177-3AD203B41FA5}">
                      <a16:colId xmlns:a16="http://schemas.microsoft.com/office/drawing/2014/main" val="3137229338"/>
                    </a:ext>
                  </a:extLst>
                </a:gridCol>
              </a:tblGrid>
              <a:tr h="370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0027254"/>
                  </a:ext>
                </a:extLst>
              </a:tr>
              <a:tr h="370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828794"/>
                  </a:ext>
                </a:extLst>
              </a:tr>
              <a:tr h="370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527159"/>
                  </a:ext>
                </a:extLst>
              </a:tr>
              <a:tr h="37001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85603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B25F4A-84EE-8CF3-1A32-76BAFAAF4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6538500"/>
              </p:ext>
            </p:extLst>
          </p:nvPr>
        </p:nvGraphicFramePr>
        <p:xfrm>
          <a:off x="7903882" y="2880360"/>
          <a:ext cx="154492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6230">
                  <a:extLst>
                    <a:ext uri="{9D8B030D-6E8A-4147-A177-3AD203B41FA5}">
                      <a16:colId xmlns:a16="http://schemas.microsoft.com/office/drawing/2014/main" val="3359193550"/>
                    </a:ext>
                  </a:extLst>
                </a:gridCol>
                <a:gridCol w="386230">
                  <a:extLst>
                    <a:ext uri="{9D8B030D-6E8A-4147-A177-3AD203B41FA5}">
                      <a16:colId xmlns:a16="http://schemas.microsoft.com/office/drawing/2014/main" val="1884638375"/>
                    </a:ext>
                  </a:extLst>
                </a:gridCol>
                <a:gridCol w="386230">
                  <a:extLst>
                    <a:ext uri="{9D8B030D-6E8A-4147-A177-3AD203B41FA5}">
                      <a16:colId xmlns:a16="http://schemas.microsoft.com/office/drawing/2014/main" val="631088720"/>
                    </a:ext>
                  </a:extLst>
                </a:gridCol>
                <a:gridCol w="386230">
                  <a:extLst>
                    <a:ext uri="{9D8B030D-6E8A-4147-A177-3AD203B41FA5}">
                      <a16:colId xmlns:a16="http://schemas.microsoft.com/office/drawing/2014/main" val="1588830558"/>
                    </a:ext>
                  </a:extLst>
                </a:gridCol>
              </a:tblGrid>
              <a:tr h="33782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088473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590449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71435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772F47-9EEE-9EE9-64CB-8EF2C8388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44534"/>
              </p:ext>
            </p:extLst>
          </p:nvPr>
        </p:nvGraphicFramePr>
        <p:xfrm>
          <a:off x="10207812" y="2850576"/>
          <a:ext cx="1225176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392">
                  <a:extLst>
                    <a:ext uri="{9D8B030D-6E8A-4147-A177-3AD203B41FA5}">
                      <a16:colId xmlns:a16="http://schemas.microsoft.com/office/drawing/2014/main" val="833168394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3520990494"/>
                    </a:ext>
                  </a:extLst>
                </a:gridCol>
                <a:gridCol w="408392">
                  <a:extLst>
                    <a:ext uri="{9D8B030D-6E8A-4147-A177-3AD203B41FA5}">
                      <a16:colId xmlns:a16="http://schemas.microsoft.com/office/drawing/2014/main" val="4057963784"/>
                    </a:ext>
                  </a:extLst>
                </a:gridCol>
              </a:tblGrid>
              <a:tr h="3198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850174"/>
                  </a:ext>
                </a:extLst>
              </a:tr>
              <a:tr h="3198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6654002"/>
                  </a:ext>
                </a:extLst>
              </a:tr>
              <a:tr h="31980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568330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8CB67A49-6CD4-A3C0-021B-6198C8A9467B}"/>
              </a:ext>
            </a:extLst>
          </p:cNvPr>
          <p:cNvSpPr/>
          <p:nvPr/>
        </p:nvSpPr>
        <p:spPr>
          <a:xfrm>
            <a:off x="3550024" y="3429000"/>
            <a:ext cx="1120588" cy="273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AE9D9C6-5377-EF89-FE42-EBC0BED392D1}"/>
              </a:ext>
            </a:extLst>
          </p:cNvPr>
          <p:cNvSpPr/>
          <p:nvPr/>
        </p:nvSpPr>
        <p:spPr>
          <a:xfrm>
            <a:off x="7190446" y="3322669"/>
            <a:ext cx="681315" cy="2779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DA710A8A-53FD-6BC5-CF85-AFE21CC67953}"/>
              </a:ext>
            </a:extLst>
          </p:cNvPr>
          <p:cNvSpPr/>
          <p:nvPr/>
        </p:nvSpPr>
        <p:spPr>
          <a:xfrm>
            <a:off x="9548160" y="3278815"/>
            <a:ext cx="560294" cy="2408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A6B8BC-8F72-3F8F-C8E6-6CE705DD0862}"/>
              </a:ext>
            </a:extLst>
          </p:cNvPr>
          <p:cNvSpPr txBox="1"/>
          <p:nvPr/>
        </p:nvSpPr>
        <p:spPr>
          <a:xfrm>
            <a:off x="2079812" y="5432612"/>
            <a:ext cx="8964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SecurityEvents</a:t>
            </a:r>
            <a:r>
              <a:rPr lang="en-IN" dirty="0"/>
              <a:t> | where </a:t>
            </a:r>
            <a:r>
              <a:rPr lang="en-IN" dirty="0" err="1"/>
              <a:t>EventId</a:t>
            </a:r>
            <a:r>
              <a:rPr lang="en-IN" dirty="0"/>
              <a:t> == 4625 | summarize count() by Account | top 10 by _count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2878954-8DB1-5786-A2EA-6DCAE7474FA5}"/>
              </a:ext>
            </a:extLst>
          </p:cNvPr>
          <p:cNvSpPr txBox="1"/>
          <p:nvPr/>
        </p:nvSpPr>
        <p:spPr>
          <a:xfrm>
            <a:off x="3576183" y="2505670"/>
            <a:ext cx="10503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Filter and Prepare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2AA501-0BF6-8165-5029-728442D7C9BA}"/>
              </a:ext>
            </a:extLst>
          </p:cNvPr>
          <p:cNvSpPr txBox="1"/>
          <p:nvPr/>
        </p:nvSpPr>
        <p:spPr>
          <a:xfrm>
            <a:off x="7063814" y="2476748"/>
            <a:ext cx="1003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Analyse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3B1728-7B85-05F0-4D41-97F508560AC3}"/>
              </a:ext>
            </a:extLst>
          </p:cNvPr>
          <p:cNvSpPr txBox="1"/>
          <p:nvPr/>
        </p:nvSpPr>
        <p:spPr>
          <a:xfrm>
            <a:off x="9448802" y="2422040"/>
            <a:ext cx="1050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Prepare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4035115-E82B-55C8-DCBE-3ECB1DB76EEE}"/>
              </a:ext>
            </a:extLst>
          </p:cNvPr>
          <p:cNvSpPr/>
          <p:nvPr/>
        </p:nvSpPr>
        <p:spPr>
          <a:xfrm flipH="1">
            <a:off x="3541067" y="3865922"/>
            <a:ext cx="1120588" cy="2734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0781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9A5E8-2FDE-F1E6-9DBE-E7DFC3E9A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Task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0ED31-B8F2-BD4B-D421-7CDA423D4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Create a query to view the number of login events every 1 hour.</a:t>
            </a:r>
          </a:p>
          <a:p>
            <a:pPr marL="0" indent="0">
              <a:buNone/>
            </a:pPr>
            <a:r>
              <a:rPr lang="en-GB" dirty="0"/>
              <a:t>Project it as a chart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0367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0375-9DC4-036B-CA4E-A752E9B31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‘let’: Declare variables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1D55-4824-2043-5F79-E0CBD2E23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dirty="0"/>
              <a:t>let </a:t>
            </a:r>
            <a:r>
              <a:rPr lang="en-GB" dirty="0" err="1"/>
              <a:t>discardedEventId</a:t>
            </a:r>
            <a:r>
              <a:rPr lang="en-GB" dirty="0"/>
              <a:t> = 4688;</a:t>
            </a:r>
          </a:p>
          <a:p>
            <a:pPr marL="0" indent="0">
              <a:buNone/>
            </a:pPr>
            <a:r>
              <a:rPr lang="en-IN" dirty="0" err="1"/>
              <a:t>SecurityEvent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where </a:t>
            </a:r>
            <a:r>
              <a:rPr lang="en-IN" dirty="0" err="1"/>
              <a:t>EventId</a:t>
            </a:r>
            <a:r>
              <a:rPr lang="en-IN" dirty="0"/>
              <a:t> != </a:t>
            </a:r>
            <a:r>
              <a:rPr lang="en-IN" dirty="0" err="1"/>
              <a:t>discardedEventId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u="sng" dirty="0"/>
              <a:t>Create Dynamic table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dirty="0" err="1"/>
              <a:t>EventData</a:t>
            </a:r>
            <a:r>
              <a:rPr lang="en-IN" dirty="0"/>
              <a:t> = </a:t>
            </a:r>
            <a:r>
              <a:rPr lang="en-IN" dirty="0" err="1"/>
              <a:t>datatable</a:t>
            </a:r>
            <a:r>
              <a:rPr lang="en-IN" dirty="0"/>
              <a:t>(</a:t>
            </a:r>
            <a:r>
              <a:rPr lang="en-IN" dirty="0" err="1"/>
              <a:t>Date:datetime</a:t>
            </a:r>
            <a:r>
              <a:rPr lang="en-IN" dirty="0"/>
              <a:t>, </a:t>
            </a:r>
            <a:r>
              <a:rPr lang="en-IN" dirty="0" err="1"/>
              <a:t>Event:string</a:t>
            </a:r>
            <a:r>
              <a:rPr lang="en-IN" dirty="0"/>
              <a:t>, </a:t>
            </a:r>
            <a:r>
              <a:rPr lang="en-IN" dirty="0" err="1"/>
              <a:t>MoreData:dynamic</a:t>
            </a:r>
            <a:r>
              <a:rPr lang="en-IN" dirty="0"/>
              <a:t>) [</a:t>
            </a:r>
          </a:p>
          <a:p>
            <a:pPr marL="0" indent="0">
              <a:buNone/>
            </a:pPr>
            <a:r>
              <a:rPr lang="en-IN" dirty="0"/>
              <a:t>    datetime(1910-06-11), "Born", dynamic({"key1":"value1", "key2":"value2"}),</a:t>
            </a:r>
          </a:p>
          <a:p>
            <a:pPr marL="0" indent="0">
              <a:buNone/>
            </a:pPr>
            <a:r>
              <a:rPr lang="en-IN" dirty="0"/>
              <a:t>    datetime(1930-01-01), "Enters Ecole </a:t>
            </a:r>
            <a:r>
              <a:rPr lang="en-IN" dirty="0" err="1"/>
              <a:t>Navale</a:t>
            </a:r>
            <a:r>
              <a:rPr lang="en-IN" dirty="0"/>
              <a:t>", dynamic({"key1":"value3", "key2":"value4"}),</a:t>
            </a:r>
          </a:p>
          <a:p>
            <a:pPr marL="0" indent="0">
              <a:buNone/>
            </a:pPr>
            <a:r>
              <a:rPr lang="en-IN" dirty="0"/>
              <a:t>    datetime(1953-01-01), "Published first book", dynamic({"key1":"value5", "key2":"value6"}),</a:t>
            </a:r>
          </a:p>
          <a:p>
            <a:pPr marL="0" indent="0">
              <a:buNone/>
            </a:pPr>
            <a:r>
              <a:rPr lang="en-IN" dirty="0"/>
              <a:t>    datetime(1997-06-25), "Died", dynamic({"key1":"value7", "key2":"value8"}),</a:t>
            </a:r>
          </a:p>
          <a:p>
            <a:pPr marL="0" indent="0">
              <a:buNone/>
            </a:pP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 err="1"/>
              <a:t>EventData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17320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96131-170E-541A-F7A2-F29E99870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‘materialize()’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2BDEC-E836-2DE2-4954-E9BDAD09B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Lets you cache the result to speed up query execution.</a:t>
            </a:r>
          </a:p>
          <a:p>
            <a:pPr marL="0" indent="0">
              <a:buNone/>
            </a:pPr>
            <a:r>
              <a:rPr lang="en-GB" dirty="0"/>
              <a:t>materialize has a cache size limit of 5 GB.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dirty="0" err="1"/>
              <a:t>MaterializeData</a:t>
            </a:r>
            <a:r>
              <a:rPr lang="en-IN" dirty="0"/>
              <a:t> = materialize (</a:t>
            </a:r>
            <a:r>
              <a:rPr lang="en-IN" dirty="0" err="1"/>
              <a:t>SecurityEvent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join kind=inner </a:t>
            </a:r>
            <a:r>
              <a:rPr lang="en-IN" dirty="0" err="1"/>
              <a:t>CommonSecurityLog</a:t>
            </a:r>
            <a:r>
              <a:rPr lang="en-IN" dirty="0"/>
              <a:t> on $</a:t>
            </a:r>
            <a:r>
              <a:rPr lang="en-IN" dirty="0" err="1"/>
              <a:t>left.IpAddress</a:t>
            </a:r>
            <a:r>
              <a:rPr lang="en-IN" dirty="0"/>
              <a:t> == $</a:t>
            </a:r>
            <a:r>
              <a:rPr lang="en-IN" dirty="0" err="1"/>
              <a:t>right.SourceIP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project </a:t>
            </a:r>
            <a:r>
              <a:rPr lang="en-IN" dirty="0" err="1"/>
              <a:t>IpAddress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let Alert = </a:t>
            </a:r>
            <a:r>
              <a:rPr lang="en-IN" dirty="0" err="1"/>
              <a:t>SecurityAlert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join kind=inner </a:t>
            </a:r>
            <a:r>
              <a:rPr lang="en-IN" dirty="0" err="1"/>
              <a:t>MaterializeData</a:t>
            </a:r>
            <a:r>
              <a:rPr lang="en-IN" dirty="0"/>
              <a:t> on $</a:t>
            </a:r>
            <a:r>
              <a:rPr lang="en-IN" dirty="0" err="1"/>
              <a:t>left.Entities</a:t>
            </a:r>
            <a:r>
              <a:rPr lang="en-IN" dirty="0"/>
              <a:t> == $</a:t>
            </a:r>
            <a:r>
              <a:rPr lang="en-IN" dirty="0" err="1"/>
              <a:t>right.IpAddress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let </a:t>
            </a:r>
            <a:r>
              <a:rPr lang="en-IN" dirty="0" err="1"/>
              <a:t>SyslogData</a:t>
            </a:r>
            <a:r>
              <a:rPr lang="en-IN" dirty="0"/>
              <a:t> = Syslog</a:t>
            </a:r>
          </a:p>
          <a:p>
            <a:pPr marL="0" indent="0">
              <a:buNone/>
            </a:pPr>
            <a:r>
              <a:rPr lang="en-IN" dirty="0"/>
              <a:t>| join kind=inner </a:t>
            </a:r>
            <a:r>
              <a:rPr lang="en-IN" dirty="0" err="1"/>
              <a:t>MaterializeData</a:t>
            </a:r>
            <a:r>
              <a:rPr lang="en-IN" dirty="0"/>
              <a:t> on $</a:t>
            </a:r>
            <a:r>
              <a:rPr lang="en-IN" dirty="0" err="1"/>
              <a:t>left.HostIP</a:t>
            </a:r>
            <a:r>
              <a:rPr lang="en-IN" dirty="0"/>
              <a:t> == $</a:t>
            </a:r>
            <a:r>
              <a:rPr lang="en-IN" dirty="0" err="1"/>
              <a:t>right.IpAddress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union </a:t>
            </a:r>
            <a:r>
              <a:rPr lang="en-IN" dirty="0" err="1"/>
              <a:t>Alert,SyslogData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2486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6E097-70CF-6658-FE33-72EFE3551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‘union’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D765D-D334-23B1-30A6-751D72845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Takes two or more tables and returns the result of all of them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r>
              <a:rPr lang="en-IN" dirty="0" err="1"/>
              <a:t>SecurityEvent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union </a:t>
            </a:r>
            <a:r>
              <a:rPr lang="en-IN" dirty="0" err="1"/>
              <a:t>CommonSecurityLog</a:t>
            </a: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| where </a:t>
            </a:r>
            <a:r>
              <a:rPr lang="en-IN" dirty="0" err="1"/>
              <a:t>SourceIP</a:t>
            </a:r>
            <a:r>
              <a:rPr lang="en-IN" dirty="0"/>
              <a:t> = “12.36.58.2”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union </a:t>
            </a:r>
            <a:r>
              <a:rPr lang="en-IN" dirty="0" err="1"/>
              <a:t>SecurityEvent,Syslog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Supports wildcard *</a:t>
            </a:r>
          </a:p>
          <a:p>
            <a:pPr marL="0" indent="0">
              <a:buNone/>
            </a:pPr>
            <a:r>
              <a:rPr lang="en-IN" dirty="0"/>
              <a:t>union Security*</a:t>
            </a:r>
          </a:p>
        </p:txBody>
      </p:sp>
    </p:spTree>
    <p:extLst>
      <p:ext uri="{BB962C8B-B14F-4D97-AF65-F5344CB8AC3E}">
        <p14:creationId xmlns:p14="http://schemas.microsoft.com/office/powerpoint/2010/main" val="455531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B83C-8500-EC1E-8704-229D362D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Incident Creation Rule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B313D-6399-07B2-1C97-27E5D5D77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SecurityIncident</a:t>
            </a:r>
            <a:endParaRPr lang="en-IN" dirty="0"/>
          </a:p>
          <a:p>
            <a:r>
              <a:rPr lang="en-IN" dirty="0" err="1"/>
              <a:t>SecurityAlert</a:t>
            </a:r>
            <a:endParaRPr lang="en-IN" dirty="0"/>
          </a:p>
          <a:p>
            <a:r>
              <a:rPr lang="en-IN" dirty="0"/>
              <a:t>Entities</a:t>
            </a:r>
          </a:p>
        </p:txBody>
      </p:sp>
    </p:spTree>
    <p:extLst>
      <p:ext uri="{BB962C8B-B14F-4D97-AF65-F5344CB8AC3E}">
        <p14:creationId xmlns:p14="http://schemas.microsoft.com/office/powerpoint/2010/main" val="696261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F280D-1871-36C9-E31C-D9ACF848E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‘join’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E552-7937-AD33-4688-30CE7DF2B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LT | join RT on [Attributes]</a:t>
            </a:r>
          </a:p>
          <a:p>
            <a:pPr marL="0" indent="0">
              <a:buNone/>
            </a:pPr>
            <a:r>
              <a:rPr lang="en-IN" dirty="0"/>
              <a:t>e.g. </a:t>
            </a:r>
            <a:r>
              <a:rPr lang="en-GB" dirty="0" err="1"/>
              <a:t>CommonSecurityLog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| join (</a:t>
            </a:r>
            <a:r>
              <a:rPr lang="en-GB" dirty="0" err="1"/>
              <a:t>ThreatIntelligenceIndicator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| where </a:t>
            </a:r>
            <a:r>
              <a:rPr lang="en-GB" dirty="0" err="1"/>
              <a:t>ThreatSeverity</a:t>
            </a:r>
            <a:r>
              <a:rPr lang="en-GB" dirty="0"/>
              <a:t> &gt; 3) on $</a:t>
            </a:r>
            <a:r>
              <a:rPr lang="en-GB" dirty="0" err="1"/>
              <a:t>left.SourceIP</a:t>
            </a:r>
            <a:r>
              <a:rPr lang="en-GB" dirty="0"/>
              <a:t> == $</a:t>
            </a:r>
            <a:r>
              <a:rPr lang="en-GB" dirty="0" err="1"/>
              <a:t>right.NetworkIP</a:t>
            </a:r>
            <a:endParaRPr lang="en-GB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 err="1"/>
              <a:t>Innerunique</a:t>
            </a:r>
            <a:r>
              <a:rPr lang="en-IN" dirty="0"/>
              <a:t> (default)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inner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052CC2-DB86-C129-E232-B52219B9D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734" y="3322993"/>
            <a:ext cx="2274765" cy="16834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6A4C315-D910-21EF-5FF2-21758F4CF6B1}"/>
              </a:ext>
            </a:extLst>
          </p:cNvPr>
          <p:cNvSpPr txBox="1"/>
          <p:nvPr/>
        </p:nvSpPr>
        <p:spPr>
          <a:xfrm>
            <a:off x="5987342" y="3743385"/>
            <a:ext cx="461665" cy="84268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IN" dirty="0"/>
              <a:t>Unique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5FF8B27-04D0-147F-CB16-4C86C16A4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733" y="4912931"/>
            <a:ext cx="2274765" cy="159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688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C154D-A5B9-2AA5-B3D9-05C2F4763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6730"/>
            <a:ext cx="10515600" cy="5130988"/>
          </a:xfrm>
        </p:spPr>
        <p:txBody>
          <a:bodyPr>
            <a:normAutofit fontScale="70000" lnSpcReduction="20000"/>
          </a:bodyPr>
          <a:lstStyle/>
          <a:p>
            <a:r>
              <a:rPr lang="en-IN" dirty="0" err="1"/>
              <a:t>leftouter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rightouter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fullouter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EBB0B7-DF9F-E5AB-5431-7ABF9416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12" y="508042"/>
            <a:ext cx="2915057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58330B-D028-20AA-AE38-23E20F76F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9191" y="2685633"/>
            <a:ext cx="2886478" cy="19528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2CE1207-4158-AC43-050E-B5B55F8478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5848" y="4739382"/>
            <a:ext cx="2924583" cy="207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29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36F36-9B19-A606-3C6A-3C0F8B4C3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5776" y="1604560"/>
            <a:ext cx="10515600" cy="4351338"/>
          </a:xfrm>
        </p:spPr>
        <p:txBody>
          <a:bodyPr/>
          <a:lstStyle/>
          <a:p>
            <a:r>
              <a:rPr lang="en-IN" dirty="0" err="1"/>
              <a:t>leftsemi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rightsemi</a:t>
            </a:r>
            <a:endParaRPr lang="en-IN" dirty="0"/>
          </a:p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0EC0AE-99AC-7663-F3B9-0D2EB28A9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2874" y="1124324"/>
            <a:ext cx="2981741" cy="20957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D44A7A-A39C-D08A-7489-B52D54BB1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74" y="3521058"/>
            <a:ext cx="2915057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1288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6F5D8-2C3C-93B6-EE99-B62C54ED0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leftanti</a:t>
            </a:r>
            <a:r>
              <a:rPr lang="en-IN" dirty="0"/>
              <a:t>, anti, </a:t>
            </a:r>
            <a:r>
              <a:rPr lang="en-IN" dirty="0" err="1"/>
              <a:t>leftantisemi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 err="1"/>
              <a:t>rightanti</a:t>
            </a:r>
            <a:r>
              <a:rPr lang="en-IN" dirty="0"/>
              <a:t>, </a:t>
            </a:r>
            <a:r>
              <a:rPr lang="en-IN" dirty="0" err="1"/>
              <a:t>rightantisemi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043BA-DECD-88EA-424D-F86DDA3B0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5299" y="1427496"/>
            <a:ext cx="2867425" cy="1905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7A2A51-7134-8280-27D5-82FF62DCC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2996" y="3632814"/>
            <a:ext cx="2886478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786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4D6D-88CF-D08D-93C9-0A653E06B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Watchlists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3C278-03A0-EFC8-FBD1-7AF770E72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_</a:t>
            </a:r>
            <a:r>
              <a:rPr lang="en-IN" dirty="0" err="1"/>
              <a:t>GetWatchlist</a:t>
            </a:r>
            <a:r>
              <a:rPr lang="en-IN" dirty="0"/>
              <a:t>(‘</a:t>
            </a:r>
            <a:r>
              <a:rPr lang="en-IN" dirty="0" err="1"/>
              <a:t>watchlistalias</a:t>
            </a:r>
            <a:r>
              <a:rPr lang="en-IN" dirty="0"/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241806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325D-B14D-5831-F536-AFEF1C1B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table??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6BE9-6389-6418-2E4A-781D05C6A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Standard Tables</a:t>
            </a:r>
          </a:p>
          <a:p>
            <a:r>
              <a:rPr lang="en-IN" dirty="0"/>
              <a:t>Custom Tables</a:t>
            </a:r>
          </a:p>
          <a:p>
            <a:r>
              <a:rPr lang="en-IN" dirty="0"/>
              <a:t>union</a:t>
            </a:r>
          </a:p>
          <a:p>
            <a:r>
              <a:rPr lang="en-IN" dirty="0" err="1"/>
              <a:t>externaldata</a:t>
            </a:r>
            <a:endParaRPr lang="en-IN" dirty="0"/>
          </a:p>
          <a:p>
            <a:r>
              <a:rPr lang="en-IN" dirty="0" err="1"/>
              <a:t>datatable</a:t>
            </a:r>
            <a:endParaRPr lang="en-IN" dirty="0"/>
          </a:p>
          <a:p>
            <a:r>
              <a:rPr lang="en-IN" dirty="0"/>
              <a:t>Stored Functions</a:t>
            </a:r>
          </a:p>
        </p:txBody>
      </p:sp>
    </p:spTree>
    <p:extLst>
      <p:ext uri="{BB962C8B-B14F-4D97-AF65-F5344CB8AC3E}">
        <p14:creationId xmlns:p14="http://schemas.microsoft.com/office/powerpoint/2010/main" val="89511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18C1-C5C5-DAC5-D889-8212CF288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Firewall Logs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73C7-C8C7-D277-E5BC-E57D4E6AE9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20234"/>
          </a:xfrm>
        </p:spPr>
        <p:txBody>
          <a:bodyPr/>
          <a:lstStyle/>
          <a:p>
            <a:r>
              <a:rPr lang="en-GB" dirty="0"/>
              <a:t>Windows Firewall</a:t>
            </a:r>
          </a:p>
          <a:p>
            <a:r>
              <a:rPr lang="en-GB" dirty="0"/>
              <a:t>Syslog</a:t>
            </a:r>
          </a:p>
          <a:p>
            <a:r>
              <a:rPr lang="en-GB" dirty="0"/>
              <a:t>CEF</a:t>
            </a:r>
            <a:endParaRPr lang="en-IN" dirty="0"/>
          </a:p>
        </p:txBody>
      </p:sp>
      <p:pic>
        <p:nvPicPr>
          <p:cNvPr id="1030" name="Picture 6" descr="Firewall PNG, Vector, PSD, and Clipart With Transparent Background for Free  Download | Pngtree">
            <a:extLst>
              <a:ext uri="{FF2B5EF4-FFF2-40B4-BE49-F238E27FC236}">
                <a16:creationId xmlns:a16="http://schemas.microsoft.com/office/drawing/2014/main" id="{6A6C5B71-30FC-2A25-B3FF-2312A51CBA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659" y="3429000"/>
            <a:ext cx="2675965" cy="2675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erver - Free computer icons">
            <a:extLst>
              <a:ext uri="{FF2B5EF4-FFF2-40B4-BE49-F238E27FC236}">
                <a16:creationId xmlns:a16="http://schemas.microsoft.com/office/drawing/2014/main" id="{2A91E05B-46FE-900E-751D-9D9C14A6E6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1318" y="3090582"/>
            <a:ext cx="335280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95E0FB8F-5032-C360-F96C-E3937250C719}"/>
              </a:ext>
            </a:extLst>
          </p:cNvPr>
          <p:cNvSpPr/>
          <p:nvPr/>
        </p:nvSpPr>
        <p:spPr>
          <a:xfrm>
            <a:off x="3263153" y="4876800"/>
            <a:ext cx="1550894" cy="23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D7A7BA-9A6F-2A92-18EC-E8EB274F951E}"/>
              </a:ext>
            </a:extLst>
          </p:cNvPr>
          <p:cNvSpPr txBox="1"/>
          <p:nvPr/>
        </p:nvSpPr>
        <p:spPr>
          <a:xfrm>
            <a:off x="9628093" y="4582316"/>
            <a:ext cx="1658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Sentinel/LAW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FC6B5A6-EE04-5E5C-C9D0-9F2AE04FCEC9}"/>
              </a:ext>
            </a:extLst>
          </p:cNvPr>
          <p:cNvSpPr/>
          <p:nvPr/>
        </p:nvSpPr>
        <p:spPr>
          <a:xfrm>
            <a:off x="7539317" y="4642784"/>
            <a:ext cx="1972235" cy="2340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4E3A2-327B-3BAF-587E-6B37AA3C666C}"/>
              </a:ext>
            </a:extLst>
          </p:cNvPr>
          <p:cNvSpPr txBox="1"/>
          <p:nvPr/>
        </p:nvSpPr>
        <p:spPr>
          <a:xfrm>
            <a:off x="3801036" y="4458118"/>
            <a:ext cx="12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Port 514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56A033F-4ED8-E0AD-05FE-BC4912AFA24D}"/>
              </a:ext>
            </a:extLst>
          </p:cNvPr>
          <p:cNvSpPr txBox="1"/>
          <p:nvPr/>
        </p:nvSpPr>
        <p:spPr>
          <a:xfrm>
            <a:off x="7960659" y="4259818"/>
            <a:ext cx="12998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 443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7A27BB4F-BCE6-0D33-7417-12F83E514B66}"/>
              </a:ext>
            </a:extLst>
          </p:cNvPr>
          <p:cNvSpPr/>
          <p:nvPr/>
        </p:nvSpPr>
        <p:spPr>
          <a:xfrm>
            <a:off x="5199529" y="1825625"/>
            <a:ext cx="2259106" cy="1264957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FE181B-B3FB-A141-592C-2C4DB903DF49}"/>
              </a:ext>
            </a:extLst>
          </p:cNvPr>
          <p:cNvSpPr txBox="1"/>
          <p:nvPr/>
        </p:nvSpPr>
        <p:spPr>
          <a:xfrm>
            <a:off x="7458635" y="2620117"/>
            <a:ext cx="242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 Agent: Port 28330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621A485-22C7-4B51-943D-CEBDC7C2A82A}"/>
              </a:ext>
            </a:extLst>
          </p:cNvPr>
          <p:cNvSpPr txBox="1"/>
          <p:nvPr/>
        </p:nvSpPr>
        <p:spPr>
          <a:xfrm>
            <a:off x="5665694" y="2288265"/>
            <a:ext cx="1156447" cy="380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127.0.0.1</a:t>
            </a:r>
          </a:p>
        </p:txBody>
      </p:sp>
    </p:spTree>
    <p:extLst>
      <p:ext uri="{BB962C8B-B14F-4D97-AF65-F5344CB8AC3E}">
        <p14:creationId xmlns:p14="http://schemas.microsoft.com/office/powerpoint/2010/main" val="4831329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0D194-7569-98E2-AC66-56AD0BB0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parsing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2C4F4-9209-50DF-307A-B2EF1BFA3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parse-where</a:t>
            </a:r>
          </a:p>
          <a:p>
            <a:r>
              <a:rPr lang="en-GB" dirty="0" err="1"/>
              <a:t>parse_json</a:t>
            </a:r>
            <a:endParaRPr lang="en-GB" dirty="0"/>
          </a:p>
          <a:p>
            <a:r>
              <a:rPr lang="en-GB" dirty="0"/>
              <a:t>mv-expand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9640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1932-5CC5-A674-E106-9E81E18C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7 – parse-where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DC4E5-3386-FDEE-BAF2-098A1F3F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Ingest the following text as syslog and create a parser</a:t>
            </a:r>
          </a:p>
          <a:p>
            <a:pPr marL="0" indent="0">
              <a:buNone/>
            </a:pPr>
            <a:r>
              <a:rPr lang="en-IN" dirty="0"/>
              <a:t>0|Incapsula|SIEMintegration|0|</a:t>
            </a:r>
            <a:r>
              <a:rPr lang="en-IN" dirty="0">
                <a:solidFill>
                  <a:srgbClr val="FFFF00"/>
                </a:solidFill>
              </a:rPr>
              <a:t>SQL Injection</a:t>
            </a:r>
            <a:r>
              <a:rPr lang="en-IN" dirty="0"/>
              <a:t>| </a:t>
            </a:r>
            <a:r>
              <a:rPr lang="en-IN" dirty="0" err="1"/>
              <a:t>fileId</a:t>
            </a:r>
            <a:r>
              <a:rPr lang="en-IN" dirty="0"/>
              <a:t>=</a:t>
            </a:r>
            <a:r>
              <a:rPr lang="en-IN" dirty="0">
                <a:solidFill>
                  <a:srgbClr val="FFFF00"/>
                </a:solidFill>
              </a:rPr>
              <a:t>3412364560000000008</a:t>
            </a:r>
            <a:r>
              <a:rPr lang="en-IN" dirty="0"/>
              <a:t> sourceServiceName=test56111115.incaptest.co </a:t>
            </a:r>
            <a:r>
              <a:rPr lang="en-IN" dirty="0" err="1"/>
              <a:t>siteid</a:t>
            </a:r>
            <a:r>
              <a:rPr lang="en-IN" dirty="0"/>
              <a:t>=</a:t>
            </a:r>
            <a:r>
              <a:rPr lang="en-IN" dirty="0">
                <a:solidFill>
                  <a:srgbClr val="FFFF00"/>
                </a:solidFill>
              </a:rPr>
              <a:t>1333546</a:t>
            </a:r>
            <a:r>
              <a:rPr lang="en-IN" dirty="0"/>
              <a:t> </a:t>
            </a:r>
            <a:r>
              <a:rPr lang="en-IN" dirty="0" err="1"/>
              <a:t>suid</a:t>
            </a:r>
            <a:r>
              <a:rPr lang="en-IN" dirty="0"/>
              <a:t>=300656 </a:t>
            </a:r>
            <a:r>
              <a:rPr lang="en-IN" dirty="0" err="1"/>
              <a:t>requestClientApplication</a:t>
            </a:r>
            <a:r>
              <a:rPr lang="en-IN" dirty="0"/>
              <a:t>=</a:t>
            </a:r>
            <a:r>
              <a:rPr lang="en-IN" dirty="0">
                <a:solidFill>
                  <a:srgbClr val="FFFF00"/>
                </a:solidFill>
              </a:rPr>
              <a:t>Mozilla/5.0 (Windows NT 6.1; WOW64; rv:38.0) Gecko/20100101 Firefox/38.0</a:t>
            </a:r>
            <a:r>
              <a:rPr lang="en-IN" dirty="0"/>
              <a:t> </a:t>
            </a:r>
            <a:r>
              <a:rPr lang="en-IN" dirty="0" err="1"/>
              <a:t>popName</a:t>
            </a:r>
            <a:r>
              <a:rPr lang="en-IN" dirty="0"/>
              <a:t>=</a:t>
            </a:r>
            <a:r>
              <a:rPr lang="en-IN" dirty="0" err="1"/>
              <a:t>mia</a:t>
            </a:r>
            <a:r>
              <a:rPr lang="en-IN" dirty="0"/>
              <a:t> cs2=true cs2Label=</a:t>
            </a:r>
            <a:r>
              <a:rPr lang="en-IN" dirty="0" err="1"/>
              <a:t>Javascript</a:t>
            </a:r>
            <a:r>
              <a:rPr lang="en-IN" dirty="0"/>
              <a:t> Support cs3=</a:t>
            </a:r>
            <a:r>
              <a:rPr lang="en-IN" dirty="0">
                <a:solidFill>
                  <a:srgbClr val="FFFF00"/>
                </a:solidFill>
              </a:rPr>
              <a:t>true</a:t>
            </a:r>
            <a:r>
              <a:rPr lang="en-IN" dirty="0"/>
              <a:t> cs3Label=CO Support cs1=NA cs1Label=Cap Support cs4=936e64c2-bdd1-4719-9bd0-2d882a72f30d cs4Label=VID cs5=bab1712be85b00ab21d20bf0d7b5db82701f27f53fbac19a4252efc722ac9131fdc60c0da620282b02dfb8051e7a60f9 cs5Label=</a:t>
            </a:r>
            <a:r>
              <a:rPr lang="en-IN" dirty="0" err="1"/>
              <a:t>clappsig</a:t>
            </a:r>
            <a:r>
              <a:rPr lang="en-IN" dirty="0"/>
              <a:t> </a:t>
            </a:r>
            <a:r>
              <a:rPr lang="en-IN" dirty="0" err="1"/>
              <a:t>dproc</a:t>
            </a:r>
            <a:r>
              <a:rPr lang="en-IN" dirty="0"/>
              <a:t>=Browser cs6=Firefox cs6Label=</a:t>
            </a:r>
            <a:r>
              <a:rPr lang="en-IN" dirty="0" err="1"/>
              <a:t>clapp</a:t>
            </a:r>
            <a:r>
              <a:rPr lang="en-IN" dirty="0"/>
              <a:t> </a:t>
            </a:r>
            <a:r>
              <a:rPr lang="en-IN" dirty="0" err="1"/>
              <a:t>calCountryOrRegion</a:t>
            </a:r>
            <a:r>
              <a:rPr lang="en-IN" dirty="0"/>
              <a:t>=</a:t>
            </a:r>
            <a:r>
              <a:rPr lang="en-IN" dirty="0">
                <a:solidFill>
                  <a:srgbClr val="FFFF00"/>
                </a:solidFill>
              </a:rPr>
              <a:t>IL</a:t>
            </a:r>
            <a:r>
              <a:rPr lang="en-IN" dirty="0"/>
              <a:t> </a:t>
            </a:r>
            <a:r>
              <a:rPr lang="en-IN" dirty="0" err="1"/>
              <a:t>cicode</a:t>
            </a:r>
            <a:r>
              <a:rPr lang="en-IN" dirty="0"/>
              <a:t>=Rehovot cs7=31.8969 cs7Label=latitude cs8=34.8186 cs8Label=longitude Customer=</a:t>
            </a:r>
            <a:r>
              <a:rPr lang="en-IN" dirty="0" err="1"/>
              <a:t>siemtest</a:t>
            </a:r>
            <a:r>
              <a:rPr lang="en-IN" dirty="0"/>
              <a:t> </a:t>
            </a:r>
            <a:r>
              <a:rPr lang="en-IN" dirty="0" err="1"/>
              <a:t>siteTag</a:t>
            </a:r>
            <a:r>
              <a:rPr lang="en-IN" dirty="0"/>
              <a:t>=my-site-tag start=1460303291788 </a:t>
            </a:r>
            <a:r>
              <a:rPr lang="en-IN" dirty="0" err="1"/>
              <a:t>url</a:t>
            </a:r>
            <a:r>
              <a:rPr lang="en-IN" dirty="0"/>
              <a:t>=</a:t>
            </a:r>
            <a:r>
              <a:rPr lang="en-IN" dirty="0">
                <a:solidFill>
                  <a:srgbClr val="FFFF00"/>
                </a:solidFill>
              </a:rPr>
              <a:t>test56111115.incaptest.co/ </a:t>
            </a:r>
            <a:r>
              <a:rPr lang="en-IN" dirty="0" err="1"/>
              <a:t>requestMethod</a:t>
            </a:r>
            <a:r>
              <a:rPr lang="en-IN" dirty="0"/>
              <a:t>=</a:t>
            </a:r>
            <a:r>
              <a:rPr lang="en-IN" dirty="0">
                <a:solidFill>
                  <a:srgbClr val="FFFF00"/>
                </a:solidFill>
              </a:rPr>
              <a:t>GET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The parser should have following values – </a:t>
            </a:r>
            <a:r>
              <a:rPr lang="en-IN" dirty="0" err="1"/>
              <a:t>AttackType</a:t>
            </a:r>
            <a:r>
              <a:rPr lang="en-IN" dirty="0"/>
              <a:t>, FieldId, </a:t>
            </a:r>
            <a:r>
              <a:rPr lang="en-IN" dirty="0" err="1"/>
              <a:t>ServiceName</a:t>
            </a:r>
            <a:r>
              <a:rPr lang="en-IN" dirty="0"/>
              <a:t>, </a:t>
            </a:r>
            <a:r>
              <a:rPr lang="en-IN" dirty="0" err="1"/>
              <a:t>SiteId</a:t>
            </a:r>
            <a:r>
              <a:rPr lang="en-IN" dirty="0"/>
              <a:t>, </a:t>
            </a:r>
            <a:r>
              <a:rPr lang="en-IN" dirty="0" err="1"/>
              <a:t>ClientApplication</a:t>
            </a:r>
            <a:r>
              <a:rPr lang="en-IN" dirty="0"/>
              <a:t>, </a:t>
            </a:r>
            <a:r>
              <a:rPr lang="en-IN" dirty="0" err="1"/>
              <a:t>JavascriptSupport,CountryRegion,url,RequestMethod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10443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0DEB9-0709-BBF4-FA04-D3A9A2039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CE34A-92DA-7415-328E-431F3CAB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Ingest the following texts as syslog and create a parser</a:t>
            </a:r>
          </a:p>
          <a:p>
            <a:pPr marL="0" indent="0">
              <a:buNone/>
            </a:pPr>
            <a:r>
              <a:rPr lang="en-IN" dirty="0"/>
              <a:t>//LENGTH: "430" SESSIONID:[7] "5629701" ENTRYID:[1] "1" STATEMENT:[1] "1" USERID:[12] "GCR_CMS_SYNC" USERHOST:[10] "vklnld3152" TERMINAL:[7] "unknown" ACTION:[3] "100" RETURNCODE:[1] "0" COMMENT$TEXT:[138] "Authenticated by: DATABASE AUTHENTICATED IDENTITY: GCR_CMS_SYNC Client address: (ADDRESS=(PROTOCOL=</a:t>
            </a:r>
            <a:r>
              <a:rPr lang="en-IN" dirty="0" err="1"/>
              <a:t>tcp</a:t>
            </a:r>
            <a:r>
              <a:rPr lang="en-IN" dirty="0"/>
              <a:t>)(HOST=10.241.141.119)(PORT=35874))" OS$USERID:[7] "</a:t>
            </a:r>
            <a:r>
              <a:rPr lang="en-IN" dirty="0" err="1"/>
              <a:t>gcruser</a:t>
            </a:r>
            <a:r>
              <a:rPr lang="en-IN" dirty="0"/>
              <a:t>" DBID:[10] "1870099777" PRIV$USED:[1] "5" CURRENT_USER:[12] "GCR_CMS_SYNC“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//LENGTH: "430" SESSIONID:[7] "5629701" ENTRYID:[1] "1" STATEMENT:[1] "1" USERID:[12] "GCR_CMS_SYNC" USERHOST:[10] "der3052" TERMINAL:[7] "unknown" ACTION:[3] "100" RETURNCODE:[1] "0" COMMENT$TEXT:[138] "Authenticated by: DATABASE AUTHENTICATED IDENTITY: GCR_CMS_SYNC Client address: (ADDRESS=(PROTOCOL=</a:t>
            </a:r>
            <a:r>
              <a:rPr lang="en-IN" dirty="0" err="1"/>
              <a:t>tcp</a:t>
            </a:r>
            <a:r>
              <a:rPr lang="en-IN" dirty="0"/>
              <a:t>)(HOST=10.241.141.119)(PORT=35874))" OS$USERID:[7] "</a:t>
            </a:r>
            <a:r>
              <a:rPr lang="en-IN" dirty="0" err="1"/>
              <a:t>gcruser</a:t>
            </a:r>
            <a:r>
              <a:rPr lang="en-IN" dirty="0"/>
              <a:t>" DBID:[10] "1870099777" PRIV$USED:[1] "5" CURRENT_USER:[12] "GCR_CMS_SYNC“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//LENGTH: "430" SESSIONID:[7] "5629706" ENTRYID:[1] "1" STATEMENT:[1] "1" USERID:[12] "GCR_CMS_SYNC" USERHOST:[10] "vhlnld3062" TERMINAL:[7] "unknown" ACTION:[3] "100" RETURNCODE:[1] "0" COMMENT$TEXT:[138] "Authenticated by: DATABASE AUTHENTICATED IDENTITY: GCR_CMS_SYNC Client address: (ADDRESS=(PROTOCOL=</a:t>
            </a:r>
            <a:r>
              <a:rPr lang="en-IN" dirty="0" err="1"/>
              <a:t>tcp</a:t>
            </a:r>
            <a:r>
              <a:rPr lang="en-IN" dirty="0"/>
              <a:t>)(HOST=10.241.141.119)(PORT=35924))" OS$USERID:[7] "</a:t>
            </a:r>
            <a:r>
              <a:rPr lang="en-IN" dirty="0" err="1"/>
              <a:t>gcruser</a:t>
            </a:r>
            <a:r>
              <a:rPr lang="en-IN" dirty="0"/>
              <a:t>" DBID:[10] "1870099777" PRIV$USED:[1] "5" CURRENT_USER:[12] "GCR_CMS_SYNC"</a:t>
            </a:r>
          </a:p>
        </p:txBody>
      </p:sp>
    </p:spTree>
    <p:extLst>
      <p:ext uri="{BB962C8B-B14F-4D97-AF65-F5344CB8AC3E}">
        <p14:creationId xmlns:p14="http://schemas.microsoft.com/office/powerpoint/2010/main" val="2755091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65185-4461-E6C4-2E95-CDC27FE40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CDE6-A8B2-4F01-E934-48DAF1DB4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Ingest the following logs as syslog</a:t>
            </a:r>
          </a:p>
          <a:p>
            <a:pPr marL="0" indent="0">
              <a:buNone/>
            </a:pPr>
            <a:r>
              <a:rPr lang="en-IN" dirty="0"/>
              <a:t>Parse the </a:t>
            </a:r>
            <a:r>
              <a:rPr lang="en-IN"/>
              <a:t>data and detect </a:t>
            </a:r>
            <a:r>
              <a:rPr lang="en-IN" dirty="0"/>
              <a:t>an Attack if failed login count is greater than 2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//154361: Feb 13 14:38:30: %SEC_LOGIN-1-QUIET_MODE_ON: Still </a:t>
            </a:r>
            <a:r>
              <a:rPr lang="en-IN" dirty="0" err="1"/>
              <a:t>timeleft</a:t>
            </a:r>
            <a:r>
              <a:rPr lang="en-IN" dirty="0"/>
              <a:t> for watching failures is 0 secs, [user: user] [Source: 182.176.108.79] [</a:t>
            </a:r>
            <a:r>
              <a:rPr lang="en-IN" dirty="0" err="1"/>
              <a:t>localport</a:t>
            </a:r>
            <a:r>
              <a:rPr lang="en-IN" dirty="0"/>
              <a:t>: 22] [Reason: Login Authentication Failed] [ACL: </a:t>
            </a:r>
            <a:r>
              <a:rPr lang="en-IN" dirty="0" err="1"/>
              <a:t>sl_def_acl</a:t>
            </a:r>
            <a:r>
              <a:rPr lang="en-IN" dirty="0"/>
              <a:t>] at 14:38:30 IST Tue Feb 13 2024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//154360: Feb 13 14:38:28: %SEC_LOGIN-1-QUIET_MODE_ON: Still </a:t>
            </a:r>
            <a:r>
              <a:rPr lang="en-IN" dirty="0" err="1"/>
              <a:t>timeleft</a:t>
            </a:r>
            <a:r>
              <a:rPr lang="en-IN" dirty="0"/>
              <a:t> for watching failures is 43 secs, [user: admin] [Source: 182.176.108.79] [</a:t>
            </a:r>
            <a:r>
              <a:rPr lang="en-IN" dirty="0" err="1"/>
              <a:t>localport</a:t>
            </a:r>
            <a:r>
              <a:rPr lang="en-IN" dirty="0"/>
              <a:t>: 22] [Reason: Login Authentication Failed] [ACL: </a:t>
            </a:r>
            <a:r>
              <a:rPr lang="en-IN" dirty="0" err="1"/>
              <a:t>sl_def_acl</a:t>
            </a:r>
            <a:r>
              <a:rPr lang="en-IN" dirty="0"/>
              <a:t>] at 14:38:28 IST Tue Feb 13 2024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//154364: Feb 13 14:39:04: %SEC_LOGIN-1-QUIET_MODE_ON: Still </a:t>
            </a:r>
            <a:r>
              <a:rPr lang="en-IN" dirty="0" err="1"/>
              <a:t>timeleft</a:t>
            </a:r>
            <a:r>
              <a:rPr lang="en-IN" dirty="0"/>
              <a:t> for watching failures is 0 secs, [user: root] [Source: 182.176.108.79] [</a:t>
            </a:r>
            <a:r>
              <a:rPr lang="en-IN" dirty="0" err="1"/>
              <a:t>localport</a:t>
            </a:r>
            <a:r>
              <a:rPr lang="en-IN" dirty="0"/>
              <a:t>: 22] [Reason: Login Authentication Failed] [ACL: </a:t>
            </a:r>
            <a:r>
              <a:rPr lang="en-IN" dirty="0" err="1"/>
              <a:t>sl_def_acl</a:t>
            </a:r>
            <a:r>
              <a:rPr lang="en-IN" dirty="0"/>
              <a:t>] at 14:39:04 IST Tue Feb 13 2024</a:t>
            </a:r>
          </a:p>
        </p:txBody>
      </p:sp>
    </p:spTree>
    <p:extLst>
      <p:ext uri="{BB962C8B-B14F-4D97-AF65-F5344CB8AC3E}">
        <p14:creationId xmlns:p14="http://schemas.microsoft.com/office/powerpoint/2010/main" val="2839988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2C659-08C6-C27B-74EA-3872102FB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parse_url</a:t>
            </a:r>
            <a:r>
              <a:rPr lang="en-IN" dirty="0"/>
              <a:t>’, ‘</a:t>
            </a:r>
            <a:r>
              <a:rPr lang="en-IN" dirty="0" err="1"/>
              <a:t>parse_path</a:t>
            </a:r>
            <a:r>
              <a:rPr lang="en-IN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654B7-6322-3BFC-E3F2-EF4299E95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extend URL = </a:t>
            </a:r>
            <a:r>
              <a:rPr lang="en-IN" dirty="0" err="1"/>
              <a:t>parse_url</a:t>
            </a:r>
            <a:r>
              <a:rPr lang="en-IN" dirty="0"/>
              <a:t>(&lt;Column&gt;)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extend Path = </a:t>
            </a:r>
            <a:r>
              <a:rPr lang="en-IN" dirty="0" err="1"/>
              <a:t>parse_path</a:t>
            </a:r>
            <a:r>
              <a:rPr lang="en-IN" dirty="0"/>
              <a:t>(&lt;Column&gt;)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615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DF149-0352-E337-BE77-77413824B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</a:t>
            </a:r>
            <a:r>
              <a:rPr lang="en-IN" dirty="0" err="1"/>
              <a:t>bag_unpack</a:t>
            </a:r>
            <a:r>
              <a:rPr lang="en-IN" dirty="0"/>
              <a:t>()’ plugin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48351-7033-3E79-660B-ABC32EF0B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T </a:t>
            </a:r>
          </a:p>
          <a:p>
            <a:pPr marL="0" indent="0">
              <a:buNone/>
            </a:pPr>
            <a:r>
              <a:rPr lang="en-IN" dirty="0"/>
              <a:t>| evaluate </a:t>
            </a:r>
            <a:r>
              <a:rPr lang="en-IN" dirty="0" err="1"/>
              <a:t>bag_unpack</a:t>
            </a:r>
            <a:r>
              <a:rPr lang="en-IN" dirty="0"/>
              <a:t>( Column, [</a:t>
            </a:r>
            <a:r>
              <a:rPr lang="en-IN" dirty="0" err="1"/>
              <a:t>OutputColumnPrefix</a:t>
            </a:r>
            <a:r>
              <a:rPr lang="en-IN" dirty="0"/>
              <a:t>])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</a:t>
            </a:r>
          </a:p>
          <a:p>
            <a:pPr marL="0" indent="0">
              <a:buNone/>
            </a:pPr>
            <a:r>
              <a:rPr lang="en-IN" dirty="0" err="1"/>
              <a:t>datatable</a:t>
            </a:r>
            <a:r>
              <a:rPr lang="en-IN" dirty="0"/>
              <a:t>(</a:t>
            </a:r>
            <a:r>
              <a:rPr lang="en-IN" dirty="0" err="1"/>
              <a:t>d:dynamic</a:t>
            </a:r>
            <a:r>
              <a:rPr lang="en-IN" dirty="0"/>
              <a:t>)</a:t>
            </a:r>
          </a:p>
          <a:p>
            <a:pPr marL="0" indent="0">
              <a:buNone/>
            </a:pPr>
            <a:r>
              <a:rPr lang="en-IN" dirty="0"/>
              <a:t>[</a:t>
            </a:r>
          </a:p>
          <a:p>
            <a:pPr marL="0" indent="0">
              <a:buNone/>
            </a:pPr>
            <a:r>
              <a:rPr lang="en-IN" dirty="0"/>
              <a:t>    dynamic({"Name": "John", "Age":20}),</a:t>
            </a:r>
          </a:p>
          <a:p>
            <a:pPr marL="0" indent="0">
              <a:buNone/>
            </a:pPr>
            <a:r>
              <a:rPr lang="en-IN" dirty="0"/>
              <a:t>    dynamic({"Name": "Dave", "Age":40}),</a:t>
            </a:r>
          </a:p>
          <a:p>
            <a:pPr marL="0" indent="0">
              <a:buNone/>
            </a:pPr>
            <a:r>
              <a:rPr lang="en-IN" dirty="0"/>
              <a:t>    dynamic({"Name": "Jasmine", "Age":30}),</a:t>
            </a:r>
          </a:p>
          <a:p>
            <a:pPr marL="0" indent="0">
              <a:buNone/>
            </a:pPr>
            <a:r>
              <a:rPr lang="en-IN" dirty="0"/>
              <a:t>]</a:t>
            </a:r>
          </a:p>
          <a:p>
            <a:pPr marL="0" indent="0">
              <a:buNone/>
            </a:pPr>
            <a:r>
              <a:rPr lang="en-IN" dirty="0"/>
              <a:t>| evaluate </a:t>
            </a:r>
            <a:r>
              <a:rPr lang="en-IN" dirty="0" err="1"/>
              <a:t>bag_unpack</a:t>
            </a:r>
            <a:r>
              <a:rPr lang="en-IN" dirty="0"/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1019256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D7C40-6A90-66E4-88B7-262D6C990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‘case()’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588F-066B-4BD3-02DA-CCE8C1813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extend &lt;</a:t>
            </a:r>
            <a:r>
              <a:rPr lang="en-IN" dirty="0" err="1"/>
              <a:t>ColName</a:t>
            </a:r>
            <a:r>
              <a:rPr lang="en-IN" dirty="0"/>
              <a:t>&gt; = case (predicate1, then_1,</a:t>
            </a:r>
          </a:p>
          <a:p>
            <a:pPr marL="0" indent="0">
              <a:buNone/>
            </a:pPr>
            <a:r>
              <a:rPr lang="en-IN" dirty="0"/>
              <a:t>                                                    predicate2, then_2,</a:t>
            </a:r>
          </a:p>
          <a:p>
            <a:pPr marL="0" indent="0">
              <a:buNone/>
            </a:pPr>
            <a:r>
              <a:rPr lang="en-IN" dirty="0"/>
              <a:t>				       predicate3)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</a:t>
            </a:r>
          </a:p>
          <a:p>
            <a:pPr marL="0" indent="0">
              <a:buNone/>
            </a:pPr>
            <a:r>
              <a:rPr lang="en-GB" dirty="0"/>
              <a:t>range Size from 1 to 15 step 2</a:t>
            </a:r>
          </a:p>
          <a:p>
            <a:pPr marL="0" indent="0">
              <a:buNone/>
            </a:pPr>
            <a:r>
              <a:rPr lang="en-GB" dirty="0"/>
              <a:t>| extend bucket = case(Size &lt;= 3, "Small", </a:t>
            </a:r>
          </a:p>
          <a:p>
            <a:pPr marL="0" indent="0">
              <a:buNone/>
            </a:pPr>
            <a:r>
              <a:rPr lang="en-GB" dirty="0"/>
              <a:t>                       Size &lt;= 10, "Medium", </a:t>
            </a:r>
          </a:p>
          <a:p>
            <a:pPr marL="0" indent="0">
              <a:buNone/>
            </a:pPr>
            <a:r>
              <a:rPr lang="en-GB" dirty="0"/>
              <a:t>                       "Large")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257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ACDF-D174-1F11-7699-65824106B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92E5D-5999-E87B-B37C-64164D2A89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In the following table if the string length is greater than 10 label it as “Very Large”, if greater than 7, label it “Large”, else label it “Small”.</a:t>
            </a:r>
          </a:p>
          <a:p>
            <a:pPr marL="0" indent="0">
              <a:buNone/>
            </a:pPr>
            <a:r>
              <a:rPr lang="en-IN" dirty="0"/>
              <a:t>Hint: use “</a:t>
            </a:r>
            <a:r>
              <a:rPr lang="en-IN" dirty="0" err="1"/>
              <a:t>strlen</a:t>
            </a:r>
            <a:r>
              <a:rPr lang="en-IN" dirty="0"/>
              <a:t>()” operator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GB" dirty="0"/>
              <a:t>let Text = </a:t>
            </a:r>
            <a:r>
              <a:rPr lang="en-GB" dirty="0" err="1"/>
              <a:t>datatable</a:t>
            </a:r>
            <a:r>
              <a:rPr lang="en-GB" dirty="0"/>
              <a:t> (</a:t>
            </a:r>
            <a:r>
              <a:rPr lang="en-GB" dirty="0" err="1"/>
              <a:t>Text:string</a:t>
            </a:r>
            <a:r>
              <a:rPr lang="en-GB" dirty="0"/>
              <a:t>)[</a:t>
            </a:r>
          </a:p>
          <a:p>
            <a:pPr marL="0" indent="0">
              <a:buNone/>
            </a:pPr>
            <a:r>
              <a:rPr lang="en-GB" dirty="0"/>
              <a:t>"to",</a:t>
            </a:r>
          </a:p>
          <a:p>
            <a:pPr marL="0" indent="0">
              <a:buNone/>
            </a:pPr>
            <a:r>
              <a:rPr lang="en-GB" dirty="0"/>
              <a:t>"Tomorrow",</a:t>
            </a:r>
          </a:p>
          <a:p>
            <a:pPr marL="0" indent="0">
              <a:buNone/>
            </a:pPr>
            <a:r>
              <a:rPr lang="en-GB" dirty="0"/>
              <a:t>"professionalism"</a:t>
            </a:r>
          </a:p>
          <a:p>
            <a:pPr marL="0" indent="0">
              <a:buNone/>
            </a:pPr>
            <a:r>
              <a:rPr lang="en-GB" dirty="0"/>
              <a:t>];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54715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C011F-D7F9-1B3E-7405-51E4C6794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 Task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87848-EFB9-E10D-1024-4BAB4818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Find the keys that contain value1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IN" dirty="0"/>
              <a:t>let data = </a:t>
            </a:r>
            <a:r>
              <a:rPr lang="en-IN" dirty="0" err="1"/>
              <a:t>datatable</a:t>
            </a:r>
            <a:r>
              <a:rPr lang="en-IN" dirty="0"/>
              <a:t>(</a:t>
            </a:r>
            <a:r>
              <a:rPr lang="en-IN" dirty="0" err="1"/>
              <a:t>Date:datetime</a:t>
            </a:r>
            <a:r>
              <a:rPr lang="en-IN" dirty="0"/>
              <a:t>, </a:t>
            </a:r>
            <a:r>
              <a:rPr lang="en-IN" dirty="0" err="1"/>
              <a:t>Event:string</a:t>
            </a:r>
            <a:r>
              <a:rPr lang="en-IN" dirty="0"/>
              <a:t>, </a:t>
            </a:r>
            <a:r>
              <a:rPr lang="en-IN" dirty="0" err="1"/>
              <a:t>MoreData:dynamic</a:t>
            </a:r>
            <a:r>
              <a:rPr lang="en-IN" dirty="0"/>
              <a:t>) [</a:t>
            </a:r>
          </a:p>
          <a:p>
            <a:pPr marL="0" indent="0">
              <a:buNone/>
            </a:pPr>
            <a:r>
              <a:rPr lang="en-IN" dirty="0"/>
              <a:t>    datetime(1910-06-11), "Born", dynamic({"key1":"value1", "key2":"value2"}),</a:t>
            </a:r>
          </a:p>
          <a:p>
            <a:pPr marL="0" indent="0">
              <a:buNone/>
            </a:pPr>
            <a:r>
              <a:rPr lang="en-IN" dirty="0"/>
              <a:t>    datetime(1930-01-01), "Enters Ecole </a:t>
            </a:r>
            <a:r>
              <a:rPr lang="en-IN" dirty="0" err="1"/>
              <a:t>Navale</a:t>
            </a:r>
            <a:r>
              <a:rPr lang="en-IN" dirty="0"/>
              <a:t>", dynamic({"key3":"value3", "key4":"value4"}),</a:t>
            </a:r>
          </a:p>
          <a:p>
            <a:pPr marL="0" indent="0">
              <a:buNone/>
            </a:pPr>
            <a:r>
              <a:rPr lang="en-IN" dirty="0"/>
              <a:t>    datetime(1953-01-01), "Published first book", dynamic({"key1":"value5", "key2":"value1"}),</a:t>
            </a:r>
          </a:p>
          <a:p>
            <a:pPr marL="0" indent="0">
              <a:buNone/>
            </a:pPr>
            <a:r>
              <a:rPr lang="en-IN" dirty="0"/>
              <a:t>    datetime(1997-06-25), "Died", dynamic({"key4":"value1", "key2":"value8"}),</a:t>
            </a:r>
          </a:p>
          <a:p>
            <a:pPr marL="0" indent="0">
              <a:buNone/>
            </a:pP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623709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BF751-71DB-1540-5D04-8DDD3BBFB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‘where’ (filter)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11E7E-CB8B-1599-4CCD-E7791C4A7AA8}"/>
              </a:ext>
            </a:extLst>
          </p:cNvPr>
          <p:cNvSpPr txBox="1"/>
          <p:nvPr/>
        </p:nvSpPr>
        <p:spPr>
          <a:xfrm>
            <a:off x="838200" y="2088776"/>
            <a:ext cx="86957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SecurityEvent</a:t>
            </a:r>
            <a:endParaRPr lang="en-IN" dirty="0"/>
          </a:p>
          <a:p>
            <a:r>
              <a:rPr lang="en-IN" dirty="0"/>
              <a:t>| where </a:t>
            </a:r>
            <a:r>
              <a:rPr lang="en-IN" dirty="0" err="1"/>
              <a:t>EventId</a:t>
            </a:r>
            <a:r>
              <a:rPr lang="en-IN" dirty="0"/>
              <a:t> == 4625</a:t>
            </a:r>
          </a:p>
          <a:p>
            <a:endParaRPr lang="en-IN" dirty="0"/>
          </a:p>
          <a:p>
            <a:r>
              <a:rPr lang="en-IN" dirty="0"/>
              <a:t>Operators:</a:t>
            </a:r>
          </a:p>
          <a:p>
            <a:r>
              <a:rPr lang="en-IN" dirty="0"/>
              <a:t>String: ==, =~, contains, </a:t>
            </a:r>
            <a:r>
              <a:rPr lang="en-IN" dirty="0" err="1"/>
              <a:t>startswith</a:t>
            </a:r>
            <a:r>
              <a:rPr lang="en-IN" dirty="0"/>
              <a:t>, </a:t>
            </a:r>
            <a:r>
              <a:rPr lang="en-IN" dirty="0" err="1"/>
              <a:t>endswith</a:t>
            </a:r>
            <a:r>
              <a:rPr lang="en-IN" dirty="0"/>
              <a:t>, matches regex</a:t>
            </a:r>
          </a:p>
          <a:p>
            <a:r>
              <a:rPr lang="en-IN" dirty="0"/>
              <a:t>Numeric/Date: ==, !=, &gt;, &lt;, &gt;=, &lt;=</a:t>
            </a:r>
          </a:p>
          <a:p>
            <a:r>
              <a:rPr lang="en-IN" dirty="0"/>
              <a:t>Lookup: in, !in, has</a:t>
            </a:r>
          </a:p>
          <a:p>
            <a:endParaRPr lang="en-IN" dirty="0"/>
          </a:p>
          <a:p>
            <a:r>
              <a:rPr lang="en-IN" dirty="0"/>
              <a:t>Supports and, or, not()</a:t>
            </a:r>
          </a:p>
          <a:p>
            <a:endParaRPr lang="en-IN" dirty="0"/>
          </a:p>
          <a:p>
            <a:r>
              <a:rPr lang="en-IN" dirty="0">
                <a:hlinkClick r:id="rId2"/>
              </a:rPr>
              <a:t>https://learn.microsoft.com/en-us/kusto/query/datatypes-string-operators?view=microsoft-fabric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6234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114E-9FFE-0F33-03BA-7604E1A6C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ThreatIntelligence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BF35F0-F4F8-213F-C240-FC59DBE4B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Sources</a:t>
            </a:r>
          </a:p>
          <a:p>
            <a:pPr marL="0" indent="0">
              <a:buNone/>
            </a:pPr>
            <a:r>
              <a:rPr lang="en-IN" dirty="0" err="1"/>
              <a:t>ThreatIntelligenceIndicator</a:t>
            </a:r>
            <a:r>
              <a:rPr lang="en-IN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34686784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9C546-A8AE-A24A-E83E-03D1611DE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7823B-70C9-616D-8DDA-002A6FDFB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err="1"/>
              <a:t>strcat</a:t>
            </a:r>
            <a:r>
              <a:rPr lang="en-IN" dirty="0"/>
              <a:t>()</a:t>
            </a:r>
          </a:p>
          <a:p>
            <a:r>
              <a:rPr lang="en-IN" dirty="0" err="1"/>
              <a:t>strlen</a:t>
            </a:r>
            <a:r>
              <a:rPr lang="en-IN" dirty="0"/>
              <a:t>()</a:t>
            </a:r>
          </a:p>
          <a:p>
            <a:r>
              <a:rPr lang="en-IN" dirty="0"/>
              <a:t>trim()</a:t>
            </a:r>
          </a:p>
          <a:p>
            <a:r>
              <a:rPr lang="en-IN" dirty="0" err="1"/>
              <a:t>trim_start</a:t>
            </a:r>
            <a:r>
              <a:rPr lang="en-IN" dirty="0"/>
              <a:t>()</a:t>
            </a:r>
          </a:p>
          <a:p>
            <a:r>
              <a:rPr lang="en-IN" dirty="0" err="1"/>
              <a:t>trim_end</a:t>
            </a:r>
            <a:r>
              <a:rPr lang="en-IN" dirty="0"/>
              <a:t>()</a:t>
            </a:r>
          </a:p>
          <a:p>
            <a:r>
              <a:rPr lang="en-IN" dirty="0" err="1"/>
              <a:t>replace_string</a:t>
            </a:r>
            <a:r>
              <a:rPr lang="en-IN" dirty="0"/>
              <a:t>()</a:t>
            </a:r>
          </a:p>
          <a:p>
            <a:r>
              <a:rPr lang="en-IN" dirty="0"/>
              <a:t>split()</a:t>
            </a:r>
          </a:p>
          <a:p>
            <a:r>
              <a:rPr lang="en-IN" dirty="0" err="1"/>
              <a:t>toupper</a:t>
            </a:r>
            <a:r>
              <a:rPr lang="en-IN" dirty="0"/>
              <a:t>()</a:t>
            </a:r>
          </a:p>
          <a:p>
            <a:r>
              <a:rPr lang="en-IN" dirty="0" err="1"/>
              <a:t>tolower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250966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71FA5-7623-777C-A7C3-C62F24E3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C8AD0-C8A5-9EF9-F42B-26AB4815B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In </a:t>
            </a:r>
            <a:r>
              <a:rPr lang="en-IN" dirty="0" err="1"/>
              <a:t>SecurityEvent</a:t>
            </a:r>
            <a:r>
              <a:rPr lang="en-IN" dirty="0"/>
              <a:t> Table, separate domain and account to separate columns.</a:t>
            </a:r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Desired output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4511E3-A4E6-72AE-FCE8-1BB2ADE6FA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836227"/>
              </p:ext>
            </p:extLst>
          </p:nvPr>
        </p:nvGraphicFramePr>
        <p:xfrm>
          <a:off x="1027953" y="3264694"/>
          <a:ext cx="306891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68918">
                  <a:extLst>
                    <a:ext uri="{9D8B030D-6E8A-4147-A177-3AD203B41FA5}">
                      <a16:colId xmlns:a16="http://schemas.microsoft.com/office/drawing/2014/main" val="16210617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51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WORKGROUP\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WinTraining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985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68C19F5-0150-BCC9-01B4-BB803C7DC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27293"/>
              </p:ext>
            </p:extLst>
          </p:nvPr>
        </p:nvGraphicFramePr>
        <p:xfrm>
          <a:off x="1027953" y="5069523"/>
          <a:ext cx="5874871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9952">
                  <a:extLst>
                    <a:ext uri="{9D8B030D-6E8A-4147-A177-3AD203B41FA5}">
                      <a16:colId xmlns:a16="http://schemas.microsoft.com/office/drawing/2014/main" val="1787640777"/>
                    </a:ext>
                  </a:extLst>
                </a:gridCol>
                <a:gridCol w="1496111">
                  <a:extLst>
                    <a:ext uri="{9D8B030D-6E8A-4147-A177-3AD203B41FA5}">
                      <a16:colId xmlns:a16="http://schemas.microsoft.com/office/drawing/2014/main" val="2674888254"/>
                    </a:ext>
                  </a:extLst>
                </a:gridCol>
                <a:gridCol w="1318808">
                  <a:extLst>
                    <a:ext uri="{9D8B030D-6E8A-4147-A177-3AD203B41FA5}">
                      <a16:colId xmlns:a16="http://schemas.microsoft.com/office/drawing/2014/main" val="3211758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Account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8371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WORKGROUP\</a:t>
                      </a:r>
                      <a:r>
                        <a:rPr lang="en-IN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WinTraining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/>
                        <a:t>WinTraining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4346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65786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A7777-30DD-123D-B075-54C4BE201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RegEx</a:t>
            </a:r>
            <a:r>
              <a:rPr lang="en-IN" dirty="0"/>
              <a:t> Re2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A97CF-3BB8-2024-9BCC-CA2E8A924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Meta Characters(Characters that needs to be escaped)</a:t>
            </a:r>
          </a:p>
          <a:p>
            <a:pPr marL="0" indent="0">
              <a:buNone/>
            </a:pPr>
            <a:r>
              <a:rPr lang="en-IN" dirty="0"/>
              <a:t>.{{()\^$|?*+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A563BCC-38B9-5C41-BB67-974F1AB69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682008"/>
              </p:ext>
            </p:extLst>
          </p:nvPr>
        </p:nvGraphicFramePr>
        <p:xfrm>
          <a:off x="994771" y="2888774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1582">
                  <a:extLst>
                    <a:ext uri="{9D8B030D-6E8A-4147-A177-3AD203B41FA5}">
                      <a16:colId xmlns:a16="http://schemas.microsoft.com/office/drawing/2014/main" val="3007457170"/>
                    </a:ext>
                  </a:extLst>
                </a:gridCol>
                <a:gridCol w="6926418">
                  <a:extLst>
                    <a:ext uri="{9D8B030D-6E8A-4147-A177-3AD203B41FA5}">
                      <a16:colId xmlns:a16="http://schemas.microsoft.com/office/drawing/2014/main" val="4056855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24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Any character except new 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6769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Digit (0-9)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022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 digit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 character (a-z, A-Z, 0-9, _)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8271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 word 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728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White space (space, tab, new line)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30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white space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8845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5163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87FD4A-49DA-1A0F-E324-B37D74E98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5646288"/>
              </p:ext>
            </p:extLst>
          </p:nvPr>
        </p:nvGraphicFramePr>
        <p:xfrm>
          <a:off x="667871" y="2501900"/>
          <a:ext cx="7803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2953">
                  <a:extLst>
                    <a:ext uri="{9D8B030D-6E8A-4147-A177-3AD203B41FA5}">
                      <a16:colId xmlns:a16="http://schemas.microsoft.com/office/drawing/2014/main" val="2629803462"/>
                    </a:ext>
                  </a:extLst>
                </a:gridCol>
                <a:gridCol w="6140823">
                  <a:extLst>
                    <a:ext uri="{9D8B030D-6E8A-4147-A177-3AD203B41FA5}">
                      <a16:colId xmlns:a16="http://schemas.microsoft.com/office/drawing/2014/main" val="26451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Character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5858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[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Matches characters in 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7038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[^ 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Matches characters NOT in bracket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2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2320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( 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60390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5D128-DB1C-1027-9717-9B7857B8B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173834"/>
              </p:ext>
            </p:extLst>
          </p:nvPr>
        </p:nvGraphicFramePr>
        <p:xfrm>
          <a:off x="640977" y="370654"/>
          <a:ext cx="78037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364">
                  <a:extLst>
                    <a:ext uri="{9D8B030D-6E8A-4147-A177-3AD203B41FA5}">
                      <a16:colId xmlns:a16="http://schemas.microsoft.com/office/drawing/2014/main" val="377701096"/>
                    </a:ext>
                  </a:extLst>
                </a:gridCol>
                <a:gridCol w="6499412">
                  <a:extLst>
                    <a:ext uri="{9D8B030D-6E8A-4147-A177-3AD203B41FA5}">
                      <a16:colId xmlns:a16="http://schemas.microsoft.com/office/drawing/2014/main" val="26085837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Anchor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774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Word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0909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\B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 word boundary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781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Beginning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5606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End of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044922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ECEA674-5A91-9A67-A3A8-4FD434994B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80201"/>
              </p:ext>
            </p:extLst>
          </p:nvPr>
        </p:nvGraphicFramePr>
        <p:xfrm>
          <a:off x="667871" y="4516605"/>
          <a:ext cx="7749988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882">
                  <a:extLst>
                    <a:ext uri="{9D8B030D-6E8A-4147-A177-3AD203B41FA5}">
                      <a16:colId xmlns:a16="http://schemas.microsoft.com/office/drawing/2014/main" val="2357459486"/>
                    </a:ext>
                  </a:extLst>
                </a:gridCol>
                <a:gridCol w="6069106">
                  <a:extLst>
                    <a:ext uri="{9D8B030D-6E8A-4147-A177-3AD203B41FA5}">
                      <a16:colId xmlns:a16="http://schemas.microsoft.com/office/drawing/2014/main" val="8507087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Quantifier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5821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308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 or 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605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 or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123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Exact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9779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{2,3}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Range of numbers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6008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767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4D66-BDEE-E8F0-8742-E5F11A3E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‘extract()’, ‘</a:t>
            </a:r>
            <a:r>
              <a:rPr lang="en-IN" dirty="0" err="1"/>
              <a:t>extract_all</a:t>
            </a:r>
            <a:r>
              <a:rPr lang="en-IN" dirty="0"/>
              <a:t>()’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77D55-4DE2-EED5-D991-F9B4AF6C0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extend &lt;</a:t>
            </a:r>
            <a:r>
              <a:rPr lang="en-IN" dirty="0" err="1"/>
              <a:t>ColName</a:t>
            </a:r>
            <a:r>
              <a:rPr lang="en-IN" dirty="0"/>
              <a:t>&gt; = extract(&lt;regex&gt;,&lt;</a:t>
            </a:r>
            <a:r>
              <a:rPr lang="en-IN" dirty="0" err="1"/>
              <a:t>CaptureGroup</a:t>
            </a:r>
            <a:r>
              <a:rPr lang="en-IN" dirty="0"/>
              <a:t>&gt;,&lt;Source&gt;)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extend &lt;</a:t>
            </a:r>
            <a:r>
              <a:rPr lang="en-IN" dirty="0" err="1"/>
              <a:t>ColName</a:t>
            </a:r>
            <a:r>
              <a:rPr lang="en-IN" dirty="0"/>
              <a:t>&gt; = </a:t>
            </a:r>
            <a:r>
              <a:rPr lang="en-IN" dirty="0" err="1"/>
              <a:t>extract_all</a:t>
            </a:r>
            <a:r>
              <a:rPr lang="en-IN" dirty="0"/>
              <a:t>(&lt;regex in group format&gt;,&lt;</a:t>
            </a:r>
            <a:r>
              <a:rPr lang="en-IN"/>
              <a:t>Source&gt;)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86208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1EF1-CFC3-0CB1-633A-E8C336BAF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FE432-20B2-6422-BAF3-49B39929B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ipv4_compare //Compares two Ips to find which is bigger</a:t>
            </a:r>
          </a:p>
          <a:p>
            <a:r>
              <a:rPr lang="en-IN" dirty="0"/>
              <a:t>ipv4_is_in_range //C</a:t>
            </a:r>
            <a:r>
              <a:rPr lang="en-GB" dirty="0" err="1"/>
              <a:t>hecks</a:t>
            </a:r>
            <a:r>
              <a:rPr lang="en-GB" dirty="0"/>
              <a:t> if IPv4 string address is in IPv4-prefix notation range.</a:t>
            </a:r>
          </a:p>
          <a:p>
            <a:r>
              <a:rPr lang="en-IN" dirty="0"/>
              <a:t>ipv4_is_private //Checks whether IPv4 is private</a:t>
            </a:r>
          </a:p>
          <a:p>
            <a:r>
              <a:rPr lang="en-IN" dirty="0"/>
              <a:t>ipv4_netmask_suffix //Extracts the subnet mask from the IP</a:t>
            </a:r>
          </a:p>
          <a:p>
            <a:r>
              <a:rPr lang="en-GB" dirty="0" err="1"/>
              <a:t>geo_info_from_ip_address</a:t>
            </a:r>
            <a:r>
              <a:rPr lang="en-IN" dirty="0"/>
              <a:t> //Checks the location of Public IP. It takes the information from </a:t>
            </a:r>
            <a:r>
              <a:rPr lang="en-IN" dirty="0">
                <a:hlinkClick r:id="rId2"/>
              </a:rPr>
              <a:t>https://www.maxmind.com/</a:t>
            </a:r>
            <a:endParaRPr lang="en-IN" dirty="0"/>
          </a:p>
          <a:p>
            <a:r>
              <a:rPr lang="en-GB" dirty="0"/>
              <a:t>ipv4_range_to_cidr_list</a:t>
            </a:r>
            <a:r>
              <a:rPr lang="en-IN" dirty="0"/>
              <a:t> // Creates CIDR lists for two IPs</a:t>
            </a:r>
          </a:p>
        </p:txBody>
      </p:sp>
    </p:spTree>
    <p:extLst>
      <p:ext uri="{BB962C8B-B14F-4D97-AF65-F5344CB8AC3E}">
        <p14:creationId xmlns:p14="http://schemas.microsoft.com/office/powerpoint/2010/main" val="2313514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DB85-591D-13E4-B131-3BBBBE917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Cross cluster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1ED56-E775-279E-5857-EFE79BC02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Querying clusters on the same workspace</a:t>
            </a:r>
          </a:p>
          <a:p>
            <a:pPr marL="0" indent="0">
              <a:buNone/>
            </a:pPr>
            <a:r>
              <a:rPr lang="en-IN" dirty="0"/>
              <a:t>Sentinel over Lighthouse</a:t>
            </a:r>
          </a:p>
        </p:txBody>
      </p:sp>
    </p:spTree>
    <p:extLst>
      <p:ext uri="{BB962C8B-B14F-4D97-AF65-F5344CB8AC3E}">
        <p14:creationId xmlns:p14="http://schemas.microsoft.com/office/powerpoint/2010/main" val="130739435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B2BD-FD2E-09E5-A8CF-B883F446F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Custom Logs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E346B-8028-658E-AD66-1AC6678E97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Custom Logs from Linux</a:t>
            </a:r>
          </a:p>
          <a:p>
            <a:pPr marL="0" indent="0">
              <a:buNone/>
            </a:pPr>
            <a:r>
              <a:rPr lang="en-IN" dirty="0"/>
              <a:t>Custom Logs from Windows</a:t>
            </a:r>
          </a:p>
        </p:txBody>
      </p:sp>
    </p:spTree>
    <p:extLst>
      <p:ext uri="{BB962C8B-B14F-4D97-AF65-F5344CB8AC3E}">
        <p14:creationId xmlns:p14="http://schemas.microsoft.com/office/powerpoint/2010/main" val="438613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71E07-7DB5-A9C5-29E8-17D3067FB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Query optimization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463D56-51E8-26E8-5A2A-F74667771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Select short timeframe wherever possible</a:t>
            </a:r>
          </a:p>
          <a:p>
            <a:r>
              <a:rPr lang="en-IN" dirty="0"/>
              <a:t>Project necessary fields</a:t>
            </a:r>
          </a:p>
          <a:p>
            <a:r>
              <a:rPr lang="en-IN" dirty="0"/>
              <a:t>Filter first</a:t>
            </a:r>
          </a:p>
          <a:p>
            <a:r>
              <a:rPr lang="en-IN" dirty="0"/>
              <a:t>Use efficient operators</a:t>
            </a:r>
          </a:p>
          <a:p>
            <a:r>
              <a:rPr lang="en-GB" dirty="0"/>
              <a:t>Avoid using evaluated ‘where’ clauses</a:t>
            </a:r>
          </a:p>
          <a:p>
            <a:r>
              <a:rPr lang="en-GB"/>
              <a:t>Avoid full JSON </a:t>
            </a:r>
            <a:r>
              <a:rPr lang="en-GB" dirty="0"/>
              <a:t>parsing when string parsing works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0319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558B-8F3B-D6C6-601D-07F517F96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‘search’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01DCF2-4BEC-6D98-0CCB-81AC18DD2B38}"/>
              </a:ext>
            </a:extLst>
          </p:cNvPr>
          <p:cNvSpPr txBox="1"/>
          <p:nvPr/>
        </p:nvSpPr>
        <p:spPr>
          <a:xfrm>
            <a:off x="1237129" y="2402541"/>
            <a:ext cx="66607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search ‘&lt;string&gt;’</a:t>
            </a:r>
          </a:p>
          <a:p>
            <a:r>
              <a:rPr lang="en-IN" dirty="0"/>
              <a:t>T | search ‘&lt;string&gt;’</a:t>
            </a:r>
          </a:p>
          <a:p>
            <a:endParaRPr lang="en-IN" dirty="0"/>
          </a:p>
          <a:p>
            <a:r>
              <a:rPr lang="en-IN" dirty="0"/>
              <a:t>e.g. </a:t>
            </a:r>
            <a:r>
              <a:rPr lang="en-IN" dirty="0" err="1"/>
              <a:t>SecurityEvents</a:t>
            </a:r>
            <a:endParaRPr lang="en-IN" dirty="0"/>
          </a:p>
          <a:p>
            <a:r>
              <a:rPr lang="en-IN" dirty="0"/>
              <a:t>| search ‘Admin’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8261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A897AD-785A-E115-664B-7C1C74781F03}"/>
              </a:ext>
            </a:extLst>
          </p:cNvPr>
          <p:cNvSpPr txBox="1"/>
          <p:nvPr/>
        </p:nvSpPr>
        <p:spPr>
          <a:xfrm>
            <a:off x="403412" y="650413"/>
            <a:ext cx="450924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//less efficient</a:t>
            </a:r>
          </a:p>
          <a:p>
            <a:r>
              <a:rPr lang="en-IN"/>
              <a:t>SecurityEvent</a:t>
            </a:r>
          </a:p>
          <a:p>
            <a:r>
              <a:rPr lang="en-IN"/>
              <a:t>| where tolower(Process) == "conhost.exe"</a:t>
            </a:r>
          </a:p>
          <a:p>
            <a:r>
              <a:rPr lang="en-IN"/>
              <a:t>| count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F8E89-F997-3431-FD27-D092DEF8DB3B}"/>
              </a:ext>
            </a:extLst>
          </p:cNvPr>
          <p:cNvSpPr txBox="1"/>
          <p:nvPr/>
        </p:nvSpPr>
        <p:spPr>
          <a:xfrm>
            <a:off x="6965576" y="569730"/>
            <a:ext cx="415065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//more efficient</a:t>
            </a:r>
          </a:p>
          <a:p>
            <a:r>
              <a:rPr lang="en-IN" dirty="0" err="1"/>
              <a:t>SecurityEvent</a:t>
            </a:r>
            <a:endParaRPr lang="en-IN" dirty="0"/>
          </a:p>
          <a:p>
            <a:r>
              <a:rPr lang="en-IN" dirty="0"/>
              <a:t>| where Process =~ "conhost.exe"</a:t>
            </a:r>
          </a:p>
          <a:p>
            <a:r>
              <a:rPr lang="en-IN" dirty="0"/>
              <a:t>| count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70D9CE-7D22-F3E0-3D04-67D0D05EAAD0}"/>
              </a:ext>
            </a:extLst>
          </p:cNvPr>
          <p:cNvSpPr txBox="1"/>
          <p:nvPr/>
        </p:nvSpPr>
        <p:spPr>
          <a:xfrm>
            <a:off x="519953" y="2900554"/>
            <a:ext cx="512781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/>
              <a:t>//less efficient – due to filter based on contains</a:t>
            </a:r>
          </a:p>
          <a:p>
            <a:r>
              <a:rPr lang="en-IN"/>
              <a:t>Heartbeat</a:t>
            </a:r>
          </a:p>
          <a:p>
            <a:r>
              <a:rPr lang="en-IN"/>
              <a:t>| where Computer contains "Production" </a:t>
            </a:r>
          </a:p>
          <a:p>
            <a:r>
              <a:rPr lang="en-IN"/>
              <a:t>| summarize count() by ComputerIP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38A54F-1F91-116A-E3FA-B3D735E90AEF}"/>
              </a:ext>
            </a:extLst>
          </p:cNvPr>
          <p:cNvSpPr txBox="1"/>
          <p:nvPr/>
        </p:nvSpPr>
        <p:spPr>
          <a:xfrm>
            <a:off x="6293223" y="2762054"/>
            <a:ext cx="489473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//less efficient – due to filter based on extend</a:t>
            </a:r>
          </a:p>
          <a:p>
            <a:r>
              <a:rPr lang="en-IN" dirty="0"/>
              <a:t>Heartbeat</a:t>
            </a:r>
          </a:p>
          <a:p>
            <a:r>
              <a:rPr lang="en-IN" dirty="0"/>
              <a:t>| extend </a:t>
            </a:r>
            <a:r>
              <a:rPr lang="en-IN" dirty="0" err="1"/>
              <a:t>MyComputer</a:t>
            </a:r>
            <a:r>
              <a:rPr lang="en-IN" dirty="0"/>
              <a:t> = Computer</a:t>
            </a:r>
          </a:p>
          <a:p>
            <a:r>
              <a:rPr lang="en-IN" dirty="0"/>
              <a:t>| where </a:t>
            </a:r>
            <a:r>
              <a:rPr lang="en-IN" dirty="0" err="1"/>
              <a:t>MyComputer</a:t>
            </a:r>
            <a:r>
              <a:rPr lang="en-IN" dirty="0"/>
              <a:t> </a:t>
            </a:r>
            <a:r>
              <a:rPr lang="en-IN" dirty="0" err="1"/>
              <a:t>startswith</a:t>
            </a:r>
            <a:r>
              <a:rPr lang="en-IN" dirty="0"/>
              <a:t> "Production" </a:t>
            </a:r>
          </a:p>
          <a:p>
            <a:r>
              <a:rPr lang="en-IN" dirty="0"/>
              <a:t>| summarize count() by </a:t>
            </a:r>
            <a:r>
              <a:rPr lang="en-IN" dirty="0" err="1"/>
              <a:t>ComputerIP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BB4388-8EF6-BAA5-9B71-08154224B829}"/>
              </a:ext>
            </a:extLst>
          </p:cNvPr>
          <p:cNvSpPr txBox="1"/>
          <p:nvPr/>
        </p:nvSpPr>
        <p:spPr>
          <a:xfrm>
            <a:off x="2998693" y="5017164"/>
            <a:ext cx="4450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//more efficient</a:t>
            </a:r>
          </a:p>
          <a:p>
            <a:r>
              <a:rPr lang="en-IN" dirty="0"/>
              <a:t>Heartbeat</a:t>
            </a:r>
          </a:p>
          <a:p>
            <a:r>
              <a:rPr lang="en-IN" dirty="0"/>
              <a:t>| where Computer </a:t>
            </a:r>
            <a:r>
              <a:rPr lang="en-IN" dirty="0" err="1"/>
              <a:t>startswith</a:t>
            </a:r>
            <a:r>
              <a:rPr lang="en-IN" dirty="0"/>
              <a:t> "Production" </a:t>
            </a:r>
          </a:p>
          <a:p>
            <a:r>
              <a:rPr lang="en-IN" dirty="0"/>
              <a:t>| summarize count() by </a:t>
            </a:r>
            <a:r>
              <a:rPr lang="en-IN" dirty="0" err="1"/>
              <a:t>ComputerIP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49804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66C55B-DB28-FAA9-851E-C07BF78CA765}"/>
              </a:ext>
            </a:extLst>
          </p:cNvPr>
          <p:cNvSpPr txBox="1"/>
          <p:nvPr/>
        </p:nvSpPr>
        <p:spPr>
          <a:xfrm>
            <a:off x="0" y="595318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//less efficient</a:t>
            </a:r>
          </a:p>
          <a:p>
            <a:r>
              <a:rPr lang="en-IN" dirty="0" err="1"/>
              <a:t>SecurityEvent</a:t>
            </a:r>
            <a:endParaRPr lang="en-IN" dirty="0"/>
          </a:p>
          <a:p>
            <a:r>
              <a:rPr lang="en-IN" dirty="0"/>
              <a:t>| extend Details = </a:t>
            </a:r>
            <a:r>
              <a:rPr lang="en-IN" dirty="0" err="1"/>
              <a:t>parse_xml</a:t>
            </a:r>
            <a:r>
              <a:rPr lang="en-IN" dirty="0"/>
              <a:t>(</a:t>
            </a:r>
            <a:r>
              <a:rPr lang="en-IN" dirty="0" err="1"/>
              <a:t>EventData</a:t>
            </a:r>
            <a:r>
              <a:rPr lang="en-IN" dirty="0"/>
              <a:t>)</a:t>
            </a:r>
          </a:p>
          <a:p>
            <a:r>
              <a:rPr lang="en-IN" dirty="0"/>
              <a:t>| extend </a:t>
            </a:r>
            <a:r>
              <a:rPr lang="en-IN" dirty="0" err="1"/>
              <a:t>FilePath</a:t>
            </a:r>
            <a:r>
              <a:rPr lang="en-IN" dirty="0"/>
              <a:t> = </a:t>
            </a:r>
            <a:r>
              <a:rPr lang="en-IN" dirty="0" err="1"/>
              <a:t>tostring</a:t>
            </a:r>
            <a:r>
              <a:rPr lang="en-IN" dirty="0"/>
              <a:t>(</a:t>
            </a:r>
            <a:r>
              <a:rPr lang="en-IN" dirty="0" err="1"/>
              <a:t>Details.UserData.RuleAndFileData.FilePath</a:t>
            </a:r>
            <a:r>
              <a:rPr lang="en-IN" dirty="0"/>
              <a:t>)</a:t>
            </a:r>
          </a:p>
          <a:p>
            <a:r>
              <a:rPr lang="en-IN" dirty="0"/>
              <a:t>| extend </a:t>
            </a:r>
            <a:r>
              <a:rPr lang="en-IN" dirty="0" err="1"/>
              <a:t>FileHash</a:t>
            </a:r>
            <a:r>
              <a:rPr lang="en-IN" dirty="0"/>
              <a:t> = </a:t>
            </a:r>
            <a:r>
              <a:rPr lang="en-IN" dirty="0" err="1"/>
              <a:t>tostring</a:t>
            </a:r>
            <a:r>
              <a:rPr lang="en-IN" dirty="0"/>
              <a:t>(</a:t>
            </a:r>
            <a:r>
              <a:rPr lang="en-IN" dirty="0" err="1"/>
              <a:t>Details.UserData.RuleAndFileData.FileHash</a:t>
            </a:r>
            <a:r>
              <a:rPr lang="en-IN" dirty="0"/>
              <a:t>)</a:t>
            </a:r>
          </a:p>
          <a:p>
            <a:r>
              <a:rPr lang="en-IN" dirty="0"/>
              <a:t>| where </a:t>
            </a:r>
            <a:r>
              <a:rPr lang="en-IN" dirty="0" err="1"/>
              <a:t>FileHash</a:t>
            </a:r>
            <a:r>
              <a:rPr lang="en-IN" dirty="0"/>
              <a:t> != "" and </a:t>
            </a:r>
            <a:r>
              <a:rPr lang="en-IN" dirty="0" err="1"/>
              <a:t>FilePath</a:t>
            </a:r>
            <a:r>
              <a:rPr lang="en-IN" dirty="0"/>
              <a:t> !</a:t>
            </a:r>
            <a:r>
              <a:rPr lang="en-IN" dirty="0" err="1"/>
              <a:t>startswith</a:t>
            </a:r>
            <a:r>
              <a:rPr lang="en-IN" dirty="0"/>
              <a:t> "%SYSTEM32"  // Problem: irrelevant results are filtered after all processing and parsing is done</a:t>
            </a:r>
          </a:p>
          <a:p>
            <a:r>
              <a:rPr lang="en-IN" dirty="0"/>
              <a:t>| summarize count() by </a:t>
            </a:r>
            <a:r>
              <a:rPr lang="en-IN" dirty="0" err="1"/>
              <a:t>FileHash</a:t>
            </a:r>
            <a:r>
              <a:rPr lang="en-IN" dirty="0"/>
              <a:t>, </a:t>
            </a:r>
            <a:r>
              <a:rPr lang="en-IN" dirty="0" err="1"/>
              <a:t>FilePath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563E65-F364-BD92-E585-07A1047321EB}"/>
              </a:ext>
            </a:extLst>
          </p:cNvPr>
          <p:cNvSpPr txBox="1"/>
          <p:nvPr/>
        </p:nvSpPr>
        <p:spPr>
          <a:xfrm>
            <a:off x="6096000" y="416023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//more efficient</a:t>
            </a:r>
          </a:p>
          <a:p>
            <a:r>
              <a:rPr lang="en-IN" dirty="0" err="1"/>
              <a:t>SecurityEvent</a:t>
            </a:r>
            <a:endParaRPr lang="en-IN" dirty="0"/>
          </a:p>
          <a:p>
            <a:r>
              <a:rPr lang="en-IN" dirty="0"/>
              <a:t>| where </a:t>
            </a:r>
            <a:r>
              <a:rPr lang="en-IN" dirty="0" err="1"/>
              <a:t>EventID</a:t>
            </a:r>
            <a:r>
              <a:rPr lang="en-IN" dirty="0"/>
              <a:t> == 8002 //Only this event have </a:t>
            </a:r>
            <a:r>
              <a:rPr lang="en-IN" dirty="0" err="1"/>
              <a:t>FileHash</a:t>
            </a:r>
            <a:endParaRPr lang="en-IN" dirty="0"/>
          </a:p>
          <a:p>
            <a:r>
              <a:rPr lang="en-IN" dirty="0"/>
              <a:t>| where </a:t>
            </a:r>
            <a:r>
              <a:rPr lang="en-IN" dirty="0" err="1"/>
              <a:t>EventData</a:t>
            </a:r>
            <a:r>
              <a:rPr lang="en-IN" dirty="0"/>
              <a:t> !has "%SYSTEM32" //Early removal of unwanted records</a:t>
            </a:r>
          </a:p>
          <a:p>
            <a:r>
              <a:rPr lang="en-IN" dirty="0"/>
              <a:t>| extend Details = </a:t>
            </a:r>
            <a:r>
              <a:rPr lang="en-IN" dirty="0" err="1"/>
              <a:t>parse_xml</a:t>
            </a:r>
            <a:r>
              <a:rPr lang="en-IN" dirty="0"/>
              <a:t>(</a:t>
            </a:r>
            <a:r>
              <a:rPr lang="en-IN" dirty="0" err="1"/>
              <a:t>EventData</a:t>
            </a:r>
            <a:r>
              <a:rPr lang="en-IN" dirty="0"/>
              <a:t>)</a:t>
            </a:r>
          </a:p>
          <a:p>
            <a:r>
              <a:rPr lang="en-IN" dirty="0"/>
              <a:t>| extend </a:t>
            </a:r>
            <a:r>
              <a:rPr lang="en-IN" dirty="0" err="1"/>
              <a:t>FilePath</a:t>
            </a:r>
            <a:r>
              <a:rPr lang="en-IN" dirty="0"/>
              <a:t> = </a:t>
            </a:r>
            <a:r>
              <a:rPr lang="en-IN" dirty="0" err="1"/>
              <a:t>tostring</a:t>
            </a:r>
            <a:r>
              <a:rPr lang="en-IN" dirty="0"/>
              <a:t>(</a:t>
            </a:r>
            <a:r>
              <a:rPr lang="en-IN" dirty="0" err="1"/>
              <a:t>Details.UserData.RuleAndFileData.FilePath</a:t>
            </a:r>
            <a:r>
              <a:rPr lang="en-IN" dirty="0"/>
              <a:t>)</a:t>
            </a:r>
          </a:p>
          <a:p>
            <a:r>
              <a:rPr lang="en-IN" dirty="0"/>
              <a:t>| extend </a:t>
            </a:r>
            <a:r>
              <a:rPr lang="en-IN" dirty="0" err="1"/>
              <a:t>FileHash</a:t>
            </a:r>
            <a:r>
              <a:rPr lang="en-IN" dirty="0"/>
              <a:t> = </a:t>
            </a:r>
            <a:r>
              <a:rPr lang="en-IN" dirty="0" err="1"/>
              <a:t>tostring</a:t>
            </a:r>
            <a:r>
              <a:rPr lang="en-IN" dirty="0"/>
              <a:t>(</a:t>
            </a:r>
            <a:r>
              <a:rPr lang="en-IN" dirty="0" err="1"/>
              <a:t>Details.UserData.RuleAndFileData.FileHash</a:t>
            </a:r>
            <a:r>
              <a:rPr lang="en-IN" dirty="0"/>
              <a:t>)</a:t>
            </a:r>
          </a:p>
          <a:p>
            <a:r>
              <a:rPr lang="en-IN" dirty="0"/>
              <a:t>| where </a:t>
            </a:r>
            <a:r>
              <a:rPr lang="en-IN" dirty="0" err="1"/>
              <a:t>FileHash</a:t>
            </a:r>
            <a:r>
              <a:rPr lang="en-IN" dirty="0"/>
              <a:t> != "" and </a:t>
            </a:r>
            <a:r>
              <a:rPr lang="en-IN" dirty="0" err="1"/>
              <a:t>FilePath</a:t>
            </a:r>
            <a:r>
              <a:rPr lang="en-IN" dirty="0"/>
              <a:t> !</a:t>
            </a:r>
            <a:r>
              <a:rPr lang="en-IN" dirty="0" err="1"/>
              <a:t>startswith</a:t>
            </a:r>
            <a:r>
              <a:rPr lang="en-IN" dirty="0"/>
              <a:t> "%SYSTEM32"  // exact removal of results. Early filter is not accurate enough</a:t>
            </a:r>
          </a:p>
          <a:p>
            <a:r>
              <a:rPr lang="en-IN" dirty="0"/>
              <a:t>| summarize count() by </a:t>
            </a:r>
            <a:r>
              <a:rPr lang="en-IN" dirty="0" err="1"/>
              <a:t>FileHash</a:t>
            </a:r>
            <a:r>
              <a:rPr lang="en-IN" dirty="0"/>
              <a:t>, </a:t>
            </a:r>
            <a:r>
              <a:rPr lang="en-IN" dirty="0" err="1"/>
              <a:t>FilePath</a:t>
            </a:r>
            <a:endParaRPr lang="en-IN" dirty="0"/>
          </a:p>
          <a:p>
            <a:r>
              <a:rPr lang="en-IN" dirty="0"/>
              <a:t>| where </a:t>
            </a:r>
            <a:r>
              <a:rPr lang="en-IN" dirty="0" err="1"/>
              <a:t>FileHash</a:t>
            </a:r>
            <a:r>
              <a:rPr lang="en-IN" dirty="0"/>
              <a:t> != "" // No need to filter out %SYSTEM32 here as it was removed before</a:t>
            </a:r>
          </a:p>
        </p:txBody>
      </p:sp>
    </p:spTree>
    <p:extLst>
      <p:ext uri="{BB962C8B-B14F-4D97-AF65-F5344CB8AC3E}">
        <p14:creationId xmlns:p14="http://schemas.microsoft.com/office/powerpoint/2010/main" val="2912311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EA1B3-7F17-246E-0DE2-493DB18C8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6B984-F6E7-5329-24A1-7FAB26282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 string literal with \ requires escaping with \. The same can be achieved by using @ at the beginning.</a:t>
            </a:r>
          </a:p>
          <a:p>
            <a:r>
              <a:rPr lang="en-IN" dirty="0"/>
              <a:t>Add comment by using  //</a:t>
            </a:r>
          </a:p>
          <a:p>
            <a:r>
              <a:rPr lang="en-IN" dirty="0"/>
              <a:t>Use “ago()” function for flexibility of time filter.</a:t>
            </a:r>
          </a:p>
          <a:p>
            <a:r>
              <a:rPr lang="en-IN" dirty="0"/>
              <a:t>Rename column during project. E.g. project </a:t>
            </a:r>
            <a:r>
              <a:rPr lang="en-IN" dirty="0" err="1"/>
              <a:t>TimeGenerated</a:t>
            </a:r>
            <a:r>
              <a:rPr lang="en-IN" dirty="0"/>
              <a:t>, </a:t>
            </a:r>
            <a:r>
              <a:rPr lang="en-IN" dirty="0" err="1"/>
              <a:t>EventID</a:t>
            </a:r>
            <a:r>
              <a:rPr lang="en-IN" dirty="0"/>
              <a:t>, </a:t>
            </a:r>
            <a:r>
              <a:rPr lang="en-IN" dirty="0" err="1"/>
              <a:t>UserName</a:t>
            </a:r>
            <a:r>
              <a:rPr lang="en-IN" dirty="0"/>
              <a:t> = Account, Computer</a:t>
            </a:r>
          </a:p>
          <a:p>
            <a:r>
              <a:rPr lang="en-IN" dirty="0"/>
              <a:t>Count the number of records using count</a:t>
            </a:r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count</a:t>
            </a:r>
          </a:p>
        </p:txBody>
      </p:sp>
    </p:spTree>
    <p:extLst>
      <p:ext uri="{BB962C8B-B14F-4D97-AF65-F5344CB8AC3E}">
        <p14:creationId xmlns:p14="http://schemas.microsoft.com/office/powerpoint/2010/main" val="26205561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80D7-7F2E-3886-642B-B400FA74E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30F70-816B-41E7-2FBB-3C0D7B649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Write a query to display the trend of log ingestion in </a:t>
            </a:r>
            <a:r>
              <a:rPr lang="en-IN" dirty="0" err="1"/>
              <a:t>SecurityEvent</a:t>
            </a:r>
            <a:r>
              <a:rPr lang="en-IN" dirty="0"/>
              <a:t> Table every 15 mins. </a:t>
            </a:r>
          </a:p>
          <a:p>
            <a:r>
              <a:rPr lang="en-IN" dirty="0"/>
              <a:t>Write a query to display </a:t>
            </a:r>
            <a:r>
              <a:rPr lang="en-IN" dirty="0" err="1"/>
              <a:t>SecurityAlerts</a:t>
            </a:r>
            <a:r>
              <a:rPr lang="en-IN" dirty="0"/>
              <a:t> by different providers. Plot a pie chart.</a:t>
            </a:r>
          </a:p>
          <a:p>
            <a:r>
              <a:rPr lang="en-IN" dirty="0"/>
              <a:t>Write a query to display users who have more than 5 failed logins in an hour.</a:t>
            </a:r>
          </a:p>
          <a:p>
            <a:r>
              <a:rPr lang="en-IN" dirty="0"/>
              <a:t>Create a query to detect failed logins in Linux. Parse the data to view the username who tried to login, the IP from where the user tried to login.</a:t>
            </a:r>
          </a:p>
        </p:txBody>
      </p:sp>
    </p:spTree>
    <p:extLst>
      <p:ext uri="{BB962C8B-B14F-4D97-AF65-F5344CB8AC3E}">
        <p14:creationId xmlns:p14="http://schemas.microsoft.com/office/powerpoint/2010/main" val="2597074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314B-7659-6F7B-BC22-7E490A5E4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‘project’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76EC3-3D12-849B-0CEC-072AC5B10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project &lt;ColName1&gt;, &lt;ColName2&gt;….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</a:t>
            </a:r>
          </a:p>
          <a:p>
            <a:pPr marL="0" indent="0">
              <a:buNone/>
            </a:pPr>
            <a:r>
              <a:rPr lang="en-IN" dirty="0"/>
              <a:t>Heartbeat</a:t>
            </a:r>
          </a:p>
          <a:p>
            <a:pPr marL="0" indent="0">
              <a:buNone/>
            </a:pPr>
            <a:r>
              <a:rPr lang="en-IN" dirty="0"/>
              <a:t>| where Computer == “DC.contoso.com”</a:t>
            </a:r>
          </a:p>
          <a:p>
            <a:pPr marL="0" indent="0">
              <a:buNone/>
            </a:pPr>
            <a:r>
              <a:rPr lang="en-IN" dirty="0"/>
              <a:t>| project Computer, </a:t>
            </a:r>
            <a:r>
              <a:rPr lang="en-IN" dirty="0" err="1"/>
              <a:t>OSType</a:t>
            </a:r>
            <a:r>
              <a:rPr lang="en-IN" dirty="0"/>
              <a:t>, </a:t>
            </a:r>
            <a:r>
              <a:rPr lang="en-IN" dirty="0" err="1"/>
              <a:t>OSName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0859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25384-A273-EB48-C47A-81D7DFDF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‘project-away’, ‘project-rename’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6643A-EB71-6BD8-2F86-F8DAABAE70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SecurityEvent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project-away</a:t>
            </a:r>
          </a:p>
        </p:txBody>
      </p:sp>
    </p:spTree>
    <p:extLst>
      <p:ext uri="{BB962C8B-B14F-4D97-AF65-F5344CB8AC3E}">
        <p14:creationId xmlns:p14="http://schemas.microsoft.com/office/powerpoint/2010/main" val="336000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3258-5DF9-3140-6B81-18CC8EFE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‘extend’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9778E-1F7F-F9B4-93C6-D5FD006BF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T</a:t>
            </a:r>
          </a:p>
          <a:p>
            <a:pPr marL="0" indent="0">
              <a:buNone/>
            </a:pPr>
            <a:r>
              <a:rPr lang="en-IN" dirty="0"/>
              <a:t>| extend &lt;</a:t>
            </a:r>
            <a:r>
              <a:rPr lang="en-IN" dirty="0" err="1"/>
              <a:t>ColName</a:t>
            </a:r>
            <a:r>
              <a:rPr lang="en-IN" dirty="0"/>
              <a:t>&gt; = [expression]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e.g. </a:t>
            </a:r>
          </a:p>
          <a:p>
            <a:pPr marL="0" indent="0">
              <a:buNone/>
            </a:pPr>
            <a:r>
              <a:rPr lang="en-IN" dirty="0" err="1"/>
              <a:t>SecurityEvents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| extend </a:t>
            </a:r>
            <a:r>
              <a:rPr lang="en-IN" dirty="0" err="1"/>
              <a:t>ComputerNameLen</a:t>
            </a:r>
            <a:r>
              <a:rPr lang="en-IN" dirty="0"/>
              <a:t> = </a:t>
            </a:r>
            <a:r>
              <a:rPr lang="en-IN" dirty="0" err="1"/>
              <a:t>strlen</a:t>
            </a:r>
            <a:r>
              <a:rPr lang="en-IN" dirty="0"/>
              <a:t>(Computer)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Syslog</a:t>
            </a:r>
          </a:p>
          <a:p>
            <a:pPr marL="0" indent="0">
              <a:buNone/>
            </a:pPr>
            <a:r>
              <a:rPr lang="en-IN" dirty="0"/>
              <a:t>| extend Delay = </a:t>
            </a:r>
            <a:r>
              <a:rPr lang="en-IN" dirty="0" err="1"/>
              <a:t>ingestion_time</a:t>
            </a:r>
            <a:r>
              <a:rPr lang="en-IN" dirty="0"/>
              <a:t>() - </a:t>
            </a:r>
            <a:r>
              <a:rPr lang="en-IN" dirty="0" err="1"/>
              <a:t>TimeGenerated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5423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99024-6BF0-9943-C266-A6998F9B6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Task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F92F-A14E-0B7A-E0DB-523CDE8CA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Create a KQL query to detect all Logon Events in last 24 hours. Display only the Time, User Name and Computer Name.</a:t>
            </a:r>
          </a:p>
        </p:txBody>
      </p:sp>
    </p:spTree>
    <p:extLst>
      <p:ext uri="{BB962C8B-B14F-4D97-AF65-F5344CB8AC3E}">
        <p14:creationId xmlns:p14="http://schemas.microsoft.com/office/powerpoint/2010/main" val="3828616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1980</TotalTime>
  <Words>2965</Words>
  <Application>Microsoft Office PowerPoint</Application>
  <PresentationFormat>Widescreen</PresentationFormat>
  <Paragraphs>441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Arial</vt:lpstr>
      <vt:lpstr>Calibri</vt:lpstr>
      <vt:lpstr>Calibri Light</vt:lpstr>
      <vt:lpstr>Office Theme</vt:lpstr>
      <vt:lpstr>KQL</vt:lpstr>
      <vt:lpstr>pipes</vt:lpstr>
      <vt:lpstr>What is a table??</vt:lpstr>
      <vt:lpstr>‘where’ (filter)</vt:lpstr>
      <vt:lpstr>‘search’</vt:lpstr>
      <vt:lpstr>‘project’</vt:lpstr>
      <vt:lpstr>‘project-away’, ‘project-rename’</vt:lpstr>
      <vt:lpstr>‘extend’</vt:lpstr>
      <vt:lpstr>Lab Task 1</vt:lpstr>
      <vt:lpstr>Lab Task 2</vt:lpstr>
      <vt:lpstr>‘summarize’</vt:lpstr>
      <vt:lpstr>‘make_list’, ’make_set’</vt:lpstr>
      <vt:lpstr>Variants and add-ons to ‘summarize’</vt:lpstr>
      <vt:lpstr>‘order by’ (sort)</vt:lpstr>
      <vt:lpstr>‘iff’</vt:lpstr>
      <vt:lpstr>Lab Task 3</vt:lpstr>
      <vt:lpstr>Lab Task 4</vt:lpstr>
      <vt:lpstr>‘bin’: Visualize (create chart)</vt:lpstr>
      <vt:lpstr>Lab Task 5</vt:lpstr>
      <vt:lpstr>Lab Task 6</vt:lpstr>
      <vt:lpstr>‘let’: Declare variables</vt:lpstr>
      <vt:lpstr>‘materialize()’</vt:lpstr>
      <vt:lpstr>‘union’</vt:lpstr>
      <vt:lpstr>Incident Creation Rule</vt:lpstr>
      <vt:lpstr>‘join’</vt:lpstr>
      <vt:lpstr>PowerPoint Presentation</vt:lpstr>
      <vt:lpstr>PowerPoint Presentation</vt:lpstr>
      <vt:lpstr>PowerPoint Presentation</vt:lpstr>
      <vt:lpstr>Watchlists</vt:lpstr>
      <vt:lpstr>Firewall Logs</vt:lpstr>
      <vt:lpstr>Data parsing</vt:lpstr>
      <vt:lpstr>Lab Task 7 – parse-where</vt:lpstr>
      <vt:lpstr>Lab Task 8</vt:lpstr>
      <vt:lpstr>Lab Task 9</vt:lpstr>
      <vt:lpstr>‘parse_url’, ‘parse_path’</vt:lpstr>
      <vt:lpstr>‘bag_unpack()’ plugin</vt:lpstr>
      <vt:lpstr>‘case()’</vt:lpstr>
      <vt:lpstr>Lab Task 10</vt:lpstr>
      <vt:lpstr>Lab Task 11</vt:lpstr>
      <vt:lpstr>ThreatIntelligence</vt:lpstr>
      <vt:lpstr>Working with strings</vt:lpstr>
      <vt:lpstr>Lab Task 11</vt:lpstr>
      <vt:lpstr>RegEx Re2</vt:lpstr>
      <vt:lpstr>PowerPoint Presentation</vt:lpstr>
      <vt:lpstr>‘extract()’, ‘extract_all()’</vt:lpstr>
      <vt:lpstr>Working with IPs</vt:lpstr>
      <vt:lpstr>Cross cluster queries</vt:lpstr>
      <vt:lpstr>Custom Logs</vt:lpstr>
      <vt:lpstr>Query optimization</vt:lpstr>
      <vt:lpstr>PowerPoint Presentation</vt:lpstr>
      <vt:lpstr>PowerPoint Presentation</vt:lpstr>
      <vt:lpstr>Tips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Shameek Das</dc:creator>
  <cp:lastModifiedBy>Shameek Das</cp:lastModifiedBy>
  <cp:revision>48</cp:revision>
  <dcterms:created xsi:type="dcterms:W3CDTF">2025-03-11T08:25:55Z</dcterms:created>
  <dcterms:modified xsi:type="dcterms:W3CDTF">2025-03-30T15:28:13Z</dcterms:modified>
</cp:coreProperties>
</file>