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64" r:id="rId11"/>
    <p:sldId id="267" r:id="rId12"/>
    <p:sldId id="2146847065" r:id="rId13"/>
    <p:sldId id="2146847066" r:id="rId14"/>
    <p:sldId id="2146847067" r:id="rId15"/>
    <p:sldId id="2146847069"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bm.com/cloud/watson-studio"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5" Type="http://schemas.openxmlformats.org/officeDocument/2006/relationships/hyperlink" Target="https://www.ibm.com/cloud/machine-learning" TargetMode="External"/><Relationship Id="rId4" Type="http://schemas.openxmlformats.org/officeDocument/2006/relationships/hyperlink" Target="https://scikitlearn.org/stable/modules/generated/sklearn.ensemble.RandomForestClassifier.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itchFamily="34" charset="0"/>
                <a:cs typeface="Arial" pitchFamily="34" charset="0"/>
              </a:rPr>
              <a:t>Power </a:t>
            </a:r>
            <a:r>
              <a:rPr lang="en-US" b="1" dirty="0">
                <a:solidFill>
                  <a:schemeClr val="accent1"/>
                </a:solidFill>
                <a:latin typeface="Arial" pitchFamily="34" charset="0"/>
                <a:cs typeface="Arial" pitchFamily="34" charset="0"/>
              </a:rPr>
              <a:t>System Fault Detection and Classification</a:t>
            </a:r>
            <a:r>
              <a:rPr lang="en-US" b="1" dirty="0">
                <a:solidFill>
                  <a:schemeClr val="accent1"/>
                </a:solidFill>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TANISHA CHOPRA – SG. BALEKUNDRI INSTITUTE OF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629" y="1301750"/>
            <a:ext cx="9898742" cy="4673600"/>
          </a:xfrm>
        </p:spPr>
      </p:pic>
    </p:spTree>
    <p:extLst>
      <p:ext uri="{BB962C8B-B14F-4D97-AF65-F5344CB8AC3E}">
        <p14:creationId xmlns:p14="http://schemas.microsoft.com/office/powerpoint/2010/main" val="224782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029" y="1301750"/>
            <a:ext cx="9847942" cy="4673600"/>
          </a:xfrm>
        </p:spPr>
      </p:pic>
    </p:spTree>
    <p:extLst>
      <p:ext uri="{BB962C8B-B14F-4D97-AF65-F5344CB8AC3E}">
        <p14:creationId xmlns:p14="http://schemas.microsoft.com/office/powerpoint/2010/main" val="224782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302026"/>
            <a:ext cx="11029615" cy="4673324"/>
          </a:xfrm>
        </p:spPr>
      </p:pic>
    </p:spTree>
    <p:extLst>
      <p:ext uri="{BB962C8B-B14F-4D97-AF65-F5344CB8AC3E}">
        <p14:creationId xmlns:p14="http://schemas.microsoft.com/office/powerpoint/2010/main" val="224782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500" dirty="0">
                <a:solidFill>
                  <a:schemeClr val="tx1"/>
                </a:solidFill>
              </a:rPr>
              <a:t>The proposed machine learning-based system successfully detects and classifies different types of power system faults using real-time electrical data. By leveraging algorithms like Random Forest and deploying the model on IBM Cloud, the system ensures fast and accurate fault identification, which is essential for maintaining power grid stability and reducing downtime. The cloud-based deployment also supports scalability, accessibility, and integration with smart grid infrastructure.</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sz="2500" dirty="0">
                <a:solidFill>
                  <a:schemeClr val="tx1"/>
                </a:solidFill>
              </a:rPr>
              <a:t>Integrate the system with </a:t>
            </a:r>
            <a:r>
              <a:rPr lang="en-US" sz="2500" b="1" dirty="0">
                <a:solidFill>
                  <a:schemeClr val="tx1"/>
                </a:solidFill>
              </a:rPr>
              <a:t>real-time </a:t>
            </a:r>
            <a:r>
              <a:rPr lang="en-US" sz="2500" b="1" dirty="0" err="1">
                <a:solidFill>
                  <a:schemeClr val="tx1"/>
                </a:solidFill>
              </a:rPr>
              <a:t>IoT</a:t>
            </a:r>
            <a:r>
              <a:rPr lang="en-US" sz="2500" b="1" dirty="0">
                <a:solidFill>
                  <a:schemeClr val="tx1"/>
                </a:solidFill>
              </a:rPr>
              <a:t> sensors</a:t>
            </a:r>
            <a:r>
              <a:rPr lang="en-US" sz="2500" dirty="0">
                <a:solidFill>
                  <a:schemeClr val="tx1"/>
                </a:solidFill>
              </a:rPr>
              <a:t> in smart grids.</a:t>
            </a:r>
          </a:p>
          <a:p>
            <a:r>
              <a:rPr lang="en-US" sz="2500" dirty="0">
                <a:solidFill>
                  <a:schemeClr val="tx1"/>
                </a:solidFill>
              </a:rPr>
              <a:t>Extend the model to </a:t>
            </a:r>
            <a:r>
              <a:rPr lang="en-US" sz="2500" b="1" dirty="0">
                <a:solidFill>
                  <a:schemeClr val="tx1"/>
                </a:solidFill>
              </a:rPr>
              <a:t>predict fault severity and recovery time</a:t>
            </a:r>
            <a:r>
              <a:rPr lang="en-US" sz="2500" dirty="0">
                <a:solidFill>
                  <a:schemeClr val="tx1"/>
                </a:solidFill>
              </a:rPr>
              <a:t>.</a:t>
            </a:r>
          </a:p>
          <a:p>
            <a:r>
              <a:rPr lang="en-US" sz="2500" dirty="0">
                <a:solidFill>
                  <a:schemeClr val="tx1"/>
                </a:solidFill>
              </a:rPr>
              <a:t>Include </a:t>
            </a:r>
            <a:r>
              <a:rPr lang="en-US" sz="2500" b="1" dirty="0">
                <a:solidFill>
                  <a:schemeClr val="tx1"/>
                </a:solidFill>
              </a:rPr>
              <a:t>deep learning</a:t>
            </a:r>
            <a:r>
              <a:rPr lang="en-US" sz="2500" dirty="0">
                <a:solidFill>
                  <a:schemeClr val="tx1"/>
                </a:solidFill>
              </a:rPr>
              <a:t> methods like LSTM for better fault prediction in dynamic environments.</a:t>
            </a:r>
          </a:p>
          <a:p>
            <a:r>
              <a:rPr lang="en-US" sz="2500" dirty="0">
                <a:solidFill>
                  <a:schemeClr val="tx1"/>
                </a:solidFill>
              </a:rPr>
              <a:t>Build a </a:t>
            </a:r>
            <a:r>
              <a:rPr lang="en-US" sz="2500" b="1" dirty="0">
                <a:solidFill>
                  <a:schemeClr val="tx1"/>
                </a:solidFill>
              </a:rPr>
              <a:t>mobile/web dashboard</a:t>
            </a:r>
            <a:r>
              <a:rPr lang="en-US" sz="2500" dirty="0">
                <a:solidFill>
                  <a:schemeClr val="tx1"/>
                </a:solidFill>
              </a:rPr>
              <a:t> for real-time monitoring and alerts.</a:t>
            </a:r>
          </a:p>
          <a:p>
            <a:r>
              <a:rPr lang="en-US" sz="2500" dirty="0">
                <a:solidFill>
                  <a:schemeClr val="tx1"/>
                </a:solidFill>
              </a:rPr>
              <a:t>Improve the model with </a:t>
            </a:r>
            <a:r>
              <a:rPr lang="en-US" sz="2500" b="1" dirty="0">
                <a:solidFill>
                  <a:schemeClr val="tx1"/>
                </a:solidFill>
              </a:rPr>
              <a:t>more diverse datasets</a:t>
            </a:r>
            <a:r>
              <a:rPr lang="en-US" sz="2500" dirty="0">
                <a:solidFill>
                  <a:schemeClr val="tx1"/>
                </a:solidFill>
              </a:rPr>
              <a:t> from various regions or seasons.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r>
              <a:rPr lang="en-US" sz="2400" dirty="0" err="1" smtClean="0">
                <a:solidFill>
                  <a:schemeClr val="tx1"/>
                </a:solidFill>
              </a:rPr>
              <a:t>Kaggle</a:t>
            </a:r>
            <a:r>
              <a:rPr lang="en-US" sz="2400" dirty="0" smtClean="0">
                <a:solidFill>
                  <a:schemeClr val="tx1"/>
                </a:solidFill>
              </a:rPr>
              <a:t> </a:t>
            </a:r>
            <a:r>
              <a:rPr lang="en-US" sz="2400" dirty="0">
                <a:solidFill>
                  <a:schemeClr val="tx1"/>
                </a:solidFill>
              </a:rPr>
              <a:t>– </a:t>
            </a:r>
            <a:r>
              <a:rPr lang="en-US" sz="2400" i="1" dirty="0">
                <a:solidFill>
                  <a:schemeClr val="tx1"/>
                </a:solidFill>
              </a:rPr>
              <a:t>Power System Faults Dataset</a:t>
            </a:r>
            <a:r>
              <a:rPr lang="en-US" sz="2400" dirty="0">
                <a:solidFill>
                  <a:schemeClr val="tx1"/>
                </a:solidFill>
              </a:rPr>
              <a:t/>
            </a:r>
            <a:br>
              <a:rPr lang="en-US" sz="2400" dirty="0">
                <a:solidFill>
                  <a:schemeClr val="tx1"/>
                </a:solidFill>
              </a:rPr>
            </a:br>
            <a:r>
              <a:rPr lang="en-US" sz="2400" dirty="0">
                <a:solidFill>
                  <a:schemeClr val="tx1"/>
                </a:solidFill>
                <a:hlinkClick r:id="rId2"/>
              </a:rPr>
              <a:t>https://www.kaggle.com/datasets/ziya07/power-system-faults-dataset</a:t>
            </a:r>
            <a:endParaRPr lang="en-US" sz="2400" dirty="0">
              <a:solidFill>
                <a:schemeClr val="tx1"/>
              </a:solidFill>
            </a:endParaRPr>
          </a:p>
          <a:p>
            <a:r>
              <a:rPr lang="en-US" sz="2400" dirty="0">
                <a:solidFill>
                  <a:schemeClr val="tx1"/>
                </a:solidFill>
              </a:rPr>
              <a:t>IBM Cloud Docs – </a:t>
            </a:r>
            <a:r>
              <a:rPr lang="en-US" sz="2400" i="1" dirty="0">
                <a:solidFill>
                  <a:schemeClr val="tx1"/>
                </a:solidFill>
              </a:rPr>
              <a:t>Watson Studio</a:t>
            </a:r>
            <a:r>
              <a:rPr lang="en-US" sz="2400" dirty="0">
                <a:solidFill>
                  <a:schemeClr val="tx1"/>
                </a:solidFill>
              </a:rPr>
              <a:t/>
            </a:r>
            <a:br>
              <a:rPr lang="en-US" sz="2400" dirty="0">
                <a:solidFill>
                  <a:schemeClr val="tx1"/>
                </a:solidFill>
              </a:rPr>
            </a:br>
            <a:r>
              <a:rPr lang="en-US" sz="2400" dirty="0">
                <a:solidFill>
                  <a:schemeClr val="tx1"/>
                </a:solidFill>
                <a:hlinkClick r:id="rId3"/>
              </a:rPr>
              <a:t>https://</a:t>
            </a:r>
            <a:r>
              <a:rPr lang="en-US" sz="2400" dirty="0" smtClean="0">
                <a:solidFill>
                  <a:schemeClr val="tx1"/>
                </a:solidFill>
                <a:hlinkClick r:id="rId3"/>
              </a:rPr>
              <a:t>www.ibm.com/cloud/watson-studio</a:t>
            </a:r>
            <a:endParaRPr lang="en-US" sz="2400" dirty="0" smtClean="0">
              <a:solidFill>
                <a:schemeClr val="tx1"/>
              </a:solidFill>
            </a:endParaRPr>
          </a:p>
          <a:p>
            <a:r>
              <a:rPr lang="en-US" sz="2400" b="1" dirty="0"/>
              <a:t>IBM Cloud - Watson Studio</a:t>
            </a:r>
            <a:r>
              <a:rPr lang="en-US" sz="2400" dirty="0"/>
              <a:t/>
            </a:r>
            <a:br>
              <a:rPr lang="en-US" sz="2400" dirty="0"/>
            </a:br>
            <a:r>
              <a:rPr lang="en-US" sz="2400" dirty="0">
                <a:hlinkClick r:id="rId3"/>
              </a:rPr>
              <a:t>https://</a:t>
            </a:r>
            <a:r>
              <a:rPr lang="en-US" sz="2400" dirty="0" smtClean="0">
                <a:hlinkClick r:id="rId3"/>
              </a:rPr>
              <a:t>www.ibm.com/cloud/watson-studio</a:t>
            </a:r>
            <a:endParaRPr lang="en-US" sz="2400" dirty="0">
              <a:solidFill>
                <a:schemeClr val="tx1"/>
              </a:solidFill>
            </a:endParaRPr>
          </a:p>
          <a:p>
            <a:r>
              <a:rPr lang="en-US" sz="2400" dirty="0" err="1">
                <a:solidFill>
                  <a:schemeClr val="tx1"/>
                </a:solidFill>
              </a:rPr>
              <a:t>Scikit</a:t>
            </a:r>
            <a:r>
              <a:rPr lang="en-US" sz="2400" dirty="0">
                <a:solidFill>
                  <a:schemeClr val="tx1"/>
                </a:solidFill>
              </a:rPr>
              <a:t>-learn Documentation – </a:t>
            </a:r>
            <a:r>
              <a:rPr lang="en-US" sz="2400" i="1" dirty="0">
                <a:solidFill>
                  <a:schemeClr val="tx1"/>
                </a:solidFill>
              </a:rPr>
              <a:t>Random Forest Classifier</a:t>
            </a:r>
            <a:r>
              <a:rPr lang="en-US" sz="2400" dirty="0">
                <a:solidFill>
                  <a:schemeClr val="tx1"/>
                </a:solidFill>
              </a:rPr>
              <a:t/>
            </a:r>
            <a:br>
              <a:rPr lang="en-US" sz="2400" dirty="0">
                <a:solidFill>
                  <a:schemeClr val="tx1"/>
                </a:solidFill>
              </a:rPr>
            </a:br>
            <a:r>
              <a:rPr lang="en-US" sz="2400" dirty="0">
                <a:solidFill>
                  <a:schemeClr val="tx1"/>
                </a:solidFill>
                <a:hlinkClick r:id="rId4"/>
              </a:rPr>
              <a:t>https://</a:t>
            </a:r>
            <a:r>
              <a:rPr lang="en-US" sz="2400" dirty="0" smtClean="0">
                <a:solidFill>
                  <a:schemeClr val="tx1"/>
                </a:solidFill>
                <a:hlinkClick r:id="rId4"/>
              </a:rPr>
              <a:t>scikitlearn.org/stable/modules/generated/sklearn.ensemble.RandomForestClassifier.html</a:t>
            </a:r>
            <a:endParaRPr lang="en-US" sz="2400" dirty="0" smtClean="0">
              <a:solidFill>
                <a:schemeClr val="tx1"/>
              </a:solidFill>
            </a:endParaRPr>
          </a:p>
          <a:p>
            <a:r>
              <a:rPr lang="en-US" sz="2400" b="1" dirty="0"/>
              <a:t>IBM Cloud - Watson Machine Learning</a:t>
            </a:r>
            <a:r>
              <a:rPr lang="en-US" sz="2400" dirty="0"/>
              <a:t/>
            </a:r>
            <a:br>
              <a:rPr lang="en-US" sz="2400" dirty="0"/>
            </a:br>
            <a:r>
              <a:rPr lang="en-US" sz="2400" dirty="0">
                <a:hlinkClick r:id="rId5"/>
              </a:rPr>
              <a:t>https://</a:t>
            </a:r>
            <a:r>
              <a:rPr lang="en-US" sz="2400" dirty="0" smtClean="0">
                <a:hlinkClick r:id="rId5"/>
              </a:rPr>
              <a:t>www.ibm.com/cloud/machine-learning</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3804" y="1301750"/>
            <a:ext cx="6611696" cy="5163502"/>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5426" y="1301750"/>
            <a:ext cx="6602774" cy="519406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5037" y="1447800"/>
            <a:ext cx="7781925" cy="43815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smtClean="0">
                <a:solidFill>
                  <a:schemeClr val="tx1"/>
                </a:solidFill>
              </a:rPr>
              <a:t>Design </a:t>
            </a:r>
            <a:r>
              <a:rPr lang="en-US" sz="2400" dirty="0">
                <a:solidFill>
                  <a:schemeClr val="tx1"/>
                </a:solidFill>
              </a:rPr>
              <a:t>a machine learning model to detect and classify different types of faults in a power distribution system. Using electrical measurement data (e.g., voltage and current </a:t>
            </a:r>
            <a:r>
              <a:rPr lang="en-US" sz="2400" dirty="0" err="1">
                <a:solidFill>
                  <a:schemeClr val="tx1"/>
                </a:solidFill>
              </a:rPr>
              <a:t>phasors</a:t>
            </a:r>
            <a:r>
              <a:rPr lang="en-US" sz="2400" dirty="0">
                <a:solidFill>
                  <a:schemeClr val="tx1"/>
                </a:solidFill>
              </a:rPr>
              <a:t>),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000" b="1" dirty="0" smtClean="0">
              <a:solidFill>
                <a:schemeClr val="tx1"/>
              </a:solidFill>
            </a:endParaRPr>
          </a:p>
          <a:p>
            <a:pPr marL="0" indent="0">
              <a:buNone/>
            </a:pPr>
            <a:r>
              <a:rPr lang="en-US" sz="2000" dirty="0" smtClean="0">
                <a:solidFill>
                  <a:schemeClr val="tx1"/>
                </a:solidFill>
              </a:rPr>
              <a:t>The </a:t>
            </a:r>
            <a:r>
              <a:rPr lang="en-US" sz="2000" dirty="0">
                <a:solidFill>
                  <a:schemeClr val="tx1"/>
                </a:solidFill>
              </a:rPr>
              <a:t>system will use machine learning to detect and classify power system faults. It will help identify faults like Line-to-Ground, Line-to-Line, and Three-Phase quickly and accurately.</a:t>
            </a:r>
          </a:p>
          <a:p>
            <a:r>
              <a:rPr lang="en-US" sz="2000" b="1" dirty="0">
                <a:solidFill>
                  <a:schemeClr val="tx1"/>
                </a:solidFill>
              </a:rPr>
              <a:t>1. Data </a:t>
            </a:r>
            <a:r>
              <a:rPr lang="en-US" sz="2000" b="1" dirty="0" smtClean="0">
                <a:solidFill>
                  <a:schemeClr val="tx1"/>
                </a:solidFill>
              </a:rPr>
              <a:t>Collection: </a:t>
            </a:r>
            <a:r>
              <a:rPr lang="en-US" sz="2000" dirty="0" smtClean="0">
                <a:solidFill>
                  <a:schemeClr val="tx1"/>
                </a:solidFill>
              </a:rPr>
              <a:t>Historical </a:t>
            </a:r>
            <a:r>
              <a:rPr lang="en-US" sz="2000" dirty="0">
                <a:solidFill>
                  <a:schemeClr val="tx1"/>
                </a:solidFill>
              </a:rPr>
              <a:t>data of voltage and current </a:t>
            </a:r>
            <a:r>
              <a:rPr lang="en-US" sz="2000" dirty="0" err="1">
                <a:solidFill>
                  <a:schemeClr val="tx1"/>
                </a:solidFill>
              </a:rPr>
              <a:t>phasors</a:t>
            </a:r>
            <a:r>
              <a:rPr lang="en-US" sz="2000" dirty="0">
                <a:solidFill>
                  <a:schemeClr val="tx1"/>
                </a:solidFill>
              </a:rPr>
              <a:t> will be used. The </a:t>
            </a:r>
            <a:r>
              <a:rPr lang="en-US" sz="2000" dirty="0" err="1">
                <a:solidFill>
                  <a:schemeClr val="tx1"/>
                </a:solidFill>
              </a:rPr>
              <a:t>Kaggle</a:t>
            </a:r>
            <a:r>
              <a:rPr lang="en-US" sz="2000" dirty="0">
                <a:solidFill>
                  <a:schemeClr val="tx1"/>
                </a:solidFill>
              </a:rPr>
              <a:t> fault dataset will be the main source.</a:t>
            </a:r>
          </a:p>
          <a:p>
            <a:r>
              <a:rPr lang="en-US" sz="2000" b="1" dirty="0">
                <a:solidFill>
                  <a:schemeClr val="tx1"/>
                </a:solidFill>
              </a:rPr>
              <a:t>2. Data </a:t>
            </a:r>
            <a:r>
              <a:rPr lang="en-US" sz="2000" b="1" dirty="0" smtClean="0">
                <a:solidFill>
                  <a:schemeClr val="tx1"/>
                </a:solidFill>
              </a:rPr>
              <a:t>Preprocessing: </a:t>
            </a:r>
            <a:r>
              <a:rPr lang="en-US" sz="2000" dirty="0" smtClean="0">
                <a:solidFill>
                  <a:schemeClr val="tx1"/>
                </a:solidFill>
              </a:rPr>
              <a:t>The </a:t>
            </a:r>
            <a:r>
              <a:rPr lang="en-US" sz="2000" dirty="0">
                <a:solidFill>
                  <a:schemeClr val="tx1"/>
                </a:solidFill>
              </a:rPr>
              <a:t>data will be cleaned, normalized, and split into training and testing sets. Important features like voltage and current will be selected.</a:t>
            </a:r>
          </a:p>
          <a:p>
            <a:r>
              <a:rPr lang="en-US" sz="2000" b="1" dirty="0">
                <a:solidFill>
                  <a:schemeClr val="tx1"/>
                </a:solidFill>
              </a:rPr>
              <a:t>3. Machine Learning </a:t>
            </a:r>
            <a:r>
              <a:rPr lang="en-US" sz="2000" b="1" dirty="0" smtClean="0">
                <a:solidFill>
                  <a:schemeClr val="tx1"/>
                </a:solidFill>
              </a:rPr>
              <a:t>Model: </a:t>
            </a:r>
            <a:r>
              <a:rPr lang="en-US" sz="2000" dirty="0" smtClean="0">
                <a:solidFill>
                  <a:schemeClr val="tx1"/>
                </a:solidFill>
              </a:rPr>
              <a:t>A </a:t>
            </a:r>
            <a:r>
              <a:rPr lang="en-US" sz="2000" dirty="0">
                <a:solidFill>
                  <a:schemeClr val="tx1"/>
                </a:solidFill>
              </a:rPr>
              <a:t>classification model such as Random Forest or SVM will be trained to predict fault types. The model will classify connections as Normal or Faulty (with specific fault types).</a:t>
            </a:r>
          </a:p>
          <a:p>
            <a:r>
              <a:rPr lang="en-US" sz="2000" b="1" dirty="0">
                <a:solidFill>
                  <a:schemeClr val="tx1"/>
                </a:solidFill>
              </a:rPr>
              <a:t>4. </a:t>
            </a:r>
            <a:r>
              <a:rPr lang="en-US" sz="2000" b="1" dirty="0" smtClean="0">
                <a:solidFill>
                  <a:schemeClr val="tx1"/>
                </a:solidFill>
              </a:rPr>
              <a:t>Deployment: </a:t>
            </a:r>
            <a:r>
              <a:rPr lang="en-US" sz="2000" dirty="0" smtClean="0">
                <a:solidFill>
                  <a:schemeClr val="tx1"/>
                </a:solidFill>
              </a:rPr>
              <a:t>A </a:t>
            </a:r>
            <a:r>
              <a:rPr lang="en-US" sz="2000" dirty="0">
                <a:solidFill>
                  <a:schemeClr val="tx1"/>
                </a:solidFill>
              </a:rPr>
              <a:t>simple dashboard or app will be created to input values and display fault predictions. The system will be deployed on IBM Cloud.</a:t>
            </a:r>
          </a:p>
          <a:p>
            <a:r>
              <a:rPr lang="en-US" sz="2000" b="1" dirty="0">
                <a:solidFill>
                  <a:schemeClr val="tx1"/>
                </a:solidFill>
              </a:rPr>
              <a:t>5. </a:t>
            </a:r>
            <a:r>
              <a:rPr lang="en-US" sz="2000" b="1" dirty="0" smtClean="0">
                <a:solidFill>
                  <a:schemeClr val="tx1"/>
                </a:solidFill>
              </a:rPr>
              <a:t>Evaluation: </a:t>
            </a:r>
            <a:r>
              <a:rPr lang="en-US" sz="2000" dirty="0" smtClean="0">
                <a:solidFill>
                  <a:schemeClr val="tx1"/>
                </a:solidFill>
              </a:rPr>
              <a:t>The </a:t>
            </a:r>
            <a:r>
              <a:rPr lang="en-US" sz="2000" dirty="0">
                <a:solidFill>
                  <a:schemeClr val="tx1"/>
                </a:solidFill>
              </a:rPr>
              <a:t>model will be evaluated using accuracy, precision, recall, and a confusion matrix. Results will show how well the model classifies each fault </a:t>
            </a:r>
            <a:r>
              <a:rPr lang="en-US" sz="2000" dirty="0" smtClean="0">
                <a:solidFill>
                  <a:schemeClr val="tx1"/>
                </a:solidFill>
              </a:rPr>
              <a:t>type. Let </a:t>
            </a:r>
            <a:r>
              <a:rPr lang="en-US" sz="2000" dirty="0">
                <a:solidFill>
                  <a:schemeClr val="tx1"/>
                </a:solidFill>
              </a:rPr>
              <a:t>me know if you want this added to your report or abstract too!</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US" sz="2000" dirty="0">
                <a:solidFill>
                  <a:schemeClr val="tx1"/>
                </a:solidFill>
              </a:rPr>
              <a:t>System </a:t>
            </a:r>
            <a:r>
              <a:rPr lang="en-US" sz="2000" dirty="0" smtClean="0">
                <a:solidFill>
                  <a:schemeClr val="tx1"/>
                </a:solidFill>
              </a:rPr>
              <a:t>Requirements:</a:t>
            </a:r>
          </a:p>
          <a:p>
            <a:pPr>
              <a:buFont typeface="Wingdings" pitchFamily="2" charset="2"/>
              <a:buChar char="q"/>
            </a:pPr>
            <a:r>
              <a:rPr lang="en-US" sz="2000" b="1" dirty="0">
                <a:solidFill>
                  <a:schemeClr val="tx1"/>
                </a:solidFill>
              </a:rPr>
              <a:t>Hardware </a:t>
            </a:r>
            <a:r>
              <a:rPr lang="en-US" sz="2000" b="1" dirty="0" smtClean="0">
                <a:solidFill>
                  <a:schemeClr val="tx1"/>
                </a:solidFill>
              </a:rPr>
              <a:t>Requirements:</a:t>
            </a:r>
          </a:p>
          <a:p>
            <a:pPr>
              <a:buFont typeface="Arial" pitchFamily="34" charset="0"/>
              <a:buChar char="•"/>
            </a:pPr>
            <a:r>
              <a:rPr lang="en-US" sz="2000" dirty="0" smtClean="0">
                <a:solidFill>
                  <a:schemeClr val="tx1"/>
                </a:solidFill>
              </a:rPr>
              <a:t>Minimum 4 GB RAM (locally)</a:t>
            </a:r>
          </a:p>
          <a:p>
            <a:pPr>
              <a:buFont typeface="Arial" pitchFamily="34" charset="0"/>
              <a:buChar char="•"/>
            </a:pPr>
            <a:r>
              <a:rPr lang="en-US" sz="2000" dirty="0" smtClean="0">
                <a:solidFill>
                  <a:schemeClr val="tx1"/>
                </a:solidFill>
              </a:rPr>
              <a:t>Stable internet connection (for IBM Cloud use</a:t>
            </a:r>
            <a:r>
              <a:rPr lang="en-US" sz="2000" dirty="0" smtClean="0">
                <a:solidFill>
                  <a:schemeClr val="tx1"/>
                </a:solidFill>
              </a:rPr>
              <a:t>)</a:t>
            </a:r>
          </a:p>
          <a:p>
            <a:pPr marL="0" indent="0">
              <a:buNone/>
            </a:pPr>
            <a:endParaRPr lang="en-US" sz="2000" dirty="0" smtClean="0">
              <a:solidFill>
                <a:schemeClr val="tx1"/>
              </a:solidFill>
            </a:endParaRPr>
          </a:p>
          <a:p>
            <a:pPr>
              <a:buFont typeface="Wingdings" pitchFamily="2" charset="2"/>
              <a:buChar char="q"/>
            </a:pPr>
            <a:r>
              <a:rPr lang="en-US" sz="2000" b="1" dirty="0" smtClean="0">
                <a:solidFill>
                  <a:schemeClr val="tx1"/>
                </a:solidFill>
              </a:rPr>
              <a:t>IBM </a:t>
            </a:r>
            <a:r>
              <a:rPr lang="en-US" sz="2000" b="1" dirty="0">
                <a:solidFill>
                  <a:schemeClr val="tx1"/>
                </a:solidFill>
              </a:rPr>
              <a:t>Cloud Requirements:</a:t>
            </a:r>
          </a:p>
          <a:p>
            <a:r>
              <a:rPr lang="en-US" sz="2000" dirty="0">
                <a:solidFill>
                  <a:schemeClr val="tx1"/>
                </a:solidFill>
              </a:rPr>
              <a:t>IBM Cloud Lite account (Free tier)</a:t>
            </a:r>
          </a:p>
          <a:p>
            <a:r>
              <a:rPr lang="en-US" sz="2000" dirty="0">
                <a:solidFill>
                  <a:schemeClr val="tx1"/>
                </a:solidFill>
              </a:rPr>
              <a:t>Watson Studio instance</a:t>
            </a:r>
          </a:p>
          <a:p>
            <a:r>
              <a:rPr lang="en-US" sz="2000" dirty="0">
                <a:solidFill>
                  <a:schemeClr val="tx1"/>
                </a:solidFill>
              </a:rPr>
              <a:t>Cloud Object Storage (for storing datasets</a:t>
            </a:r>
            <a:r>
              <a:rPr lang="en-US" sz="2000" dirty="0" smtClean="0">
                <a:solidFill>
                  <a:schemeClr val="tx1"/>
                </a:solidFill>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68492" y="1632226"/>
            <a:ext cx="11029615" cy="4673324"/>
          </a:xfrm>
        </p:spPr>
        <p:txBody>
          <a:bodyPr>
            <a:noAutofit/>
          </a:bodyPr>
          <a:lstStyle/>
          <a:p>
            <a:pPr marL="0" indent="0">
              <a:buNone/>
            </a:pPr>
            <a:r>
              <a:rPr lang="en-US" sz="1600" b="1" dirty="0">
                <a:solidFill>
                  <a:schemeClr val="tx1"/>
                </a:solidFill>
              </a:rPr>
              <a:t>Algorithm</a:t>
            </a:r>
          </a:p>
          <a:p>
            <a:r>
              <a:rPr lang="en-US" sz="1600" b="1" dirty="0" smtClean="0">
                <a:solidFill>
                  <a:schemeClr val="tx1"/>
                </a:solidFill>
              </a:rPr>
              <a:t>Algorithm </a:t>
            </a:r>
            <a:r>
              <a:rPr lang="en-US" sz="1600" b="1" dirty="0">
                <a:solidFill>
                  <a:schemeClr val="tx1"/>
                </a:solidFill>
              </a:rPr>
              <a:t>Selection:</a:t>
            </a:r>
          </a:p>
          <a:p>
            <a:pPr marL="0" indent="0">
              <a:buNone/>
            </a:pPr>
            <a:r>
              <a:rPr lang="en-US" sz="1600" dirty="0" smtClean="0">
                <a:solidFill>
                  <a:schemeClr val="tx1"/>
                </a:solidFill>
              </a:rPr>
              <a:t>Random Forest is used for fault classification due to its accuracy, robustness, and ability to handle complex, multiclass data.</a:t>
            </a:r>
          </a:p>
          <a:p>
            <a:r>
              <a:rPr lang="en-US" sz="1600" b="1" dirty="0" smtClean="0">
                <a:solidFill>
                  <a:schemeClr val="tx1"/>
                </a:solidFill>
              </a:rPr>
              <a:t>Data Input:</a:t>
            </a:r>
          </a:p>
          <a:p>
            <a:pPr marL="0" indent="0">
              <a:buNone/>
            </a:pPr>
            <a:r>
              <a:rPr lang="en-US" sz="1600" dirty="0" smtClean="0">
                <a:solidFill>
                  <a:schemeClr val="tx1"/>
                </a:solidFill>
              </a:rPr>
              <a:t>The </a:t>
            </a:r>
            <a:r>
              <a:rPr lang="en-US" sz="1600" dirty="0">
                <a:solidFill>
                  <a:schemeClr val="tx1"/>
                </a:solidFill>
              </a:rPr>
              <a:t>model uses 41 features including voltage, current, angle, and </a:t>
            </a:r>
            <a:r>
              <a:rPr lang="en-US" sz="1600" dirty="0" err="1">
                <a:solidFill>
                  <a:schemeClr val="tx1"/>
                </a:solidFill>
              </a:rPr>
              <a:t>phasor</a:t>
            </a:r>
            <a:r>
              <a:rPr lang="en-US" sz="1600" dirty="0">
                <a:solidFill>
                  <a:schemeClr val="tx1"/>
                </a:solidFill>
              </a:rPr>
              <a:t> values. The target is the </a:t>
            </a:r>
            <a:r>
              <a:rPr lang="en-US" sz="1600" dirty="0" err="1">
                <a:solidFill>
                  <a:schemeClr val="tx1"/>
                </a:solidFill>
              </a:rPr>
              <a:t>fault_type</a:t>
            </a:r>
            <a:r>
              <a:rPr lang="en-US" sz="1600" dirty="0">
                <a:solidFill>
                  <a:schemeClr val="tx1"/>
                </a:solidFill>
              </a:rPr>
              <a:t>, such as:</a:t>
            </a:r>
          </a:p>
          <a:p>
            <a:pPr marL="0" indent="0">
              <a:buNone/>
            </a:pPr>
            <a:r>
              <a:rPr lang="en-US" sz="1600" dirty="0">
                <a:solidFill>
                  <a:schemeClr val="tx1"/>
                </a:solidFill>
              </a:rPr>
              <a:t>Line-to-Ground</a:t>
            </a:r>
          </a:p>
          <a:p>
            <a:pPr marL="0" indent="0">
              <a:buNone/>
            </a:pPr>
            <a:r>
              <a:rPr lang="en-US" sz="1600" dirty="0">
                <a:solidFill>
                  <a:schemeClr val="tx1"/>
                </a:solidFill>
              </a:rPr>
              <a:t>Line-to-Line</a:t>
            </a:r>
          </a:p>
          <a:p>
            <a:pPr marL="0" indent="0">
              <a:buNone/>
            </a:pPr>
            <a:r>
              <a:rPr lang="en-US" sz="1600" dirty="0">
                <a:solidFill>
                  <a:schemeClr val="tx1"/>
                </a:solidFill>
              </a:rPr>
              <a:t>Three-Phase</a:t>
            </a:r>
          </a:p>
          <a:p>
            <a:pPr marL="0" indent="0">
              <a:buNone/>
            </a:pPr>
            <a:r>
              <a:rPr lang="en-US" sz="1600" dirty="0">
                <a:solidFill>
                  <a:schemeClr val="tx1"/>
                </a:solidFill>
              </a:rPr>
              <a:t>Normal</a:t>
            </a:r>
          </a:p>
          <a:p>
            <a:r>
              <a:rPr lang="en-US" sz="1600" b="1" dirty="0" smtClean="0">
                <a:solidFill>
                  <a:schemeClr val="tx1"/>
                </a:solidFill>
              </a:rPr>
              <a:t>Training </a:t>
            </a:r>
            <a:r>
              <a:rPr lang="en-US" sz="1600" b="1" dirty="0">
                <a:solidFill>
                  <a:schemeClr val="tx1"/>
                </a:solidFill>
              </a:rPr>
              <a:t>Process:</a:t>
            </a:r>
          </a:p>
          <a:p>
            <a:pPr marL="0" indent="0">
              <a:buNone/>
            </a:pPr>
            <a:r>
              <a:rPr lang="en-US" sz="1600" dirty="0">
                <a:solidFill>
                  <a:schemeClr val="tx1"/>
                </a:solidFill>
              </a:rPr>
              <a:t>Data is cleaned, normalized, and split (80/20). The model is trained using cross-validation and </a:t>
            </a:r>
            <a:r>
              <a:rPr lang="en-US" sz="1600" dirty="0" err="1">
                <a:solidFill>
                  <a:schemeClr val="tx1"/>
                </a:solidFill>
              </a:rPr>
              <a:t>hyperparameter</a:t>
            </a:r>
            <a:r>
              <a:rPr lang="en-US" sz="1600" dirty="0">
                <a:solidFill>
                  <a:schemeClr val="tx1"/>
                </a:solidFill>
              </a:rPr>
              <a:t> tuning to improve accuracy.</a:t>
            </a:r>
          </a:p>
          <a:p>
            <a:r>
              <a:rPr lang="en-US" sz="1600" b="1" dirty="0" smtClean="0">
                <a:solidFill>
                  <a:schemeClr val="tx1"/>
                </a:solidFill>
              </a:rPr>
              <a:t>Prediction </a:t>
            </a:r>
            <a:r>
              <a:rPr lang="en-US" sz="1600" b="1" dirty="0">
                <a:solidFill>
                  <a:schemeClr val="tx1"/>
                </a:solidFill>
              </a:rPr>
              <a:t>Process:</a:t>
            </a:r>
          </a:p>
          <a:p>
            <a:pPr marL="0" indent="0">
              <a:buNone/>
            </a:pPr>
            <a:r>
              <a:rPr lang="en-US" sz="1600" dirty="0">
                <a:solidFill>
                  <a:schemeClr val="tx1"/>
                </a:solidFill>
              </a:rPr>
              <a:t>Real-time input data is passed into the trained model, which predicts the fault type with a confidence score</a:t>
            </a:r>
            <a:r>
              <a:rPr lang="en-US" sz="1600" dirty="0" smtClean="0"/>
              <a:t>.</a:t>
            </a:r>
            <a:endParaRPr lang="en-US" sz="16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chemeClr val="accent1"/>
                </a:solidFill>
                <a:latin typeface="Arial"/>
                <a:ea typeface="+mj-lt"/>
                <a:cs typeface="Arial"/>
              </a:rPr>
              <a:t>Algorithm &amp; Deployment</a:t>
            </a:r>
            <a:endParaRPr lang="en-US" sz="4000" dirty="0"/>
          </a:p>
        </p:txBody>
      </p:sp>
      <p:sp>
        <p:nvSpPr>
          <p:cNvPr id="3" name="Content Placeholder 2"/>
          <p:cNvSpPr>
            <a:spLocks noGrp="1"/>
          </p:cNvSpPr>
          <p:nvPr>
            <p:ph idx="1"/>
          </p:nvPr>
        </p:nvSpPr>
        <p:spPr/>
        <p:txBody>
          <a:bodyPr>
            <a:noAutofit/>
          </a:bodyPr>
          <a:lstStyle/>
          <a:p>
            <a:pPr marL="0" indent="0">
              <a:buNone/>
            </a:pPr>
            <a:r>
              <a:rPr lang="en-US" sz="2000" b="1" dirty="0" smtClean="0">
                <a:solidFill>
                  <a:schemeClr val="tx1"/>
                </a:solidFill>
              </a:rPr>
              <a:t>Deployment</a:t>
            </a:r>
            <a:endParaRPr lang="en-US" sz="2000" b="1" dirty="0">
              <a:solidFill>
                <a:schemeClr val="tx1"/>
              </a:solidFill>
            </a:endParaRPr>
          </a:p>
          <a:p>
            <a:r>
              <a:rPr lang="en-US" sz="2000" b="1" dirty="0">
                <a:solidFill>
                  <a:schemeClr val="tx1"/>
                </a:solidFill>
              </a:rPr>
              <a:t>Platform:</a:t>
            </a:r>
          </a:p>
          <a:p>
            <a:pPr marL="0" indent="0">
              <a:buNone/>
            </a:pPr>
            <a:r>
              <a:rPr lang="en-US" sz="2000" dirty="0">
                <a:solidFill>
                  <a:schemeClr val="tx1"/>
                </a:solidFill>
              </a:rPr>
              <a:t>The model is deployed using IBM Cloud services:</a:t>
            </a:r>
          </a:p>
          <a:p>
            <a:pPr marL="0" indent="0">
              <a:buNone/>
            </a:pPr>
            <a:r>
              <a:rPr lang="en-US" sz="2000" dirty="0">
                <a:solidFill>
                  <a:schemeClr val="tx1"/>
                </a:solidFill>
              </a:rPr>
              <a:t>Watson Studio (training)</a:t>
            </a:r>
          </a:p>
          <a:p>
            <a:pPr marL="0" indent="0">
              <a:buNone/>
            </a:pPr>
            <a:r>
              <a:rPr lang="en-US" sz="2000" dirty="0">
                <a:solidFill>
                  <a:schemeClr val="tx1"/>
                </a:solidFill>
              </a:rPr>
              <a:t>Cloud Object Storage (data)</a:t>
            </a:r>
          </a:p>
          <a:p>
            <a:pPr marL="0" indent="0">
              <a:buNone/>
            </a:pPr>
            <a:r>
              <a:rPr lang="en-US" sz="2000" dirty="0">
                <a:solidFill>
                  <a:schemeClr val="tx1"/>
                </a:solidFill>
              </a:rPr>
              <a:t>Watson Machine Learning (deployment)</a:t>
            </a:r>
          </a:p>
          <a:p>
            <a:r>
              <a:rPr lang="en-US" sz="2000" b="1" dirty="0">
                <a:solidFill>
                  <a:schemeClr val="tx1"/>
                </a:solidFill>
              </a:rPr>
              <a:t>Steps:</a:t>
            </a:r>
          </a:p>
          <a:p>
            <a:pPr marL="0" indent="0">
              <a:buNone/>
            </a:pPr>
            <a:r>
              <a:rPr lang="en-US" sz="2000" dirty="0">
                <a:solidFill>
                  <a:schemeClr val="tx1"/>
                </a:solidFill>
              </a:rPr>
              <a:t>Upload and train the model in Watson Studio.</a:t>
            </a:r>
          </a:p>
          <a:p>
            <a:pPr marL="0" indent="0">
              <a:buNone/>
            </a:pPr>
            <a:r>
              <a:rPr lang="en-US" sz="2000" dirty="0">
                <a:solidFill>
                  <a:schemeClr val="tx1"/>
                </a:solidFill>
              </a:rPr>
              <a:t>Deploy it as a REST API using Watson Machine Learning.</a:t>
            </a:r>
          </a:p>
          <a:p>
            <a:pPr marL="0" indent="0">
              <a:buNone/>
            </a:pPr>
            <a:r>
              <a:rPr lang="en-US" sz="2000" dirty="0">
                <a:solidFill>
                  <a:schemeClr val="tx1"/>
                </a:solidFill>
              </a:rPr>
              <a:t>Use test data or a web app to send inputs and receive fault predictions</a:t>
            </a:r>
            <a:r>
              <a:rPr lang="en-US" sz="2000" dirty="0" smtClean="0">
                <a:solidFill>
                  <a:schemeClr val="tx1"/>
                </a:solidFill>
              </a:rPr>
              <a:t>.</a:t>
            </a:r>
            <a:endParaRPr lang="en-US" sz="2000" dirty="0">
              <a:solidFill>
                <a:schemeClr val="tx1"/>
              </a:solidFill>
            </a:endParaRPr>
          </a:p>
        </p:txBody>
      </p:sp>
    </p:spTree>
    <p:extLst>
      <p:ext uri="{BB962C8B-B14F-4D97-AF65-F5344CB8AC3E}">
        <p14:creationId xmlns:p14="http://schemas.microsoft.com/office/powerpoint/2010/main" val="4289287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007" y="1301750"/>
            <a:ext cx="10711986"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463" y="1301750"/>
            <a:ext cx="9935074" cy="4673600"/>
          </a:xfrm>
        </p:spPr>
      </p:pic>
    </p:spTree>
    <p:extLst>
      <p:ext uri="{BB962C8B-B14F-4D97-AF65-F5344CB8AC3E}">
        <p14:creationId xmlns:p14="http://schemas.microsoft.com/office/powerpoint/2010/main" val="22478230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688</Words>
  <Application>Microsoft Office PowerPoint</Application>
  <PresentationFormat>Custom</PresentationFormat>
  <Paragraphs>82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Power System Fault Detection and Classification </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My</cp:lastModifiedBy>
  <cp:revision>40</cp:revision>
  <dcterms:created xsi:type="dcterms:W3CDTF">2021-05-26T16:50:10Z</dcterms:created>
  <dcterms:modified xsi:type="dcterms:W3CDTF">2025-07-31T08:58:20Z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