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notesSlides/notesSlide14.xml" ContentType="application/vnd.openxmlformats-officedocument.presentationml.notesSlide+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0"/>
  </p:notesMasterIdLst>
  <p:sldIdLst>
    <p:sldId id="325" r:id="rId2"/>
    <p:sldId id="327" r:id="rId3"/>
    <p:sldId id="329" r:id="rId4"/>
    <p:sldId id="330" r:id="rId5"/>
    <p:sldId id="256" r:id="rId6"/>
    <p:sldId id="259" r:id="rId7"/>
    <p:sldId id="300" r:id="rId8"/>
    <p:sldId id="301" r:id="rId9"/>
    <p:sldId id="302" r:id="rId10"/>
    <p:sldId id="321"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260" r:id="rId29"/>
    <p:sldId id="261" r:id="rId30"/>
    <p:sldId id="369" r:id="rId31"/>
    <p:sldId id="370" r:id="rId32"/>
    <p:sldId id="262" r:id="rId33"/>
    <p:sldId id="263" r:id="rId34"/>
    <p:sldId id="264" r:id="rId35"/>
    <p:sldId id="266" r:id="rId36"/>
    <p:sldId id="322" r:id="rId37"/>
    <p:sldId id="323" r:id="rId38"/>
    <p:sldId id="324" r:id="rId39"/>
    <p:sldId id="273" r:id="rId40"/>
    <p:sldId id="342" r:id="rId41"/>
    <p:sldId id="368" r:id="rId42"/>
    <p:sldId id="277" r:id="rId43"/>
    <p:sldId id="332" r:id="rId44"/>
    <p:sldId id="334" r:id="rId45"/>
    <p:sldId id="335" r:id="rId46"/>
    <p:sldId id="336" r:id="rId47"/>
    <p:sldId id="338" r:id="rId48"/>
    <p:sldId id="339" r:id="rId49"/>
    <p:sldId id="340" r:id="rId50"/>
    <p:sldId id="279" r:id="rId51"/>
    <p:sldId id="281" r:id="rId52"/>
    <p:sldId id="283" r:id="rId53"/>
    <p:sldId id="341" r:id="rId54"/>
    <p:sldId id="284" r:id="rId55"/>
    <p:sldId id="285" r:id="rId56"/>
    <p:sldId id="287" r:id="rId57"/>
    <p:sldId id="288" r:id="rId58"/>
    <p:sldId id="297" r:id="rId59"/>
  </p:sldIdLst>
  <p:sldSz cx="9144000" cy="6858000" type="screen4x3"/>
  <p:notesSz cx="6858000" cy="9144000"/>
  <p:custDataLst>
    <p:tags r:id="rId6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2C78"/>
    <a:srgbClr val="FF99FF"/>
    <a:srgbClr val="66FF33"/>
    <a:srgbClr val="FF9933"/>
    <a:srgbClr val="FF6600"/>
    <a:srgbClr val="FF66FF"/>
    <a:srgbClr val="CC66FF"/>
    <a:srgbClr val="FF6699"/>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B6F05-DE2A-4B10-93E8-1B1A035F5590}" type="datetimeFigureOut">
              <a:rPr lang="en-US" smtClean="0"/>
              <a:pPr/>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388E14-496E-4B73-9BDE-32FE073B63BB}" type="slidenum">
              <a:rPr lang="en-US" smtClean="0"/>
              <a:pPr/>
              <a:t>‹#›</a:t>
            </a:fld>
            <a:endParaRPr lang="en-US"/>
          </a:p>
        </p:txBody>
      </p:sp>
    </p:spTree>
    <p:extLst>
      <p:ext uri="{BB962C8B-B14F-4D97-AF65-F5344CB8AC3E}">
        <p14:creationId xmlns:p14="http://schemas.microsoft.com/office/powerpoint/2010/main" val="2164200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9EBEE79-5CF7-41DB-9153-C317E2A8088F}" type="slidenum">
              <a:rPr lang="en-US" smtClean="0"/>
              <a:pPr/>
              <a:t>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b="1" dirty="0" smtClean="0"/>
              <a:t>Cryptography and Encryption-Based Solutions</a:t>
            </a:r>
          </a:p>
          <a:p>
            <a:pPr eaLnBrk="1" hangingPunct="1"/>
            <a:r>
              <a:rPr lang="en-US" dirty="0" smtClean="0"/>
              <a:t>Although not a specific application or security tool, encryption represents a sophisticated approach to security that is implemented in many security systems. </a:t>
            </a:r>
          </a:p>
          <a:p>
            <a:pPr eaLnBrk="1" hangingPunct="1"/>
            <a:r>
              <a:rPr lang="en-US" dirty="0" smtClean="0"/>
              <a:t>In fact, many security-related tools use embedded encryption technologies to protect sensitive information handled by the application. </a:t>
            </a:r>
          </a:p>
          <a:p>
            <a:pPr eaLnBrk="1" hangingPunct="1"/>
            <a:r>
              <a:rPr lang="en-US" dirty="0" smtClean="0"/>
              <a:t>Encryption is the process of converting an original message into a form that is unreadable by unauthorized individuals, that is, anyone without the tools to convert the encrypted message back to its original format. </a:t>
            </a:r>
          </a:p>
          <a:p>
            <a:pPr eaLnBrk="1" hangingPunct="1"/>
            <a:r>
              <a:rPr lang="en-US" dirty="0" smtClean="0"/>
              <a:t>The science of encryption, known as cryptology, encompasses cryptography, from the Greek words </a:t>
            </a:r>
            <a:r>
              <a:rPr lang="en-US" dirty="0" err="1" smtClean="0"/>
              <a:t>kryptos</a:t>
            </a:r>
            <a:r>
              <a:rPr lang="en-US" dirty="0" smtClean="0"/>
              <a:t>, meaning hidden; </a:t>
            </a:r>
            <a:r>
              <a:rPr lang="en-US" dirty="0" err="1" smtClean="0"/>
              <a:t>graphein</a:t>
            </a:r>
            <a:r>
              <a:rPr lang="en-US" dirty="0" smtClean="0"/>
              <a:t>, meaning to write; and cryptanalysis, the process of obtaining the original message (or plaintext) from an encrypted message (or </a:t>
            </a:r>
            <a:r>
              <a:rPr lang="en-US" dirty="0" err="1" smtClean="0"/>
              <a:t>ciphertext</a:t>
            </a:r>
            <a:r>
              <a:rPr lang="en-US" dirty="0" smtClean="0"/>
              <a:t>), without the knowledge of the algorithms and keys used to perform the encryption.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959537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F5A733A7-6A7E-4FCA-9722-5A142A7EDB82}" type="slidenum">
              <a:rPr lang="en-US" smtClean="0"/>
              <a:pPr/>
              <a:t>50</a:t>
            </a:fld>
            <a:endParaRPr lang="en-US" smtClean="0"/>
          </a:p>
        </p:txBody>
      </p:sp>
    </p:spTree>
    <p:extLst>
      <p:ext uri="{BB962C8B-B14F-4D97-AF65-F5344CB8AC3E}">
        <p14:creationId xmlns:p14="http://schemas.microsoft.com/office/powerpoint/2010/main" val="23107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722CEFE-E48E-4FB0-942C-E5652509FF98}" type="slidenum">
              <a:rPr lang="en-US" smtClean="0"/>
              <a:pPr/>
              <a:t>51</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b="1" dirty="0" smtClean="0"/>
              <a:t>Hybrid Systems</a:t>
            </a:r>
          </a:p>
          <a:p>
            <a:pPr eaLnBrk="1" hangingPunct="1"/>
            <a:r>
              <a:rPr lang="en-US" dirty="0" smtClean="0"/>
              <a:t>In practice, asymmetric key encryption is not widely used except in the area of certificates. Instead, it is more often used in conjunction with symmetric key encryption creating a hybrid system. </a:t>
            </a:r>
          </a:p>
          <a:p>
            <a:pPr eaLnBrk="1" hangingPunct="1"/>
            <a:r>
              <a:rPr lang="en-US" dirty="0" smtClean="0"/>
              <a:t>The current process is based on the </a:t>
            </a:r>
            <a:r>
              <a:rPr lang="en-US" dirty="0" err="1" smtClean="0"/>
              <a:t>Diffie</a:t>
            </a:r>
            <a:r>
              <a:rPr lang="en-US" dirty="0" smtClean="0"/>
              <a:t>-Hellman Key Exchange method, which is a way to exchange private keys without exposure to any third parties using public key encryption.  </a:t>
            </a:r>
          </a:p>
          <a:p>
            <a:pPr eaLnBrk="1" hangingPunct="1"/>
            <a:r>
              <a:rPr lang="en-US" dirty="0" smtClean="0"/>
              <a:t>With this method, asymmetric encryption is used as a method to exchange symmetric keys so that two organizations can conduct quick, efficient, secure communications based on symmetric encryption.  </a:t>
            </a:r>
          </a:p>
          <a:p>
            <a:pPr eaLnBrk="1" hangingPunct="1"/>
            <a:r>
              <a:rPr lang="en-US" dirty="0" err="1" smtClean="0"/>
              <a:t>Diffie</a:t>
            </a:r>
            <a:r>
              <a:rPr lang="en-US" dirty="0" smtClean="0"/>
              <a:t>-Hellman provided the foundation for subsequent developments in public key encryption.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72028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21EEDD5-ACD9-4EC0-8BA2-E110F0562D57}"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b="1" smtClean="0"/>
              <a:t>Steganography</a:t>
            </a:r>
          </a:p>
          <a:p>
            <a:pPr eaLnBrk="1" hangingPunct="1">
              <a:lnSpc>
                <a:spcPct val="80000"/>
              </a:lnSpc>
            </a:pPr>
            <a:r>
              <a:rPr lang="en-US" smtClean="0"/>
              <a:t>Steganography is a process of hiding information and has been in use for a long time. </a:t>
            </a:r>
          </a:p>
          <a:p>
            <a:pPr eaLnBrk="1" hangingPunct="1">
              <a:lnSpc>
                <a:spcPct val="80000"/>
              </a:lnSpc>
            </a:pPr>
            <a:r>
              <a:rPr lang="en-US" smtClean="0"/>
              <a:t>The word “steganography” is derived from the Greek words steganos meaning “covered” and graphein meaning “to write.” </a:t>
            </a:r>
          </a:p>
          <a:p>
            <a:pPr eaLnBrk="1" hangingPunct="1">
              <a:lnSpc>
                <a:spcPct val="80000"/>
              </a:lnSpc>
            </a:pPr>
            <a:r>
              <a:rPr lang="en-US" smtClean="0"/>
              <a:t>The most popular modern version of steganography involves hiding information within files that appear to contain digital pictures or other images.</a:t>
            </a:r>
          </a:p>
          <a:p>
            <a:pPr eaLnBrk="1" hangingPunct="1">
              <a:lnSpc>
                <a:spcPct val="80000"/>
              </a:lnSpc>
            </a:pPr>
            <a:r>
              <a:rPr lang="en-US" smtClean="0"/>
              <a:t>Most computer graphics standards use a combination of three color values (red, blue, and green (RGB)) to represent a picture element, or pixel. </a:t>
            </a:r>
          </a:p>
          <a:p>
            <a:pPr eaLnBrk="1" hangingPunct="1">
              <a:lnSpc>
                <a:spcPct val="80000"/>
              </a:lnSpc>
            </a:pPr>
            <a:r>
              <a:rPr lang="en-US" smtClean="0"/>
              <a:t>Each of the three color values usually requires an 8-bit code for that color’s intensity (e.g., 00000000 for no red and 11111111 for maximum red). </a:t>
            </a:r>
          </a:p>
          <a:p>
            <a:pPr eaLnBrk="1" hangingPunct="1">
              <a:lnSpc>
                <a:spcPct val="80000"/>
              </a:lnSpc>
            </a:pPr>
            <a:r>
              <a:rPr lang="en-US" smtClean="0"/>
              <a:t>This inability to perceive difference on the part of humans provides the steganographer with one bit per color (or three bits per pixel) to use for encoding data into an image file. </a:t>
            </a:r>
          </a:p>
          <a:p>
            <a:pPr eaLnBrk="1" hangingPunct="1">
              <a:lnSpc>
                <a:spcPct val="80000"/>
              </a:lnSpc>
            </a:pPr>
            <a:r>
              <a:rPr lang="en-US" smtClean="0"/>
              <a:t>Some applications are capable of hiding messages in .bmp, .wav, .mp3, and .au files, as well as in unused storage space on CDs and DVDs. </a:t>
            </a:r>
          </a:p>
          <a:p>
            <a:pPr eaLnBrk="1" hangingPunct="1"/>
            <a:endParaRPr lang="en-US" smtClean="0"/>
          </a:p>
        </p:txBody>
      </p:sp>
    </p:spTree>
    <p:extLst>
      <p:ext uri="{BB962C8B-B14F-4D97-AF65-F5344CB8AC3E}">
        <p14:creationId xmlns:p14="http://schemas.microsoft.com/office/powerpoint/2010/main" val="121131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FAE8CA1-DC72-4D16-B866-5DBA7C5214F2}" type="slidenum">
              <a:rPr lang="en-US" smtClean="0"/>
              <a:pPr/>
              <a:t>54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normAutofit lnSpcReduction="10000"/>
          </a:bodyPr>
          <a:lstStyle/>
          <a:p>
            <a:pPr eaLnBrk="1" hangingPunct="1"/>
            <a:r>
              <a:rPr lang="en-US" b="1" dirty="0" smtClean="0"/>
              <a:t>Securing the Web</a:t>
            </a:r>
          </a:p>
          <a:p>
            <a:pPr eaLnBrk="1" hangingPunct="1"/>
            <a:r>
              <a:rPr lang="en-US" dirty="0" smtClean="0"/>
              <a:t>Secure Electronic Transactions (SET) was developed by MasterCard and Visa in 1997 to provide protection from electronic payment fraud.  </a:t>
            </a:r>
          </a:p>
          <a:p>
            <a:pPr eaLnBrk="1" hangingPunct="1"/>
            <a:r>
              <a:rPr lang="en-US" dirty="0" smtClean="0"/>
              <a:t>SET works by encrypting the credit card transfers with DES for encryption and RSA for key exchange, much as other algorithms do.  </a:t>
            </a:r>
          </a:p>
          <a:p>
            <a:pPr eaLnBrk="1" hangingPunct="1"/>
            <a:r>
              <a:rPr lang="en-US" dirty="0" smtClean="0"/>
              <a:t>SET provides the security for both Internet-based credit card transactions and the encryption of swipe systems of those credit cards in retail stores.  </a:t>
            </a:r>
          </a:p>
          <a:p>
            <a:pPr eaLnBrk="1" hangingPunct="1"/>
            <a:r>
              <a:rPr lang="en-US" dirty="0" smtClean="0"/>
              <a:t>Secure Socket Layer was developed by Netscape in 1994 to provide security in online electronic commerce transactions.  </a:t>
            </a:r>
          </a:p>
          <a:p>
            <a:pPr eaLnBrk="1" hangingPunct="1"/>
            <a:r>
              <a:rPr lang="en-US" dirty="0" smtClean="0"/>
              <a:t>It uses a number of algorithms but mainly relies on RSA for key transfer and IDEA, DES, or 3DES for encrypted symmetric key-based data transfer. </a:t>
            </a:r>
          </a:p>
          <a:p>
            <a:pPr eaLnBrk="1" hangingPunct="1"/>
            <a:endParaRPr lang="en-US" dirty="0" smtClean="0"/>
          </a:p>
          <a:p>
            <a:pPr eaLnBrk="1" hangingPunct="1"/>
            <a:r>
              <a:rPr lang="en-US" dirty="0" smtClean="0"/>
              <a:t>Secure Hypertext Transfer Protocol (SHTTP) is an encrypted solution to the unsecured version of HTTP. </a:t>
            </a:r>
          </a:p>
          <a:p>
            <a:pPr eaLnBrk="1" hangingPunct="1"/>
            <a:r>
              <a:rPr lang="en-US" dirty="0" smtClean="0"/>
              <a:t>It provides an alternative to the aforementioned protocols and can provide secure e-commerce transactions as well as encrypted Web pages for secure data transfer over the Web, using a number of different algorithms. </a:t>
            </a:r>
          </a:p>
          <a:p>
            <a:pPr eaLnBrk="1" hangingPunct="1"/>
            <a:r>
              <a:rPr lang="en-US" dirty="0" smtClean="0"/>
              <a:t>Secure Shell (SSH) provides security over remote access connections using tunneling. It provides authentication services between a client and server. </a:t>
            </a:r>
          </a:p>
          <a:p>
            <a:pPr eaLnBrk="1" hangingPunct="1"/>
            <a:r>
              <a:rPr lang="en-US" dirty="0" smtClean="0"/>
              <a:t>IP Security (</a:t>
            </a:r>
            <a:r>
              <a:rPr lang="en-US" dirty="0" err="1" smtClean="0"/>
              <a:t>IPSec</a:t>
            </a:r>
            <a:r>
              <a:rPr lang="en-US" dirty="0" smtClean="0"/>
              <a:t>) is the cryptographic authentication and encryption product of the IETF’s IP Protocol Security Working Group, defined in RFC 1825, 1826 and 1827. </a:t>
            </a:r>
          </a:p>
          <a:p>
            <a:pPr eaLnBrk="1" hangingPunct="1"/>
            <a:r>
              <a:rPr lang="en-US" dirty="0" smtClean="0"/>
              <a:t>IP Security (</a:t>
            </a:r>
            <a:r>
              <a:rPr lang="en-US" dirty="0" err="1" smtClean="0"/>
              <a:t>IPSec</a:t>
            </a:r>
            <a:r>
              <a:rPr lang="en-US" dirty="0" smtClean="0"/>
              <a:t>) is used to create virtual private networks (VPNs) and is an open framework for security development within the TCP/IP family of protocol standards.  </a:t>
            </a:r>
          </a:p>
          <a:p>
            <a:pPr eaLnBrk="1" hangingPunct="1"/>
            <a:endParaRPr lang="en-US" dirty="0" smtClean="0"/>
          </a:p>
        </p:txBody>
      </p:sp>
    </p:spTree>
    <p:extLst>
      <p:ext uri="{BB962C8B-B14F-4D97-AF65-F5344CB8AC3E}">
        <p14:creationId xmlns:p14="http://schemas.microsoft.com/office/powerpoint/2010/main" val="269486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7BEB8D5-DF13-4523-B254-FD656D9C9D0A}" type="slidenum">
              <a:rPr lang="en-US" smtClean="0"/>
              <a:pPr/>
              <a:t>55</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b="1" dirty="0" smtClean="0"/>
              <a:t>Securing E-mail</a:t>
            </a:r>
          </a:p>
          <a:p>
            <a:pPr eaLnBrk="1" hangingPunct="1"/>
            <a:r>
              <a:rPr lang="en-US" dirty="0" smtClean="0"/>
              <a:t>A number of encryption cryptosystems have been adapted in an attempt to inject some degree of security into e-mail, a notoriously unsecured medium.  </a:t>
            </a:r>
          </a:p>
          <a:p>
            <a:pPr eaLnBrk="1" hangingPunct="1"/>
            <a:r>
              <a:rPr lang="en-US" dirty="0" smtClean="0"/>
              <a:t>S/MIME builds on the Multipurpose Internet Mail Extensions (MIME) encoding format by adding encryption and authentication through digital signatures based on public key cryptosystems.  </a:t>
            </a:r>
          </a:p>
          <a:p>
            <a:pPr eaLnBrk="1" hangingPunct="1"/>
            <a:r>
              <a:rPr lang="en-US" dirty="0" smtClean="0"/>
              <a:t>Privacy Enhanced Mail (PEM) was proposed by the Internet Engineering Task Force (IETF) as a standard to function with the public-key cryptosystems. </a:t>
            </a:r>
          </a:p>
          <a:p>
            <a:pPr eaLnBrk="1" hangingPunct="1"/>
            <a:r>
              <a:rPr lang="en-US" dirty="0" smtClean="0"/>
              <a:t>PEM uses 3DES symmetric key encryption and RSA for key exchanges and digital signatures.  </a:t>
            </a:r>
          </a:p>
          <a:p>
            <a:pPr eaLnBrk="1" hangingPunct="1"/>
            <a:r>
              <a:rPr lang="en-US" dirty="0" smtClean="0"/>
              <a:t>Pretty Good Privacy (PGP) was developed by Phil Zimmerman and uses the IDEA Cipher, a 128-bit symmetric key block encryption algorithm with 64-bit blocks for message encoding.  </a:t>
            </a:r>
          </a:p>
          <a:p>
            <a:pPr eaLnBrk="1" hangingPunct="1"/>
            <a:r>
              <a:rPr lang="en-US" dirty="0" smtClean="0"/>
              <a:t>IDEA performs eight rounds on 16-bit sub-blocks using algebraic calculations.  </a:t>
            </a:r>
          </a:p>
          <a:p>
            <a:pPr eaLnBrk="1" hangingPunct="1"/>
            <a:r>
              <a:rPr lang="en-US" dirty="0" smtClean="0"/>
              <a:t>PGP also uses RSA for symmetric key exchange and for digital signatures.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064822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US" smtClean="0"/>
          </a:p>
        </p:txBody>
      </p:sp>
      <p:sp>
        <p:nvSpPr>
          <p:cNvPr id="91140" name="Slide Number Placeholder 3"/>
          <p:cNvSpPr>
            <a:spLocks noGrp="1"/>
          </p:cNvSpPr>
          <p:nvPr>
            <p:ph type="sldNum" sz="quarter" idx="5"/>
          </p:nvPr>
        </p:nvSpPr>
        <p:spPr>
          <a:noFill/>
        </p:spPr>
        <p:txBody>
          <a:bodyPr/>
          <a:lstStyle/>
          <a:p>
            <a:fld id="{83E8093E-1CAD-4B56-8075-9545DEDE8362}" type="slidenum">
              <a:rPr lang="en-US" smtClean="0"/>
              <a:pPr/>
              <a:t>56</a:t>
            </a:fld>
            <a:endParaRPr lang="en-US" smtClean="0"/>
          </a:p>
        </p:txBody>
      </p:sp>
    </p:spTree>
    <p:extLst>
      <p:ext uri="{BB962C8B-B14F-4D97-AF65-F5344CB8AC3E}">
        <p14:creationId xmlns:p14="http://schemas.microsoft.com/office/powerpoint/2010/main" val="2664610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16C51BC-4D94-4AD5-A4A0-B46171C306C8}" type="slidenum">
              <a:rPr lang="en-US" smtClean="0"/>
              <a:pPr/>
              <a:t>57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b="1" dirty="0" err="1" smtClean="0"/>
              <a:t>IPSec</a:t>
            </a:r>
            <a:endParaRPr lang="en-US" b="1" dirty="0" smtClean="0"/>
          </a:p>
          <a:p>
            <a:pPr eaLnBrk="1" hangingPunct="1"/>
            <a:r>
              <a:rPr lang="en-US" dirty="0" err="1" smtClean="0"/>
              <a:t>IPSec</a:t>
            </a:r>
            <a:r>
              <a:rPr lang="en-US" dirty="0" smtClean="0"/>
              <a:t> combines several different cryptosystems including: </a:t>
            </a:r>
          </a:p>
          <a:p>
            <a:pPr eaLnBrk="1" hangingPunct="1">
              <a:buFontTx/>
              <a:buChar char="•"/>
            </a:pPr>
            <a:r>
              <a:rPr lang="en-US" dirty="0" smtClean="0"/>
              <a:t> </a:t>
            </a:r>
            <a:r>
              <a:rPr lang="en-US" dirty="0" err="1" smtClean="0"/>
              <a:t>Diffie</a:t>
            </a:r>
            <a:r>
              <a:rPr lang="en-US" dirty="0" smtClean="0"/>
              <a:t>-Hellman key exchange for deriving key material between peers on a public network</a:t>
            </a:r>
          </a:p>
          <a:p>
            <a:pPr eaLnBrk="1" hangingPunct="1">
              <a:buFontTx/>
              <a:buChar char="•"/>
            </a:pPr>
            <a:r>
              <a:rPr lang="en-US" dirty="0" smtClean="0"/>
              <a:t> Public-key cryptography for signing the </a:t>
            </a:r>
            <a:r>
              <a:rPr lang="en-US" dirty="0" err="1" smtClean="0"/>
              <a:t>Diffie</a:t>
            </a:r>
            <a:r>
              <a:rPr lang="en-US" dirty="0" smtClean="0"/>
              <a:t>-Hellman exchanges to guarantee the identity of the two parties </a:t>
            </a:r>
          </a:p>
          <a:p>
            <a:pPr eaLnBrk="1" hangingPunct="1">
              <a:buFontTx/>
              <a:buChar char="•"/>
            </a:pPr>
            <a:r>
              <a:rPr lang="en-US" dirty="0" smtClean="0"/>
              <a:t> Bulk encryption algorithms, such as DES, for encrypting the data</a:t>
            </a:r>
          </a:p>
          <a:p>
            <a:pPr eaLnBrk="1" hangingPunct="1">
              <a:buFontTx/>
              <a:buChar char="•"/>
            </a:pPr>
            <a:r>
              <a:rPr lang="en-US" dirty="0" smtClean="0"/>
              <a:t> Digital certificates signed by a certificate authority to act as digital ID cards. </a:t>
            </a:r>
          </a:p>
          <a:p>
            <a:pPr eaLnBrk="1" hangingPunct="1"/>
            <a:r>
              <a:rPr lang="en-US" dirty="0" err="1" smtClean="0"/>
              <a:t>IPSec</a:t>
            </a:r>
            <a:r>
              <a:rPr lang="en-US" dirty="0" smtClean="0"/>
              <a:t> includes: </a:t>
            </a:r>
          </a:p>
          <a:p>
            <a:pPr eaLnBrk="1" hangingPunct="1"/>
            <a:r>
              <a:rPr lang="en-US" dirty="0" smtClean="0"/>
              <a:t>1) The IP Security Protocol itself, which defines the information to add to an IP packet, as well as how to encrypt packet data </a:t>
            </a:r>
          </a:p>
          <a:p>
            <a:pPr eaLnBrk="1" hangingPunct="1"/>
            <a:r>
              <a:rPr lang="en-US" dirty="0" smtClean="0"/>
              <a:t>2) The Internet Key Exchange, which uses asymmetric-based key exchange and negotiates the security associations.  </a:t>
            </a:r>
          </a:p>
        </p:txBody>
      </p:sp>
    </p:spTree>
    <p:extLst>
      <p:ext uri="{BB962C8B-B14F-4D97-AF65-F5344CB8AC3E}">
        <p14:creationId xmlns:p14="http://schemas.microsoft.com/office/powerpoint/2010/main" val="2509616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77DBCC4-67D5-4EE9-B8C7-5CF2A637AB77}" type="slidenum">
              <a:rPr lang="en-US" smtClean="0"/>
              <a:pPr/>
              <a:t>58</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b="1" smtClean="0"/>
              <a:t>Defending From Attacks</a:t>
            </a:r>
          </a:p>
          <a:p>
            <a:pPr eaLnBrk="1" hangingPunct="1"/>
            <a:r>
              <a:rPr lang="en-US" smtClean="0"/>
              <a:t>No matter how sophisticated encryption and cryptosystems have become, however, they have retained the same flaw that the first systems contained thousands of years ago: if you discover the key, you can determine the message. </a:t>
            </a:r>
          </a:p>
          <a:p>
            <a:pPr eaLnBrk="1" hangingPunct="1"/>
            <a:r>
              <a:rPr lang="en-US" smtClean="0"/>
              <a:t>Thus, key management is not so much the management of technology but rather the management of people.</a:t>
            </a:r>
          </a:p>
          <a:p>
            <a:pPr eaLnBrk="1" hangingPunct="1"/>
            <a:endParaRPr lang="en-US" smtClean="0"/>
          </a:p>
        </p:txBody>
      </p:sp>
    </p:spTree>
    <p:extLst>
      <p:ext uri="{BB962C8B-B14F-4D97-AF65-F5344CB8AC3E}">
        <p14:creationId xmlns:p14="http://schemas.microsoft.com/office/powerpoint/2010/main" val="264069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F9706C9-9267-4331-8108-F049C9018942}" type="slidenum">
              <a:rPr lang="en-US" smtClean="0"/>
              <a:pPr/>
              <a:t>28</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1" smtClean="0"/>
              <a:t>Cryptography and Encryption-Based Solutions</a:t>
            </a:r>
          </a:p>
          <a:p>
            <a:pPr eaLnBrk="1" hangingPunct="1"/>
            <a:r>
              <a:rPr lang="en-US" smtClean="0"/>
              <a:t>The notation used to describe the encryption process differs depending on the source.  </a:t>
            </a:r>
          </a:p>
          <a:p>
            <a:pPr eaLnBrk="1" hangingPunct="1"/>
            <a:r>
              <a:rPr lang="en-US" smtClean="0"/>
              <a:t>The first uses the letters M to represent the original message, C to represent the ending ciphertext, and E to represent the encryption process: E(M) = C. </a:t>
            </a:r>
          </a:p>
          <a:p>
            <a:pPr eaLnBrk="1" hangingPunct="1"/>
            <a:r>
              <a:rPr lang="en-US" smtClean="0"/>
              <a:t>This formula represents the application of encryption to a message to create ciphertext. D represents the decryption or deciphering process, thus D[E(M)]=M. </a:t>
            </a:r>
          </a:p>
          <a:p>
            <a:pPr eaLnBrk="1" hangingPunct="1"/>
            <a:r>
              <a:rPr lang="en-US" smtClean="0"/>
              <a:t>K is used to represent the key, thus E(M, K) = C, or encrypting the message with the key results in the ciphertext.</a:t>
            </a:r>
          </a:p>
          <a:p>
            <a:pPr eaLnBrk="1" hangingPunct="1"/>
            <a:r>
              <a:rPr lang="en-US" smtClean="0"/>
              <a:t>Now look at a simple form of encryption based on two concepts: the block cipher and the exclusive OR operation.  </a:t>
            </a:r>
          </a:p>
          <a:p>
            <a:pPr eaLnBrk="1" hangingPunct="1"/>
            <a:r>
              <a:rPr lang="en-US" smtClean="0"/>
              <a:t>With the block cipher method, the message is divided into blocks, i.e., 8- or 16-bit blocks, and then each block is transformed using the algorithm and key. </a:t>
            </a:r>
          </a:p>
          <a:p>
            <a:pPr eaLnBrk="1" hangingPunct="1"/>
            <a:r>
              <a:rPr lang="en-US" smtClean="0"/>
              <a:t>The exclusive OR operation (XOR) is a function of Boolean algebra whereby two bits are compared, and if the two bits are identical, the result is a binary 0.  If the two bits are NOT the same, the result is a binary 1.</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42570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D784DC6-0E94-4B77-8307-11FF98CECFFA}" type="slidenum">
              <a:rPr lang="en-US" smtClean="0"/>
              <a:pPr/>
              <a:t>29</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b="1" smtClean="0"/>
              <a:t>Encryption Operations</a:t>
            </a:r>
          </a:p>
          <a:p>
            <a:pPr eaLnBrk="1" hangingPunct="1"/>
            <a:r>
              <a:rPr lang="en-US" smtClean="0"/>
              <a:t>In encryption, the most commonly used algorithms include two functions: substitution and transposition. </a:t>
            </a:r>
          </a:p>
          <a:p>
            <a:pPr eaLnBrk="1" hangingPunct="1"/>
            <a:r>
              <a:rPr lang="en-US" smtClean="0"/>
              <a:t>In a substitution cipher, you substitute one value for another.  </a:t>
            </a:r>
          </a:p>
          <a:p>
            <a:pPr eaLnBrk="1" hangingPunct="1"/>
            <a:r>
              <a:rPr lang="en-US" smtClean="0"/>
              <a:t>This is a simple enough method by itself but very powerful if combined with other operations. This type of substitution is based on a monoalphabetic substitution, since it only uses one alphabet. </a:t>
            </a:r>
          </a:p>
          <a:p>
            <a:pPr eaLnBrk="1" hangingPunct="1"/>
            <a:r>
              <a:rPr lang="en-US" smtClean="0"/>
              <a:t>More advanced substitution ciphers use two or more alphabets and are referred to as polyalphabetic substitutions. </a:t>
            </a:r>
          </a:p>
          <a:p>
            <a:pPr eaLnBrk="1" hangingPunct="1"/>
            <a:r>
              <a:rPr lang="en-US" smtClean="0"/>
              <a:t>Caesar reportedly used a three-value shift to the right, giving that particular substitution cipher his name–the “Caesar Cipher.”</a:t>
            </a:r>
          </a:p>
          <a:p>
            <a:pPr eaLnBrk="1" hangingPunct="1"/>
            <a:r>
              <a:rPr lang="en-US" smtClean="0"/>
              <a:t>Just like the substitution operation, the transposition cipher is simple to understand but can be complex to decipher if properly used. </a:t>
            </a:r>
          </a:p>
          <a:p>
            <a:pPr eaLnBrk="1" hangingPunct="1"/>
            <a:r>
              <a:rPr lang="en-US" smtClean="0"/>
              <a:t>Unlike the substitution cipher, the transposition cipher (or permutation cipher) simply rearranges the values within a block to create the ciphertext. </a:t>
            </a:r>
          </a:p>
          <a:p>
            <a:pPr eaLnBrk="1" hangingPunct="1"/>
            <a:r>
              <a:rPr lang="en-US" smtClean="0"/>
              <a:t>This can be done at the bit level or at the byte (character) level. </a:t>
            </a:r>
          </a:p>
          <a:p>
            <a:pPr eaLnBrk="1" hangingPunct="1"/>
            <a:r>
              <a:rPr lang="en-US" smtClean="0"/>
              <a:t>Transposition ciphers move these bits or bytes to another location in the block, so that bit 1 becomes bit 4, bit 2 becomes bit 7, etc.</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51084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AAF91618-2D48-40CB-99D8-66F3D79CCA1C}" type="slidenum">
              <a:rPr lang="en-US" smtClean="0"/>
              <a:pPr/>
              <a:t>32</a:t>
            </a:fld>
            <a:endParaRPr lang="en-US" smtClean="0"/>
          </a:p>
        </p:txBody>
      </p:sp>
    </p:spTree>
    <p:extLst>
      <p:ext uri="{BB962C8B-B14F-4D97-AF65-F5344CB8AC3E}">
        <p14:creationId xmlns:p14="http://schemas.microsoft.com/office/powerpoint/2010/main" val="239013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752085D-8EF0-4BC0-B045-B1A2DB97602A}" type="slidenum">
              <a:rPr lang="en-US" smtClean="0"/>
              <a:pPr/>
              <a:t>33</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b="1" smtClean="0"/>
              <a:t>Transposition Cipher Method</a:t>
            </a:r>
          </a:p>
          <a:p>
            <a:pPr eaLnBrk="1" hangingPunct="1"/>
            <a:r>
              <a:rPr lang="en-US" smtClean="0"/>
              <a:t>The transposition cipher (or permutation cipher) simply rearranges the values within a block to create the ciphertext</a:t>
            </a:r>
          </a:p>
          <a:p>
            <a:pPr eaLnBrk="1" hangingPunct="1"/>
            <a:r>
              <a:rPr lang="en-US" smtClean="0"/>
              <a:t>This can be done at the bit level or at the byte (character) level. Transposition ciphers move these bits or bytes to another location in the block, so that bit 1 becomes bit 4, bit 2 becomes bit, 7 etc.</a:t>
            </a:r>
          </a:p>
          <a:p>
            <a:pPr eaLnBrk="1" hangingPunct="1"/>
            <a:endParaRPr lang="en-US" smtClean="0"/>
          </a:p>
        </p:txBody>
      </p:sp>
    </p:spTree>
    <p:extLst>
      <p:ext uri="{BB962C8B-B14F-4D97-AF65-F5344CB8AC3E}">
        <p14:creationId xmlns:p14="http://schemas.microsoft.com/office/powerpoint/2010/main" val="356280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D4D5DB33-CF49-41C6-B2C2-D4123868C479}" type="slidenum">
              <a:rPr lang="en-US" smtClean="0"/>
              <a:pPr/>
              <a:t>34</a:t>
            </a:fld>
            <a:endParaRPr lang="en-US" smtClean="0"/>
          </a:p>
        </p:txBody>
      </p:sp>
    </p:spTree>
    <p:extLst>
      <p:ext uri="{BB962C8B-B14F-4D97-AF65-F5344CB8AC3E}">
        <p14:creationId xmlns:p14="http://schemas.microsoft.com/office/powerpoint/2010/main" val="4021877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1D38D14-C37A-459E-9259-BAEC17900398}" type="slidenum">
              <a:rPr lang="en-US" smtClean="0"/>
              <a:pPr/>
              <a:t>35</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b="1" dirty="0" smtClean="0"/>
              <a:t>Hash Functions</a:t>
            </a:r>
          </a:p>
          <a:p>
            <a:pPr eaLnBrk="1" hangingPunct="1">
              <a:lnSpc>
                <a:spcPct val="90000"/>
              </a:lnSpc>
            </a:pPr>
            <a:r>
              <a:rPr lang="en-US" dirty="0" smtClean="0"/>
              <a:t>Hash algorithms are publicly known functions that create a hash value, also known as a message digest, by converting variable-length messages into a single fixed-length value.</a:t>
            </a:r>
          </a:p>
          <a:p>
            <a:pPr eaLnBrk="1" hangingPunct="1">
              <a:lnSpc>
                <a:spcPct val="90000"/>
              </a:lnSpc>
            </a:pPr>
            <a:r>
              <a:rPr lang="en-US" dirty="0" smtClean="0"/>
              <a:t>The message digest is a </a:t>
            </a:r>
            <a:r>
              <a:rPr lang="en-US" i="1" dirty="0" smtClean="0"/>
              <a:t>fingerprint </a:t>
            </a:r>
            <a:r>
              <a:rPr lang="en-US" dirty="0" smtClean="0"/>
              <a:t>of the author’s message that is to be compared with the receiver’s locally calculated hash of the same message. </a:t>
            </a:r>
          </a:p>
          <a:p>
            <a:pPr eaLnBrk="1" hangingPunct="1">
              <a:lnSpc>
                <a:spcPct val="90000"/>
              </a:lnSpc>
            </a:pPr>
            <a:r>
              <a:rPr lang="en-US" dirty="0" smtClean="0"/>
              <a:t>Hashing functions do not require the use of keys, but a message authentication code (MAC), which is essentially a one-way hash value that is encrypted with a symmetric key. The recipients must possess the key to access the message digest and to confirm message integrity.</a:t>
            </a:r>
          </a:p>
          <a:p>
            <a:pPr eaLnBrk="1" hangingPunct="1"/>
            <a:endParaRPr lang="en-US" dirty="0" smtClean="0"/>
          </a:p>
        </p:txBody>
      </p:sp>
    </p:spTree>
    <p:extLst>
      <p:ext uri="{BB962C8B-B14F-4D97-AF65-F5344CB8AC3E}">
        <p14:creationId xmlns:p14="http://schemas.microsoft.com/office/powerpoint/2010/main" val="39618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0A05306-2149-4784-97E7-E6934E2A6DA0}" type="slidenum">
              <a:rPr lang="en-US" smtClean="0"/>
              <a:pPr/>
              <a:t>39</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b="1" smtClean="0"/>
              <a:t>Encryption Key Size</a:t>
            </a:r>
          </a:p>
          <a:p>
            <a:pPr eaLnBrk="1" hangingPunct="1">
              <a:lnSpc>
                <a:spcPct val="80000"/>
              </a:lnSpc>
            </a:pPr>
            <a:r>
              <a:rPr lang="en-US" smtClean="0"/>
              <a:t>When using ciphers, one of the decisions that has to be made is the size of the cryptovariable or key. The strength of many encryption applications and cryptosystems is measured by key size. </a:t>
            </a:r>
          </a:p>
          <a:p>
            <a:pPr eaLnBrk="1" hangingPunct="1">
              <a:lnSpc>
                <a:spcPct val="80000"/>
              </a:lnSpc>
            </a:pPr>
            <a:r>
              <a:rPr lang="en-US" smtClean="0"/>
              <a:t>When it comes to cryptosystems, the security of encrypted data is not dependent on keeping the encrypting algorithm secret; in fact, algorithms are often published, so that research to uncover their weaknesses can be done. </a:t>
            </a:r>
          </a:p>
          <a:p>
            <a:pPr eaLnBrk="1" hangingPunct="1">
              <a:lnSpc>
                <a:spcPct val="80000"/>
              </a:lnSpc>
            </a:pPr>
            <a:r>
              <a:rPr lang="en-US" smtClean="0"/>
              <a:t>The security of any cryptosystem depends on keeping some or all of the elements of the cryptovariable(s) or key(s) secret.</a:t>
            </a:r>
          </a:p>
          <a:p>
            <a:pPr eaLnBrk="1" hangingPunct="1"/>
            <a:endParaRPr lang="en-US" smtClean="0"/>
          </a:p>
        </p:txBody>
      </p:sp>
    </p:spTree>
    <p:extLst>
      <p:ext uri="{BB962C8B-B14F-4D97-AF65-F5344CB8AC3E}">
        <p14:creationId xmlns:p14="http://schemas.microsoft.com/office/powerpoint/2010/main" val="129480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0362F20-3C87-4C13-8AED-A730D2E6B8F3}" type="slidenum">
              <a:rPr lang="en-US" smtClean="0"/>
              <a:pPr/>
              <a:t>42</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b="1" dirty="0" smtClean="0"/>
              <a:t>Digital Signatures</a:t>
            </a:r>
          </a:p>
          <a:p>
            <a:pPr eaLnBrk="1" hangingPunct="1"/>
            <a:r>
              <a:rPr lang="en-US" dirty="0" smtClean="0"/>
              <a:t>An interesting thing happens when the asymmetric process is reversed, that is, the private key is used to encrypt a short message.  </a:t>
            </a:r>
          </a:p>
          <a:p>
            <a:pPr eaLnBrk="1" hangingPunct="1"/>
            <a:r>
              <a:rPr lang="en-US" dirty="0" smtClean="0"/>
              <a:t>The public key can be used to decrypt it, and the fact that the message was sent by the organization that owns the private key cannot be refuted.  </a:t>
            </a:r>
          </a:p>
          <a:p>
            <a:pPr eaLnBrk="1" hangingPunct="1"/>
            <a:r>
              <a:rPr lang="en-US" dirty="0" smtClean="0"/>
              <a:t>This is known as nonrepudiation, which is the foundation of digital signatures. </a:t>
            </a:r>
          </a:p>
          <a:p>
            <a:pPr eaLnBrk="1" hangingPunct="1"/>
            <a:r>
              <a:rPr lang="en-US" dirty="0" smtClean="0"/>
              <a:t>Digital signatures are encrypted messages that are independently verified by a central facility (registry) as authentic.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94970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defRPr/>
            </a:pPr>
            <a:fld id="{4225A014-832F-420E-A382-B71F8A0380CD}" type="datetimeFigureOut">
              <a:rPr lang="en-US" smtClean="0"/>
              <a:pPr>
                <a:defRPr/>
              </a:pPr>
              <a:t>2/10/2016</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a:lstStyle/>
          <a:p>
            <a:pPr>
              <a:defRPr/>
            </a:pPr>
            <a:fld id="{770D7331-AB13-485A-8280-34010796CFFC}" type="slidenum">
              <a:rPr lang="en-US" smtClean="0"/>
              <a:pPr>
                <a:defRPr/>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5E99391-20EA-4AB1-B70A-D1DB30E2AC00}" type="datetimeFigureOut">
              <a:rPr lang="en-US" smtClean="0"/>
              <a:pPr>
                <a:defRPr/>
              </a:pPr>
              <a:t>2/10/2016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4FD232-86E6-4308-BD23-0AD5F9FD561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016B7AA-BAD9-4196-BCD1-E8443F1DB384}" type="datetimeFigureOut">
              <a:rPr lang="en-US" smtClean="0"/>
              <a:pPr>
                <a:defRPr/>
              </a:pPr>
              <a:t>2/10/2016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FA762D-DD04-463D-B9C1-735303DB3C4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305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86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143000"/>
            <a:ext cx="3886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p:txBody>
          <a:bodyPr/>
          <a:lstStyle>
            <a:lvl1pPr>
              <a:defRPr dirty="0"/>
            </a:lvl1pPr>
          </a:lstStyle>
          <a:p>
            <a:pPr>
              <a:defRPr/>
            </a:pPr>
            <a:endParaRPr lang="en-US"/>
          </a:p>
        </p:txBody>
      </p:sp>
      <p:sp>
        <p:nvSpPr>
          <p:cNvPr id="6" name="Rectangle 9"/>
          <p:cNvSpPr>
            <a:spLocks noGrp="1" noChangeArrowheads="1"/>
          </p:cNvSpPr>
          <p:nvPr>
            <p:ph type="ftr" sz="quarter" idx="11"/>
          </p:nvPr>
        </p:nvSpPr>
        <p:spPr/>
        <p:txBody>
          <a:bodyPr/>
          <a:lstStyle>
            <a:lvl1pPr>
              <a:defRPr dirty="0"/>
            </a:lvl1pPr>
          </a:lstStyle>
          <a:p>
            <a:pPr>
              <a:defRPr/>
            </a:pPr>
            <a:r>
              <a:rPr lang="en-US"/>
              <a:t>Principles of Information Security, 3rd edition</a:t>
            </a:r>
          </a:p>
        </p:txBody>
      </p:sp>
      <p:sp>
        <p:nvSpPr>
          <p:cNvPr id="7" name="Rectangle 10"/>
          <p:cNvSpPr>
            <a:spLocks noGrp="1" noChangeArrowheads="1"/>
          </p:cNvSpPr>
          <p:nvPr>
            <p:ph type="sldNum" sz="quarter" idx="12"/>
          </p:nvPr>
        </p:nvSpPr>
        <p:spPr/>
        <p:txBody>
          <a:bodyPr/>
          <a:lstStyle>
            <a:lvl1pPr>
              <a:defRPr/>
            </a:lvl1pPr>
          </a:lstStyle>
          <a:p>
            <a:pPr>
              <a:defRPr/>
            </a:pPr>
            <a:fld id="{B95CEA2E-FC14-46B5-8CF0-4B647D5B834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00FA58A-58E7-4023-A24A-67AD3C068F6D}" type="datetimeFigureOut">
              <a:rPr lang="en-US" smtClean="0"/>
              <a:pPr>
                <a:defRPr/>
              </a:pPr>
              <a:t>2/10/2016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4ADC70-175F-44EE-8BDF-5AA4C6AFBE7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53C797A-BA04-4ED4-8D4D-C0AD59643CF8}" type="datetimeFigureOut">
              <a:rPr lang="en-US" smtClean="0"/>
              <a:pPr>
                <a:defRPr/>
              </a:pPr>
              <a:t>2/10/2016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924800" y="6416675"/>
            <a:ext cx="762000" cy="365125"/>
          </a:xfrm>
        </p:spPr>
        <p:txBody>
          <a:bodyPr/>
          <a:lstStyle/>
          <a:p>
            <a:pPr>
              <a:defRPr/>
            </a:pPr>
            <a:fld id="{25567B62-E75D-495E-A289-A19DD1814B3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660F7CCE-E9CF-4C05-BABF-F82D06295D05}" type="datetimeFigureOut">
              <a:rPr lang="en-US" smtClean="0"/>
              <a:pPr>
                <a:defRPr/>
              </a:pPr>
              <a:t>2/10/2016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86775D-D60F-45ED-AE38-2E1FE6D17B6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3CA77420-18AE-48D5-A59B-4BDE7D87BDFB}" type="datetimeFigureOut">
              <a:rPr lang="en-US" smtClean="0"/>
              <a:pPr>
                <a:defRPr/>
              </a:pPr>
              <a:t>2/10/2016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692E60E-6FC4-4771-B70C-B3BC2C477BF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B75B208A-2DF3-41B6-876D-590585992B92}" type="datetimeFigureOut">
              <a:rPr lang="en-US" smtClean="0"/>
              <a:pPr>
                <a:defRPr/>
              </a:pPr>
              <a:t>2/10/2016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EC8D77-9C4B-4341-92C3-E5AE6C349CE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003A801-520C-4421-806E-02EAAC83F177}" type="datetimeFigureOut">
              <a:rPr lang="en-US" smtClean="0"/>
              <a:pPr>
                <a:defRPr/>
              </a:pPr>
              <a:t>2/10/2016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22D0A66-F0C8-427F-A5E2-F19724F9ACD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0191231D-669F-467A-9F7E-B87E6BEC4464}" type="datetimeFigureOut">
              <a:rPr lang="en-US" smtClean="0"/>
              <a:pPr>
                <a:defRPr/>
              </a:pPr>
              <a:t>2/10/2016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05FB37-D9E6-4B00-853E-C5692B245FF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C91FDC0A-6FCD-4E25-911E-D7FB0A82A351}" type="datetimeFigureOut">
              <a:rPr lang="en-US" smtClean="0"/>
              <a:pPr>
                <a:defRPr/>
              </a:pPr>
              <a:t>2/10/2016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0D353C2-918B-46AD-BDD7-F02BCB1750E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fld id="{8BB78C76-0889-4CC6-A6D7-654AEE089292}" type="datetimeFigureOut">
              <a:rPr lang="en-US" smtClean="0"/>
              <a:pPr>
                <a:defRPr/>
              </a:pPr>
              <a:t>2/10/2016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6681B655-A9B0-4E66-9006-9DBCDA13ADAA}"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5.jpeg"/><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5.jpeg"/><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2.jpeg"/><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2.jpeg"/><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2.jpeg"/><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2.jpeg"/><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5.xml"/><Relationship Id="rId5" Type="http://schemas.openxmlformats.org/officeDocument/2006/relationships/image" Target="../media/image2.jpeg"/><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6.jpeg"/><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6.jpeg"/><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RSA_%28cryptosystem%29" TargetMode="External"/><Relationship Id="rId2" Type="http://schemas.openxmlformats.org/officeDocument/2006/relationships/hyperlink" Target="https://en.wikipedia.org/wiki/Triple_DES" TargetMode="External"/><Relationship Id="rId1" Type="http://schemas.openxmlformats.org/officeDocument/2006/relationships/slideLayout" Target="../slideLayouts/slideLayout2.xml"/><Relationship Id="rId5" Type="http://schemas.openxmlformats.org/officeDocument/2006/relationships/hyperlink" Target="https://en.wikipedia.org/wiki/Twofish" TargetMode="External"/><Relationship Id="rId4" Type="http://schemas.openxmlformats.org/officeDocument/2006/relationships/hyperlink" Target="https://en.wikipedia.org/wiki/Blowfish_%28cipher%29"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gizmodo.com/sneaky-honey-encryption-stops-hackers-by-drowning-the-1511718913" TargetMode="External"/><Relationship Id="rId2" Type="http://schemas.openxmlformats.org/officeDocument/2006/relationships/hyperlink" Target="https://en.wikipedia.org/wiki/Advanced_Encryption_Standard" TargetMode="External"/><Relationship Id="rId1" Type="http://schemas.openxmlformats.org/officeDocument/2006/relationships/slideLayout" Target="../slideLayouts/slideLayout2.xml"/><Relationship Id="rId4" Type="http://schemas.openxmlformats.org/officeDocument/2006/relationships/hyperlink" Target="http://fortune.com/2013/10/14/unbreakable-encryption-comes-to-the-u-s/"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1.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bg1"/>
                </a:solidFill>
              </a:rPr>
              <a:t>Access Control &amp; Cryptography</a:t>
            </a:r>
            <a:endParaRPr lang="en-US"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solidFill>
                  <a:schemeClr val="bg1"/>
                </a:solidFill>
              </a:rPr>
              <a:t>Encryption  Example</a:t>
            </a:r>
            <a:endParaRPr lang="en-US" dirty="0">
              <a:solidFill>
                <a:schemeClr val="bg1"/>
              </a:solidFill>
            </a:endParaRPr>
          </a:p>
        </p:txBody>
      </p:sp>
      <p:sp>
        <p:nvSpPr>
          <p:cNvPr id="2" name="Content Placeholder 1"/>
          <p:cNvSpPr>
            <a:spLocks noGrp="1"/>
          </p:cNvSpPr>
          <p:nvPr>
            <p:ph idx="1"/>
          </p:nvPr>
        </p:nvSpPr>
        <p:spPr>
          <a:xfrm>
            <a:off x="0" y="1600200"/>
            <a:ext cx="8991600" cy="4709160"/>
          </a:xfrm>
        </p:spPr>
        <p:txBody>
          <a:bodyPr/>
          <a:lstStyle/>
          <a:p>
            <a:pPr>
              <a:spcBef>
                <a:spcPts val="1800"/>
              </a:spcBef>
            </a:pPr>
            <a:r>
              <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Caesar Cipher : an example of a simple alphabet substitution cipher where the key is 3.</a:t>
            </a:r>
          </a:p>
          <a:p>
            <a:pPr lvl="1">
              <a:buNone/>
            </a:pPr>
            <a:r>
              <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 is changed to D, B is changed to E and so on…</a:t>
            </a:r>
          </a:p>
          <a:p>
            <a:pPr lvl="1">
              <a:spcBef>
                <a:spcPts val="1200"/>
              </a:spcBef>
            </a:pPr>
            <a:r>
              <a:rPr lang="en-US" dirty="0" smtClean="0">
                <a:solidFill>
                  <a:srgbClr val="66FF33"/>
                </a:solidFill>
              </a:rPr>
              <a:t>Algorithm</a:t>
            </a:r>
            <a:r>
              <a:rPr lang="en-US" dirty="0" smtClean="0"/>
              <a:t> (What to do) = Substitute  by a character some numbers to the right</a:t>
            </a:r>
          </a:p>
          <a:p>
            <a:pPr lvl="1">
              <a:spcBef>
                <a:spcPts val="1200"/>
              </a:spcBef>
            </a:pPr>
            <a:r>
              <a:rPr lang="en-US" dirty="0" smtClean="0"/>
              <a:t>Key = </a:t>
            </a:r>
            <a:r>
              <a:rPr lang="en-US" b="1" dirty="0" smtClean="0">
                <a:solidFill>
                  <a:srgbClr val="FFFF00"/>
                </a:solidFill>
              </a:rPr>
              <a:t>3</a:t>
            </a:r>
            <a:endParaRPr lang="en-US" b="1" dirty="0">
              <a:solidFill>
                <a:srgbClr val="FFFF00"/>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pPr algn="ctr"/>
            <a:r>
              <a:rPr lang="en-US" dirty="0" smtClean="0">
                <a:solidFill>
                  <a:schemeClr val="bg1"/>
                </a:solidFill>
              </a:rPr>
              <a:t>Encryption Keys</a:t>
            </a:r>
          </a:p>
        </p:txBody>
      </p:sp>
      <p:sp>
        <p:nvSpPr>
          <p:cNvPr id="7171" name="Rectangle 3"/>
          <p:cNvSpPr>
            <a:spLocks noGrp="1" noChangeArrowheads="1"/>
          </p:cNvSpPr>
          <p:nvPr>
            <p:ph idx="1"/>
          </p:nvPr>
        </p:nvSpPr>
        <p:spPr>
          <a:xfrm>
            <a:off x="0" y="990600"/>
            <a:ext cx="9144000" cy="5715000"/>
          </a:xfrm>
        </p:spPr>
        <p:txBody>
          <a:bodyPr>
            <a:normAutofit fontScale="92500"/>
          </a:bodyPr>
          <a:lstStyle/>
          <a:p>
            <a:r>
              <a:rPr lang="en-US" sz="3900" b="1"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Symmetric Encryption</a:t>
            </a:r>
            <a:r>
              <a:rPr lang="en-US" sz="3600" b="1" dirty="0" smtClean="0">
                <a:solidFill>
                  <a:srgbClr val="66FF33"/>
                </a:solidFill>
              </a:rPr>
              <a:t> </a:t>
            </a:r>
          </a:p>
          <a:p>
            <a:pPr lvl="1"/>
            <a:r>
              <a:rPr lang="en-US" sz="3200" dirty="0" smtClean="0"/>
              <a:t>Secret Key</a:t>
            </a:r>
          </a:p>
          <a:p>
            <a:pPr lvl="1"/>
            <a:r>
              <a:rPr lang="en-US" sz="3200" dirty="0" smtClean="0"/>
              <a:t>Shared Secret Key</a:t>
            </a:r>
          </a:p>
          <a:p>
            <a:pPr lvl="1"/>
            <a:r>
              <a:rPr lang="en-US" sz="3000" b="1"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If </a:t>
            </a:r>
            <a:r>
              <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friend sends you an encryption key. Later he encrypts a message with an exact copy of the key he has kept. You decrypt the message with the key you received. This is an example </a:t>
            </a:r>
            <a:r>
              <a:rPr lang="en-US" sz="3000" b="1"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Symmetric Encryption.</a:t>
            </a:r>
            <a:endPar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spcBef>
                <a:spcPct val="60000"/>
              </a:spcBef>
            </a:pPr>
            <a:r>
              <a:rPr lang="en-US" sz="3000" b="1"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Asymmetric Encryption</a:t>
            </a:r>
            <a:endPar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lvl="1"/>
            <a:r>
              <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Requires two different keys to encrypt and decrypt data</a:t>
            </a:r>
          </a:p>
          <a:p>
            <a:pPr lvl="1"/>
            <a:r>
              <a:rPr lang="en-US" sz="30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Public/Private Key Pairs</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dirty="0" smtClean="0">
                <a:solidFill>
                  <a:schemeClr val="bg1"/>
                </a:solidFill>
              </a:rPr>
              <a:t>Symmetric Keys</a:t>
            </a:r>
          </a:p>
        </p:txBody>
      </p:sp>
      <p:sp>
        <p:nvSpPr>
          <p:cNvPr id="8195" name="Rectangle 3"/>
          <p:cNvSpPr>
            <a:spLocks noGrp="1" noChangeArrowheads="1"/>
          </p:cNvSpPr>
          <p:nvPr>
            <p:ph idx="1"/>
          </p:nvPr>
        </p:nvSpPr>
        <p:spPr/>
        <p:txBody>
          <a:bodyPr/>
          <a:lstStyle/>
          <a:p>
            <a:r>
              <a:rPr lang="en-US" sz="2800" smtClean="0"/>
              <a:t>The same key can encrypt and decrypt</a:t>
            </a:r>
          </a:p>
          <a:p>
            <a:pPr>
              <a:spcBef>
                <a:spcPct val="60000"/>
              </a:spcBef>
            </a:pPr>
            <a:r>
              <a:rPr lang="en-US" sz="2800" smtClean="0"/>
              <a:t>Sender and Receiver have </a:t>
            </a:r>
            <a:r>
              <a:rPr lang="en-US" sz="2800" smtClean="0">
                <a:solidFill>
                  <a:srgbClr val="00FFFF"/>
                </a:solidFill>
              </a:rPr>
              <a:t>identical keys</a:t>
            </a:r>
          </a:p>
          <a:p>
            <a:pPr>
              <a:spcBef>
                <a:spcPct val="60000"/>
              </a:spcBef>
            </a:pPr>
            <a:r>
              <a:rPr lang="en-US" sz="2800" smtClean="0">
                <a:solidFill>
                  <a:srgbClr val="66FF33"/>
                </a:solidFill>
              </a:rPr>
              <a:t>Much faster</a:t>
            </a:r>
            <a:r>
              <a:rPr lang="en-US" sz="2800" smtClean="0"/>
              <a:t> than Asymmetric encryption</a:t>
            </a:r>
          </a:p>
          <a:p>
            <a:pPr>
              <a:spcBef>
                <a:spcPct val="60000"/>
              </a:spcBef>
            </a:pPr>
            <a:r>
              <a:rPr lang="en-US" sz="2800" smtClean="0"/>
              <a:t>Generally short lived (for added security)</a:t>
            </a:r>
          </a:p>
          <a:p>
            <a:pPr>
              <a:spcBef>
                <a:spcPct val="60000"/>
              </a:spcBef>
            </a:pPr>
            <a:r>
              <a:rPr lang="en-US" sz="2800" smtClean="0"/>
              <a:t>Similar in concept to a password but much longer and more random.</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b="1" dirty="0" smtClean="0">
                <a:solidFill>
                  <a:schemeClr val="bg1"/>
                </a:solidFill>
              </a:rPr>
              <a:t>Asymmetric Keys</a:t>
            </a:r>
          </a:p>
        </p:txBody>
      </p:sp>
      <p:sp>
        <p:nvSpPr>
          <p:cNvPr id="9219" name="Rectangle 3"/>
          <p:cNvSpPr>
            <a:spLocks noGrp="1" noChangeArrowheads="1"/>
          </p:cNvSpPr>
          <p:nvPr>
            <p:ph idx="1"/>
          </p:nvPr>
        </p:nvSpPr>
        <p:spPr>
          <a:xfrm>
            <a:off x="457200" y="1600200"/>
            <a:ext cx="8686800" cy="5257800"/>
          </a:xfrm>
        </p:spPr>
        <p:txBody>
          <a:bodyPr/>
          <a:lstStyle/>
          <a:p>
            <a:r>
              <a:rPr lang="en-US" dirty="0" smtClean="0"/>
              <a:t>Key Pairs</a:t>
            </a:r>
          </a:p>
          <a:p>
            <a:pPr lvl="1"/>
            <a:r>
              <a:rPr lang="en-US" dirty="0" smtClean="0"/>
              <a:t>One </a:t>
            </a:r>
            <a:r>
              <a:rPr lang="en-US" b="1" dirty="0" smtClean="0">
                <a:solidFill>
                  <a:srgbClr val="FFFF00"/>
                </a:solidFill>
              </a:rPr>
              <a:t>Private</a:t>
            </a:r>
            <a:r>
              <a:rPr lang="en-US" dirty="0" smtClean="0"/>
              <a:t> Key</a:t>
            </a:r>
          </a:p>
          <a:p>
            <a:pPr lvl="1"/>
            <a:r>
              <a:rPr lang="en-US" dirty="0" smtClean="0"/>
              <a:t>One </a:t>
            </a:r>
            <a:r>
              <a:rPr lang="en-US" b="1" dirty="0" smtClean="0">
                <a:solidFill>
                  <a:srgbClr val="66FF33"/>
                </a:solidFill>
              </a:rPr>
              <a:t>Public</a:t>
            </a:r>
            <a:r>
              <a:rPr lang="en-US" dirty="0" smtClean="0"/>
              <a:t> Key</a:t>
            </a:r>
          </a:p>
          <a:p>
            <a:pPr>
              <a:spcBef>
                <a:spcPct val="60000"/>
              </a:spcBef>
            </a:pPr>
            <a:r>
              <a:rPr lang="en-US" dirty="0" smtClean="0"/>
              <a:t>One key encrypts, the other decrypts</a:t>
            </a:r>
          </a:p>
          <a:p>
            <a:pPr lvl="1">
              <a:spcBef>
                <a:spcPct val="60000"/>
              </a:spcBef>
            </a:pPr>
            <a:r>
              <a:rPr lang="en-US" dirty="0" smtClean="0"/>
              <a:t>What the </a:t>
            </a:r>
            <a:r>
              <a:rPr lang="en-US" b="1" dirty="0" smtClean="0">
                <a:solidFill>
                  <a:srgbClr val="FFFF00"/>
                </a:solidFill>
              </a:rPr>
              <a:t>Private</a:t>
            </a:r>
            <a:r>
              <a:rPr lang="en-US" dirty="0" smtClean="0"/>
              <a:t> Key encrypts, only the </a:t>
            </a:r>
            <a:r>
              <a:rPr lang="en-US" b="1" dirty="0" smtClean="0">
                <a:solidFill>
                  <a:srgbClr val="66FF33"/>
                </a:solidFill>
              </a:rPr>
              <a:t>Public</a:t>
            </a:r>
            <a:r>
              <a:rPr lang="en-US" dirty="0" smtClean="0"/>
              <a:t> key can decrypt.</a:t>
            </a:r>
          </a:p>
          <a:p>
            <a:pPr lvl="1">
              <a:spcBef>
                <a:spcPct val="60000"/>
              </a:spcBef>
            </a:pPr>
            <a:r>
              <a:rPr lang="en-US" dirty="0" smtClean="0"/>
              <a:t>What the </a:t>
            </a:r>
            <a:r>
              <a:rPr lang="en-US" b="1" dirty="0" smtClean="0">
                <a:solidFill>
                  <a:srgbClr val="66FF33"/>
                </a:solidFill>
              </a:rPr>
              <a:t>Public</a:t>
            </a:r>
            <a:r>
              <a:rPr lang="en-US" b="1" dirty="0" smtClean="0">
                <a:solidFill>
                  <a:schemeClr val="hlink"/>
                </a:solidFill>
              </a:rPr>
              <a:t> </a:t>
            </a:r>
            <a:r>
              <a:rPr lang="en-US" dirty="0" smtClean="0"/>
              <a:t>Key encrypts, only the </a:t>
            </a:r>
            <a:r>
              <a:rPr lang="en-US" b="1" dirty="0" smtClean="0">
                <a:solidFill>
                  <a:srgbClr val="FFFF00"/>
                </a:solidFill>
              </a:rPr>
              <a:t>Private </a:t>
            </a:r>
            <a:r>
              <a:rPr lang="en-US" dirty="0" smtClean="0"/>
              <a:t>Key can decrypt</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p:txBody>
          <a:bodyPr/>
          <a:lstStyle/>
          <a:p>
            <a:r>
              <a:rPr lang="en-US" dirty="0" smtClean="0">
                <a:solidFill>
                  <a:schemeClr val="bg1"/>
                </a:solidFill>
              </a:rPr>
              <a:t>How Asymmetric  Encryption Works</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sz="4000" dirty="0" smtClean="0">
                <a:solidFill>
                  <a:schemeClr val="bg1"/>
                </a:solidFill>
              </a:rPr>
              <a:t>Santa uses Acme</a:t>
            </a:r>
            <a:r>
              <a:rPr lang="en-US" sz="4000" dirty="0" smtClean="0"/>
              <a:t/>
            </a:r>
            <a:br>
              <a:rPr lang="en-US" sz="4000" dirty="0" smtClean="0"/>
            </a:br>
            <a:r>
              <a:rPr lang="en-US" sz="2800" dirty="0" smtClean="0">
                <a:solidFill>
                  <a:srgbClr val="FFFF00"/>
                </a:solidFill>
              </a:rPr>
              <a:t>(Secret Flying Reindeer Feed Mix)</a:t>
            </a:r>
          </a:p>
        </p:txBody>
      </p:sp>
      <p:sp>
        <p:nvSpPr>
          <p:cNvPr id="11267"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1268"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1269"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1270"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1271"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1272" name="Text Box 8"/>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1273" name="Text Box 9"/>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Santa’s Dilemma:</a:t>
            </a:r>
            <a:r>
              <a:rPr lang="en-US" sz="4000" dirty="0" smtClean="0"/>
              <a:t/>
            </a:r>
            <a:br>
              <a:rPr lang="en-US" sz="4000" dirty="0" smtClean="0"/>
            </a:br>
            <a:r>
              <a:rPr lang="en-US" sz="3200" dirty="0" smtClean="0">
                <a:solidFill>
                  <a:srgbClr val="FFFF00"/>
                </a:solidFill>
              </a:rPr>
              <a:t>Getting a confidential message to Acme</a:t>
            </a:r>
          </a:p>
        </p:txBody>
      </p:sp>
      <p:sp>
        <p:nvSpPr>
          <p:cNvPr id="12291"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2292"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2293"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2294"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2295"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2296" name="Text Box 8"/>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2297" name="Text Box 9"/>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2298" name="Text Box 10"/>
          <p:cNvSpPr txBox="1">
            <a:spLocks noChangeArrowheads="1"/>
          </p:cNvSpPr>
          <p:nvPr/>
        </p:nvSpPr>
        <p:spPr bwMode="auto">
          <a:xfrm>
            <a:off x="6934200" y="54102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12299" name="Line 11"/>
          <p:cNvSpPr>
            <a:spLocks noChangeShapeType="1"/>
          </p:cNvSpPr>
          <p:nvPr/>
        </p:nvSpPr>
        <p:spPr bwMode="auto">
          <a:xfrm flipH="1">
            <a:off x="2438400" y="5943600"/>
            <a:ext cx="4572000" cy="0"/>
          </a:xfrm>
          <a:prstGeom prst="line">
            <a:avLst/>
          </a:prstGeom>
          <a:noFill/>
          <a:ln w="50800">
            <a:solidFill>
              <a:schemeClr val="tx1"/>
            </a:solidFill>
            <a:miter lim="800000"/>
            <a:headEnd/>
            <a:tailEnd type="triangle" w="med" len="med"/>
          </a:ln>
        </p:spPr>
        <p:txBody>
          <a:bodyPr wrap="none"/>
          <a:lstStyle/>
          <a:p>
            <a:endParaRPr lang="en-US"/>
          </a:p>
        </p:txBody>
      </p:sp>
      <p:sp>
        <p:nvSpPr>
          <p:cNvPr id="12300" name="Text Box 12"/>
          <p:cNvSpPr txBox="1">
            <a:spLocks noChangeArrowheads="1"/>
          </p:cNvSpPr>
          <p:nvPr/>
        </p:nvSpPr>
        <p:spPr bwMode="auto">
          <a:xfrm>
            <a:off x="1676400" y="52578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Santa’s Dilemma:</a:t>
            </a:r>
            <a:r>
              <a:rPr lang="en-US" sz="4000" dirty="0" smtClean="0"/>
              <a:t/>
            </a:r>
            <a:br>
              <a:rPr lang="en-US" sz="4000" dirty="0" smtClean="0"/>
            </a:br>
            <a:r>
              <a:rPr lang="en-US" sz="3200" dirty="0" smtClean="0">
                <a:solidFill>
                  <a:srgbClr val="FFFF00"/>
                </a:solidFill>
              </a:rPr>
              <a:t>Plain Text can be Intercepted and Read</a:t>
            </a:r>
          </a:p>
        </p:txBody>
      </p:sp>
      <p:sp>
        <p:nvSpPr>
          <p:cNvPr id="13315"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3316"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3317"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3318"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3319"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3320"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3321"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3322"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3323" name="Text Box 11"/>
          <p:cNvSpPr txBox="1">
            <a:spLocks noChangeArrowheads="1"/>
          </p:cNvSpPr>
          <p:nvPr/>
        </p:nvSpPr>
        <p:spPr bwMode="auto">
          <a:xfrm>
            <a:off x="6934200" y="54102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13324" name="Line 12"/>
          <p:cNvSpPr>
            <a:spLocks noChangeShapeType="1"/>
          </p:cNvSpPr>
          <p:nvPr/>
        </p:nvSpPr>
        <p:spPr bwMode="auto">
          <a:xfrm flipH="1">
            <a:off x="2438400" y="5943600"/>
            <a:ext cx="4572000" cy="0"/>
          </a:xfrm>
          <a:prstGeom prst="line">
            <a:avLst/>
          </a:prstGeom>
          <a:noFill/>
          <a:ln w="50800">
            <a:solidFill>
              <a:schemeClr val="tx1"/>
            </a:solidFill>
            <a:miter lim="800000"/>
            <a:headEnd/>
            <a:tailEnd type="triangle" w="med" len="med"/>
          </a:ln>
        </p:spPr>
        <p:txBody>
          <a:bodyPr wrap="none"/>
          <a:lstStyle/>
          <a:p>
            <a:endParaRPr lang="en-US"/>
          </a:p>
        </p:txBody>
      </p:sp>
      <p:sp>
        <p:nvSpPr>
          <p:cNvPr id="13325" name="Text Box 13"/>
          <p:cNvSpPr txBox="1">
            <a:spLocks noChangeArrowheads="1"/>
          </p:cNvSpPr>
          <p:nvPr/>
        </p:nvSpPr>
        <p:spPr bwMode="auto">
          <a:xfrm>
            <a:off x="1676400" y="52578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13326" name="Line 14"/>
          <p:cNvSpPr>
            <a:spLocks noChangeShapeType="1"/>
          </p:cNvSpPr>
          <p:nvPr/>
        </p:nvSpPr>
        <p:spPr bwMode="auto">
          <a:xfrm flipV="1">
            <a:off x="3733800" y="4495800"/>
            <a:ext cx="0" cy="1447800"/>
          </a:xfrm>
          <a:prstGeom prst="line">
            <a:avLst/>
          </a:prstGeom>
          <a:noFill/>
          <a:ln w="50800">
            <a:solidFill>
              <a:schemeClr val="tx1"/>
            </a:solidFill>
            <a:prstDash val="dash"/>
            <a:miter lim="800000"/>
            <a:headEnd/>
            <a:tailEnd type="triangle" w="med" len="med"/>
          </a:ln>
        </p:spPr>
        <p:txBody>
          <a:bodyPr wrap="none"/>
          <a:lstStyle/>
          <a:p>
            <a:endParaRPr lang="en-US"/>
          </a:p>
        </p:txBody>
      </p:sp>
      <p:sp>
        <p:nvSpPr>
          <p:cNvPr id="13327" name="Text Box 15"/>
          <p:cNvSpPr txBox="1">
            <a:spLocks noChangeArrowheads="1"/>
          </p:cNvSpPr>
          <p:nvPr/>
        </p:nvSpPr>
        <p:spPr bwMode="auto">
          <a:xfrm>
            <a:off x="3276600" y="34290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Plain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13328" name="Text Box 16"/>
          <p:cNvSpPr txBox="1">
            <a:spLocks noChangeArrowheads="1"/>
          </p:cNvSpPr>
          <p:nvPr/>
        </p:nvSpPr>
        <p:spPr bwMode="auto">
          <a:xfrm>
            <a:off x="41148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sp>
        <p:nvSpPr>
          <p:cNvPr id="13329" name="Rectangle 17"/>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13330" name="Picture 18" descr="grinch smile"/>
          <p:cNvPicPr>
            <a:picLocks noChangeAspect="1" noChangeArrowheads="1"/>
          </p:cNvPicPr>
          <p:nvPr/>
        </p:nvPicPr>
        <p:blipFill>
          <a:blip r:embed="rId3" cstate="print"/>
          <a:srcRect/>
          <a:stretch>
            <a:fillRect/>
          </a:stretch>
        </p:blipFill>
        <p:spPr bwMode="auto">
          <a:xfrm>
            <a:off x="4191000" y="3276600"/>
            <a:ext cx="627063" cy="9906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dirty="0" smtClean="0">
                <a:solidFill>
                  <a:schemeClr val="bg1"/>
                </a:solidFill>
              </a:rPr>
              <a:t>Public/Private Key Pairs</a:t>
            </a:r>
          </a:p>
        </p:txBody>
      </p:sp>
      <p:sp>
        <p:nvSpPr>
          <p:cNvPr id="14339"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4340"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4341"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4342"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4343"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4344"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4345"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4346"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4347" name="Text Box 11"/>
          <p:cNvSpPr txBox="1">
            <a:spLocks noChangeArrowheads="1"/>
          </p:cNvSpPr>
          <p:nvPr/>
        </p:nvSpPr>
        <p:spPr bwMode="auto">
          <a:xfrm>
            <a:off x="40386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14348" name="Picture 12"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14349" name="Text Box 13"/>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4350" name="Picture 14"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14351" name="Text Box 15"/>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4352" name="Picture 16"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14353" name="Text Box 17"/>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4354" name="Picture 18"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14355" name="Text Box 19"/>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4356" name="Rectangle 20"/>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14357" name="Picture 21" descr="grinch questioning"/>
          <p:cNvPicPr>
            <a:picLocks noChangeAspect="1" noChangeArrowheads="1"/>
          </p:cNvPicPr>
          <p:nvPr/>
        </p:nvPicPr>
        <p:blipFill>
          <a:blip r:embed="rId5" cstate="print"/>
          <a:srcRect/>
          <a:stretch>
            <a:fillRect/>
          </a:stretch>
        </p:blipFill>
        <p:spPr bwMode="auto">
          <a:xfrm>
            <a:off x="4267200" y="3200400"/>
            <a:ext cx="565150" cy="9810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US" dirty="0" smtClean="0">
                <a:solidFill>
                  <a:schemeClr val="bg1"/>
                </a:solidFill>
              </a:rPr>
              <a:t>Santa Sends His </a:t>
            </a:r>
            <a:r>
              <a:rPr lang="en-US" b="1" dirty="0" smtClean="0">
                <a:solidFill>
                  <a:srgbClr val="FFFF00"/>
                </a:solidFill>
              </a:rPr>
              <a:t>Public </a:t>
            </a:r>
            <a:r>
              <a:rPr lang="en-US" dirty="0" smtClean="0">
                <a:solidFill>
                  <a:schemeClr val="bg1"/>
                </a:solidFill>
              </a:rPr>
              <a:t>Key</a:t>
            </a:r>
          </a:p>
        </p:txBody>
      </p:sp>
      <p:sp>
        <p:nvSpPr>
          <p:cNvPr id="15363"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5364"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5365"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5366"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5367"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5368"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5369"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5370"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5371" name="Text Box 11"/>
          <p:cNvSpPr txBox="1">
            <a:spLocks noChangeArrowheads="1"/>
          </p:cNvSpPr>
          <p:nvPr/>
        </p:nvSpPr>
        <p:spPr bwMode="auto">
          <a:xfrm>
            <a:off x="40386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15372" name="Picture 12"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15373" name="Text Box 13"/>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5374" name="Picture 14"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15375" name="Text Box 15"/>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5376" name="Picture 16"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15377" name="Text Box 17"/>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5378" name="Picture 18"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15379" name="Text Box 19"/>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5380" name="Picture 20" descr="HH00606_"/>
          <p:cNvPicPr>
            <a:picLocks noChangeAspect="1" noChangeArrowheads="1"/>
          </p:cNvPicPr>
          <p:nvPr/>
        </p:nvPicPr>
        <p:blipFill>
          <a:blip r:embed="rId4" cstate="print"/>
          <a:srcRect/>
          <a:stretch>
            <a:fillRect/>
          </a:stretch>
        </p:blipFill>
        <p:spPr bwMode="auto">
          <a:xfrm>
            <a:off x="1295400" y="5410200"/>
            <a:ext cx="685800" cy="180975"/>
          </a:xfrm>
          <a:prstGeom prst="rect">
            <a:avLst/>
          </a:prstGeom>
          <a:solidFill>
            <a:srgbClr val="FF0000"/>
          </a:solidFill>
          <a:ln w="9525">
            <a:noFill/>
            <a:miter lim="800000"/>
            <a:headEnd/>
            <a:tailEnd/>
          </a:ln>
        </p:spPr>
      </p:pic>
      <p:sp>
        <p:nvSpPr>
          <p:cNvPr id="15381" name="Line 21"/>
          <p:cNvSpPr>
            <a:spLocks noChangeShapeType="1"/>
          </p:cNvSpPr>
          <p:nvPr/>
        </p:nvSpPr>
        <p:spPr bwMode="auto">
          <a:xfrm flipH="1">
            <a:off x="2133600" y="5486400"/>
            <a:ext cx="6096000" cy="0"/>
          </a:xfrm>
          <a:prstGeom prst="line">
            <a:avLst/>
          </a:prstGeom>
          <a:noFill/>
          <a:ln w="76200">
            <a:solidFill>
              <a:schemeClr val="tx1"/>
            </a:solidFill>
            <a:miter lim="800000"/>
            <a:headEnd/>
            <a:tailEnd type="triangle" w="med" len="med"/>
          </a:ln>
        </p:spPr>
        <p:txBody>
          <a:bodyPr wrap="none"/>
          <a:lstStyle/>
          <a:p>
            <a:endParaRPr lang="en-US"/>
          </a:p>
        </p:txBody>
      </p:sp>
      <p:sp>
        <p:nvSpPr>
          <p:cNvPr id="15382" name="Line 22"/>
          <p:cNvSpPr>
            <a:spLocks noChangeShapeType="1"/>
          </p:cNvSpPr>
          <p:nvPr/>
        </p:nvSpPr>
        <p:spPr bwMode="auto">
          <a:xfrm>
            <a:off x="8229600" y="4038600"/>
            <a:ext cx="0" cy="1447800"/>
          </a:xfrm>
          <a:prstGeom prst="line">
            <a:avLst/>
          </a:prstGeom>
          <a:noFill/>
          <a:ln w="76200">
            <a:solidFill>
              <a:schemeClr val="tx1"/>
            </a:solidFill>
            <a:miter lim="800000"/>
            <a:headEnd/>
            <a:tailEnd/>
          </a:ln>
        </p:spPr>
        <p:txBody>
          <a:bodyPr wrap="none"/>
          <a:lstStyle/>
          <a:p>
            <a:endParaRPr lang="en-US"/>
          </a:p>
        </p:txBody>
      </p:sp>
      <p:sp>
        <p:nvSpPr>
          <p:cNvPr id="15383" name="Rectangle 23"/>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15384" name="Picture 24" descr="grinch questioning"/>
          <p:cNvPicPr>
            <a:picLocks noChangeAspect="1" noChangeArrowheads="1"/>
          </p:cNvPicPr>
          <p:nvPr/>
        </p:nvPicPr>
        <p:blipFill>
          <a:blip r:embed="rId5" cstate="print"/>
          <a:srcRect/>
          <a:stretch>
            <a:fillRect/>
          </a:stretch>
        </p:blipFill>
        <p:spPr bwMode="auto">
          <a:xfrm>
            <a:off x="4267200" y="3200400"/>
            <a:ext cx="565150" cy="9810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solidFill>
                  <a:schemeClr val="bg1"/>
                </a:solidFill>
              </a:rPr>
              <a:t>Access Control</a:t>
            </a:r>
            <a:endParaRPr lang="en-US" dirty="0">
              <a:solidFill>
                <a:schemeClr val="bg1"/>
              </a:solidFill>
            </a:endParaRPr>
          </a:p>
        </p:txBody>
      </p:sp>
      <p:sp>
        <p:nvSpPr>
          <p:cNvPr id="2" name="Content Placeholder 1"/>
          <p:cNvSpPr>
            <a:spLocks noGrp="1"/>
          </p:cNvSpPr>
          <p:nvPr>
            <p:ph idx="1"/>
          </p:nvPr>
        </p:nvSpPr>
        <p:spPr/>
        <p:txBody>
          <a:bodyPr>
            <a:normAutofit/>
          </a:bodyPr>
          <a:lstStyle/>
          <a:p>
            <a:r>
              <a:rPr lang="en-US" dirty="0" smtClean="0"/>
              <a:t>Based on </a:t>
            </a:r>
            <a:r>
              <a:rPr lang="en-US" b="1" dirty="0" smtClean="0">
                <a:solidFill>
                  <a:srgbClr val="0000FF"/>
                </a:solidFill>
              </a:rPr>
              <a:t>Authentication</a:t>
            </a:r>
          </a:p>
          <a:p>
            <a:r>
              <a:rPr lang="en-US" dirty="0" smtClean="0"/>
              <a:t>Authentication is proving identity</a:t>
            </a:r>
          </a:p>
          <a:p>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 Token and a Password would be considered the most secure authentication method.</a:t>
            </a:r>
          </a:p>
          <a:p>
            <a:r>
              <a:rPr lang="en-US" dirty="0" smtClean="0"/>
              <a:t>Can be based on any (or all) of the following:</a:t>
            </a:r>
          </a:p>
          <a:p>
            <a:pPr lvl="1">
              <a:spcBef>
                <a:spcPts val="1200"/>
              </a:spcBef>
            </a:pPr>
            <a:r>
              <a:rPr lang="en-US" dirty="0" smtClean="0"/>
              <a:t>Something you </a:t>
            </a:r>
            <a:r>
              <a:rPr lang="en-US" b="1" dirty="0" smtClean="0">
                <a:solidFill>
                  <a:srgbClr val="FFFF00"/>
                </a:solidFill>
              </a:rPr>
              <a:t>Know</a:t>
            </a:r>
            <a:r>
              <a:rPr lang="en-US" dirty="0" smtClean="0"/>
              <a:t> (e.g., a password)</a:t>
            </a:r>
          </a:p>
          <a:p>
            <a:pPr lvl="1">
              <a:spcBef>
                <a:spcPts val="1200"/>
              </a:spcBef>
            </a:pPr>
            <a:r>
              <a:rPr lang="en-US" dirty="0" smtClean="0"/>
              <a:t>Something you </a:t>
            </a:r>
            <a:r>
              <a:rPr lang="en-US" b="1" dirty="0" smtClean="0">
                <a:solidFill>
                  <a:srgbClr val="FFC000"/>
                </a:solidFill>
              </a:rPr>
              <a:t>Have</a:t>
            </a:r>
            <a:r>
              <a:rPr lang="en-US" dirty="0" smtClean="0"/>
              <a:t> (e.g., ATM card, Access Token)</a:t>
            </a:r>
          </a:p>
          <a:p>
            <a:pPr lvl="1">
              <a:spcBef>
                <a:spcPts val="1200"/>
              </a:spcBef>
            </a:pPr>
            <a:r>
              <a:rPr lang="en-US" dirty="0" smtClean="0"/>
              <a:t>Something you </a:t>
            </a:r>
            <a:r>
              <a:rPr lang="en-US" b="1" dirty="0" smtClean="0">
                <a:solidFill>
                  <a:srgbClr val="66FF33"/>
                </a:solidFill>
              </a:rPr>
              <a:t>Are</a:t>
            </a:r>
            <a:r>
              <a:rPr lang="en-US" dirty="0" smtClean="0"/>
              <a:t> (e.g., finger print, retina scan)</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US" b="1" dirty="0" smtClean="0">
                <a:solidFill>
                  <a:srgbClr val="FFFF00"/>
                </a:solidFill>
              </a:rPr>
              <a:t>Public </a:t>
            </a:r>
            <a:r>
              <a:rPr lang="en-US" dirty="0" smtClean="0">
                <a:solidFill>
                  <a:schemeClr val="bg1"/>
                </a:solidFill>
              </a:rPr>
              <a:t>Keys are not Secret</a:t>
            </a:r>
          </a:p>
        </p:txBody>
      </p:sp>
      <p:sp>
        <p:nvSpPr>
          <p:cNvPr id="16387"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6388"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6389"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6390"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6391"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6392"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6393"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6394"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6395" name="Text Box 11"/>
          <p:cNvSpPr txBox="1">
            <a:spLocks noChangeArrowheads="1"/>
          </p:cNvSpPr>
          <p:nvPr/>
        </p:nvSpPr>
        <p:spPr bwMode="auto">
          <a:xfrm>
            <a:off x="41148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16396" name="Picture 12"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16397" name="Text Box 13"/>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6398" name="Picture 14"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16399" name="Text Box 15"/>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6400" name="Picture 16"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16401" name="Text Box 17"/>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6402" name="Picture 18"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16403" name="Text Box 19"/>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6404" name="Picture 20"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16405" name="Picture 21" descr="HH00606_"/>
          <p:cNvPicPr>
            <a:picLocks noChangeAspect="1" noChangeArrowheads="1"/>
          </p:cNvPicPr>
          <p:nvPr/>
        </p:nvPicPr>
        <p:blipFill>
          <a:blip r:embed="rId4" cstate="print"/>
          <a:srcRect/>
          <a:stretch>
            <a:fillRect/>
          </a:stretch>
        </p:blipFill>
        <p:spPr bwMode="auto">
          <a:xfrm>
            <a:off x="1295400" y="5410200"/>
            <a:ext cx="685800" cy="180975"/>
          </a:xfrm>
          <a:prstGeom prst="rect">
            <a:avLst/>
          </a:prstGeom>
          <a:solidFill>
            <a:srgbClr val="FF0000"/>
          </a:solidFill>
          <a:ln w="9525">
            <a:noFill/>
            <a:miter lim="800000"/>
            <a:headEnd/>
            <a:tailEnd/>
          </a:ln>
        </p:spPr>
      </p:pic>
      <p:sp>
        <p:nvSpPr>
          <p:cNvPr id="16406" name="Line 22"/>
          <p:cNvSpPr>
            <a:spLocks noChangeShapeType="1"/>
          </p:cNvSpPr>
          <p:nvPr/>
        </p:nvSpPr>
        <p:spPr bwMode="auto">
          <a:xfrm flipH="1">
            <a:off x="2133600" y="5486400"/>
            <a:ext cx="6096000" cy="0"/>
          </a:xfrm>
          <a:prstGeom prst="line">
            <a:avLst/>
          </a:prstGeom>
          <a:noFill/>
          <a:ln w="76200">
            <a:solidFill>
              <a:schemeClr val="tx1"/>
            </a:solidFill>
            <a:miter lim="800000"/>
            <a:headEnd/>
            <a:tailEnd type="triangle" w="med" len="med"/>
          </a:ln>
        </p:spPr>
        <p:txBody>
          <a:bodyPr wrap="none"/>
          <a:lstStyle/>
          <a:p>
            <a:endParaRPr lang="en-US"/>
          </a:p>
        </p:txBody>
      </p:sp>
      <p:sp>
        <p:nvSpPr>
          <p:cNvPr id="16407" name="Line 23"/>
          <p:cNvSpPr>
            <a:spLocks noChangeShapeType="1"/>
          </p:cNvSpPr>
          <p:nvPr/>
        </p:nvSpPr>
        <p:spPr bwMode="auto">
          <a:xfrm>
            <a:off x="8229600" y="4038600"/>
            <a:ext cx="0" cy="1447800"/>
          </a:xfrm>
          <a:prstGeom prst="line">
            <a:avLst/>
          </a:prstGeom>
          <a:noFill/>
          <a:ln w="76200">
            <a:solidFill>
              <a:schemeClr val="tx1"/>
            </a:solidFill>
            <a:miter lim="800000"/>
            <a:headEnd/>
            <a:tailEnd/>
          </a:ln>
        </p:spPr>
        <p:txBody>
          <a:bodyPr wrap="none"/>
          <a:lstStyle/>
          <a:p>
            <a:endParaRPr lang="en-US"/>
          </a:p>
        </p:txBody>
      </p:sp>
      <p:sp>
        <p:nvSpPr>
          <p:cNvPr id="16408" name="Line 24"/>
          <p:cNvSpPr>
            <a:spLocks noChangeShapeType="1"/>
          </p:cNvSpPr>
          <p:nvPr/>
        </p:nvSpPr>
        <p:spPr bwMode="auto">
          <a:xfrm>
            <a:off x="5334000" y="4267200"/>
            <a:ext cx="0" cy="1143000"/>
          </a:xfrm>
          <a:prstGeom prst="line">
            <a:avLst/>
          </a:prstGeom>
          <a:noFill/>
          <a:ln w="50800">
            <a:solidFill>
              <a:schemeClr val="tx1"/>
            </a:solidFill>
            <a:prstDash val="dash"/>
            <a:miter lim="800000"/>
            <a:headEnd type="triangle" w="med" len="med"/>
            <a:tailEnd/>
          </a:ln>
        </p:spPr>
        <p:txBody>
          <a:bodyPr wrap="none"/>
          <a:lstStyle/>
          <a:p>
            <a:endParaRPr lang="en-US"/>
          </a:p>
        </p:txBody>
      </p:sp>
      <p:sp>
        <p:nvSpPr>
          <p:cNvPr id="16409" name="Rectangle 25"/>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16410" name="Picture 26" descr="grinch smile"/>
          <p:cNvPicPr>
            <a:picLocks noChangeAspect="1" noChangeArrowheads="1"/>
          </p:cNvPicPr>
          <p:nvPr/>
        </p:nvPicPr>
        <p:blipFill>
          <a:blip r:embed="rId5" cstate="print"/>
          <a:srcRect/>
          <a:stretch>
            <a:fillRect/>
          </a:stretch>
        </p:blipFill>
        <p:spPr bwMode="auto">
          <a:xfrm>
            <a:off x="4191000" y="3276600"/>
            <a:ext cx="627063" cy="9906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sp>
        <p:nvSpPr>
          <p:cNvPr id="17411" name="Rectangle 3"/>
          <p:cNvSpPr>
            <a:spLocks noGrp="1" noChangeArrowheads="1"/>
          </p:cNvSpPr>
          <p:nvPr>
            <p:ph type="title"/>
          </p:nvPr>
        </p:nvSpPr>
        <p:spPr/>
        <p:txBody>
          <a:bodyPr/>
          <a:lstStyle/>
          <a:p>
            <a:pPr algn="ctr"/>
            <a:r>
              <a:rPr lang="en-US" dirty="0" smtClean="0">
                <a:solidFill>
                  <a:schemeClr val="bg1"/>
                </a:solidFill>
              </a:rPr>
              <a:t>Acme Sends Their </a:t>
            </a:r>
            <a:r>
              <a:rPr lang="en-US" b="1" dirty="0" smtClean="0">
                <a:solidFill>
                  <a:srgbClr val="FFFF00"/>
                </a:solidFill>
              </a:rPr>
              <a:t>Public </a:t>
            </a:r>
            <a:r>
              <a:rPr lang="en-US" dirty="0" smtClean="0">
                <a:solidFill>
                  <a:schemeClr val="bg1"/>
                </a:solidFill>
              </a:rPr>
              <a:t>Key</a:t>
            </a:r>
          </a:p>
        </p:txBody>
      </p:sp>
      <p:sp>
        <p:nvSpPr>
          <p:cNvPr id="17412" name="Rectangle 4"/>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7413" name="Rectangle 5"/>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7414" name="Line 6"/>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7415" name="Line 7"/>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7416" name="Line 8"/>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7417" name="Line 9"/>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7418" name="Text Box 10"/>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7419" name="Text Box 11"/>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7420" name="Text Box 12"/>
          <p:cNvSpPr txBox="1">
            <a:spLocks noChangeArrowheads="1"/>
          </p:cNvSpPr>
          <p:nvPr/>
        </p:nvSpPr>
        <p:spPr bwMode="auto">
          <a:xfrm>
            <a:off x="40386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17421" name="Picture 13"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17422" name="Text Box 14"/>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7423" name="Picture 15"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17424" name="Text Box 16"/>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7425" name="Picture 17"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17426" name="Text Box 18"/>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7427" name="Picture 19"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17428" name="Text Box 20"/>
          <p:cNvSpPr txBox="1">
            <a:spLocks noChangeArrowheads="1"/>
          </p:cNvSpPr>
          <p:nvPr/>
        </p:nvSpPr>
        <p:spPr bwMode="auto">
          <a:xfrm>
            <a:off x="78486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7429" name="Picture 21" descr="HH00606_"/>
          <p:cNvPicPr>
            <a:picLocks noChangeAspect="1" noChangeArrowheads="1"/>
          </p:cNvPicPr>
          <p:nvPr/>
        </p:nvPicPr>
        <p:blipFill>
          <a:blip r:embed="rId4" cstate="print"/>
          <a:srcRect/>
          <a:stretch>
            <a:fillRect/>
          </a:stretch>
        </p:blipFill>
        <p:spPr bwMode="auto">
          <a:xfrm>
            <a:off x="7924800" y="4648200"/>
            <a:ext cx="685800" cy="180975"/>
          </a:xfrm>
          <a:prstGeom prst="rect">
            <a:avLst/>
          </a:prstGeom>
          <a:solidFill>
            <a:srgbClr val="00CCFF"/>
          </a:solidFill>
          <a:ln w="9525">
            <a:noFill/>
            <a:miter lim="800000"/>
            <a:headEnd/>
            <a:tailEnd/>
          </a:ln>
        </p:spPr>
      </p:pic>
      <p:sp>
        <p:nvSpPr>
          <p:cNvPr id="17430" name="Text Box 22"/>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7431" name="Picture 23" descr="HH00606_"/>
          <p:cNvPicPr>
            <a:picLocks noChangeAspect="1" noChangeArrowheads="1"/>
          </p:cNvPicPr>
          <p:nvPr/>
        </p:nvPicPr>
        <p:blipFill>
          <a:blip r:embed="rId4" cstate="print"/>
          <a:srcRect/>
          <a:stretch>
            <a:fillRect/>
          </a:stretch>
        </p:blipFill>
        <p:spPr bwMode="auto">
          <a:xfrm>
            <a:off x="3200400" y="3962400"/>
            <a:ext cx="685800" cy="180975"/>
          </a:xfrm>
          <a:prstGeom prst="rect">
            <a:avLst/>
          </a:prstGeom>
          <a:solidFill>
            <a:srgbClr val="00CCFF"/>
          </a:solidFill>
          <a:ln w="9525">
            <a:noFill/>
            <a:miter lim="800000"/>
            <a:headEnd/>
            <a:tailEnd/>
          </a:ln>
        </p:spPr>
      </p:pic>
      <p:sp>
        <p:nvSpPr>
          <p:cNvPr id="17432" name="Text Box 24"/>
          <p:cNvSpPr txBox="1">
            <a:spLocks noChangeArrowheads="1"/>
          </p:cNvSpPr>
          <p:nvPr/>
        </p:nvSpPr>
        <p:spPr bwMode="auto">
          <a:xfrm>
            <a:off x="3124200" y="3581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7433" name="Picture 25"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17434" name="Picture 26" descr="HH00606_"/>
          <p:cNvPicPr>
            <a:picLocks noChangeAspect="1" noChangeArrowheads="1"/>
          </p:cNvPicPr>
          <p:nvPr/>
        </p:nvPicPr>
        <p:blipFill>
          <a:blip r:embed="rId4" cstate="print"/>
          <a:srcRect/>
          <a:stretch>
            <a:fillRect/>
          </a:stretch>
        </p:blipFill>
        <p:spPr bwMode="auto">
          <a:xfrm>
            <a:off x="381000" y="4648200"/>
            <a:ext cx="685800" cy="180975"/>
          </a:xfrm>
          <a:prstGeom prst="rect">
            <a:avLst/>
          </a:prstGeom>
          <a:solidFill>
            <a:srgbClr val="FF0000"/>
          </a:solidFill>
          <a:ln w="9525">
            <a:noFill/>
            <a:miter lim="800000"/>
            <a:headEnd/>
            <a:tailEnd/>
          </a:ln>
        </p:spPr>
      </p:pic>
      <p:sp>
        <p:nvSpPr>
          <p:cNvPr id="17435" name="Text Box 27"/>
          <p:cNvSpPr txBox="1">
            <a:spLocks noChangeArrowheads="1"/>
          </p:cNvSpPr>
          <p:nvPr/>
        </p:nvSpPr>
        <p:spPr bwMode="auto">
          <a:xfrm>
            <a:off x="4953000" y="36576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7436" name="Text Box 28"/>
          <p:cNvSpPr txBox="1">
            <a:spLocks noChangeArrowheads="1"/>
          </p:cNvSpPr>
          <p:nvPr/>
        </p:nvSpPr>
        <p:spPr bwMode="auto">
          <a:xfrm>
            <a:off x="3048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7437" name="Line 29"/>
          <p:cNvSpPr>
            <a:spLocks noChangeShapeType="1"/>
          </p:cNvSpPr>
          <p:nvPr/>
        </p:nvSpPr>
        <p:spPr bwMode="auto">
          <a:xfrm>
            <a:off x="8229600" y="5029200"/>
            <a:ext cx="0" cy="609600"/>
          </a:xfrm>
          <a:prstGeom prst="line">
            <a:avLst/>
          </a:prstGeom>
          <a:noFill/>
          <a:ln w="76200">
            <a:solidFill>
              <a:schemeClr val="tx1"/>
            </a:solidFill>
            <a:miter lim="800000"/>
            <a:headEnd type="triangle" w="med" len="med"/>
            <a:tailEnd/>
          </a:ln>
        </p:spPr>
        <p:txBody>
          <a:bodyPr wrap="none"/>
          <a:lstStyle/>
          <a:p>
            <a:endParaRPr lang="en-US"/>
          </a:p>
        </p:txBody>
      </p:sp>
      <p:sp>
        <p:nvSpPr>
          <p:cNvPr id="17438" name="Line 30"/>
          <p:cNvSpPr>
            <a:spLocks noChangeShapeType="1"/>
          </p:cNvSpPr>
          <p:nvPr/>
        </p:nvSpPr>
        <p:spPr bwMode="auto">
          <a:xfrm flipH="1">
            <a:off x="1676400" y="5638800"/>
            <a:ext cx="6553200" cy="0"/>
          </a:xfrm>
          <a:prstGeom prst="line">
            <a:avLst/>
          </a:prstGeom>
          <a:noFill/>
          <a:ln w="76200">
            <a:solidFill>
              <a:schemeClr val="tx1"/>
            </a:solidFill>
            <a:miter lim="800000"/>
            <a:headEnd/>
            <a:tailEnd/>
          </a:ln>
        </p:spPr>
        <p:txBody>
          <a:bodyPr wrap="none"/>
          <a:lstStyle/>
          <a:p>
            <a:endParaRPr lang="en-US"/>
          </a:p>
        </p:txBody>
      </p:sp>
      <p:sp>
        <p:nvSpPr>
          <p:cNvPr id="17439" name="Line 31"/>
          <p:cNvSpPr>
            <a:spLocks noChangeShapeType="1"/>
          </p:cNvSpPr>
          <p:nvPr/>
        </p:nvSpPr>
        <p:spPr bwMode="auto">
          <a:xfrm flipV="1">
            <a:off x="3581400" y="4191000"/>
            <a:ext cx="0" cy="1447800"/>
          </a:xfrm>
          <a:prstGeom prst="line">
            <a:avLst/>
          </a:prstGeom>
          <a:noFill/>
          <a:ln w="50800">
            <a:solidFill>
              <a:schemeClr val="tx1"/>
            </a:solidFill>
            <a:prstDash val="dash"/>
            <a:miter lim="800000"/>
            <a:headEnd/>
            <a:tailEnd type="triangle" w="med" len="med"/>
          </a:ln>
        </p:spPr>
        <p:txBody>
          <a:bodyPr wrap="none"/>
          <a:lstStyle/>
          <a:p>
            <a:endParaRPr lang="en-US"/>
          </a:p>
        </p:txBody>
      </p:sp>
      <p:pic>
        <p:nvPicPr>
          <p:cNvPr id="17440" name="Picture 32" descr="grinch smile"/>
          <p:cNvPicPr>
            <a:picLocks noChangeAspect="1" noChangeArrowheads="1"/>
          </p:cNvPicPr>
          <p:nvPr/>
        </p:nvPicPr>
        <p:blipFill>
          <a:blip r:embed="rId5" cstate="print"/>
          <a:srcRect/>
          <a:stretch>
            <a:fillRect/>
          </a:stretch>
        </p:blipFill>
        <p:spPr bwMode="auto">
          <a:xfrm>
            <a:off x="4191000" y="3276600"/>
            <a:ext cx="627063" cy="9906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dirty="0" smtClean="0">
                <a:solidFill>
                  <a:schemeClr val="bg1"/>
                </a:solidFill>
              </a:rPr>
              <a:t>Keys have been Exchanged</a:t>
            </a:r>
          </a:p>
        </p:txBody>
      </p:sp>
      <p:sp>
        <p:nvSpPr>
          <p:cNvPr id="18435"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8436"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8437"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8438"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8439"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8440"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8441"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8442"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18443" name="Text Box 11"/>
          <p:cNvSpPr txBox="1">
            <a:spLocks noChangeArrowheads="1"/>
          </p:cNvSpPr>
          <p:nvPr/>
        </p:nvSpPr>
        <p:spPr bwMode="auto">
          <a:xfrm>
            <a:off x="41148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18444" name="Picture 12"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18445" name="Text Box 13"/>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8446" name="Picture 14"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18447" name="Text Box 15"/>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8448" name="Picture 16"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18449" name="Text Box 17"/>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8450" name="Picture 18"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18451" name="Text Box 19"/>
          <p:cNvSpPr txBox="1">
            <a:spLocks noChangeArrowheads="1"/>
          </p:cNvSpPr>
          <p:nvPr/>
        </p:nvSpPr>
        <p:spPr bwMode="auto">
          <a:xfrm>
            <a:off x="78486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8452" name="Picture 20" descr="HH00606_"/>
          <p:cNvPicPr>
            <a:picLocks noChangeAspect="1" noChangeArrowheads="1"/>
          </p:cNvPicPr>
          <p:nvPr/>
        </p:nvPicPr>
        <p:blipFill>
          <a:blip r:embed="rId4" cstate="print"/>
          <a:srcRect/>
          <a:stretch>
            <a:fillRect/>
          </a:stretch>
        </p:blipFill>
        <p:spPr bwMode="auto">
          <a:xfrm>
            <a:off x="7924800" y="4648200"/>
            <a:ext cx="685800" cy="180975"/>
          </a:xfrm>
          <a:prstGeom prst="rect">
            <a:avLst/>
          </a:prstGeom>
          <a:solidFill>
            <a:srgbClr val="00CCFF"/>
          </a:solidFill>
          <a:ln w="9525">
            <a:noFill/>
            <a:miter lim="800000"/>
            <a:headEnd/>
            <a:tailEnd/>
          </a:ln>
        </p:spPr>
      </p:pic>
      <p:sp>
        <p:nvSpPr>
          <p:cNvPr id="18453" name="Text Box 21"/>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8454" name="Picture 22" descr="HH00606_"/>
          <p:cNvPicPr>
            <a:picLocks noChangeAspect="1" noChangeArrowheads="1"/>
          </p:cNvPicPr>
          <p:nvPr/>
        </p:nvPicPr>
        <p:blipFill>
          <a:blip r:embed="rId4" cstate="print"/>
          <a:srcRect/>
          <a:stretch>
            <a:fillRect/>
          </a:stretch>
        </p:blipFill>
        <p:spPr bwMode="auto">
          <a:xfrm>
            <a:off x="3200400" y="3962400"/>
            <a:ext cx="685800" cy="180975"/>
          </a:xfrm>
          <a:prstGeom prst="rect">
            <a:avLst/>
          </a:prstGeom>
          <a:solidFill>
            <a:srgbClr val="00CCFF"/>
          </a:solidFill>
          <a:ln w="9525">
            <a:noFill/>
            <a:miter lim="800000"/>
            <a:headEnd/>
            <a:tailEnd/>
          </a:ln>
        </p:spPr>
      </p:pic>
      <p:sp>
        <p:nvSpPr>
          <p:cNvPr id="18455" name="Text Box 23"/>
          <p:cNvSpPr txBox="1">
            <a:spLocks noChangeArrowheads="1"/>
          </p:cNvSpPr>
          <p:nvPr/>
        </p:nvSpPr>
        <p:spPr bwMode="auto">
          <a:xfrm>
            <a:off x="3124200" y="3581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8456" name="Picture 24"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18457" name="Picture 25" descr="HH00606_"/>
          <p:cNvPicPr>
            <a:picLocks noChangeAspect="1" noChangeArrowheads="1"/>
          </p:cNvPicPr>
          <p:nvPr/>
        </p:nvPicPr>
        <p:blipFill>
          <a:blip r:embed="rId4" cstate="print"/>
          <a:srcRect/>
          <a:stretch>
            <a:fillRect/>
          </a:stretch>
        </p:blipFill>
        <p:spPr bwMode="auto">
          <a:xfrm>
            <a:off x="381000" y="4648200"/>
            <a:ext cx="685800" cy="180975"/>
          </a:xfrm>
          <a:prstGeom prst="rect">
            <a:avLst/>
          </a:prstGeom>
          <a:solidFill>
            <a:srgbClr val="FF0000"/>
          </a:solidFill>
          <a:ln w="9525">
            <a:noFill/>
            <a:miter lim="800000"/>
            <a:headEnd/>
            <a:tailEnd/>
          </a:ln>
        </p:spPr>
      </p:pic>
      <p:sp>
        <p:nvSpPr>
          <p:cNvPr id="18458" name="Text Box 26"/>
          <p:cNvSpPr txBox="1">
            <a:spLocks noChangeArrowheads="1"/>
          </p:cNvSpPr>
          <p:nvPr/>
        </p:nvSpPr>
        <p:spPr bwMode="auto">
          <a:xfrm>
            <a:off x="4953000" y="36576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8459" name="Text Box 27"/>
          <p:cNvSpPr txBox="1">
            <a:spLocks noChangeArrowheads="1"/>
          </p:cNvSpPr>
          <p:nvPr/>
        </p:nvSpPr>
        <p:spPr bwMode="auto">
          <a:xfrm>
            <a:off x="3048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8460" name="Rectangle 28"/>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18461" name="Picture 29" descr="grinch smile"/>
          <p:cNvPicPr>
            <a:picLocks noChangeAspect="1" noChangeArrowheads="1"/>
          </p:cNvPicPr>
          <p:nvPr/>
        </p:nvPicPr>
        <p:blipFill>
          <a:blip r:embed="rId5" cstate="print"/>
          <a:srcRect/>
          <a:stretch>
            <a:fillRect/>
          </a:stretch>
        </p:blipFill>
        <p:spPr bwMode="auto">
          <a:xfrm>
            <a:off x="4191000" y="3276600"/>
            <a:ext cx="627063" cy="9906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Santa </a:t>
            </a:r>
            <a:r>
              <a:rPr lang="en-US" sz="4000" b="1" dirty="0" smtClean="0">
                <a:solidFill>
                  <a:schemeClr val="bg1"/>
                </a:solidFill>
              </a:rPr>
              <a:t>Encrypts</a:t>
            </a:r>
            <a:r>
              <a:rPr lang="en-US" sz="4000" dirty="0" smtClean="0">
                <a:solidFill>
                  <a:schemeClr val="bg1"/>
                </a:solidFill>
              </a:rPr>
              <a:t> Message with </a:t>
            </a:r>
            <a:r>
              <a:rPr lang="en-US" sz="4000" u="sng" dirty="0" smtClean="0">
                <a:solidFill>
                  <a:srgbClr val="0000FF"/>
                </a:solidFill>
              </a:rPr>
              <a:t>Acme’s</a:t>
            </a:r>
            <a:r>
              <a:rPr lang="en-US" sz="4000" dirty="0" smtClean="0">
                <a:solidFill>
                  <a:srgbClr val="0000FF"/>
                </a:solidFill>
              </a:rPr>
              <a:t> </a:t>
            </a:r>
            <a:r>
              <a:rPr lang="en-US" sz="4000" b="1" dirty="0" smtClean="0">
                <a:solidFill>
                  <a:srgbClr val="FFFF00"/>
                </a:solidFill>
              </a:rPr>
              <a:t>Public </a:t>
            </a:r>
            <a:r>
              <a:rPr lang="en-US" sz="4000" dirty="0" smtClean="0">
                <a:solidFill>
                  <a:schemeClr val="bg1"/>
                </a:solidFill>
              </a:rPr>
              <a:t>Key</a:t>
            </a:r>
          </a:p>
        </p:txBody>
      </p:sp>
      <p:sp>
        <p:nvSpPr>
          <p:cNvPr id="19459"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19460"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19461"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19462"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19463"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19464"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19465"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19466"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pic>
        <p:nvPicPr>
          <p:cNvPr id="19467" name="Picture 11"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19468" name="Text Box 12"/>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9469" name="Picture 13"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19470" name="Text Box 14"/>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19471" name="Picture 15"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19472" name="Text Box 16"/>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9473" name="Picture 17"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19474" name="Text Box 18"/>
          <p:cNvSpPr txBox="1">
            <a:spLocks noChangeArrowheads="1"/>
          </p:cNvSpPr>
          <p:nvPr/>
        </p:nvSpPr>
        <p:spPr bwMode="auto">
          <a:xfrm>
            <a:off x="78486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9475" name="Picture 19" descr="HH00606_"/>
          <p:cNvPicPr>
            <a:picLocks noChangeAspect="1" noChangeArrowheads="1"/>
          </p:cNvPicPr>
          <p:nvPr/>
        </p:nvPicPr>
        <p:blipFill>
          <a:blip r:embed="rId4" cstate="print"/>
          <a:srcRect/>
          <a:stretch>
            <a:fillRect/>
          </a:stretch>
        </p:blipFill>
        <p:spPr bwMode="auto">
          <a:xfrm>
            <a:off x="7924800" y="4648200"/>
            <a:ext cx="685800" cy="180975"/>
          </a:xfrm>
          <a:prstGeom prst="rect">
            <a:avLst/>
          </a:prstGeom>
          <a:solidFill>
            <a:srgbClr val="00CCFF"/>
          </a:solidFill>
          <a:ln w="9525">
            <a:noFill/>
            <a:miter lim="800000"/>
            <a:headEnd/>
            <a:tailEnd/>
          </a:ln>
        </p:spPr>
      </p:pic>
      <p:sp>
        <p:nvSpPr>
          <p:cNvPr id="19476" name="Text Box 20"/>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9477" name="Picture 21" descr="HH00606_"/>
          <p:cNvPicPr>
            <a:picLocks noChangeAspect="1" noChangeArrowheads="1"/>
          </p:cNvPicPr>
          <p:nvPr/>
        </p:nvPicPr>
        <p:blipFill>
          <a:blip r:embed="rId4" cstate="print"/>
          <a:srcRect/>
          <a:stretch>
            <a:fillRect/>
          </a:stretch>
        </p:blipFill>
        <p:spPr bwMode="auto">
          <a:xfrm>
            <a:off x="3200400" y="3962400"/>
            <a:ext cx="685800" cy="180975"/>
          </a:xfrm>
          <a:prstGeom prst="rect">
            <a:avLst/>
          </a:prstGeom>
          <a:solidFill>
            <a:srgbClr val="00CCFF"/>
          </a:solidFill>
          <a:ln w="9525">
            <a:noFill/>
            <a:miter lim="800000"/>
            <a:headEnd/>
            <a:tailEnd/>
          </a:ln>
        </p:spPr>
      </p:pic>
      <p:sp>
        <p:nvSpPr>
          <p:cNvPr id="19478" name="Text Box 22"/>
          <p:cNvSpPr txBox="1">
            <a:spLocks noChangeArrowheads="1"/>
          </p:cNvSpPr>
          <p:nvPr/>
        </p:nvSpPr>
        <p:spPr bwMode="auto">
          <a:xfrm>
            <a:off x="3124200" y="3581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19479" name="Picture 23"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19480" name="Picture 24" descr="HH00606_"/>
          <p:cNvPicPr>
            <a:picLocks noChangeAspect="1" noChangeArrowheads="1"/>
          </p:cNvPicPr>
          <p:nvPr/>
        </p:nvPicPr>
        <p:blipFill>
          <a:blip r:embed="rId4" cstate="print"/>
          <a:srcRect/>
          <a:stretch>
            <a:fillRect/>
          </a:stretch>
        </p:blipFill>
        <p:spPr bwMode="auto">
          <a:xfrm>
            <a:off x="381000" y="4648200"/>
            <a:ext cx="685800" cy="180975"/>
          </a:xfrm>
          <a:prstGeom prst="rect">
            <a:avLst/>
          </a:prstGeom>
          <a:solidFill>
            <a:srgbClr val="FF0000"/>
          </a:solidFill>
          <a:ln w="9525">
            <a:noFill/>
            <a:miter lim="800000"/>
            <a:headEnd/>
            <a:tailEnd/>
          </a:ln>
        </p:spPr>
      </p:pic>
      <p:sp>
        <p:nvSpPr>
          <p:cNvPr id="19481" name="Text Box 25"/>
          <p:cNvSpPr txBox="1">
            <a:spLocks noChangeArrowheads="1"/>
          </p:cNvSpPr>
          <p:nvPr/>
        </p:nvSpPr>
        <p:spPr bwMode="auto">
          <a:xfrm>
            <a:off x="4953000" y="36576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9482" name="Text Box 26"/>
          <p:cNvSpPr txBox="1">
            <a:spLocks noChangeArrowheads="1"/>
          </p:cNvSpPr>
          <p:nvPr/>
        </p:nvSpPr>
        <p:spPr bwMode="auto">
          <a:xfrm>
            <a:off x="3048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19483" name="Text Box 27"/>
          <p:cNvSpPr txBox="1">
            <a:spLocks noChangeArrowheads="1"/>
          </p:cNvSpPr>
          <p:nvPr/>
        </p:nvSpPr>
        <p:spPr bwMode="auto">
          <a:xfrm>
            <a:off x="8077200" y="56388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19484" name="Text Box 28"/>
          <p:cNvSpPr txBox="1">
            <a:spLocks noChangeArrowheads="1"/>
          </p:cNvSpPr>
          <p:nvPr/>
        </p:nvSpPr>
        <p:spPr bwMode="auto">
          <a:xfrm>
            <a:off x="6172200" y="5638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sp>
        <p:nvSpPr>
          <p:cNvPr id="19485" name="Line 29"/>
          <p:cNvSpPr>
            <a:spLocks noChangeShapeType="1"/>
          </p:cNvSpPr>
          <p:nvPr/>
        </p:nvSpPr>
        <p:spPr bwMode="auto">
          <a:xfrm flipH="1">
            <a:off x="6934200" y="6172200"/>
            <a:ext cx="1219200" cy="0"/>
          </a:xfrm>
          <a:prstGeom prst="line">
            <a:avLst/>
          </a:prstGeom>
          <a:noFill/>
          <a:ln w="50800">
            <a:solidFill>
              <a:schemeClr val="tx1"/>
            </a:solidFill>
            <a:miter lim="800000"/>
            <a:headEnd/>
            <a:tailEnd type="triangle" w="med" len="med"/>
          </a:ln>
        </p:spPr>
        <p:txBody>
          <a:bodyPr wrap="none"/>
          <a:lstStyle/>
          <a:p>
            <a:endParaRPr lang="en-US"/>
          </a:p>
        </p:txBody>
      </p:sp>
      <p:pic>
        <p:nvPicPr>
          <p:cNvPr id="19486" name="Picture 30" descr="HH00606_"/>
          <p:cNvPicPr>
            <a:picLocks noChangeAspect="1" noChangeArrowheads="1"/>
          </p:cNvPicPr>
          <p:nvPr/>
        </p:nvPicPr>
        <p:blipFill>
          <a:blip r:embed="rId4" cstate="print"/>
          <a:srcRect/>
          <a:stretch>
            <a:fillRect/>
          </a:stretch>
        </p:blipFill>
        <p:spPr bwMode="auto">
          <a:xfrm>
            <a:off x="7010400" y="5867400"/>
            <a:ext cx="685800" cy="180975"/>
          </a:xfrm>
          <a:prstGeom prst="rect">
            <a:avLst/>
          </a:prstGeom>
          <a:solidFill>
            <a:srgbClr val="00CCFF"/>
          </a:solidFill>
          <a:ln w="9525">
            <a:noFill/>
            <a:miter lim="800000"/>
            <a:headEnd/>
            <a:tailEnd/>
          </a:ln>
        </p:spPr>
      </p:pic>
      <p:sp>
        <p:nvSpPr>
          <p:cNvPr id="19487" name="Text Box 31"/>
          <p:cNvSpPr txBox="1">
            <a:spLocks noChangeArrowheads="1"/>
          </p:cNvSpPr>
          <p:nvPr/>
        </p:nvSpPr>
        <p:spPr bwMode="auto">
          <a:xfrm>
            <a:off x="41148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sp>
        <p:nvSpPr>
          <p:cNvPr id="19488" name="Rectangle 32"/>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19489" name="Picture 33" descr="grinch smile"/>
          <p:cNvPicPr>
            <a:picLocks noChangeAspect="1" noChangeArrowheads="1"/>
          </p:cNvPicPr>
          <p:nvPr/>
        </p:nvPicPr>
        <p:blipFill>
          <a:blip r:embed="rId5" cstate="print"/>
          <a:srcRect/>
          <a:stretch>
            <a:fillRect/>
          </a:stretch>
        </p:blipFill>
        <p:spPr bwMode="auto">
          <a:xfrm>
            <a:off x="4191000" y="3276600"/>
            <a:ext cx="627063" cy="990600"/>
          </a:xfrm>
          <a:prstGeom prst="rect">
            <a:avLst/>
          </a:prstGeom>
          <a:noFill/>
          <a:ln w="9525">
            <a:noFill/>
            <a:miter lim="800000"/>
            <a:headEnd/>
            <a:tailEnd/>
          </a:ln>
        </p:spPr>
      </p:pic>
      <p:sp>
        <p:nvSpPr>
          <p:cNvPr id="19490" name="Line 34"/>
          <p:cNvSpPr>
            <a:spLocks noChangeShapeType="1"/>
          </p:cNvSpPr>
          <p:nvPr/>
        </p:nvSpPr>
        <p:spPr bwMode="auto">
          <a:xfrm flipH="1">
            <a:off x="7543800" y="4876800"/>
            <a:ext cx="533400" cy="838200"/>
          </a:xfrm>
          <a:prstGeom prst="line">
            <a:avLst/>
          </a:prstGeom>
          <a:noFill/>
          <a:ln w="9525">
            <a:solidFill>
              <a:schemeClr val="tx1"/>
            </a:solidFill>
            <a:miter lim="800000"/>
            <a:headEnd/>
            <a:tailEnd type="triangle" w="med" len="med"/>
          </a:ln>
        </p:spPr>
        <p:txBody>
          <a:bodyPr wrap="none"/>
          <a:lstStyle/>
          <a:p>
            <a:endParaRPr lang="en-US"/>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Message is transmitted over the  insecure network</a:t>
            </a:r>
          </a:p>
        </p:txBody>
      </p:sp>
      <p:sp>
        <p:nvSpPr>
          <p:cNvPr id="20483"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20484"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20485"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20486"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20487"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20488"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20489"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20490"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pic>
        <p:nvPicPr>
          <p:cNvPr id="20491" name="Picture 11"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20492" name="Text Box 12"/>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20493" name="Picture 13"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20494" name="Text Box 14"/>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20495" name="Picture 15"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20496" name="Text Box 16"/>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0497" name="Picture 17"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20498" name="Text Box 18"/>
          <p:cNvSpPr txBox="1">
            <a:spLocks noChangeArrowheads="1"/>
          </p:cNvSpPr>
          <p:nvPr/>
        </p:nvSpPr>
        <p:spPr bwMode="auto">
          <a:xfrm>
            <a:off x="78486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0499" name="Picture 19" descr="HH00606_"/>
          <p:cNvPicPr>
            <a:picLocks noChangeAspect="1" noChangeArrowheads="1"/>
          </p:cNvPicPr>
          <p:nvPr/>
        </p:nvPicPr>
        <p:blipFill>
          <a:blip r:embed="rId4" cstate="print"/>
          <a:srcRect/>
          <a:stretch>
            <a:fillRect/>
          </a:stretch>
        </p:blipFill>
        <p:spPr bwMode="auto">
          <a:xfrm>
            <a:off x="7924800" y="4648200"/>
            <a:ext cx="685800" cy="180975"/>
          </a:xfrm>
          <a:prstGeom prst="rect">
            <a:avLst/>
          </a:prstGeom>
          <a:solidFill>
            <a:srgbClr val="00CCFF"/>
          </a:solidFill>
          <a:ln w="9525">
            <a:noFill/>
            <a:miter lim="800000"/>
            <a:headEnd/>
            <a:tailEnd/>
          </a:ln>
        </p:spPr>
      </p:pic>
      <p:sp>
        <p:nvSpPr>
          <p:cNvPr id="20500" name="Text Box 20"/>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0501" name="Picture 21" descr="HH00606_"/>
          <p:cNvPicPr>
            <a:picLocks noChangeAspect="1" noChangeArrowheads="1"/>
          </p:cNvPicPr>
          <p:nvPr/>
        </p:nvPicPr>
        <p:blipFill>
          <a:blip r:embed="rId4" cstate="print"/>
          <a:srcRect/>
          <a:stretch>
            <a:fillRect/>
          </a:stretch>
        </p:blipFill>
        <p:spPr bwMode="auto">
          <a:xfrm>
            <a:off x="3200400" y="3200400"/>
            <a:ext cx="685800" cy="180975"/>
          </a:xfrm>
          <a:prstGeom prst="rect">
            <a:avLst/>
          </a:prstGeom>
          <a:solidFill>
            <a:srgbClr val="00CCFF"/>
          </a:solidFill>
          <a:ln w="9525">
            <a:noFill/>
            <a:miter lim="800000"/>
            <a:headEnd/>
            <a:tailEnd/>
          </a:ln>
        </p:spPr>
      </p:pic>
      <p:sp>
        <p:nvSpPr>
          <p:cNvPr id="20502" name="Text Box 22"/>
          <p:cNvSpPr txBox="1">
            <a:spLocks noChangeArrowheads="1"/>
          </p:cNvSpPr>
          <p:nvPr/>
        </p:nvSpPr>
        <p:spPr bwMode="auto">
          <a:xfrm>
            <a:off x="3124200" y="28956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0503" name="Picture 23"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20504" name="Picture 24" descr="HH00606_"/>
          <p:cNvPicPr>
            <a:picLocks noChangeAspect="1" noChangeArrowheads="1"/>
          </p:cNvPicPr>
          <p:nvPr/>
        </p:nvPicPr>
        <p:blipFill>
          <a:blip r:embed="rId4" cstate="print"/>
          <a:srcRect/>
          <a:stretch>
            <a:fillRect/>
          </a:stretch>
        </p:blipFill>
        <p:spPr bwMode="auto">
          <a:xfrm>
            <a:off x="381000" y="4648200"/>
            <a:ext cx="685800" cy="180975"/>
          </a:xfrm>
          <a:prstGeom prst="rect">
            <a:avLst/>
          </a:prstGeom>
          <a:solidFill>
            <a:srgbClr val="FF0000"/>
          </a:solidFill>
          <a:ln w="9525">
            <a:noFill/>
            <a:miter lim="800000"/>
            <a:headEnd/>
            <a:tailEnd/>
          </a:ln>
        </p:spPr>
      </p:pic>
      <p:sp>
        <p:nvSpPr>
          <p:cNvPr id="20505" name="Text Box 25"/>
          <p:cNvSpPr txBox="1">
            <a:spLocks noChangeArrowheads="1"/>
          </p:cNvSpPr>
          <p:nvPr/>
        </p:nvSpPr>
        <p:spPr bwMode="auto">
          <a:xfrm>
            <a:off x="4953000" y="36576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20506" name="Text Box 26"/>
          <p:cNvSpPr txBox="1">
            <a:spLocks noChangeArrowheads="1"/>
          </p:cNvSpPr>
          <p:nvPr/>
        </p:nvSpPr>
        <p:spPr bwMode="auto">
          <a:xfrm>
            <a:off x="3048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20507" name="Line 27"/>
          <p:cNvSpPr>
            <a:spLocks noChangeShapeType="1"/>
          </p:cNvSpPr>
          <p:nvPr/>
        </p:nvSpPr>
        <p:spPr bwMode="auto">
          <a:xfrm flipH="1">
            <a:off x="3048000" y="6248400"/>
            <a:ext cx="3048000" cy="0"/>
          </a:xfrm>
          <a:prstGeom prst="line">
            <a:avLst/>
          </a:prstGeom>
          <a:noFill/>
          <a:ln w="38100">
            <a:solidFill>
              <a:srgbClr val="CCFFFF"/>
            </a:solidFill>
            <a:miter lim="800000"/>
            <a:headEnd/>
            <a:tailEnd type="triangle" w="med" len="med"/>
          </a:ln>
        </p:spPr>
        <p:txBody>
          <a:bodyPr wrap="none"/>
          <a:lstStyle/>
          <a:p>
            <a:endParaRPr lang="en-US"/>
          </a:p>
        </p:txBody>
      </p:sp>
      <p:sp>
        <p:nvSpPr>
          <p:cNvPr id="20508" name="Line 28"/>
          <p:cNvSpPr>
            <a:spLocks noChangeShapeType="1"/>
          </p:cNvSpPr>
          <p:nvPr/>
        </p:nvSpPr>
        <p:spPr bwMode="auto">
          <a:xfrm>
            <a:off x="3733800" y="4648200"/>
            <a:ext cx="0" cy="1447800"/>
          </a:xfrm>
          <a:prstGeom prst="line">
            <a:avLst/>
          </a:prstGeom>
          <a:noFill/>
          <a:ln w="38100">
            <a:solidFill>
              <a:schemeClr val="folHlink"/>
            </a:solidFill>
            <a:prstDash val="dash"/>
            <a:miter lim="800000"/>
            <a:headEnd type="triangle" w="med" len="med"/>
            <a:tailEnd/>
          </a:ln>
        </p:spPr>
        <p:txBody>
          <a:bodyPr wrap="none"/>
          <a:lstStyle/>
          <a:p>
            <a:endParaRPr lang="en-US"/>
          </a:p>
        </p:txBody>
      </p:sp>
      <p:sp>
        <p:nvSpPr>
          <p:cNvPr id="20509" name="Text Box 29"/>
          <p:cNvSpPr txBox="1">
            <a:spLocks noChangeArrowheads="1"/>
          </p:cNvSpPr>
          <p:nvPr/>
        </p:nvSpPr>
        <p:spPr bwMode="auto">
          <a:xfrm>
            <a:off x="2362200" y="5638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sp>
        <p:nvSpPr>
          <p:cNvPr id="20510" name="Text Box 30"/>
          <p:cNvSpPr txBox="1">
            <a:spLocks noChangeArrowheads="1"/>
          </p:cNvSpPr>
          <p:nvPr/>
        </p:nvSpPr>
        <p:spPr bwMode="auto">
          <a:xfrm>
            <a:off x="3200400" y="35052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sp>
        <p:nvSpPr>
          <p:cNvPr id="20511" name="Text Box 31"/>
          <p:cNvSpPr txBox="1">
            <a:spLocks noChangeArrowheads="1"/>
          </p:cNvSpPr>
          <p:nvPr/>
        </p:nvSpPr>
        <p:spPr bwMode="auto">
          <a:xfrm>
            <a:off x="4114800" y="2438400"/>
            <a:ext cx="914400" cy="366713"/>
          </a:xfrm>
          <a:prstGeom prst="rect">
            <a:avLst/>
          </a:prstGeom>
          <a:noFill/>
          <a:ln w="9525">
            <a:noFill/>
            <a:miter lim="800000"/>
            <a:headEnd/>
            <a:tailEnd/>
          </a:ln>
        </p:spPr>
        <p:txBody>
          <a:bodyPr>
            <a:spAutoFit/>
          </a:bodyPr>
          <a:lstStyle/>
          <a:p>
            <a:pPr>
              <a:spcBef>
                <a:spcPct val="50000"/>
              </a:spcBef>
            </a:pPr>
            <a:r>
              <a:rPr lang="en-US"/>
              <a:t>Grinch</a:t>
            </a:r>
          </a:p>
        </p:txBody>
      </p:sp>
      <p:sp>
        <p:nvSpPr>
          <p:cNvPr id="20512" name="Rectangle 32"/>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20513" name="Picture 33" descr="grinch smile"/>
          <p:cNvPicPr>
            <a:picLocks noChangeAspect="1" noChangeArrowheads="1"/>
          </p:cNvPicPr>
          <p:nvPr/>
        </p:nvPicPr>
        <p:blipFill>
          <a:blip r:embed="rId5" cstate="print"/>
          <a:srcRect/>
          <a:stretch>
            <a:fillRect/>
          </a:stretch>
        </p:blipFill>
        <p:spPr bwMode="auto">
          <a:xfrm>
            <a:off x="4191000" y="3276600"/>
            <a:ext cx="627063" cy="9906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dirty="0" smtClean="0">
                <a:solidFill>
                  <a:schemeClr val="bg1"/>
                </a:solidFill>
              </a:rPr>
              <a:t>Decryption Review</a:t>
            </a:r>
          </a:p>
        </p:txBody>
      </p:sp>
      <p:sp>
        <p:nvSpPr>
          <p:cNvPr id="21507" name="Rectangle 3"/>
          <p:cNvSpPr>
            <a:spLocks noGrp="1" noChangeArrowheads="1"/>
          </p:cNvSpPr>
          <p:nvPr>
            <p:ph idx="1"/>
          </p:nvPr>
        </p:nvSpPr>
        <p:spPr>
          <a:xfrm>
            <a:off x="457200" y="1828800"/>
            <a:ext cx="8686800" cy="5029200"/>
          </a:xfrm>
        </p:spPr>
        <p:txBody>
          <a:bodyPr/>
          <a:lstStyle/>
          <a:p>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 message that was Encrypted with a Public key can NOT be decrypted with the Public key.</a:t>
            </a:r>
          </a:p>
          <a:p>
            <a:pPr>
              <a:spcBef>
                <a:spcPct val="60000"/>
              </a:spcBef>
            </a:pPr>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message can ONLY be decrypted with the corresponding Private key.</a:t>
            </a:r>
          </a:p>
        </p:txBody>
      </p:sp>
      <p:pic>
        <p:nvPicPr>
          <p:cNvPr id="21508" name="Picture 4" descr="grinch questioning"/>
          <p:cNvPicPr>
            <a:picLocks noChangeAspect="1" noChangeArrowheads="1"/>
          </p:cNvPicPr>
          <p:nvPr/>
        </p:nvPicPr>
        <p:blipFill>
          <a:blip r:embed="rId3" cstate="print"/>
          <a:srcRect/>
          <a:stretch>
            <a:fillRect/>
          </a:stretch>
        </p:blipFill>
        <p:spPr bwMode="auto">
          <a:xfrm>
            <a:off x="6705600" y="4648200"/>
            <a:ext cx="822325" cy="14287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sp>
        <p:nvSpPr>
          <p:cNvPr id="22531" name="Text Box 3"/>
          <p:cNvSpPr txBox="1">
            <a:spLocks noChangeArrowheads="1"/>
          </p:cNvSpPr>
          <p:nvPr/>
        </p:nvSpPr>
        <p:spPr bwMode="auto">
          <a:xfrm>
            <a:off x="3200400" y="3352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sp>
        <p:nvSpPr>
          <p:cNvPr id="409604" name="Rectangle 4"/>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Message is </a:t>
            </a:r>
            <a:r>
              <a:rPr lang="en-US" sz="4000" b="1" dirty="0" smtClean="0">
                <a:solidFill>
                  <a:schemeClr val="bg1"/>
                </a:solidFill>
              </a:rPr>
              <a:t>decrypted </a:t>
            </a:r>
            <a:r>
              <a:rPr lang="en-US" sz="4000" dirty="0" smtClean="0">
                <a:solidFill>
                  <a:schemeClr val="bg1"/>
                </a:solidFill>
              </a:rPr>
              <a:t>with </a:t>
            </a:r>
            <a:br>
              <a:rPr lang="en-US" sz="4000" dirty="0" smtClean="0">
                <a:solidFill>
                  <a:schemeClr val="bg1"/>
                </a:solidFill>
              </a:rPr>
            </a:br>
            <a:r>
              <a:rPr lang="en-US" sz="4000" u="sng" dirty="0" smtClean="0">
                <a:solidFill>
                  <a:srgbClr val="0000FF"/>
                </a:solidFill>
              </a:rPr>
              <a:t>Acme’s</a:t>
            </a:r>
            <a:r>
              <a:rPr lang="en-US" sz="4000" u="sng" dirty="0" smtClean="0"/>
              <a:t> </a:t>
            </a:r>
            <a:r>
              <a:rPr lang="en-US" sz="4000" b="1" dirty="0" smtClean="0">
                <a:solidFill>
                  <a:srgbClr val="66FF33"/>
                </a:solidFill>
              </a:rPr>
              <a:t>Private</a:t>
            </a:r>
            <a:r>
              <a:rPr lang="en-US" sz="4000" dirty="0" smtClean="0"/>
              <a:t> </a:t>
            </a:r>
            <a:r>
              <a:rPr lang="en-US" sz="4000" dirty="0" smtClean="0">
                <a:solidFill>
                  <a:schemeClr val="bg1"/>
                </a:solidFill>
              </a:rPr>
              <a:t>Key</a:t>
            </a:r>
          </a:p>
        </p:txBody>
      </p:sp>
      <p:sp>
        <p:nvSpPr>
          <p:cNvPr id="22533" name="Rectangle 5"/>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22534" name="Rectangle 6"/>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22535" name="Line 7"/>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22536" name="Line 8"/>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22537" name="Line 9"/>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22538" name="Line 10"/>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22539" name="Text Box 11"/>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22540" name="Text Box 12"/>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22541" name="Text Box 13"/>
          <p:cNvSpPr txBox="1">
            <a:spLocks noChangeArrowheads="1"/>
          </p:cNvSpPr>
          <p:nvPr/>
        </p:nvSpPr>
        <p:spPr bwMode="auto">
          <a:xfrm>
            <a:off x="3962400" y="19050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22542" name="Picture 14"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22543" name="Text Box 15"/>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22544" name="Picture 16"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22545" name="Text Box 17"/>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22546" name="Picture 18"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22547" name="Text Box 19"/>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2548" name="Picture 20"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22549" name="Text Box 21"/>
          <p:cNvSpPr txBox="1">
            <a:spLocks noChangeArrowheads="1"/>
          </p:cNvSpPr>
          <p:nvPr/>
        </p:nvSpPr>
        <p:spPr bwMode="auto">
          <a:xfrm>
            <a:off x="78486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2550" name="Picture 22" descr="HH00606_"/>
          <p:cNvPicPr>
            <a:picLocks noChangeAspect="1" noChangeArrowheads="1"/>
          </p:cNvPicPr>
          <p:nvPr/>
        </p:nvPicPr>
        <p:blipFill>
          <a:blip r:embed="rId4" cstate="print"/>
          <a:srcRect/>
          <a:stretch>
            <a:fillRect/>
          </a:stretch>
        </p:blipFill>
        <p:spPr bwMode="auto">
          <a:xfrm>
            <a:off x="7924800" y="4648200"/>
            <a:ext cx="685800" cy="180975"/>
          </a:xfrm>
          <a:prstGeom prst="rect">
            <a:avLst/>
          </a:prstGeom>
          <a:solidFill>
            <a:srgbClr val="00CCFF"/>
          </a:solidFill>
          <a:ln w="9525">
            <a:noFill/>
            <a:miter lim="800000"/>
            <a:headEnd/>
            <a:tailEnd/>
          </a:ln>
        </p:spPr>
      </p:pic>
      <p:sp>
        <p:nvSpPr>
          <p:cNvPr id="22551" name="Text Box 23"/>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2552" name="Picture 24" descr="HH00606_"/>
          <p:cNvPicPr>
            <a:picLocks noChangeAspect="1" noChangeArrowheads="1"/>
          </p:cNvPicPr>
          <p:nvPr/>
        </p:nvPicPr>
        <p:blipFill>
          <a:blip r:embed="rId4" cstate="print"/>
          <a:srcRect/>
          <a:stretch>
            <a:fillRect/>
          </a:stretch>
        </p:blipFill>
        <p:spPr bwMode="auto">
          <a:xfrm>
            <a:off x="3200400" y="3048000"/>
            <a:ext cx="685800" cy="180975"/>
          </a:xfrm>
          <a:prstGeom prst="rect">
            <a:avLst/>
          </a:prstGeom>
          <a:solidFill>
            <a:srgbClr val="00CCFF"/>
          </a:solidFill>
          <a:ln w="9525">
            <a:noFill/>
            <a:miter lim="800000"/>
            <a:headEnd/>
            <a:tailEnd/>
          </a:ln>
        </p:spPr>
      </p:pic>
      <p:sp>
        <p:nvSpPr>
          <p:cNvPr id="22553" name="Text Box 25"/>
          <p:cNvSpPr txBox="1">
            <a:spLocks noChangeArrowheads="1"/>
          </p:cNvSpPr>
          <p:nvPr/>
        </p:nvSpPr>
        <p:spPr bwMode="auto">
          <a:xfrm>
            <a:off x="3124200" y="27432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2554" name="Picture 26"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22555" name="Picture 27" descr="HH00606_"/>
          <p:cNvPicPr>
            <a:picLocks noChangeAspect="1" noChangeArrowheads="1"/>
          </p:cNvPicPr>
          <p:nvPr/>
        </p:nvPicPr>
        <p:blipFill>
          <a:blip r:embed="rId4" cstate="print"/>
          <a:srcRect/>
          <a:stretch>
            <a:fillRect/>
          </a:stretch>
        </p:blipFill>
        <p:spPr bwMode="auto">
          <a:xfrm>
            <a:off x="381000" y="4648200"/>
            <a:ext cx="685800" cy="180975"/>
          </a:xfrm>
          <a:prstGeom prst="rect">
            <a:avLst/>
          </a:prstGeom>
          <a:solidFill>
            <a:srgbClr val="FF0000"/>
          </a:solidFill>
          <a:ln w="9525">
            <a:noFill/>
            <a:miter lim="800000"/>
            <a:headEnd/>
            <a:tailEnd/>
          </a:ln>
        </p:spPr>
      </p:pic>
      <p:sp>
        <p:nvSpPr>
          <p:cNvPr id="22556" name="Text Box 28"/>
          <p:cNvSpPr txBox="1">
            <a:spLocks noChangeArrowheads="1"/>
          </p:cNvSpPr>
          <p:nvPr/>
        </p:nvSpPr>
        <p:spPr bwMode="auto">
          <a:xfrm>
            <a:off x="4953000" y="36576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22557" name="Text Box 29"/>
          <p:cNvSpPr txBox="1">
            <a:spLocks noChangeArrowheads="1"/>
          </p:cNvSpPr>
          <p:nvPr/>
        </p:nvSpPr>
        <p:spPr bwMode="auto">
          <a:xfrm>
            <a:off x="3048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22558" name="Text Box 30"/>
          <p:cNvSpPr txBox="1">
            <a:spLocks noChangeArrowheads="1"/>
          </p:cNvSpPr>
          <p:nvPr/>
        </p:nvSpPr>
        <p:spPr bwMode="auto">
          <a:xfrm>
            <a:off x="457200" y="56388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22559" name="Line 31"/>
          <p:cNvSpPr>
            <a:spLocks noChangeShapeType="1"/>
          </p:cNvSpPr>
          <p:nvPr/>
        </p:nvSpPr>
        <p:spPr bwMode="auto">
          <a:xfrm flipH="1">
            <a:off x="1143000" y="6248400"/>
            <a:ext cx="1143000" cy="0"/>
          </a:xfrm>
          <a:prstGeom prst="line">
            <a:avLst/>
          </a:prstGeom>
          <a:noFill/>
          <a:ln w="50800">
            <a:solidFill>
              <a:schemeClr val="tx1"/>
            </a:solidFill>
            <a:miter lim="800000"/>
            <a:headEnd/>
            <a:tailEnd type="triangle" w="med" len="med"/>
          </a:ln>
        </p:spPr>
        <p:txBody>
          <a:bodyPr wrap="none"/>
          <a:lstStyle/>
          <a:p>
            <a:endParaRPr lang="en-US"/>
          </a:p>
        </p:txBody>
      </p:sp>
      <p:sp>
        <p:nvSpPr>
          <p:cNvPr id="22560" name="Text Box 32"/>
          <p:cNvSpPr txBox="1">
            <a:spLocks noChangeArrowheads="1"/>
          </p:cNvSpPr>
          <p:nvPr/>
        </p:nvSpPr>
        <p:spPr bwMode="auto">
          <a:xfrm>
            <a:off x="2362200" y="5638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pic>
        <p:nvPicPr>
          <p:cNvPr id="22561" name="Picture 33" descr="BD08014_"/>
          <p:cNvPicPr>
            <a:picLocks noChangeAspect="1" noChangeArrowheads="1"/>
          </p:cNvPicPr>
          <p:nvPr/>
        </p:nvPicPr>
        <p:blipFill>
          <a:blip r:embed="rId3" cstate="print"/>
          <a:srcRect/>
          <a:stretch>
            <a:fillRect/>
          </a:stretch>
        </p:blipFill>
        <p:spPr bwMode="auto">
          <a:xfrm>
            <a:off x="1295400" y="5867400"/>
            <a:ext cx="838200" cy="247650"/>
          </a:xfrm>
          <a:prstGeom prst="rect">
            <a:avLst/>
          </a:prstGeom>
          <a:solidFill>
            <a:srgbClr val="00CCFF"/>
          </a:solidFill>
          <a:ln w="9525">
            <a:noFill/>
            <a:miter lim="800000"/>
            <a:headEnd/>
            <a:tailEnd/>
          </a:ln>
        </p:spPr>
      </p:pic>
      <p:sp>
        <p:nvSpPr>
          <p:cNvPr id="22562" name="Text Box 34"/>
          <p:cNvSpPr txBox="1">
            <a:spLocks noChangeArrowheads="1"/>
          </p:cNvSpPr>
          <p:nvPr/>
        </p:nvSpPr>
        <p:spPr bwMode="auto">
          <a:xfrm>
            <a:off x="1295400" y="5486400"/>
            <a:ext cx="914400" cy="366713"/>
          </a:xfrm>
          <a:prstGeom prst="rect">
            <a:avLst/>
          </a:prstGeom>
          <a:noFill/>
          <a:ln w="9525">
            <a:noFill/>
            <a:miter lim="800000"/>
            <a:headEnd/>
            <a:tailEnd/>
          </a:ln>
        </p:spPr>
        <p:txBody>
          <a:bodyPr>
            <a:spAutoFit/>
          </a:bodyPr>
          <a:lstStyle/>
          <a:p>
            <a:pPr>
              <a:spcBef>
                <a:spcPct val="50000"/>
              </a:spcBef>
            </a:pPr>
            <a:r>
              <a:rPr lang="en-US"/>
              <a:t>Private</a:t>
            </a:r>
          </a:p>
        </p:txBody>
      </p:sp>
      <p:sp>
        <p:nvSpPr>
          <p:cNvPr id="22563" name="Text Box 35"/>
          <p:cNvSpPr txBox="1">
            <a:spLocks noChangeArrowheads="1"/>
          </p:cNvSpPr>
          <p:nvPr/>
        </p:nvSpPr>
        <p:spPr bwMode="auto">
          <a:xfrm>
            <a:off x="3200400" y="3352800"/>
            <a:ext cx="762000" cy="914400"/>
          </a:xfrm>
          <a:prstGeom prst="rect">
            <a:avLst/>
          </a:prstGeom>
          <a:noFill/>
          <a:ln w="9525">
            <a:noFill/>
            <a:miter lim="800000"/>
            <a:headEnd/>
            <a:tailEnd/>
          </a:ln>
        </p:spPr>
        <p:txBody>
          <a:bodyPr>
            <a:spAutoFit/>
          </a:bodyPr>
          <a:lstStyle/>
          <a:p>
            <a:pPr>
              <a:spcBef>
                <a:spcPct val="50000"/>
              </a:spcBef>
            </a:pPr>
            <a:r>
              <a:rPr lang="en-US" sz="5400" b="1">
                <a:solidFill>
                  <a:srgbClr val="FF0000"/>
                </a:solidFill>
                <a:latin typeface="Arial Black" pitchFamily="34" charset="0"/>
              </a:rPr>
              <a:t>X</a:t>
            </a:r>
          </a:p>
        </p:txBody>
      </p:sp>
      <p:sp>
        <p:nvSpPr>
          <p:cNvPr id="22564" name="Line 36"/>
          <p:cNvSpPr>
            <a:spLocks noChangeShapeType="1"/>
          </p:cNvSpPr>
          <p:nvPr/>
        </p:nvSpPr>
        <p:spPr bwMode="auto">
          <a:xfrm>
            <a:off x="1143000" y="3276600"/>
            <a:ext cx="381000" cy="2209800"/>
          </a:xfrm>
          <a:prstGeom prst="line">
            <a:avLst/>
          </a:prstGeom>
          <a:noFill/>
          <a:ln w="9525">
            <a:solidFill>
              <a:schemeClr val="tx1"/>
            </a:solidFill>
            <a:miter lim="800000"/>
            <a:headEnd/>
            <a:tailEnd type="triangle" w="med" len="med"/>
          </a:ln>
        </p:spPr>
        <p:txBody>
          <a:bodyPr wrap="none"/>
          <a:lstStyle/>
          <a:p>
            <a:endParaRPr lang="en-US"/>
          </a:p>
        </p:txBody>
      </p:sp>
      <p:pic>
        <p:nvPicPr>
          <p:cNvPr id="22565" name="Picture 37" descr="grinch cry"/>
          <p:cNvPicPr>
            <a:picLocks noChangeAspect="1" noChangeArrowheads="1"/>
          </p:cNvPicPr>
          <p:nvPr/>
        </p:nvPicPr>
        <p:blipFill>
          <a:blip r:embed="rId5" cstate="print"/>
          <a:srcRect/>
          <a:stretch>
            <a:fillRect/>
          </a:stretch>
        </p:blipFill>
        <p:spPr bwMode="auto">
          <a:xfrm>
            <a:off x="4191000" y="3276600"/>
            <a:ext cx="698500" cy="900113"/>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Summary of Public/Private Key Operation            </a:t>
            </a:r>
          </a:p>
        </p:txBody>
      </p:sp>
      <p:sp>
        <p:nvSpPr>
          <p:cNvPr id="23555" name="Rectangle 3"/>
          <p:cNvSpPr>
            <a:spLocks noChangeArrowheads="1"/>
          </p:cNvSpPr>
          <p:nvPr/>
        </p:nvSpPr>
        <p:spPr bwMode="auto">
          <a:xfrm>
            <a:off x="6858000" y="2819400"/>
            <a:ext cx="762000" cy="1905000"/>
          </a:xfrm>
          <a:prstGeom prst="rect">
            <a:avLst/>
          </a:prstGeom>
          <a:solidFill>
            <a:srgbClr val="FF0000"/>
          </a:solidFill>
          <a:ln w="9525">
            <a:solidFill>
              <a:schemeClr val="tx1"/>
            </a:solidFill>
            <a:miter lim="800000"/>
            <a:headEnd/>
            <a:tailEnd/>
          </a:ln>
        </p:spPr>
        <p:txBody>
          <a:bodyPr wrap="none" anchor="ctr"/>
          <a:lstStyle/>
          <a:p>
            <a:endParaRPr lang="en-US">
              <a:latin typeface="Calibri" pitchFamily="34" charset="0"/>
            </a:endParaRPr>
          </a:p>
        </p:txBody>
      </p:sp>
      <p:sp>
        <p:nvSpPr>
          <p:cNvPr id="23556" name="Rectangle 4"/>
          <p:cNvSpPr>
            <a:spLocks noChangeArrowheads="1"/>
          </p:cNvSpPr>
          <p:nvPr/>
        </p:nvSpPr>
        <p:spPr bwMode="auto">
          <a:xfrm>
            <a:off x="1600200" y="2819400"/>
            <a:ext cx="762000" cy="1905000"/>
          </a:xfrm>
          <a:prstGeom prst="rect">
            <a:avLst/>
          </a:prstGeom>
          <a:solidFill>
            <a:srgbClr val="0000FF"/>
          </a:solidFill>
          <a:ln w="9525">
            <a:solidFill>
              <a:schemeClr val="tx1"/>
            </a:solidFill>
            <a:miter lim="800000"/>
            <a:headEnd/>
            <a:tailEnd/>
          </a:ln>
        </p:spPr>
        <p:txBody>
          <a:bodyPr wrap="none" anchor="ctr"/>
          <a:lstStyle/>
          <a:p>
            <a:endParaRPr lang="en-US">
              <a:latin typeface="Calibri" pitchFamily="34" charset="0"/>
            </a:endParaRPr>
          </a:p>
        </p:txBody>
      </p:sp>
      <p:sp>
        <p:nvSpPr>
          <p:cNvPr id="23557" name="Line 5"/>
          <p:cNvSpPr>
            <a:spLocks noChangeShapeType="1"/>
          </p:cNvSpPr>
          <p:nvPr/>
        </p:nvSpPr>
        <p:spPr bwMode="auto">
          <a:xfrm>
            <a:off x="1981200" y="5029200"/>
            <a:ext cx="5257800" cy="0"/>
          </a:xfrm>
          <a:prstGeom prst="line">
            <a:avLst/>
          </a:prstGeom>
          <a:noFill/>
          <a:ln w="9525">
            <a:solidFill>
              <a:schemeClr val="tx1"/>
            </a:solidFill>
            <a:miter lim="800000"/>
            <a:headEnd/>
            <a:tailEnd/>
          </a:ln>
        </p:spPr>
        <p:txBody>
          <a:bodyPr wrap="none"/>
          <a:lstStyle/>
          <a:p>
            <a:endParaRPr lang="en-US"/>
          </a:p>
        </p:txBody>
      </p:sp>
      <p:sp>
        <p:nvSpPr>
          <p:cNvPr id="23558" name="Line 6"/>
          <p:cNvSpPr>
            <a:spLocks noChangeShapeType="1"/>
          </p:cNvSpPr>
          <p:nvPr/>
        </p:nvSpPr>
        <p:spPr bwMode="auto">
          <a:xfrm>
            <a:off x="1981200" y="4724400"/>
            <a:ext cx="0" cy="304800"/>
          </a:xfrm>
          <a:prstGeom prst="line">
            <a:avLst/>
          </a:prstGeom>
          <a:noFill/>
          <a:ln w="9525">
            <a:solidFill>
              <a:schemeClr val="tx1"/>
            </a:solidFill>
            <a:miter lim="800000"/>
            <a:headEnd/>
            <a:tailEnd/>
          </a:ln>
        </p:spPr>
        <p:txBody>
          <a:bodyPr wrap="none"/>
          <a:lstStyle/>
          <a:p>
            <a:endParaRPr lang="en-US"/>
          </a:p>
        </p:txBody>
      </p:sp>
      <p:sp>
        <p:nvSpPr>
          <p:cNvPr id="23559" name="Line 7"/>
          <p:cNvSpPr>
            <a:spLocks noChangeShapeType="1"/>
          </p:cNvSpPr>
          <p:nvPr/>
        </p:nvSpPr>
        <p:spPr bwMode="auto">
          <a:xfrm>
            <a:off x="7239000" y="4724400"/>
            <a:ext cx="0" cy="304800"/>
          </a:xfrm>
          <a:prstGeom prst="line">
            <a:avLst/>
          </a:prstGeom>
          <a:noFill/>
          <a:ln w="9525">
            <a:solidFill>
              <a:schemeClr val="tx1"/>
            </a:solidFill>
            <a:miter lim="800000"/>
            <a:headEnd/>
            <a:tailEnd/>
          </a:ln>
        </p:spPr>
        <p:txBody>
          <a:bodyPr wrap="none"/>
          <a:lstStyle/>
          <a:p>
            <a:endParaRPr lang="en-US"/>
          </a:p>
        </p:txBody>
      </p:sp>
      <p:sp>
        <p:nvSpPr>
          <p:cNvPr id="23560" name="Line 8"/>
          <p:cNvSpPr>
            <a:spLocks noChangeShapeType="1"/>
          </p:cNvSpPr>
          <p:nvPr/>
        </p:nvSpPr>
        <p:spPr bwMode="auto">
          <a:xfrm>
            <a:off x="4495800" y="4572000"/>
            <a:ext cx="0" cy="457200"/>
          </a:xfrm>
          <a:prstGeom prst="line">
            <a:avLst/>
          </a:prstGeom>
          <a:noFill/>
          <a:ln w="9525">
            <a:solidFill>
              <a:schemeClr val="tx1"/>
            </a:solidFill>
            <a:prstDash val="dash"/>
            <a:miter lim="800000"/>
            <a:headEnd/>
            <a:tailEnd/>
          </a:ln>
        </p:spPr>
        <p:txBody>
          <a:bodyPr wrap="none"/>
          <a:lstStyle/>
          <a:p>
            <a:endParaRPr lang="en-US"/>
          </a:p>
        </p:txBody>
      </p:sp>
      <p:sp>
        <p:nvSpPr>
          <p:cNvPr id="23561" name="Text Box 9"/>
          <p:cNvSpPr txBox="1">
            <a:spLocks noChangeArrowheads="1"/>
          </p:cNvSpPr>
          <p:nvPr/>
        </p:nvSpPr>
        <p:spPr bwMode="auto">
          <a:xfrm>
            <a:off x="6629400" y="2286000"/>
            <a:ext cx="1295400" cy="366713"/>
          </a:xfrm>
          <a:prstGeom prst="rect">
            <a:avLst/>
          </a:prstGeom>
          <a:noFill/>
          <a:ln w="9525">
            <a:noFill/>
            <a:miter lim="800000"/>
            <a:headEnd/>
            <a:tailEnd/>
          </a:ln>
        </p:spPr>
        <p:txBody>
          <a:bodyPr>
            <a:spAutoFit/>
          </a:bodyPr>
          <a:lstStyle/>
          <a:p>
            <a:pPr>
              <a:spcBef>
                <a:spcPct val="50000"/>
              </a:spcBef>
            </a:pPr>
            <a:r>
              <a:rPr lang="en-US"/>
              <a:t>North Pole</a:t>
            </a:r>
          </a:p>
        </p:txBody>
      </p:sp>
      <p:sp>
        <p:nvSpPr>
          <p:cNvPr id="23562" name="Text Box 10"/>
          <p:cNvSpPr txBox="1">
            <a:spLocks noChangeArrowheads="1"/>
          </p:cNvSpPr>
          <p:nvPr/>
        </p:nvSpPr>
        <p:spPr bwMode="auto">
          <a:xfrm>
            <a:off x="1371600" y="2286000"/>
            <a:ext cx="1295400" cy="366713"/>
          </a:xfrm>
          <a:prstGeom prst="rect">
            <a:avLst/>
          </a:prstGeom>
          <a:noFill/>
          <a:ln w="9525">
            <a:noFill/>
            <a:miter lim="800000"/>
            <a:headEnd/>
            <a:tailEnd/>
          </a:ln>
        </p:spPr>
        <p:txBody>
          <a:bodyPr>
            <a:spAutoFit/>
          </a:bodyPr>
          <a:lstStyle/>
          <a:p>
            <a:pPr>
              <a:spcBef>
                <a:spcPct val="50000"/>
              </a:spcBef>
            </a:pPr>
            <a:r>
              <a:rPr lang="en-US"/>
              <a:t>acme.com</a:t>
            </a:r>
          </a:p>
        </p:txBody>
      </p:sp>
      <p:sp>
        <p:nvSpPr>
          <p:cNvPr id="23563" name="Text Box 11"/>
          <p:cNvSpPr txBox="1">
            <a:spLocks noChangeArrowheads="1"/>
          </p:cNvSpPr>
          <p:nvPr/>
        </p:nvSpPr>
        <p:spPr bwMode="auto">
          <a:xfrm>
            <a:off x="4038600" y="1981200"/>
            <a:ext cx="914400" cy="366713"/>
          </a:xfrm>
          <a:prstGeom prst="rect">
            <a:avLst/>
          </a:prstGeom>
          <a:noFill/>
          <a:ln w="9525">
            <a:noFill/>
            <a:miter lim="800000"/>
            <a:headEnd/>
            <a:tailEnd/>
          </a:ln>
        </p:spPr>
        <p:txBody>
          <a:bodyPr>
            <a:spAutoFit/>
          </a:bodyPr>
          <a:lstStyle/>
          <a:p>
            <a:pPr>
              <a:spcBef>
                <a:spcPct val="50000"/>
              </a:spcBef>
            </a:pPr>
            <a:r>
              <a:rPr lang="en-US"/>
              <a:t>Grinch</a:t>
            </a:r>
          </a:p>
        </p:txBody>
      </p:sp>
      <p:pic>
        <p:nvPicPr>
          <p:cNvPr id="23564" name="Picture 12" descr="BD08014_"/>
          <p:cNvPicPr>
            <a:picLocks noChangeAspect="1" noChangeArrowheads="1"/>
          </p:cNvPicPr>
          <p:nvPr/>
        </p:nvPicPr>
        <p:blipFill>
          <a:blip r:embed="rId3" cstate="print"/>
          <a:srcRect/>
          <a:stretch>
            <a:fillRect/>
          </a:stretch>
        </p:blipFill>
        <p:spPr bwMode="auto">
          <a:xfrm>
            <a:off x="7848600" y="2971800"/>
            <a:ext cx="838200" cy="247650"/>
          </a:xfrm>
          <a:prstGeom prst="rect">
            <a:avLst/>
          </a:prstGeom>
          <a:solidFill>
            <a:srgbClr val="FF0000"/>
          </a:solidFill>
          <a:ln w="9525">
            <a:noFill/>
            <a:miter lim="800000"/>
            <a:headEnd/>
            <a:tailEnd/>
          </a:ln>
        </p:spPr>
      </p:pic>
      <p:sp>
        <p:nvSpPr>
          <p:cNvPr id="23565" name="Text Box 13"/>
          <p:cNvSpPr txBox="1">
            <a:spLocks noChangeArrowheads="1"/>
          </p:cNvSpPr>
          <p:nvPr/>
        </p:nvSpPr>
        <p:spPr bwMode="auto">
          <a:xfrm>
            <a:off x="7848600" y="26670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23566" name="Picture 14" descr="BD08014_"/>
          <p:cNvPicPr>
            <a:picLocks noChangeAspect="1" noChangeArrowheads="1"/>
          </p:cNvPicPr>
          <p:nvPr/>
        </p:nvPicPr>
        <p:blipFill>
          <a:blip r:embed="rId3" cstate="print"/>
          <a:srcRect/>
          <a:stretch>
            <a:fillRect/>
          </a:stretch>
        </p:blipFill>
        <p:spPr bwMode="auto">
          <a:xfrm>
            <a:off x="304800" y="2895600"/>
            <a:ext cx="838200" cy="247650"/>
          </a:xfrm>
          <a:prstGeom prst="rect">
            <a:avLst/>
          </a:prstGeom>
          <a:solidFill>
            <a:srgbClr val="00CCFF"/>
          </a:solidFill>
          <a:ln w="9525">
            <a:noFill/>
            <a:miter lim="800000"/>
            <a:headEnd/>
            <a:tailEnd/>
          </a:ln>
        </p:spPr>
      </p:pic>
      <p:sp>
        <p:nvSpPr>
          <p:cNvPr id="23567" name="Text Box 15"/>
          <p:cNvSpPr txBox="1">
            <a:spLocks noChangeArrowheads="1"/>
          </p:cNvSpPr>
          <p:nvPr/>
        </p:nvSpPr>
        <p:spPr bwMode="auto">
          <a:xfrm>
            <a:off x="304800" y="2590800"/>
            <a:ext cx="914400" cy="366713"/>
          </a:xfrm>
          <a:prstGeom prst="rect">
            <a:avLst/>
          </a:prstGeom>
          <a:noFill/>
          <a:ln w="9525">
            <a:noFill/>
            <a:miter lim="800000"/>
            <a:headEnd/>
            <a:tailEnd/>
          </a:ln>
        </p:spPr>
        <p:txBody>
          <a:bodyPr>
            <a:spAutoFit/>
          </a:bodyPr>
          <a:lstStyle/>
          <a:p>
            <a:pPr>
              <a:spcBef>
                <a:spcPct val="50000"/>
              </a:spcBef>
            </a:pPr>
            <a:r>
              <a:rPr lang="en-US"/>
              <a:t>Private</a:t>
            </a:r>
          </a:p>
        </p:txBody>
      </p:sp>
      <p:pic>
        <p:nvPicPr>
          <p:cNvPr id="23568" name="Picture 16" descr="HH00606_"/>
          <p:cNvPicPr>
            <a:picLocks noChangeAspect="1" noChangeArrowheads="1"/>
          </p:cNvPicPr>
          <p:nvPr/>
        </p:nvPicPr>
        <p:blipFill>
          <a:blip r:embed="rId4" cstate="print"/>
          <a:srcRect/>
          <a:stretch>
            <a:fillRect/>
          </a:stretch>
        </p:blipFill>
        <p:spPr bwMode="auto">
          <a:xfrm>
            <a:off x="7924800" y="3657600"/>
            <a:ext cx="685800" cy="180975"/>
          </a:xfrm>
          <a:prstGeom prst="rect">
            <a:avLst/>
          </a:prstGeom>
          <a:solidFill>
            <a:srgbClr val="FF0000"/>
          </a:solidFill>
          <a:ln w="9525">
            <a:noFill/>
            <a:miter lim="800000"/>
            <a:headEnd/>
            <a:tailEnd/>
          </a:ln>
        </p:spPr>
      </p:pic>
      <p:sp>
        <p:nvSpPr>
          <p:cNvPr id="23569" name="Text Box 17"/>
          <p:cNvSpPr txBox="1">
            <a:spLocks noChangeArrowheads="1"/>
          </p:cNvSpPr>
          <p:nvPr/>
        </p:nvSpPr>
        <p:spPr bwMode="auto">
          <a:xfrm>
            <a:off x="7848600" y="33528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3570" name="Picture 18" descr="HH00606_"/>
          <p:cNvPicPr>
            <a:picLocks noChangeAspect="1" noChangeArrowheads="1"/>
          </p:cNvPicPr>
          <p:nvPr/>
        </p:nvPicPr>
        <p:blipFill>
          <a:blip r:embed="rId4" cstate="print"/>
          <a:srcRect/>
          <a:stretch>
            <a:fillRect/>
          </a:stretch>
        </p:blipFill>
        <p:spPr bwMode="auto">
          <a:xfrm>
            <a:off x="381000" y="3733800"/>
            <a:ext cx="685800" cy="180975"/>
          </a:xfrm>
          <a:prstGeom prst="rect">
            <a:avLst/>
          </a:prstGeom>
          <a:solidFill>
            <a:srgbClr val="00CCFF"/>
          </a:solidFill>
          <a:ln w="9525">
            <a:noFill/>
            <a:miter lim="800000"/>
            <a:headEnd/>
            <a:tailEnd/>
          </a:ln>
        </p:spPr>
      </p:pic>
      <p:sp>
        <p:nvSpPr>
          <p:cNvPr id="23571" name="Text Box 19"/>
          <p:cNvSpPr txBox="1">
            <a:spLocks noChangeArrowheads="1"/>
          </p:cNvSpPr>
          <p:nvPr/>
        </p:nvSpPr>
        <p:spPr bwMode="auto">
          <a:xfrm>
            <a:off x="78486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3572" name="Picture 20" descr="HH00606_"/>
          <p:cNvPicPr>
            <a:picLocks noChangeAspect="1" noChangeArrowheads="1"/>
          </p:cNvPicPr>
          <p:nvPr/>
        </p:nvPicPr>
        <p:blipFill>
          <a:blip r:embed="rId4" cstate="print"/>
          <a:srcRect/>
          <a:stretch>
            <a:fillRect/>
          </a:stretch>
        </p:blipFill>
        <p:spPr bwMode="auto">
          <a:xfrm>
            <a:off x="7924800" y="4648200"/>
            <a:ext cx="685800" cy="180975"/>
          </a:xfrm>
          <a:prstGeom prst="rect">
            <a:avLst/>
          </a:prstGeom>
          <a:solidFill>
            <a:srgbClr val="00CCFF"/>
          </a:solidFill>
          <a:ln w="9525">
            <a:noFill/>
            <a:miter lim="800000"/>
            <a:headEnd/>
            <a:tailEnd/>
          </a:ln>
        </p:spPr>
      </p:pic>
      <p:sp>
        <p:nvSpPr>
          <p:cNvPr id="23573" name="Text Box 21"/>
          <p:cNvSpPr txBox="1">
            <a:spLocks noChangeArrowheads="1"/>
          </p:cNvSpPr>
          <p:nvPr/>
        </p:nvSpPr>
        <p:spPr bwMode="auto">
          <a:xfrm>
            <a:off x="304800" y="34290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3574" name="Picture 22" descr="HH00606_"/>
          <p:cNvPicPr>
            <a:picLocks noChangeAspect="1" noChangeArrowheads="1"/>
          </p:cNvPicPr>
          <p:nvPr/>
        </p:nvPicPr>
        <p:blipFill>
          <a:blip r:embed="rId4" cstate="print"/>
          <a:srcRect/>
          <a:stretch>
            <a:fillRect/>
          </a:stretch>
        </p:blipFill>
        <p:spPr bwMode="auto">
          <a:xfrm>
            <a:off x="3200400" y="3048000"/>
            <a:ext cx="685800" cy="180975"/>
          </a:xfrm>
          <a:prstGeom prst="rect">
            <a:avLst/>
          </a:prstGeom>
          <a:solidFill>
            <a:srgbClr val="00CCFF"/>
          </a:solidFill>
          <a:ln w="9525">
            <a:noFill/>
            <a:miter lim="800000"/>
            <a:headEnd/>
            <a:tailEnd/>
          </a:ln>
        </p:spPr>
      </p:pic>
      <p:sp>
        <p:nvSpPr>
          <p:cNvPr id="23575" name="Text Box 23"/>
          <p:cNvSpPr txBox="1">
            <a:spLocks noChangeArrowheads="1"/>
          </p:cNvSpPr>
          <p:nvPr/>
        </p:nvSpPr>
        <p:spPr bwMode="auto">
          <a:xfrm>
            <a:off x="3124200" y="2743200"/>
            <a:ext cx="914400" cy="366713"/>
          </a:xfrm>
          <a:prstGeom prst="rect">
            <a:avLst/>
          </a:prstGeom>
          <a:noFill/>
          <a:ln w="9525">
            <a:noFill/>
            <a:miter lim="800000"/>
            <a:headEnd/>
            <a:tailEnd/>
          </a:ln>
        </p:spPr>
        <p:txBody>
          <a:bodyPr>
            <a:spAutoFit/>
          </a:bodyPr>
          <a:lstStyle/>
          <a:p>
            <a:pPr>
              <a:spcBef>
                <a:spcPct val="50000"/>
              </a:spcBef>
            </a:pPr>
            <a:r>
              <a:rPr lang="en-US"/>
              <a:t>Public</a:t>
            </a:r>
          </a:p>
        </p:txBody>
      </p:sp>
      <p:pic>
        <p:nvPicPr>
          <p:cNvPr id="23576" name="Picture 24" descr="HH00606_"/>
          <p:cNvPicPr>
            <a:picLocks noChangeAspect="1" noChangeArrowheads="1"/>
          </p:cNvPicPr>
          <p:nvPr/>
        </p:nvPicPr>
        <p:blipFill>
          <a:blip r:embed="rId4" cstate="print"/>
          <a:srcRect/>
          <a:stretch>
            <a:fillRect/>
          </a:stretch>
        </p:blipFill>
        <p:spPr bwMode="auto">
          <a:xfrm>
            <a:off x="5029200" y="3962400"/>
            <a:ext cx="685800" cy="180975"/>
          </a:xfrm>
          <a:prstGeom prst="rect">
            <a:avLst/>
          </a:prstGeom>
          <a:solidFill>
            <a:srgbClr val="FF0000"/>
          </a:solidFill>
          <a:ln w="9525">
            <a:noFill/>
            <a:miter lim="800000"/>
            <a:headEnd/>
            <a:tailEnd/>
          </a:ln>
        </p:spPr>
      </p:pic>
      <p:pic>
        <p:nvPicPr>
          <p:cNvPr id="23577" name="Picture 25" descr="HH00606_"/>
          <p:cNvPicPr>
            <a:picLocks noChangeAspect="1" noChangeArrowheads="1"/>
          </p:cNvPicPr>
          <p:nvPr/>
        </p:nvPicPr>
        <p:blipFill>
          <a:blip r:embed="rId4" cstate="print"/>
          <a:srcRect/>
          <a:stretch>
            <a:fillRect/>
          </a:stretch>
        </p:blipFill>
        <p:spPr bwMode="auto">
          <a:xfrm>
            <a:off x="381000" y="4648200"/>
            <a:ext cx="685800" cy="180975"/>
          </a:xfrm>
          <a:prstGeom prst="rect">
            <a:avLst/>
          </a:prstGeom>
          <a:solidFill>
            <a:srgbClr val="FF0000"/>
          </a:solidFill>
          <a:ln w="9525">
            <a:noFill/>
            <a:miter lim="800000"/>
            <a:headEnd/>
            <a:tailEnd/>
          </a:ln>
        </p:spPr>
      </p:pic>
      <p:sp>
        <p:nvSpPr>
          <p:cNvPr id="23578" name="Text Box 26"/>
          <p:cNvSpPr txBox="1">
            <a:spLocks noChangeArrowheads="1"/>
          </p:cNvSpPr>
          <p:nvPr/>
        </p:nvSpPr>
        <p:spPr bwMode="auto">
          <a:xfrm>
            <a:off x="4953000" y="36576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23579" name="Text Box 27"/>
          <p:cNvSpPr txBox="1">
            <a:spLocks noChangeArrowheads="1"/>
          </p:cNvSpPr>
          <p:nvPr/>
        </p:nvSpPr>
        <p:spPr bwMode="auto">
          <a:xfrm>
            <a:off x="304800" y="4343400"/>
            <a:ext cx="914400" cy="366713"/>
          </a:xfrm>
          <a:prstGeom prst="rect">
            <a:avLst/>
          </a:prstGeom>
          <a:noFill/>
          <a:ln w="9525">
            <a:noFill/>
            <a:miter lim="800000"/>
            <a:headEnd/>
            <a:tailEnd/>
          </a:ln>
        </p:spPr>
        <p:txBody>
          <a:bodyPr>
            <a:spAutoFit/>
          </a:bodyPr>
          <a:lstStyle/>
          <a:p>
            <a:pPr>
              <a:spcBef>
                <a:spcPct val="50000"/>
              </a:spcBef>
            </a:pPr>
            <a:r>
              <a:rPr lang="en-US"/>
              <a:t>Public</a:t>
            </a:r>
          </a:p>
        </p:txBody>
      </p:sp>
      <p:sp>
        <p:nvSpPr>
          <p:cNvPr id="23580" name="Text Box 28"/>
          <p:cNvSpPr txBox="1">
            <a:spLocks noChangeArrowheads="1"/>
          </p:cNvSpPr>
          <p:nvPr/>
        </p:nvSpPr>
        <p:spPr bwMode="auto">
          <a:xfrm>
            <a:off x="8077200" y="56388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23581" name="Text Box 29"/>
          <p:cNvSpPr txBox="1">
            <a:spLocks noChangeArrowheads="1"/>
          </p:cNvSpPr>
          <p:nvPr/>
        </p:nvSpPr>
        <p:spPr bwMode="auto">
          <a:xfrm>
            <a:off x="457200" y="5638800"/>
            <a:ext cx="685800" cy="1016000"/>
          </a:xfrm>
          <a:prstGeom prst="rect">
            <a:avLst/>
          </a:prstGeom>
          <a:solidFill>
            <a:schemeClr val="tx1"/>
          </a:solidFill>
          <a:ln w="9525">
            <a:solidFill>
              <a:srgbClr val="000000"/>
            </a:solidFill>
            <a:miter lim="800000"/>
            <a:headEnd/>
            <a:tailEnd/>
          </a:ln>
        </p:spPr>
        <p:txBody>
          <a:bodyPr>
            <a:spAutoFit/>
          </a:bodyPr>
          <a:lstStyle/>
          <a:p>
            <a:pPr>
              <a:spcBef>
                <a:spcPct val="50000"/>
              </a:spcBef>
            </a:pPr>
            <a:r>
              <a:rPr lang="en-US" sz="1200">
                <a:solidFill>
                  <a:srgbClr val="000000"/>
                </a:solidFill>
              </a:rPr>
              <a:t>Clear  Text</a:t>
            </a:r>
          </a:p>
          <a:p>
            <a:pPr>
              <a:spcBef>
                <a:spcPct val="50000"/>
              </a:spcBef>
            </a:pPr>
            <a:r>
              <a:rPr lang="en-US" sz="1200">
                <a:solidFill>
                  <a:srgbClr val="000000"/>
                </a:solidFill>
              </a:rPr>
              <a:t>-------</a:t>
            </a:r>
          </a:p>
          <a:p>
            <a:pPr>
              <a:spcBef>
                <a:spcPct val="50000"/>
              </a:spcBef>
            </a:pPr>
            <a:r>
              <a:rPr lang="en-US" sz="1200">
                <a:solidFill>
                  <a:srgbClr val="000000"/>
                </a:solidFill>
              </a:rPr>
              <a:t>-------</a:t>
            </a:r>
          </a:p>
        </p:txBody>
      </p:sp>
      <p:sp>
        <p:nvSpPr>
          <p:cNvPr id="23582" name="Text Box 30"/>
          <p:cNvSpPr txBox="1">
            <a:spLocks noChangeArrowheads="1"/>
          </p:cNvSpPr>
          <p:nvPr/>
        </p:nvSpPr>
        <p:spPr bwMode="auto">
          <a:xfrm>
            <a:off x="6172200" y="5638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sp>
        <p:nvSpPr>
          <p:cNvPr id="23583" name="Line 31"/>
          <p:cNvSpPr>
            <a:spLocks noChangeShapeType="1"/>
          </p:cNvSpPr>
          <p:nvPr/>
        </p:nvSpPr>
        <p:spPr bwMode="auto">
          <a:xfrm flipH="1">
            <a:off x="6934200" y="6172200"/>
            <a:ext cx="1219200" cy="0"/>
          </a:xfrm>
          <a:prstGeom prst="line">
            <a:avLst/>
          </a:prstGeom>
          <a:noFill/>
          <a:ln w="50800">
            <a:solidFill>
              <a:schemeClr val="tx1"/>
            </a:solidFill>
            <a:miter lim="800000"/>
            <a:headEnd/>
            <a:tailEnd type="triangle" w="med" len="med"/>
          </a:ln>
        </p:spPr>
        <p:txBody>
          <a:bodyPr wrap="none"/>
          <a:lstStyle/>
          <a:p>
            <a:endParaRPr lang="en-US"/>
          </a:p>
        </p:txBody>
      </p:sp>
      <p:pic>
        <p:nvPicPr>
          <p:cNvPr id="23584" name="Picture 32" descr="HH00606_"/>
          <p:cNvPicPr>
            <a:picLocks noChangeAspect="1" noChangeArrowheads="1"/>
          </p:cNvPicPr>
          <p:nvPr/>
        </p:nvPicPr>
        <p:blipFill>
          <a:blip r:embed="rId4" cstate="print"/>
          <a:srcRect/>
          <a:stretch>
            <a:fillRect/>
          </a:stretch>
        </p:blipFill>
        <p:spPr bwMode="auto">
          <a:xfrm>
            <a:off x="7010400" y="5867400"/>
            <a:ext cx="685800" cy="180975"/>
          </a:xfrm>
          <a:prstGeom prst="rect">
            <a:avLst/>
          </a:prstGeom>
          <a:solidFill>
            <a:srgbClr val="00CCFF"/>
          </a:solidFill>
          <a:ln w="9525">
            <a:noFill/>
            <a:miter lim="800000"/>
            <a:headEnd/>
            <a:tailEnd/>
          </a:ln>
        </p:spPr>
      </p:pic>
      <p:sp>
        <p:nvSpPr>
          <p:cNvPr id="23585" name="Line 33"/>
          <p:cNvSpPr>
            <a:spLocks noChangeShapeType="1"/>
          </p:cNvSpPr>
          <p:nvPr/>
        </p:nvSpPr>
        <p:spPr bwMode="auto">
          <a:xfrm flipH="1">
            <a:off x="1143000" y="6248400"/>
            <a:ext cx="1143000" cy="0"/>
          </a:xfrm>
          <a:prstGeom prst="line">
            <a:avLst/>
          </a:prstGeom>
          <a:noFill/>
          <a:ln w="50800">
            <a:solidFill>
              <a:schemeClr val="tx1"/>
            </a:solidFill>
            <a:miter lim="800000"/>
            <a:headEnd/>
            <a:tailEnd type="triangle" w="med" len="med"/>
          </a:ln>
        </p:spPr>
        <p:txBody>
          <a:bodyPr wrap="none"/>
          <a:lstStyle/>
          <a:p>
            <a:endParaRPr lang="en-US"/>
          </a:p>
        </p:txBody>
      </p:sp>
      <p:sp>
        <p:nvSpPr>
          <p:cNvPr id="23586" name="Text Box 34"/>
          <p:cNvSpPr txBox="1">
            <a:spLocks noChangeArrowheads="1"/>
          </p:cNvSpPr>
          <p:nvPr/>
        </p:nvSpPr>
        <p:spPr bwMode="auto">
          <a:xfrm>
            <a:off x="2362200" y="5638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pic>
        <p:nvPicPr>
          <p:cNvPr id="23587" name="Picture 35" descr="BD08014_"/>
          <p:cNvPicPr>
            <a:picLocks noChangeAspect="1" noChangeArrowheads="1"/>
          </p:cNvPicPr>
          <p:nvPr/>
        </p:nvPicPr>
        <p:blipFill>
          <a:blip r:embed="rId3" cstate="print"/>
          <a:srcRect/>
          <a:stretch>
            <a:fillRect/>
          </a:stretch>
        </p:blipFill>
        <p:spPr bwMode="auto">
          <a:xfrm>
            <a:off x="1295400" y="5867400"/>
            <a:ext cx="838200" cy="247650"/>
          </a:xfrm>
          <a:prstGeom prst="rect">
            <a:avLst/>
          </a:prstGeom>
          <a:solidFill>
            <a:srgbClr val="00CCFF"/>
          </a:solidFill>
          <a:ln w="9525">
            <a:noFill/>
            <a:miter lim="800000"/>
            <a:headEnd/>
            <a:tailEnd/>
          </a:ln>
        </p:spPr>
      </p:pic>
      <p:sp>
        <p:nvSpPr>
          <p:cNvPr id="23588" name="Line 36"/>
          <p:cNvSpPr>
            <a:spLocks noChangeShapeType="1"/>
          </p:cNvSpPr>
          <p:nvPr/>
        </p:nvSpPr>
        <p:spPr bwMode="auto">
          <a:xfrm flipH="1">
            <a:off x="3048000" y="6248400"/>
            <a:ext cx="3048000" cy="0"/>
          </a:xfrm>
          <a:prstGeom prst="line">
            <a:avLst/>
          </a:prstGeom>
          <a:noFill/>
          <a:ln w="38100">
            <a:solidFill>
              <a:srgbClr val="CCFFFF"/>
            </a:solidFill>
            <a:miter lim="800000"/>
            <a:headEnd/>
            <a:tailEnd type="triangle" w="med" len="med"/>
          </a:ln>
        </p:spPr>
        <p:txBody>
          <a:bodyPr wrap="none"/>
          <a:lstStyle/>
          <a:p>
            <a:endParaRPr lang="en-US"/>
          </a:p>
        </p:txBody>
      </p:sp>
      <p:sp>
        <p:nvSpPr>
          <p:cNvPr id="23589" name="Line 37"/>
          <p:cNvSpPr>
            <a:spLocks noChangeShapeType="1"/>
          </p:cNvSpPr>
          <p:nvPr/>
        </p:nvSpPr>
        <p:spPr bwMode="auto">
          <a:xfrm>
            <a:off x="3657600" y="4419600"/>
            <a:ext cx="0" cy="1752600"/>
          </a:xfrm>
          <a:prstGeom prst="line">
            <a:avLst/>
          </a:prstGeom>
          <a:noFill/>
          <a:ln w="38100">
            <a:solidFill>
              <a:schemeClr val="folHlink"/>
            </a:solidFill>
            <a:prstDash val="dash"/>
            <a:miter lim="800000"/>
            <a:headEnd type="triangle" w="med" len="med"/>
            <a:tailEnd/>
          </a:ln>
        </p:spPr>
        <p:txBody>
          <a:bodyPr wrap="none"/>
          <a:lstStyle/>
          <a:p>
            <a:endParaRPr lang="en-US"/>
          </a:p>
        </p:txBody>
      </p:sp>
      <p:sp>
        <p:nvSpPr>
          <p:cNvPr id="23590" name="Text Box 38"/>
          <p:cNvSpPr txBox="1">
            <a:spLocks noChangeArrowheads="1"/>
          </p:cNvSpPr>
          <p:nvPr/>
        </p:nvSpPr>
        <p:spPr bwMode="auto">
          <a:xfrm>
            <a:off x="3276600" y="6324600"/>
            <a:ext cx="2895600" cy="366713"/>
          </a:xfrm>
          <a:prstGeom prst="rect">
            <a:avLst/>
          </a:prstGeom>
          <a:noFill/>
          <a:ln w="9525">
            <a:noFill/>
            <a:miter lim="800000"/>
            <a:headEnd/>
            <a:tailEnd/>
          </a:ln>
        </p:spPr>
        <p:txBody>
          <a:bodyPr>
            <a:spAutoFit/>
          </a:bodyPr>
          <a:lstStyle/>
          <a:p>
            <a:pPr>
              <a:spcBef>
                <a:spcPct val="50000"/>
              </a:spcBef>
            </a:pPr>
            <a:r>
              <a:rPr lang="en-US"/>
              <a:t>Transmit over the network</a:t>
            </a:r>
          </a:p>
        </p:txBody>
      </p:sp>
      <p:sp>
        <p:nvSpPr>
          <p:cNvPr id="23591" name="Text Box 39"/>
          <p:cNvSpPr txBox="1">
            <a:spLocks noChangeArrowheads="1"/>
          </p:cNvSpPr>
          <p:nvPr/>
        </p:nvSpPr>
        <p:spPr bwMode="auto">
          <a:xfrm>
            <a:off x="3276600" y="3352800"/>
            <a:ext cx="685800" cy="1014413"/>
          </a:xfrm>
          <a:prstGeom prst="rect">
            <a:avLst/>
          </a:prstGeom>
          <a:solidFill>
            <a:srgbClr val="0000FF"/>
          </a:solidFill>
          <a:ln w="9525">
            <a:solidFill>
              <a:srgbClr val="000000"/>
            </a:solidFill>
            <a:miter lim="800000"/>
            <a:headEnd/>
            <a:tailEnd/>
          </a:ln>
        </p:spPr>
        <p:txBody>
          <a:bodyPr>
            <a:spAutoFit/>
          </a:bodyPr>
          <a:lstStyle/>
          <a:p>
            <a:pPr>
              <a:spcBef>
                <a:spcPct val="50000"/>
              </a:spcBef>
            </a:pPr>
            <a:r>
              <a:rPr lang="en-US" sz="1200">
                <a:solidFill>
                  <a:srgbClr val="000000"/>
                </a:solidFill>
              </a:rPr>
              <a:t>XXXXXXXXXXXXXXXXXXXX</a:t>
            </a:r>
          </a:p>
        </p:txBody>
      </p:sp>
      <p:sp>
        <p:nvSpPr>
          <p:cNvPr id="23592" name="Text Box 40"/>
          <p:cNvSpPr txBox="1">
            <a:spLocks noChangeArrowheads="1"/>
          </p:cNvSpPr>
          <p:nvPr/>
        </p:nvSpPr>
        <p:spPr bwMode="auto">
          <a:xfrm>
            <a:off x="3200400" y="3352800"/>
            <a:ext cx="762000" cy="914400"/>
          </a:xfrm>
          <a:prstGeom prst="rect">
            <a:avLst/>
          </a:prstGeom>
          <a:noFill/>
          <a:ln w="9525">
            <a:noFill/>
            <a:miter lim="800000"/>
            <a:headEnd/>
            <a:tailEnd/>
          </a:ln>
        </p:spPr>
        <p:txBody>
          <a:bodyPr>
            <a:spAutoFit/>
          </a:bodyPr>
          <a:lstStyle/>
          <a:p>
            <a:pPr>
              <a:spcBef>
                <a:spcPct val="50000"/>
              </a:spcBef>
            </a:pPr>
            <a:r>
              <a:rPr lang="en-US" sz="5400" b="1">
                <a:solidFill>
                  <a:srgbClr val="FF0000"/>
                </a:solidFill>
                <a:latin typeface="Arial Black" pitchFamily="34" charset="0"/>
              </a:rPr>
              <a:t>X</a:t>
            </a:r>
          </a:p>
        </p:txBody>
      </p:sp>
      <p:sp>
        <p:nvSpPr>
          <p:cNvPr id="23593" name="Rectangle 41"/>
          <p:cNvSpPr>
            <a:spLocks noChangeArrowheads="1"/>
          </p:cNvSpPr>
          <p:nvPr/>
        </p:nvSpPr>
        <p:spPr bwMode="auto">
          <a:xfrm>
            <a:off x="4114800" y="2819400"/>
            <a:ext cx="838200" cy="1752600"/>
          </a:xfrm>
          <a:prstGeom prst="rect">
            <a:avLst/>
          </a:prstGeom>
          <a:solidFill>
            <a:srgbClr val="33CC33"/>
          </a:solidFill>
          <a:ln w="9525">
            <a:solidFill>
              <a:schemeClr val="tx1"/>
            </a:solidFill>
            <a:miter lim="800000"/>
            <a:headEnd/>
            <a:tailEnd/>
          </a:ln>
        </p:spPr>
        <p:txBody>
          <a:bodyPr wrap="none" anchor="ctr"/>
          <a:lstStyle/>
          <a:p>
            <a:endParaRPr lang="en-US">
              <a:latin typeface="Calibri" pitchFamily="34" charset="0"/>
            </a:endParaRPr>
          </a:p>
        </p:txBody>
      </p:sp>
      <p:pic>
        <p:nvPicPr>
          <p:cNvPr id="23594" name="Picture 42" descr="grinch cry"/>
          <p:cNvPicPr>
            <a:picLocks noChangeAspect="1" noChangeArrowheads="1"/>
          </p:cNvPicPr>
          <p:nvPr/>
        </p:nvPicPr>
        <p:blipFill>
          <a:blip r:embed="rId5" cstate="print"/>
          <a:srcRect/>
          <a:stretch>
            <a:fillRect/>
          </a:stretch>
        </p:blipFill>
        <p:spPr bwMode="auto">
          <a:xfrm>
            <a:off x="4191000" y="3276600"/>
            <a:ext cx="698500" cy="900113"/>
          </a:xfrm>
          <a:prstGeom prst="rect">
            <a:avLst/>
          </a:prstGeom>
          <a:noFill/>
          <a:ln w="9525">
            <a:noFill/>
            <a:miter lim="800000"/>
            <a:headEnd/>
            <a:tailEnd/>
          </a:ln>
        </p:spPr>
      </p:pic>
      <p:sp>
        <p:nvSpPr>
          <p:cNvPr id="23595" name="Text Box 43"/>
          <p:cNvSpPr txBox="1">
            <a:spLocks noChangeArrowheads="1"/>
          </p:cNvSpPr>
          <p:nvPr/>
        </p:nvSpPr>
        <p:spPr bwMode="auto">
          <a:xfrm>
            <a:off x="8686800" y="6491288"/>
            <a:ext cx="457200" cy="461665"/>
          </a:xfrm>
          <a:prstGeom prst="rect">
            <a:avLst/>
          </a:prstGeom>
          <a:noFill/>
          <a:ln w="9525">
            <a:noFill/>
            <a:miter lim="800000"/>
            <a:headEnd/>
            <a:tailEnd/>
          </a:ln>
        </p:spPr>
        <p:txBody>
          <a:bodyPr>
            <a:spAutoFit/>
          </a:bodyPr>
          <a:lstStyle/>
          <a:p>
            <a:pPr>
              <a:spcBef>
                <a:spcPct val="50000"/>
              </a:spcBef>
            </a:pPr>
            <a:r>
              <a:rPr lang="en-US" sz="2400" b="1" dirty="0" smtClean="0">
                <a:solidFill>
                  <a:schemeClr val="tx2">
                    <a:lumMod val="75000"/>
                  </a:schemeClr>
                </a:solidFill>
                <a:latin typeface="Calibri" pitchFamily="34" charset="0"/>
              </a:rPr>
              <a:t>-C</a:t>
            </a:r>
            <a:endParaRPr lang="en-US" sz="2400" b="1" dirty="0">
              <a:solidFill>
                <a:schemeClr val="tx2">
                  <a:lumMod val="75000"/>
                </a:schemeClr>
              </a:solidFill>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6"/>
          <p:cNvSpPr>
            <a:spLocks noGrp="1" noChangeArrowheads="1"/>
          </p:cNvSpPr>
          <p:nvPr>
            <p:ph type="title"/>
          </p:nvPr>
        </p:nvSpPr>
        <p:spPr/>
        <p:txBody>
          <a:bodyPr/>
          <a:lstStyle/>
          <a:p>
            <a:pPr algn="ctr" eaLnBrk="1" hangingPunct="1"/>
            <a:r>
              <a:rPr lang="en-US" dirty="0" smtClean="0">
                <a:solidFill>
                  <a:schemeClr val="bg1"/>
                </a:solidFill>
              </a:rPr>
              <a:t>Cipher Methods</a:t>
            </a:r>
          </a:p>
        </p:txBody>
      </p:sp>
      <p:sp>
        <p:nvSpPr>
          <p:cNvPr id="17413" name="Rectangle 7"/>
          <p:cNvSpPr>
            <a:spLocks noGrp="1" noChangeArrowheads="1"/>
          </p:cNvSpPr>
          <p:nvPr>
            <p:ph idx="1"/>
          </p:nvPr>
        </p:nvSpPr>
        <p:spPr>
          <a:xfrm>
            <a:off x="685800" y="1600200"/>
            <a:ext cx="7924800" cy="4724400"/>
          </a:xfrm>
        </p:spPr>
        <p:txBody>
          <a:bodyPr/>
          <a:lstStyle/>
          <a:p>
            <a:pPr eaLnBrk="1" hangingPunct="1">
              <a:spcBef>
                <a:spcPct val="100000"/>
              </a:spcBef>
            </a:pPr>
            <a:r>
              <a:rPr lang="en-US" dirty="0" smtClean="0"/>
              <a:t>Plaintext can be encrypted through </a:t>
            </a:r>
            <a:r>
              <a:rPr lang="en-US" b="1" dirty="0" smtClean="0">
                <a:solidFill>
                  <a:srgbClr val="0000FF"/>
                </a:solidFill>
              </a:rPr>
              <a:t>bit stream </a:t>
            </a:r>
            <a:r>
              <a:rPr lang="en-US" dirty="0" smtClean="0"/>
              <a:t>or </a:t>
            </a:r>
            <a:r>
              <a:rPr lang="en-US" b="1" dirty="0" smtClean="0">
                <a:solidFill>
                  <a:srgbClr val="FFFF00"/>
                </a:solidFill>
              </a:rPr>
              <a:t>block cipher</a:t>
            </a:r>
            <a:r>
              <a:rPr lang="en-US" dirty="0" smtClean="0"/>
              <a:t> method</a:t>
            </a:r>
          </a:p>
          <a:p>
            <a:pPr eaLnBrk="1" hangingPunct="1">
              <a:spcBef>
                <a:spcPct val="100000"/>
              </a:spcBef>
            </a:pPr>
            <a:r>
              <a:rPr lang="en-US" b="1" dirty="0" smtClean="0">
                <a:solidFill>
                  <a:srgbClr val="0000FF"/>
                </a:solidFill>
              </a:rPr>
              <a:t>Bit stream</a:t>
            </a:r>
            <a:r>
              <a:rPr lang="en-US" dirty="0" smtClean="0"/>
              <a:t>: each plaintext bit transformed into </a:t>
            </a:r>
            <a:r>
              <a:rPr lang="en-US" dirty="0" smtClean="0">
                <a:solidFill>
                  <a:srgbClr val="66FF33"/>
                </a:solidFill>
              </a:rPr>
              <a:t>cipher bit</a:t>
            </a:r>
            <a:r>
              <a:rPr lang="en-US" dirty="0" smtClean="0"/>
              <a:t> one bit at a time</a:t>
            </a:r>
          </a:p>
          <a:p>
            <a:pPr eaLnBrk="1" hangingPunct="1">
              <a:spcBef>
                <a:spcPct val="100000"/>
              </a:spcBef>
            </a:pPr>
            <a:r>
              <a:rPr lang="en-US" b="1" dirty="0" smtClean="0">
                <a:solidFill>
                  <a:srgbClr val="FFFF00"/>
                </a:solidFill>
              </a:rPr>
              <a:t>Block cipher</a:t>
            </a:r>
            <a:r>
              <a:rPr lang="en-US" dirty="0" smtClean="0"/>
              <a:t>: message divided into blocks (e.g., 128 bits) and each is transformed into encrypted block of cipher bits using algorithm and key</a:t>
            </a:r>
          </a:p>
        </p:txBody>
      </p:sp>
      <p:sp>
        <p:nvSpPr>
          <p:cNvPr id="17411" name="Slide Number Placeholder 5"/>
          <p:cNvSpPr>
            <a:spLocks noGrp="1"/>
          </p:cNvSpPr>
          <p:nvPr>
            <p:ph type="sldNum" sz="quarter" idx="12"/>
          </p:nvPr>
        </p:nvSpPr>
        <p:spPr>
          <a:xfrm>
            <a:off x="7239000" y="6400800"/>
            <a:ext cx="1905000" cy="457200"/>
          </a:xfrm>
          <a:prstGeom prst="rect">
            <a:avLst/>
          </a:prstGeom>
          <a:noFill/>
        </p:spPr>
        <p:txBody>
          <a:bodyPr/>
          <a:lstStyle/>
          <a:p>
            <a:fld id="{27E03DF3-61AC-4347-BF41-68F8A5F98E42}" type="slidenum">
              <a:rPr lang="en-US"/>
              <a:pPr/>
              <a:t>28</a:t>
            </a:fld>
            <a:endParaRPr lang="en-US"/>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pPr algn="ctr" eaLnBrk="1" hangingPunct="1"/>
            <a:r>
              <a:rPr lang="en-US" dirty="0" smtClean="0">
                <a:solidFill>
                  <a:schemeClr val="bg1"/>
                </a:solidFill>
              </a:rPr>
              <a:t>Cipher Methods</a:t>
            </a:r>
          </a:p>
        </p:txBody>
      </p:sp>
      <p:sp>
        <p:nvSpPr>
          <p:cNvPr id="18437" name="Rectangle 7"/>
          <p:cNvSpPr>
            <a:spLocks noGrp="1" noChangeArrowheads="1"/>
          </p:cNvSpPr>
          <p:nvPr>
            <p:ph idx="1"/>
          </p:nvPr>
        </p:nvSpPr>
        <p:spPr>
          <a:xfrm>
            <a:off x="685800" y="1447800"/>
            <a:ext cx="7924800" cy="4953000"/>
          </a:xfrm>
        </p:spPr>
        <p:txBody>
          <a:bodyPr/>
          <a:lstStyle/>
          <a:p>
            <a:pPr eaLnBrk="1" hangingPunct="1">
              <a:spcBef>
                <a:spcPct val="60000"/>
              </a:spcBef>
            </a:pPr>
            <a:r>
              <a:rPr lang="en-US" b="1" dirty="0" smtClean="0">
                <a:solidFill>
                  <a:srgbClr val="66FF33"/>
                </a:solidFill>
              </a:rPr>
              <a:t>Substitution cipher</a:t>
            </a:r>
            <a:r>
              <a:rPr lang="en-US" dirty="0" smtClean="0"/>
              <a:t>: substitute one value for another</a:t>
            </a:r>
          </a:p>
          <a:p>
            <a:pPr eaLnBrk="1" hangingPunct="1">
              <a:spcBef>
                <a:spcPct val="60000"/>
              </a:spcBef>
            </a:pPr>
            <a:r>
              <a:rPr lang="en-US" b="1" dirty="0" err="1" smtClean="0">
                <a:solidFill>
                  <a:srgbClr val="FFC000"/>
                </a:solidFill>
              </a:rPr>
              <a:t>Monoalphabetic</a:t>
            </a:r>
            <a:r>
              <a:rPr lang="en-US" b="1" dirty="0" smtClean="0"/>
              <a:t> </a:t>
            </a:r>
            <a:r>
              <a:rPr lang="en-US" dirty="0" smtClean="0"/>
              <a:t>substitution: uses only one alphabet</a:t>
            </a:r>
          </a:p>
          <a:p>
            <a:pPr eaLnBrk="1" hangingPunct="1">
              <a:spcBef>
                <a:spcPct val="60000"/>
              </a:spcBef>
            </a:pPr>
            <a:r>
              <a:rPr lang="en-US" b="1" dirty="0" err="1" smtClean="0">
                <a:solidFill>
                  <a:srgbClr val="FFFF00"/>
                </a:solidFill>
              </a:rPr>
              <a:t>Polyalphabetic</a:t>
            </a:r>
            <a:r>
              <a:rPr lang="en-US" dirty="0" smtClean="0"/>
              <a:t> substitution: more advanced; uses two or more alphabets</a:t>
            </a:r>
          </a:p>
          <a:p>
            <a:pPr eaLnBrk="1" hangingPunct="1">
              <a:spcBef>
                <a:spcPct val="60000"/>
              </a:spcBef>
            </a:pPr>
            <a:r>
              <a:rPr lang="en-US" b="1" dirty="0" err="1" smtClean="0">
                <a:solidFill>
                  <a:srgbClr val="CC0000"/>
                </a:solidFill>
              </a:rPr>
              <a:t>Vigenère</a:t>
            </a:r>
            <a:r>
              <a:rPr lang="en-US" b="1" dirty="0" smtClean="0">
                <a:solidFill>
                  <a:srgbClr val="CC0000"/>
                </a:solidFill>
              </a:rPr>
              <a:t> cipher</a:t>
            </a:r>
            <a:r>
              <a:rPr lang="en-US" dirty="0" smtClean="0"/>
              <a:t>: advanced cipher type that uses simple </a:t>
            </a:r>
            <a:r>
              <a:rPr lang="en-US" dirty="0" err="1" smtClean="0"/>
              <a:t>polyalphabetic</a:t>
            </a:r>
            <a:r>
              <a:rPr lang="en-US" b="1" dirty="0" smtClean="0"/>
              <a:t> </a:t>
            </a:r>
            <a:r>
              <a:rPr lang="en-US" dirty="0" smtClean="0"/>
              <a:t>code; made up of 26 distinct cipher alphabets (see next slide)</a:t>
            </a:r>
          </a:p>
        </p:txBody>
      </p:sp>
      <p:sp>
        <p:nvSpPr>
          <p:cNvPr id="18435" name="Slide Number Placeholder 5"/>
          <p:cNvSpPr>
            <a:spLocks noGrp="1"/>
          </p:cNvSpPr>
          <p:nvPr>
            <p:ph type="sldNum" sz="quarter" idx="12"/>
          </p:nvPr>
        </p:nvSpPr>
        <p:spPr>
          <a:xfrm>
            <a:off x="7239000" y="6400800"/>
            <a:ext cx="1905000" cy="457200"/>
          </a:xfrm>
          <a:prstGeom prst="rect">
            <a:avLst/>
          </a:prstGeom>
          <a:noFill/>
        </p:spPr>
        <p:txBody>
          <a:bodyPr/>
          <a:lstStyle/>
          <a:p>
            <a:fld id="{7A11D6E8-130D-47F6-ACDF-C586B7F541D6}" type="slidenum">
              <a:rPr lang="en-US"/>
              <a:pPr/>
              <a:t>29</a:t>
            </a:fld>
            <a:endParaRPr 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normAutofit/>
          </a:bodyPr>
          <a:lstStyle/>
          <a:p>
            <a:pPr algn="ctr" eaLnBrk="1" hangingPunct="1">
              <a:defRPr/>
            </a:pPr>
            <a:r>
              <a:rPr lang="en-US" dirty="0" smtClean="0">
                <a:solidFill>
                  <a:schemeClr val="bg1"/>
                </a:solidFill>
              </a:rPr>
              <a:t>Single Factor Authentication</a:t>
            </a:r>
          </a:p>
        </p:txBody>
      </p:sp>
      <p:sp>
        <p:nvSpPr>
          <p:cNvPr id="353283" name="Rectangle 3"/>
          <p:cNvSpPr>
            <a:spLocks noGrp="1" noChangeArrowheads="1"/>
          </p:cNvSpPr>
          <p:nvPr>
            <p:ph idx="1"/>
          </p:nvPr>
        </p:nvSpPr>
        <p:spPr/>
        <p:txBody>
          <a:bodyPr/>
          <a:lstStyle/>
          <a:p>
            <a:pPr marL="342900" lvl="0" indent="-342900">
              <a:lnSpc>
                <a:spcPct val="107000"/>
              </a:lnSpc>
              <a:spcBef>
                <a:spcPts val="0"/>
              </a:spcBef>
              <a:spcAft>
                <a:spcPts val="800"/>
              </a:spcAft>
              <a:buFont typeface="Wingdings 2" panose="05020102010507070707" pitchFamily="18" charset="2"/>
              <a:buChar char=""/>
              <a:tabLst>
                <a:tab pos="457200" algn="l"/>
              </a:tabLst>
            </a:pP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What you want to authenticate</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0"/>
              </a:spcBef>
              <a:spcAft>
                <a:spcPts val="800"/>
              </a:spcAft>
              <a:buFont typeface="Wingdings 2" panose="05020102010507070707" pitchFamily="18" charset="2"/>
              <a:buChar char=""/>
              <a:tabLst>
                <a:tab pos="914400" algn="l"/>
              </a:tabLst>
            </a:pPr>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User name</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Font typeface="Wingdings 2" panose="05020102010507070707" pitchFamily="18" charset="2"/>
              <a:buChar char=""/>
              <a:tabLst>
                <a:tab pos="457200" algn="l"/>
              </a:tabLst>
            </a:pP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Something you know:</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0"/>
              </a:spcBef>
              <a:spcAft>
                <a:spcPts val="800"/>
              </a:spcAft>
              <a:buFont typeface="Wingdings 2" panose="05020102010507070707" pitchFamily="18" charset="2"/>
              <a:buChar char=""/>
              <a:tabLst>
                <a:tab pos="914400" algn="l"/>
              </a:tabLst>
            </a:pPr>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Password</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1" eaLnBrk="1" hangingPunct="1">
              <a:defRPr/>
            </a:pPr>
            <a:endParaRPr lang="en-US" dirty="0" smtClean="0"/>
          </a:p>
          <a:p>
            <a:pPr lvl="1" eaLnBrk="1" hangingPunct="1">
              <a:buFontTx/>
              <a:buNone/>
              <a:defRPr/>
            </a:pPr>
            <a:r>
              <a:rPr lang="en-US" dirty="0" smtClean="0"/>
              <a:t>In this case you may know two things, but it is the password that proves who the user is.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smtClean="0"/>
              <a:t>Common </a:t>
            </a:r>
            <a:r>
              <a:rPr lang="en-US" dirty="0"/>
              <a:t>E</a:t>
            </a:r>
            <a:r>
              <a:rPr lang="en-US" dirty="0" smtClean="0"/>
              <a:t>ncryption Algorithms</a:t>
            </a:r>
            <a:endParaRPr lang="en-US" dirty="0"/>
          </a:p>
        </p:txBody>
      </p:sp>
      <p:sp>
        <p:nvSpPr>
          <p:cNvPr id="3" name="Content Placeholder 2"/>
          <p:cNvSpPr>
            <a:spLocks noGrp="1"/>
          </p:cNvSpPr>
          <p:nvPr>
            <p:ph idx="1"/>
          </p:nvPr>
        </p:nvSpPr>
        <p:spPr>
          <a:xfrm>
            <a:off x="0" y="762000"/>
            <a:ext cx="9144000" cy="5638800"/>
          </a:xfrm>
        </p:spPr>
        <p:txBody>
          <a:bodyPr>
            <a:noAutofit/>
          </a:bodyPr>
          <a:lstStyle/>
          <a:p>
            <a:r>
              <a:rPr lang="en-US" sz="1600" dirty="0" smtClean="0">
                <a:hlinkClick r:id="rId2"/>
              </a:rPr>
              <a:t>Triple DES</a:t>
            </a:r>
            <a:r>
              <a:rPr lang="en-US" sz="1600" dirty="0" smtClean="0"/>
              <a:t> - Designed </a:t>
            </a:r>
            <a:r>
              <a:rPr lang="en-US" sz="1600" dirty="0"/>
              <a:t>to replace </a:t>
            </a:r>
            <a:r>
              <a:rPr lang="en-US" sz="1600" dirty="0" smtClean="0"/>
              <a:t>the </a:t>
            </a:r>
            <a:r>
              <a:rPr lang="en-US" sz="1600" dirty="0"/>
              <a:t>Data Encryption Standard (DES) </a:t>
            </a:r>
            <a:r>
              <a:rPr lang="en-US" sz="1600" dirty="0" smtClean="0"/>
              <a:t>algorithm and at </a:t>
            </a:r>
            <a:r>
              <a:rPr lang="en-US" sz="1600" dirty="0"/>
              <a:t>one </a:t>
            </a:r>
            <a:r>
              <a:rPr lang="en-US" sz="1600" dirty="0" smtClean="0"/>
              <a:t>time TDES </a:t>
            </a:r>
            <a:r>
              <a:rPr lang="en-US" sz="1600" dirty="0"/>
              <a:t>was </a:t>
            </a:r>
            <a:r>
              <a:rPr lang="en-US" sz="1600" dirty="0" smtClean="0"/>
              <a:t>the </a:t>
            </a:r>
            <a:r>
              <a:rPr lang="en-US" sz="1600" dirty="0"/>
              <a:t>standard and the most widely used symmetric algorithm in the industry.</a:t>
            </a:r>
          </a:p>
          <a:p>
            <a:r>
              <a:rPr lang="en-US" sz="1600" dirty="0"/>
              <a:t>Triple DES uses three individual keys with 56 bits </a:t>
            </a:r>
            <a:r>
              <a:rPr lang="en-US" sz="1600" dirty="0" smtClean="0"/>
              <a:t>each and a total </a:t>
            </a:r>
            <a:r>
              <a:rPr lang="en-US" sz="1600" dirty="0"/>
              <a:t>key length </a:t>
            </a:r>
            <a:r>
              <a:rPr lang="en-US" sz="1600" dirty="0" smtClean="0"/>
              <a:t>of 168 bits.</a:t>
            </a:r>
            <a:endParaRPr lang="en-US" sz="1600" dirty="0"/>
          </a:p>
          <a:p>
            <a:pPr marL="137160" indent="0">
              <a:buNone/>
            </a:pPr>
            <a:endParaRPr lang="en-US" sz="1600" dirty="0" smtClean="0"/>
          </a:p>
          <a:p>
            <a:r>
              <a:rPr lang="en-US" sz="2000" b="1" dirty="0">
                <a:solidFill>
                  <a:schemeClr val="bg1"/>
                </a:solidFill>
                <a:highlight>
                  <a:srgbClr val="FFFF00"/>
                </a:highlight>
                <a:ea typeface="Calibri" panose="020F0502020204030204" pitchFamily="34" charset="0"/>
                <a:cs typeface="Times New Roman" panose="02020603050405020304" pitchFamily="18" charset="0"/>
                <a:hlinkClick r:id="rId3"/>
              </a:rPr>
              <a:t>RSA</a:t>
            </a:r>
            <a:r>
              <a:rPr lang="en-US" sz="2000" b="1" dirty="0">
                <a:solidFill>
                  <a:schemeClr val="bg1"/>
                </a:solidFill>
                <a:highlight>
                  <a:srgbClr val="FFFF00"/>
                </a:highlight>
                <a:ea typeface="Calibri" panose="020F0502020204030204" pitchFamily="34" charset="0"/>
                <a:cs typeface="Times New Roman" panose="02020603050405020304" pitchFamily="18" charset="0"/>
              </a:rPr>
              <a:t> </a:t>
            </a:r>
            <a:r>
              <a:rPr lang="en-US" sz="2000" b="1" dirty="0">
                <a:solidFill>
                  <a:schemeClr val="bg1"/>
                </a:solidFill>
                <a:highlight>
                  <a:srgbClr val="FFFF00"/>
                </a:highlight>
                <a:ea typeface="Calibri" panose="020F0502020204030204" pitchFamily="34" charset="0"/>
                <a:cs typeface="Times New Roman" panose="02020603050405020304" pitchFamily="18" charset="0"/>
              </a:rPr>
              <a:t>is a public-key encryption algorithm and the standard for encrypting </a:t>
            </a:r>
            <a:r>
              <a:rPr lang="en-US" sz="2000" b="1" dirty="0">
                <a:solidFill>
                  <a:schemeClr val="bg1"/>
                </a:solidFill>
                <a:highlight>
                  <a:srgbClr val="FFFF00"/>
                </a:highlight>
                <a:ea typeface="Calibri" panose="020F0502020204030204" pitchFamily="34" charset="0"/>
                <a:cs typeface="Times New Roman" panose="02020603050405020304" pitchFamily="18" charset="0"/>
              </a:rPr>
              <a:t>data </a:t>
            </a:r>
            <a:r>
              <a:rPr lang="en-US" sz="2000" b="1" dirty="0">
                <a:solidFill>
                  <a:schemeClr val="bg1"/>
                </a:solidFill>
                <a:highlight>
                  <a:srgbClr val="FFFF00"/>
                </a:highlight>
                <a:ea typeface="Calibri" panose="020F0502020204030204" pitchFamily="34" charset="0"/>
                <a:cs typeface="Times New Roman" panose="02020603050405020304" pitchFamily="18" charset="0"/>
              </a:rPr>
              <a:t>over the internet. It </a:t>
            </a:r>
            <a:r>
              <a:rPr lang="en-US" sz="2000" b="1" dirty="0">
                <a:solidFill>
                  <a:schemeClr val="bg1"/>
                </a:solidFill>
                <a:highlight>
                  <a:srgbClr val="FFFF00"/>
                </a:highlight>
                <a:ea typeface="Calibri" panose="020F0502020204030204" pitchFamily="34" charset="0"/>
                <a:cs typeface="Times New Roman" panose="02020603050405020304" pitchFamily="18" charset="0"/>
              </a:rPr>
              <a:t>is also a method </a:t>
            </a:r>
            <a:r>
              <a:rPr lang="en-US" sz="2000" b="1" dirty="0">
                <a:solidFill>
                  <a:schemeClr val="bg1"/>
                </a:solidFill>
                <a:highlight>
                  <a:srgbClr val="FFFF00"/>
                </a:highlight>
                <a:ea typeface="Calibri" panose="020F0502020204030204" pitchFamily="34" charset="0"/>
                <a:cs typeface="Times New Roman" panose="02020603050405020304" pitchFamily="18" charset="0"/>
              </a:rPr>
              <a:t>used </a:t>
            </a:r>
            <a:r>
              <a:rPr lang="en-US" sz="2000" b="1" dirty="0">
                <a:solidFill>
                  <a:schemeClr val="bg1"/>
                </a:solidFill>
                <a:highlight>
                  <a:srgbClr val="FFFF00"/>
                </a:highlight>
                <a:ea typeface="Calibri" panose="020F0502020204030204" pitchFamily="34" charset="0"/>
                <a:cs typeface="Times New Roman" panose="02020603050405020304" pitchFamily="18" charset="0"/>
              </a:rPr>
              <a:t>in </a:t>
            </a:r>
            <a:r>
              <a:rPr lang="en-US" sz="2000" b="1" dirty="0">
                <a:solidFill>
                  <a:schemeClr val="bg1"/>
                </a:solidFill>
                <a:highlight>
                  <a:srgbClr val="FFFF00"/>
                </a:highlight>
                <a:ea typeface="Calibri" panose="020F0502020204030204" pitchFamily="34" charset="0"/>
                <a:cs typeface="Times New Roman" panose="02020603050405020304" pitchFamily="18" charset="0"/>
              </a:rPr>
              <a:t>PGP and GPG programs.</a:t>
            </a:r>
          </a:p>
          <a:p>
            <a:r>
              <a:rPr lang="en-US" sz="1600" dirty="0" smtClean="0"/>
              <a:t>RSA </a:t>
            </a:r>
            <a:r>
              <a:rPr lang="en-US" sz="1600" dirty="0"/>
              <a:t>is considered an asymmetric algorithm due to its use of a pair of keys. </a:t>
            </a:r>
            <a:r>
              <a:rPr lang="en-US" sz="1600" dirty="0" smtClean="0"/>
              <a:t>A Public key </a:t>
            </a:r>
            <a:r>
              <a:rPr lang="en-US" sz="1600" dirty="0"/>
              <a:t>is </a:t>
            </a:r>
            <a:r>
              <a:rPr lang="en-US" sz="1600" dirty="0" smtClean="0"/>
              <a:t>used </a:t>
            </a:r>
            <a:r>
              <a:rPr lang="en-US" sz="1600" dirty="0"/>
              <a:t>to encrypt a</a:t>
            </a:r>
            <a:r>
              <a:rPr lang="en-US" sz="1600" dirty="0" smtClean="0"/>
              <a:t> </a:t>
            </a:r>
            <a:r>
              <a:rPr lang="en-US" sz="1600" dirty="0"/>
              <a:t>message, and a private key to decrypt it. The result of RSA encryption </a:t>
            </a:r>
            <a:r>
              <a:rPr lang="en-US" sz="1600" dirty="0" smtClean="0"/>
              <a:t>is good encryption that </a:t>
            </a:r>
            <a:r>
              <a:rPr lang="en-US" sz="1600" dirty="0"/>
              <a:t>takes attackers quite a bit of time and processing power to break.</a:t>
            </a:r>
          </a:p>
          <a:p>
            <a:endParaRPr lang="en-US" sz="1600" dirty="0" smtClean="0"/>
          </a:p>
          <a:p>
            <a:r>
              <a:rPr lang="en-US" sz="1600" dirty="0" smtClean="0">
                <a:hlinkClick r:id="rId4"/>
              </a:rPr>
              <a:t>Blowfish</a:t>
            </a:r>
            <a:r>
              <a:rPr lang="en-US" sz="1600" dirty="0"/>
              <a:t> </a:t>
            </a:r>
            <a:r>
              <a:rPr lang="en-US" sz="1600" dirty="0" smtClean="0"/>
              <a:t>- Designed </a:t>
            </a:r>
            <a:r>
              <a:rPr lang="en-US" sz="1600" dirty="0"/>
              <a:t>to replace </a:t>
            </a:r>
            <a:r>
              <a:rPr lang="en-US" sz="1600" dirty="0" smtClean="0"/>
              <a:t>DES Blowfish </a:t>
            </a:r>
            <a:r>
              <a:rPr lang="en-US" sz="1600" dirty="0"/>
              <a:t>splits messages into blocks of 64 bits and encrypts them </a:t>
            </a:r>
            <a:r>
              <a:rPr lang="en-US" sz="1600" dirty="0" smtClean="0"/>
              <a:t>individually. It’s </a:t>
            </a:r>
            <a:r>
              <a:rPr lang="en-US" sz="1600" dirty="0"/>
              <a:t>known for </a:t>
            </a:r>
            <a:r>
              <a:rPr lang="en-US" sz="1600" dirty="0" smtClean="0"/>
              <a:t>both </a:t>
            </a:r>
            <a:r>
              <a:rPr lang="en-US" sz="1600" dirty="0"/>
              <a:t>tremendous speed and overall effectiveness as many </a:t>
            </a:r>
            <a:r>
              <a:rPr lang="en-US" sz="1600" dirty="0" smtClean="0"/>
              <a:t>claim </a:t>
            </a:r>
            <a:r>
              <a:rPr lang="en-US" sz="1600" dirty="0"/>
              <a:t>it has never been defeated. </a:t>
            </a:r>
            <a:r>
              <a:rPr lang="en-US" sz="1600" dirty="0" smtClean="0"/>
              <a:t>Blowfish is freely </a:t>
            </a:r>
            <a:r>
              <a:rPr lang="en-US" sz="1600" dirty="0"/>
              <a:t>availability in the public domain.</a:t>
            </a:r>
          </a:p>
          <a:p>
            <a:r>
              <a:rPr lang="en-US" sz="1600" dirty="0"/>
              <a:t>Blowfish can be found in software categories ranging from e-commerce platforms for securing payments to password management tools, where it used to protect passwords. It’s definitely one of the more flexible encryption methods available</a:t>
            </a:r>
            <a:r>
              <a:rPr lang="en-US" sz="1600" dirty="0" smtClean="0"/>
              <a:t>.</a:t>
            </a:r>
          </a:p>
          <a:p>
            <a:endParaRPr lang="en-US" sz="1600" dirty="0" smtClean="0"/>
          </a:p>
          <a:p>
            <a:r>
              <a:rPr lang="en-US" sz="2000" b="1" dirty="0" err="1" smtClean="0">
                <a:solidFill>
                  <a:schemeClr val="bg1"/>
                </a:solidFill>
                <a:highlight>
                  <a:srgbClr val="FFFF00"/>
                </a:highlight>
                <a:ea typeface="Calibri" panose="020F0502020204030204" pitchFamily="34" charset="0"/>
                <a:cs typeface="Times New Roman" panose="02020603050405020304" pitchFamily="18" charset="0"/>
                <a:hlinkClick r:id="rId5"/>
              </a:rPr>
              <a:t>Twofish</a:t>
            </a:r>
            <a:r>
              <a:rPr lang="en-US" sz="2000" b="1" dirty="0" smtClean="0">
                <a:solidFill>
                  <a:schemeClr val="bg1"/>
                </a:solidFill>
                <a:highlight>
                  <a:srgbClr val="FFFF00"/>
                </a:highlight>
                <a:ea typeface="Calibri" panose="020F0502020204030204" pitchFamily="34" charset="0"/>
                <a:cs typeface="Times New Roman" panose="02020603050405020304" pitchFamily="18" charset="0"/>
              </a:rPr>
              <a:t> is regarded as one of the fastest of its kind, and ideal for use in both hardware and software environments. </a:t>
            </a:r>
            <a:r>
              <a:rPr lang="en-US" sz="1600" dirty="0" smtClean="0"/>
              <a:t>Like Blowfish, </a:t>
            </a:r>
            <a:r>
              <a:rPr lang="en-US" sz="1600" dirty="0" err="1" smtClean="0"/>
              <a:t>Twofish</a:t>
            </a:r>
            <a:r>
              <a:rPr lang="en-US" sz="1600" dirty="0" smtClean="0"/>
              <a:t> is freely available to anyone who wants to use it. </a:t>
            </a:r>
            <a:endParaRPr lang="en-US" sz="2000" b="1" dirty="0">
              <a:solidFill>
                <a:schemeClr val="bg1"/>
              </a:solidFill>
              <a:highlight>
                <a:srgbClr val="FFFF00"/>
              </a:high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8528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Encryption </a:t>
            </a:r>
            <a:r>
              <a:rPr lang="en-US" dirty="0" smtClean="0"/>
              <a:t>Continued..</a:t>
            </a:r>
            <a:endParaRPr lang="en-US" dirty="0"/>
          </a:p>
        </p:txBody>
      </p:sp>
      <p:sp>
        <p:nvSpPr>
          <p:cNvPr id="3" name="Content Placeholder 2"/>
          <p:cNvSpPr>
            <a:spLocks noGrp="1"/>
          </p:cNvSpPr>
          <p:nvPr>
            <p:ph idx="1"/>
          </p:nvPr>
        </p:nvSpPr>
        <p:spPr>
          <a:xfrm>
            <a:off x="0" y="1600200"/>
            <a:ext cx="9144000" cy="5257800"/>
          </a:xfrm>
        </p:spPr>
        <p:txBody>
          <a:bodyPr>
            <a:normAutofit fontScale="40000" lnSpcReduction="20000"/>
          </a:bodyPr>
          <a:lstStyle/>
          <a:p>
            <a:endParaRPr lang="en-US" dirty="0"/>
          </a:p>
          <a:p>
            <a:pPr>
              <a:lnSpc>
                <a:spcPct val="120000"/>
              </a:lnSpc>
            </a:pPr>
            <a:r>
              <a:rPr lang="en-US" sz="5000" b="1" dirty="0">
                <a:solidFill>
                  <a:schemeClr val="bg1"/>
                </a:solidFill>
                <a:highlight>
                  <a:srgbClr val="FFFF00"/>
                </a:highlight>
                <a:ea typeface="Calibri" panose="020F0502020204030204" pitchFamily="34" charset="0"/>
                <a:cs typeface="Times New Roman" panose="02020603050405020304" pitchFamily="18" charset="0"/>
              </a:rPr>
              <a:t>The </a:t>
            </a:r>
            <a:r>
              <a:rPr lang="en-US" sz="5000" b="1" dirty="0">
                <a:solidFill>
                  <a:schemeClr val="bg1"/>
                </a:solidFill>
                <a:highlight>
                  <a:srgbClr val="FFFF00"/>
                </a:highlight>
                <a:ea typeface="Calibri" panose="020F0502020204030204" pitchFamily="34" charset="0"/>
                <a:cs typeface="Times New Roman" panose="02020603050405020304" pitchFamily="18" charset="0"/>
                <a:hlinkClick r:id="rId2"/>
              </a:rPr>
              <a:t>Advanced Encryption Standard (AES)</a:t>
            </a:r>
            <a:r>
              <a:rPr lang="en-US" sz="5000" b="1" dirty="0">
                <a:solidFill>
                  <a:schemeClr val="bg1"/>
                </a:solidFill>
                <a:highlight>
                  <a:srgbClr val="FFFF00"/>
                </a:highlight>
                <a:ea typeface="Calibri" panose="020F0502020204030204" pitchFamily="34" charset="0"/>
                <a:cs typeface="Times New Roman" panose="02020603050405020304" pitchFamily="18" charset="0"/>
              </a:rPr>
              <a:t> is the algorithm trusted as the standard by the U.S. Government and numerous organizations.</a:t>
            </a:r>
          </a:p>
          <a:p>
            <a:pPr>
              <a:lnSpc>
                <a:spcPct val="120000"/>
              </a:lnSpc>
            </a:pPr>
            <a:r>
              <a:rPr lang="en-US" sz="4000" dirty="0"/>
              <a:t>Although it is extremely efficient in 128-bit form, AES also uses keys of 192 and 256 bits for heavy duty encryption purposes.</a:t>
            </a:r>
          </a:p>
          <a:p>
            <a:pPr>
              <a:lnSpc>
                <a:spcPct val="120000"/>
              </a:lnSpc>
            </a:pPr>
            <a:r>
              <a:rPr lang="en-US" sz="4000" dirty="0"/>
              <a:t>AES is largely considered impervious to all attacks, with the exception of brute force, which attempts to decipher messages using all possible combinations in the 128, 192, or 256-bit cipher. Still, security experts believe that AES will eventually be hailed the de facto standard for encrypting data in the private sector.</a:t>
            </a:r>
          </a:p>
          <a:p>
            <a:pPr>
              <a:lnSpc>
                <a:spcPct val="120000"/>
              </a:lnSpc>
            </a:pPr>
            <a:endParaRPr lang="en-US" sz="4000" dirty="0"/>
          </a:p>
          <a:p>
            <a:pPr>
              <a:lnSpc>
                <a:spcPct val="120000"/>
              </a:lnSpc>
            </a:pPr>
            <a:r>
              <a:rPr lang="en-US" sz="4000" b="1" dirty="0">
                <a:solidFill>
                  <a:srgbClr val="3A2C78"/>
                </a:solidFill>
              </a:rPr>
              <a:t>The Future of Encryption</a:t>
            </a:r>
          </a:p>
          <a:p>
            <a:pPr>
              <a:lnSpc>
                <a:spcPct val="120000"/>
              </a:lnSpc>
            </a:pPr>
            <a:r>
              <a:rPr lang="en-US" sz="4000" dirty="0"/>
              <a:t>Expert observers are hopeful that a new method called </a:t>
            </a:r>
            <a:r>
              <a:rPr lang="en-US" sz="5000" b="1" dirty="0">
                <a:solidFill>
                  <a:schemeClr val="bg1"/>
                </a:solidFill>
                <a:highlight>
                  <a:srgbClr val="FFFF00"/>
                </a:highlight>
                <a:ea typeface="Calibri" panose="020F0502020204030204" pitchFamily="34" charset="0"/>
                <a:cs typeface="Times New Roman" panose="02020603050405020304" pitchFamily="18" charset="0"/>
                <a:hlinkClick r:id="rId3"/>
              </a:rPr>
              <a:t>Honey Encryption</a:t>
            </a:r>
            <a:r>
              <a:rPr lang="en-US" sz="5000" b="1" dirty="0">
                <a:solidFill>
                  <a:schemeClr val="bg1"/>
                </a:solidFill>
                <a:highlight>
                  <a:srgbClr val="FFFF00"/>
                </a:highlight>
                <a:ea typeface="Calibri" panose="020F0502020204030204" pitchFamily="34" charset="0"/>
                <a:cs typeface="Times New Roman" panose="02020603050405020304" pitchFamily="18" charset="0"/>
              </a:rPr>
              <a:t> will deter hackers by serving up fake data for every incorrect guess of the key code. </a:t>
            </a:r>
            <a:r>
              <a:rPr lang="en-US" sz="4000" dirty="0"/>
              <a:t>This unique approach not only slows attackers down, but potentially buries the correct key in a haystack of false hopes. Then there are emerging methods like </a:t>
            </a:r>
            <a:r>
              <a:rPr lang="en-US" sz="5000" b="1" dirty="0">
                <a:solidFill>
                  <a:schemeClr val="bg1"/>
                </a:solidFill>
                <a:highlight>
                  <a:srgbClr val="FFFF00"/>
                </a:highlight>
                <a:ea typeface="Calibri" panose="020F0502020204030204" pitchFamily="34" charset="0"/>
                <a:cs typeface="Times New Roman" panose="02020603050405020304" pitchFamily="18" charset="0"/>
                <a:hlinkClick r:id="rId4"/>
              </a:rPr>
              <a:t>quantum key distribution</a:t>
            </a:r>
            <a:r>
              <a:rPr lang="en-US" sz="5000" b="1" dirty="0">
                <a:solidFill>
                  <a:schemeClr val="bg1"/>
                </a:solidFill>
                <a:highlight>
                  <a:srgbClr val="FFFF00"/>
                </a:highlight>
                <a:ea typeface="Calibri" panose="020F0502020204030204" pitchFamily="34" charset="0"/>
                <a:cs typeface="Times New Roman" panose="02020603050405020304" pitchFamily="18" charset="0"/>
              </a:rPr>
              <a:t>, which shares keys embedded in photons over fiber optic, that might have viability now and many years into the future as well.</a:t>
            </a:r>
          </a:p>
          <a:p>
            <a:endParaRPr lang="en-US" dirty="0"/>
          </a:p>
        </p:txBody>
      </p:sp>
    </p:spTree>
    <p:extLst>
      <p:ext uri="{BB962C8B-B14F-4D97-AF65-F5344CB8AC3E}">
        <p14:creationId xmlns:p14="http://schemas.microsoft.com/office/powerpoint/2010/main" val="40771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7" descr="Tbl08-02"/>
          <p:cNvPicPr>
            <a:picLocks noGrp="1" noChangeAspect="1" noChangeArrowheads="1"/>
          </p:cNvPicPr>
          <p:nvPr>
            <p:ph sz="half" idx="2"/>
          </p:nvPr>
        </p:nvPicPr>
        <p:blipFill>
          <a:blip r:embed="rId4" cstate="print"/>
          <a:srcRect t="-2963"/>
          <a:stretch>
            <a:fillRect/>
          </a:stretch>
        </p:blipFill>
        <p:spPr>
          <a:xfrm>
            <a:off x="1981200" y="304800"/>
            <a:ext cx="5410200" cy="5989638"/>
          </a:xfrm>
          <a:noFill/>
        </p:spPr>
      </p:pic>
      <p:sp>
        <p:nvSpPr>
          <p:cNvPr id="19458" name="Footer Placeholder 5"/>
          <p:cNvSpPr>
            <a:spLocks noGrp="1"/>
          </p:cNvSpPr>
          <p:nvPr>
            <p:ph type="ftr" sz="quarter" idx="11"/>
          </p:nvPr>
        </p:nvSpPr>
        <p:spPr>
          <a:noFill/>
        </p:spPr>
        <p:txBody>
          <a:bodyPr/>
          <a:lstStyle/>
          <a:p>
            <a:r>
              <a:rPr lang="en-US" smtClean="0"/>
              <a:t>Principles of Information Security, 3rd edition</a:t>
            </a:r>
          </a:p>
        </p:txBody>
      </p:sp>
      <p:sp>
        <p:nvSpPr>
          <p:cNvPr id="19459" name="Slide Number Placeholder 6"/>
          <p:cNvSpPr>
            <a:spLocks noGrp="1"/>
          </p:cNvSpPr>
          <p:nvPr>
            <p:ph type="sldNum" sz="quarter" idx="12"/>
          </p:nvPr>
        </p:nvSpPr>
        <p:spPr>
          <a:noFill/>
        </p:spPr>
        <p:txBody>
          <a:bodyPr/>
          <a:lstStyle/>
          <a:p>
            <a:fld id="{E3DB11F5-F68A-40F0-B24B-09747408B59E}" type="slidenum">
              <a:rPr lang="en-US" smtClean="0"/>
              <a:pPr/>
              <a:t>32</a:t>
            </a:fld>
            <a:endParaRPr lang="en-US" smtClean="0"/>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152400"/>
            <a:ext cx="8229600" cy="990600"/>
          </a:xfrm>
        </p:spPr>
        <p:txBody>
          <a:bodyPr/>
          <a:lstStyle/>
          <a:p>
            <a:pPr algn="ctr" eaLnBrk="1" hangingPunct="1"/>
            <a:r>
              <a:rPr lang="en-US" dirty="0" smtClean="0">
                <a:solidFill>
                  <a:schemeClr val="bg1"/>
                </a:solidFill>
              </a:rPr>
              <a:t>Cipher Methods</a:t>
            </a:r>
          </a:p>
        </p:txBody>
      </p:sp>
      <p:sp>
        <p:nvSpPr>
          <p:cNvPr id="20485" name="Rectangle 3"/>
          <p:cNvSpPr>
            <a:spLocks noGrp="1" noChangeArrowheads="1"/>
          </p:cNvSpPr>
          <p:nvPr>
            <p:ph idx="1"/>
          </p:nvPr>
        </p:nvSpPr>
        <p:spPr>
          <a:xfrm>
            <a:off x="685800" y="1524000"/>
            <a:ext cx="7924800" cy="4800600"/>
          </a:xfrm>
        </p:spPr>
        <p:txBody>
          <a:bodyPr/>
          <a:lstStyle/>
          <a:p>
            <a:pPr eaLnBrk="1" hangingPunct="1">
              <a:spcBef>
                <a:spcPct val="100000"/>
              </a:spcBef>
            </a:pPr>
            <a:r>
              <a:rPr lang="en-US" b="1" dirty="0" smtClean="0">
                <a:solidFill>
                  <a:srgbClr val="66FF33"/>
                </a:solidFill>
              </a:rPr>
              <a:t>Transposition cipher</a:t>
            </a:r>
            <a:r>
              <a:rPr lang="en-US" dirty="0" smtClean="0"/>
              <a:t>: rearranges values within a block to create cipher text</a:t>
            </a:r>
          </a:p>
          <a:p>
            <a:pPr eaLnBrk="1" hangingPunct="1">
              <a:spcBef>
                <a:spcPct val="100000"/>
              </a:spcBef>
            </a:pPr>
            <a:r>
              <a:rPr lang="en-US" b="1" dirty="0" smtClean="0">
                <a:solidFill>
                  <a:srgbClr val="0000FF"/>
                </a:solidFill>
              </a:rPr>
              <a:t>Exclusive OR (XOR)</a:t>
            </a:r>
            <a:r>
              <a:rPr lang="en-US" dirty="0" smtClean="0"/>
              <a:t>: function of Boolean algebra; two bits are compared</a:t>
            </a:r>
          </a:p>
          <a:p>
            <a:pPr lvl="1" eaLnBrk="1" hangingPunct="1">
              <a:spcBef>
                <a:spcPct val="100000"/>
              </a:spcBef>
            </a:pPr>
            <a:r>
              <a:rPr lang="en-US" dirty="0" smtClean="0"/>
              <a:t>If two bits are identical, result is binary 0</a:t>
            </a:r>
          </a:p>
          <a:p>
            <a:pPr lvl="1" eaLnBrk="1" hangingPunct="1">
              <a:spcBef>
                <a:spcPct val="100000"/>
              </a:spcBef>
            </a:pPr>
            <a:r>
              <a:rPr lang="en-US" dirty="0" smtClean="0"/>
              <a:t>If two bits not identical, result is binary 1</a:t>
            </a:r>
          </a:p>
          <a:p>
            <a:pPr lvl="1" eaLnBrk="1" hangingPunct="1"/>
            <a:endParaRPr lang="en-US" dirty="0" smtClean="0"/>
          </a:p>
        </p:txBody>
      </p:sp>
      <p:sp>
        <p:nvSpPr>
          <p:cNvPr id="20482" name="Footer Placeholder 4"/>
          <p:cNvSpPr>
            <a:spLocks noGrp="1"/>
          </p:cNvSpPr>
          <p:nvPr>
            <p:ph type="ftr" sz="quarter" idx="11"/>
          </p:nvPr>
        </p:nvSpPr>
        <p:spPr>
          <a:xfrm>
            <a:off x="685800" y="6400800"/>
            <a:ext cx="5867400" cy="457200"/>
          </a:xfrm>
          <a:prstGeom prst="rect">
            <a:avLst/>
          </a:prstGeom>
          <a:noFill/>
        </p:spPr>
        <p:txBody>
          <a:bodyPr/>
          <a:lstStyle/>
          <a:p>
            <a:r>
              <a:rPr lang="en-US"/>
              <a:t>Principles of Information Security, 3rd edition</a:t>
            </a:r>
          </a:p>
        </p:txBody>
      </p:sp>
      <p:sp>
        <p:nvSpPr>
          <p:cNvPr id="20483" name="Slide Number Placeholder 5"/>
          <p:cNvSpPr>
            <a:spLocks noGrp="1"/>
          </p:cNvSpPr>
          <p:nvPr>
            <p:ph type="sldNum" sz="quarter" idx="12"/>
          </p:nvPr>
        </p:nvSpPr>
        <p:spPr>
          <a:xfrm>
            <a:off x="7239000" y="6400800"/>
            <a:ext cx="1905000" cy="457200"/>
          </a:xfrm>
          <a:prstGeom prst="rect">
            <a:avLst/>
          </a:prstGeom>
          <a:noFill/>
        </p:spPr>
        <p:txBody>
          <a:bodyPr/>
          <a:lstStyle/>
          <a:p>
            <a:fld id="{07B24052-AEC5-44AB-81E0-CCB6A261009D}" type="slidenum">
              <a:rPr lang="en-US"/>
              <a:pPr/>
              <a:t>33</a:t>
            </a:fld>
            <a:endParaRPr lang="en-US"/>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457200" y="152400"/>
            <a:ext cx="8229600" cy="838200"/>
          </a:xfrm>
        </p:spPr>
        <p:txBody>
          <a:bodyPr>
            <a:normAutofit/>
          </a:bodyPr>
          <a:lstStyle/>
          <a:p>
            <a:pPr eaLnBrk="1" hangingPunct="1"/>
            <a:r>
              <a:rPr lang="en-US" sz="4000" dirty="0" smtClean="0">
                <a:solidFill>
                  <a:schemeClr val="bg1"/>
                </a:solidFill>
              </a:rPr>
              <a:t>Exclusive  OR  Operations</a:t>
            </a:r>
          </a:p>
        </p:txBody>
      </p:sp>
      <p:sp>
        <p:nvSpPr>
          <p:cNvPr id="21506" name="Footer Placeholder 4"/>
          <p:cNvSpPr>
            <a:spLocks noGrp="1"/>
          </p:cNvSpPr>
          <p:nvPr>
            <p:ph type="ftr" sz="quarter" idx="11"/>
          </p:nvPr>
        </p:nvSpPr>
        <p:spPr>
          <a:xfrm>
            <a:off x="685800" y="6400800"/>
            <a:ext cx="5867400" cy="457200"/>
          </a:xfrm>
          <a:prstGeom prst="rect">
            <a:avLst/>
          </a:prstGeom>
          <a:noFill/>
        </p:spPr>
        <p:txBody>
          <a:bodyPr/>
          <a:lstStyle/>
          <a:p>
            <a:r>
              <a:rPr lang="en-US"/>
              <a:t>Principles of Information Security, 3rd edition</a:t>
            </a:r>
          </a:p>
        </p:txBody>
      </p:sp>
      <p:sp>
        <p:nvSpPr>
          <p:cNvPr id="21507" name="Slide Number Placeholder 5"/>
          <p:cNvSpPr>
            <a:spLocks noGrp="1"/>
          </p:cNvSpPr>
          <p:nvPr>
            <p:ph type="sldNum" sz="quarter" idx="12"/>
          </p:nvPr>
        </p:nvSpPr>
        <p:spPr>
          <a:xfrm>
            <a:off x="7239000" y="6400800"/>
            <a:ext cx="1905000" cy="457200"/>
          </a:xfrm>
          <a:prstGeom prst="rect">
            <a:avLst/>
          </a:prstGeom>
          <a:noFill/>
        </p:spPr>
        <p:txBody>
          <a:bodyPr/>
          <a:lstStyle/>
          <a:p>
            <a:fld id="{23514E62-8369-4700-84FE-26CDDE508DE1}" type="slidenum">
              <a:rPr lang="en-US"/>
              <a:pPr/>
              <a:t>34</a:t>
            </a:fld>
            <a:endParaRPr lang="en-US"/>
          </a:p>
        </p:txBody>
      </p:sp>
      <p:pic>
        <p:nvPicPr>
          <p:cNvPr id="21509" name="Picture 6" descr="Tbl08-03"/>
          <p:cNvPicPr>
            <a:picLocks noChangeAspect="1" noChangeArrowheads="1"/>
          </p:cNvPicPr>
          <p:nvPr/>
        </p:nvPicPr>
        <p:blipFill>
          <a:blip r:embed="rId4" cstate="print"/>
          <a:srcRect/>
          <a:stretch>
            <a:fillRect/>
          </a:stretch>
        </p:blipFill>
        <p:spPr bwMode="auto">
          <a:xfrm>
            <a:off x="838200" y="1143000"/>
            <a:ext cx="7086600" cy="482861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algn="ctr" eaLnBrk="1" hangingPunct="1"/>
            <a:r>
              <a:rPr lang="en-US" dirty="0" smtClean="0">
                <a:solidFill>
                  <a:schemeClr val="bg1"/>
                </a:solidFill>
              </a:rPr>
              <a:t>Hash Functions</a:t>
            </a:r>
          </a:p>
        </p:txBody>
      </p:sp>
      <p:sp>
        <p:nvSpPr>
          <p:cNvPr id="23557" name="Rectangle 3"/>
          <p:cNvSpPr>
            <a:spLocks noGrp="1" noChangeArrowheads="1"/>
          </p:cNvSpPr>
          <p:nvPr>
            <p:ph idx="1"/>
          </p:nvPr>
        </p:nvSpPr>
        <p:spPr>
          <a:xfrm>
            <a:off x="76200" y="1447800"/>
            <a:ext cx="9067800" cy="4876800"/>
          </a:xfrm>
        </p:spPr>
        <p:txBody>
          <a:bodyPr>
            <a:normAutofit/>
          </a:bodyPr>
          <a:lstStyle/>
          <a:p>
            <a:pPr eaLnBrk="1" hangingPunct="1">
              <a:spcBef>
                <a:spcPct val="50000"/>
              </a:spcBef>
            </a:pPr>
            <a:r>
              <a:rPr lang="en-US" b="1" dirty="0" smtClean="0">
                <a:solidFill>
                  <a:srgbClr val="66FF33"/>
                </a:solidFill>
              </a:rPr>
              <a:t>Mathematical algorithms</a:t>
            </a:r>
            <a:r>
              <a:rPr lang="en-US" b="1" dirty="0" smtClean="0">
                <a:solidFill>
                  <a:srgbClr val="C00000"/>
                </a:solidFill>
              </a:rPr>
              <a:t> </a:t>
            </a:r>
            <a:r>
              <a:rPr lang="en-US" dirty="0" smtClean="0"/>
              <a:t>that generate a unique number for any given input</a:t>
            </a:r>
          </a:p>
          <a:p>
            <a:pPr lvl="1">
              <a:spcBef>
                <a:spcPct val="50000"/>
              </a:spcBef>
            </a:pPr>
            <a:r>
              <a:rPr lang="en-US" dirty="0" smtClean="0"/>
              <a:t>Input = the thing you want to hash (letter, word, password, program, file)</a:t>
            </a:r>
          </a:p>
          <a:p>
            <a:pPr marL="742950" lvl="1" indent="-285750">
              <a:lnSpc>
                <a:spcPct val="107000"/>
              </a:lnSpc>
              <a:spcBef>
                <a:spcPts val="0"/>
              </a:spcBef>
              <a:spcAft>
                <a:spcPts val="800"/>
              </a:spcAft>
              <a:buFont typeface="Wingdings 2" panose="05020102010507070707" pitchFamily="18" charset="2"/>
              <a:buChar char=""/>
              <a:tabLst>
                <a:tab pos="914400" algn="l"/>
              </a:tabLst>
            </a:pP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Output (Hash or Message Digest) = number of set length</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50000"/>
              </a:spcBef>
            </a:pPr>
            <a:r>
              <a:rPr lang="en-US" dirty="0" smtClean="0"/>
              <a:t>Hash algorithms: publicly known functions that create hash value</a:t>
            </a:r>
          </a:p>
        </p:txBody>
      </p:sp>
      <p:sp>
        <p:nvSpPr>
          <p:cNvPr id="23555" name="Slide Number Placeholder 5"/>
          <p:cNvSpPr>
            <a:spLocks noGrp="1"/>
          </p:cNvSpPr>
          <p:nvPr>
            <p:ph type="sldNum" sz="quarter" idx="12"/>
          </p:nvPr>
        </p:nvSpPr>
        <p:spPr>
          <a:xfrm>
            <a:off x="7239000" y="6400800"/>
            <a:ext cx="1905000" cy="457200"/>
          </a:xfrm>
          <a:prstGeom prst="rect">
            <a:avLst/>
          </a:prstGeom>
          <a:noFill/>
        </p:spPr>
        <p:txBody>
          <a:bodyPr/>
          <a:lstStyle/>
          <a:p>
            <a:fld id="{A944AE58-F363-4A40-8D9D-41740FD9894C}" type="slidenum">
              <a:rPr lang="en-US"/>
              <a:pPr/>
              <a:t>35</a:t>
            </a:fld>
            <a:endParaRPr lang="en-US"/>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ctr"/>
            <a:r>
              <a:rPr smtClean="0">
                <a:solidFill>
                  <a:schemeClr val="bg1"/>
                </a:solidFill>
              </a:rPr>
              <a:t>Hashing</a:t>
            </a:r>
            <a:endParaRPr lang="en-US" dirty="0" smtClean="0">
              <a:solidFill>
                <a:schemeClr val="bg1"/>
              </a:solidFill>
            </a:endParaRPr>
          </a:p>
        </p:txBody>
      </p:sp>
      <p:pic>
        <p:nvPicPr>
          <p:cNvPr id="3075" name="Picture 2"/>
          <p:cNvPicPr>
            <a:picLocks noGrp="1" noChangeAspect="1" noChangeArrowheads="1"/>
          </p:cNvPicPr>
          <p:nvPr>
            <p:ph idx="1"/>
          </p:nvPr>
        </p:nvPicPr>
        <p:blipFill>
          <a:blip r:embed="rId3" cstate="print"/>
          <a:srcRect/>
          <a:stretch>
            <a:fillRect/>
          </a:stretch>
        </p:blipFill>
        <p:spPr>
          <a:xfrm>
            <a:off x="381000" y="2514600"/>
            <a:ext cx="8242102" cy="1371600"/>
          </a:xfrm>
          <a:noFill/>
        </p:spPr>
      </p:pic>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smtClean="0">
                <a:solidFill>
                  <a:schemeClr val="bg1"/>
                </a:solidFill>
              </a:rPr>
              <a:t>Hashing</a:t>
            </a:r>
            <a:endParaRPr lang="en-US" dirty="0" smtClean="0">
              <a:solidFill>
                <a:schemeClr val="bg1"/>
              </a:solidFill>
            </a:endParaRPr>
          </a:p>
        </p:txBody>
      </p:sp>
      <p:pic>
        <p:nvPicPr>
          <p:cNvPr id="4099" name="Picture 2"/>
          <p:cNvPicPr>
            <a:picLocks noChangeAspect="1" noChangeArrowheads="1"/>
          </p:cNvPicPr>
          <p:nvPr/>
        </p:nvPicPr>
        <p:blipFill>
          <a:blip r:embed="rId3" cstate="print"/>
          <a:srcRect/>
          <a:stretch>
            <a:fillRect/>
          </a:stretch>
        </p:blipFill>
        <p:spPr bwMode="auto">
          <a:xfrm>
            <a:off x="381000" y="1752600"/>
            <a:ext cx="8427926" cy="43624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mtClean="0">
                <a:solidFill>
                  <a:schemeClr val="bg1"/>
                </a:solidFill>
              </a:rPr>
              <a:t>Hashing Algorithim Examples</a:t>
            </a:r>
            <a:endParaRPr lang="en-US" dirty="0">
              <a:solidFill>
                <a:schemeClr val="bg1"/>
              </a:solidFill>
            </a:endParaRPr>
          </a:p>
        </p:txBody>
      </p:sp>
      <p:sp>
        <p:nvSpPr>
          <p:cNvPr id="2" name="Content Placeholder 1"/>
          <p:cNvSpPr>
            <a:spLocks noGrp="1"/>
          </p:cNvSpPr>
          <p:nvPr>
            <p:ph idx="1"/>
          </p:nvPr>
        </p:nvSpPr>
        <p:spPr>
          <a:xfrm>
            <a:off x="0" y="1752600"/>
            <a:ext cx="9067800" cy="4343400"/>
          </a:xfrm>
        </p:spPr>
        <p:txBody>
          <a:bodyPr>
            <a:normAutofit/>
          </a:bodyPr>
          <a:lstStyle/>
          <a:p>
            <a:r>
              <a:rPr lang="en-US" dirty="0" smtClean="0"/>
              <a:t>MD4</a:t>
            </a:r>
          </a:p>
          <a:p>
            <a:r>
              <a:rPr lang="en-US" dirty="0" smtClean="0"/>
              <a:t>MD5</a:t>
            </a:r>
          </a:p>
          <a:p>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SHA-1</a:t>
            </a:r>
          </a:p>
          <a:p>
            <a:pPr lvl="1"/>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For example After you download the file you create an SHA-1 hash of the file and compare your value to the posted value. If they are the same, you know the file wasn’t corrupted during the download.</a:t>
            </a:r>
          </a:p>
          <a:p>
            <a:r>
              <a:rPr lang="en-US" dirty="0" smtClean="0"/>
              <a:t>SHA-256</a:t>
            </a:r>
          </a:p>
          <a:p>
            <a:r>
              <a:rPr lang="en-US" dirty="0" smtClean="0"/>
              <a:t>SHA-512</a:t>
            </a:r>
            <a:endParaRPr lang="en-US" dirty="0"/>
          </a:p>
        </p:txBody>
      </p:sp>
      <p:sp>
        <p:nvSpPr>
          <p:cNvPr id="4" name="TextBox 3"/>
          <p:cNvSpPr txBox="1"/>
          <p:nvPr/>
        </p:nvSpPr>
        <p:spPr>
          <a:xfrm>
            <a:off x="7848600" y="6019800"/>
            <a:ext cx="990600" cy="584775"/>
          </a:xfrm>
          <a:prstGeom prst="rect">
            <a:avLst/>
          </a:prstGeom>
          <a:noFill/>
        </p:spPr>
        <p:txBody>
          <a:bodyPr wrap="square" rtlCol="0">
            <a:spAutoFit/>
          </a:bodyPr>
          <a:lstStyle/>
          <a:p>
            <a:r>
              <a:rPr lang="en-US" sz="3200" dirty="0" smtClean="0"/>
              <a:t>-C</a:t>
            </a:r>
            <a:endParaRPr lang="en-US" sz="3200"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pPr algn="ctr" eaLnBrk="1" hangingPunct="1"/>
            <a:r>
              <a:rPr lang="en-US" dirty="0" smtClean="0">
                <a:solidFill>
                  <a:schemeClr val="bg1"/>
                </a:solidFill>
              </a:rPr>
              <a:t>Encryption Key Size</a:t>
            </a:r>
          </a:p>
        </p:txBody>
      </p:sp>
      <p:sp>
        <p:nvSpPr>
          <p:cNvPr id="30725" name="Rectangle 5"/>
          <p:cNvSpPr>
            <a:spLocks noGrp="1" noChangeArrowheads="1"/>
          </p:cNvSpPr>
          <p:nvPr>
            <p:ph idx="1"/>
          </p:nvPr>
        </p:nvSpPr>
        <p:spPr>
          <a:xfrm>
            <a:off x="685800" y="1371600"/>
            <a:ext cx="7924800" cy="5029200"/>
          </a:xfrm>
        </p:spPr>
        <p:txBody>
          <a:bodyPr>
            <a:normAutofit fontScale="92500" lnSpcReduction="10000"/>
          </a:bodyPr>
          <a:lstStyle/>
          <a:p>
            <a:pPr eaLnBrk="1" hangingPunct="1">
              <a:spcBef>
                <a:spcPts val="1800"/>
              </a:spcBef>
            </a:pPr>
            <a:r>
              <a:rPr lang="en-US" dirty="0" smtClean="0"/>
              <a:t>For cryptosystems, security of encrypted data is not dependent on keeping encrypting algorithm secret</a:t>
            </a:r>
          </a:p>
          <a:p>
            <a:pPr eaLnBrk="1" hangingPunct="1">
              <a:spcBef>
                <a:spcPts val="2400"/>
              </a:spcBef>
            </a:pPr>
            <a:r>
              <a:rPr lang="en-US" dirty="0" smtClean="0"/>
              <a:t>Cryptosystem security depends on keeping some or all of elements of </a:t>
            </a:r>
            <a:r>
              <a:rPr lang="en-US" dirty="0" err="1" smtClean="0"/>
              <a:t>cryptovariable</a:t>
            </a:r>
            <a:r>
              <a:rPr lang="en-US" dirty="0" smtClean="0"/>
              <a:t>(s) or key(s) secret</a:t>
            </a:r>
          </a:p>
          <a:p>
            <a:pPr>
              <a:spcBef>
                <a:spcPts val="2400"/>
              </a:spcBef>
              <a:buNone/>
            </a:pPr>
            <a:r>
              <a:rPr lang="en-US" b="1" dirty="0" smtClean="0"/>
              <a:t>Law #7: </a:t>
            </a:r>
            <a:r>
              <a:rPr lang="en-US" b="1" dirty="0" smtClean="0">
                <a:solidFill>
                  <a:srgbClr val="66FF33"/>
                </a:solidFill>
              </a:rPr>
              <a:t>Encrypted data is only as secure as the decryption key</a:t>
            </a:r>
            <a:r>
              <a:rPr lang="en-US" b="1" dirty="0" smtClean="0"/>
              <a:t>*</a:t>
            </a:r>
          </a:p>
          <a:p>
            <a:pPr>
              <a:spcBef>
                <a:spcPct val="100000"/>
              </a:spcBef>
              <a:buNone/>
            </a:pPr>
            <a:r>
              <a:rPr lang="en-US" sz="3200" b="1" dirty="0" smtClean="0"/>
              <a:t>*</a:t>
            </a:r>
            <a:r>
              <a:rPr lang="en-US" sz="2400" b="1" dirty="0" smtClean="0">
                <a:solidFill>
                  <a:srgbClr val="0000FF"/>
                </a:solidFill>
              </a:rPr>
              <a:t> </a:t>
            </a:r>
            <a:r>
              <a:rPr lang="en-US" sz="2000" dirty="0" smtClean="0">
                <a:solidFill>
                  <a:srgbClr val="0000FF"/>
                </a:solidFill>
              </a:rPr>
              <a:t>From Microsoft’s </a:t>
            </a:r>
            <a:r>
              <a:rPr lang="en-US" sz="2000" b="1" dirty="0" smtClean="0"/>
              <a:t>10 Immutable Laws of Security</a:t>
            </a:r>
            <a:r>
              <a:rPr lang="en-US" sz="2000" dirty="0" smtClean="0">
                <a:solidFill>
                  <a:srgbClr val="0000FF"/>
                </a:solidFill>
              </a:rPr>
              <a:t>,</a:t>
            </a:r>
          </a:p>
          <a:p>
            <a:pPr>
              <a:spcBef>
                <a:spcPts val="0"/>
              </a:spcBef>
              <a:buNone/>
            </a:pPr>
            <a:r>
              <a:rPr lang="en-US" sz="2000" dirty="0" smtClean="0">
                <a:solidFill>
                  <a:srgbClr val="0000FF"/>
                </a:solidFill>
              </a:rPr>
              <a:t>http://www.microsoft.com/technet/archive/community/columns/security/essays/10imlaws.mspx?mfr=true</a:t>
            </a:r>
          </a:p>
          <a:p>
            <a:pPr>
              <a:spcBef>
                <a:spcPts val="1800"/>
              </a:spcBef>
              <a:buNone/>
            </a:pPr>
            <a:endParaRPr lang="en-US" dirty="0" smtClean="0">
              <a:solidFill>
                <a:srgbClr val="66FF33"/>
              </a:solidFill>
            </a:endParaRPr>
          </a:p>
        </p:txBody>
      </p:sp>
      <p:sp>
        <p:nvSpPr>
          <p:cNvPr id="30723" name="Slide Number Placeholder 5"/>
          <p:cNvSpPr>
            <a:spLocks noGrp="1"/>
          </p:cNvSpPr>
          <p:nvPr>
            <p:ph type="sldNum" sz="quarter" idx="12"/>
          </p:nvPr>
        </p:nvSpPr>
        <p:spPr>
          <a:xfrm>
            <a:off x="7239000" y="6400800"/>
            <a:ext cx="1905000" cy="457200"/>
          </a:xfrm>
          <a:prstGeom prst="rect">
            <a:avLst/>
          </a:prstGeom>
          <a:noFill/>
        </p:spPr>
        <p:txBody>
          <a:bodyPr/>
          <a:lstStyle/>
          <a:p>
            <a:fld id="{2292C604-8292-47DA-BF76-446BD12393F7}" type="slidenum">
              <a:rPr lang="en-US"/>
              <a:pPr/>
              <a:t>39</a:t>
            </a:fld>
            <a:endParaRPr 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57200" y="152400"/>
            <a:ext cx="8229600" cy="1066800"/>
          </a:xfrm>
        </p:spPr>
        <p:txBody>
          <a:bodyPr/>
          <a:lstStyle/>
          <a:p>
            <a:pPr algn="ctr" eaLnBrk="1" hangingPunct="1">
              <a:defRPr/>
            </a:pPr>
            <a:r>
              <a:rPr lang="en-US" dirty="0" smtClean="0">
                <a:solidFill>
                  <a:schemeClr val="bg1"/>
                </a:solidFill>
              </a:rPr>
              <a:t>Multi-Factor Authentication</a:t>
            </a:r>
          </a:p>
        </p:txBody>
      </p:sp>
      <p:sp>
        <p:nvSpPr>
          <p:cNvPr id="354307" name="Rectangle 3"/>
          <p:cNvSpPr>
            <a:spLocks noGrp="1" noChangeArrowheads="1"/>
          </p:cNvSpPr>
          <p:nvPr>
            <p:ph idx="1"/>
          </p:nvPr>
        </p:nvSpPr>
        <p:spPr>
          <a:xfrm>
            <a:off x="457200" y="1524000"/>
            <a:ext cx="8686800" cy="5334000"/>
          </a:xfrm>
        </p:spPr>
        <p:txBody>
          <a:bodyPr/>
          <a:lstStyle/>
          <a:p>
            <a:pPr eaLnBrk="1" hangingPunct="1">
              <a:defRPr/>
            </a:pP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Smart </a:t>
            </a:r>
            <a:r>
              <a:rPr lang="en-US"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Card, Security Token </a:t>
            </a: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and PIN</a:t>
            </a:r>
          </a:p>
          <a:p>
            <a:pPr lvl="1" eaLnBrk="1" hangingPunct="1">
              <a:defRPr/>
            </a:pPr>
            <a:r>
              <a:rPr lang="en-US" sz="28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card is something you HAVE</a:t>
            </a:r>
          </a:p>
          <a:p>
            <a:pPr lvl="1" eaLnBrk="1" hangingPunct="1">
              <a:defRPr/>
            </a:pPr>
            <a:r>
              <a:rPr lang="en-US" sz="28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PIN is something you KNOW</a:t>
            </a:r>
          </a:p>
          <a:p>
            <a:pPr eaLnBrk="1" hangingPunct="1">
              <a:spcBef>
                <a:spcPct val="60000"/>
              </a:spcBef>
              <a:defRPr/>
            </a:pPr>
            <a:r>
              <a:rPr lang="en-US"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Biometrics </a:t>
            </a: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(example: fingerprint scan)</a:t>
            </a:r>
          </a:p>
          <a:p>
            <a:pPr lvl="1" eaLnBrk="1" hangingPunct="1">
              <a:defRPr/>
            </a:pPr>
            <a:r>
              <a:rPr lang="en-US" sz="2800" b="1"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Biometrics  - What you ARE, not what you KNOW.</a:t>
            </a:r>
          </a:p>
          <a:p>
            <a:pPr lvl="1" eaLnBrk="1" hangingPunct="1">
              <a:defRPr/>
            </a:pPr>
            <a:r>
              <a:rPr lang="en-US" sz="2800" b="1"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a:t>
            </a:r>
            <a:r>
              <a:rPr lang="en-US" sz="28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fingerprint is something you ARE</a:t>
            </a:r>
          </a:p>
          <a:p>
            <a:pPr lvl="1" eaLnBrk="1" hangingPunct="1">
              <a:defRPr/>
            </a:pPr>
            <a:r>
              <a:rPr lang="en-US" sz="28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Your password is something you KNOW</a:t>
            </a:r>
          </a:p>
          <a:p>
            <a:pPr lvl="1" eaLnBrk="1" hangingPunct="1">
              <a:defRPr/>
            </a:pPr>
            <a:r>
              <a:rPr lang="en-US" sz="28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 fingerprint scan or a retina scan would only be single factor authentication if you don’t have to put in a PIN or password</a:t>
            </a:r>
          </a:p>
        </p:txBody>
      </p:sp>
      <p:sp>
        <p:nvSpPr>
          <p:cNvPr id="4" name="TextBox 3"/>
          <p:cNvSpPr txBox="1"/>
          <p:nvPr/>
        </p:nvSpPr>
        <p:spPr>
          <a:xfrm>
            <a:off x="7467600" y="5867400"/>
            <a:ext cx="1295400" cy="523220"/>
          </a:xfrm>
          <a:prstGeom prst="rect">
            <a:avLst/>
          </a:prstGeom>
          <a:noFill/>
        </p:spPr>
        <p:txBody>
          <a:bodyPr wrap="square" rtlCol="0">
            <a:spAutoFit/>
          </a:bodyPr>
          <a:lstStyle/>
          <a:p>
            <a:r>
              <a:rPr lang="en-US" sz="2800" dirty="0" smtClean="0"/>
              <a:t>-c</a:t>
            </a:r>
            <a:endParaRPr lang="en-US" sz="2800" dirty="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0"/>
            <a:ext cx="8229600" cy="914400"/>
          </a:xfrm>
        </p:spPr>
        <p:txBody>
          <a:bodyPr>
            <a:normAutofit/>
          </a:bodyPr>
          <a:lstStyle/>
          <a:p>
            <a:pPr algn="ctr" eaLnBrk="1" hangingPunct="1">
              <a:defRPr/>
            </a:pPr>
            <a:r>
              <a:rPr lang="en-US" sz="3600" dirty="0" smtClean="0">
                <a:solidFill>
                  <a:schemeClr val="bg1"/>
                </a:solidFill>
              </a:rPr>
              <a:t>Brute Force Attack Implications</a:t>
            </a:r>
          </a:p>
        </p:txBody>
      </p:sp>
      <p:sp>
        <p:nvSpPr>
          <p:cNvPr id="338947" name="Rectangle 3"/>
          <p:cNvSpPr>
            <a:spLocks noGrp="1" noChangeArrowheads="1"/>
          </p:cNvSpPr>
          <p:nvPr>
            <p:ph idx="1"/>
          </p:nvPr>
        </p:nvSpPr>
        <p:spPr>
          <a:xfrm>
            <a:off x="228600" y="762000"/>
            <a:ext cx="8915400" cy="5867400"/>
          </a:xfrm>
        </p:spPr>
        <p:txBody>
          <a:bodyPr/>
          <a:lstStyle/>
          <a:p>
            <a:pPr eaLnBrk="1" hangingPunct="1">
              <a:defRPr/>
            </a:pPr>
            <a:r>
              <a:rPr lang="en-US" sz="2800" dirty="0" smtClean="0"/>
              <a:t>Password Meets Complexity Requirements</a:t>
            </a:r>
          </a:p>
          <a:p>
            <a:pPr lvl="1" eaLnBrk="1" hangingPunct="1">
              <a:defRPr/>
            </a:pPr>
            <a:r>
              <a:rPr lang="en-US" sz="2400" dirty="0" smtClean="0"/>
              <a:t>6 characters, 94 possible choices  </a:t>
            </a:r>
            <a:r>
              <a:rPr lang="en-US" sz="2000" dirty="0" smtClean="0"/>
              <a:t>(94^</a:t>
            </a:r>
            <a:r>
              <a:rPr lang="en-US" sz="2000" b="1" baseline="30000" dirty="0" smtClean="0"/>
              <a:t>6</a:t>
            </a:r>
            <a:r>
              <a:rPr lang="en-US" sz="2000" dirty="0" smtClean="0"/>
              <a:t>)</a:t>
            </a:r>
          </a:p>
          <a:p>
            <a:pPr lvl="1" eaLnBrk="1" hangingPunct="1">
              <a:defRPr/>
            </a:pPr>
            <a:r>
              <a:rPr lang="en-US" sz="2400" dirty="0" smtClean="0"/>
              <a:t>6.9 X 10^</a:t>
            </a:r>
            <a:r>
              <a:rPr lang="en-US" sz="2400" b="1" baseline="30000" dirty="0" smtClean="0">
                <a:solidFill>
                  <a:srgbClr val="66FF33"/>
                </a:solidFill>
                <a:latin typeface="Arial Black" pitchFamily="34" charset="0"/>
              </a:rPr>
              <a:t>11</a:t>
            </a:r>
            <a:r>
              <a:rPr lang="en-US" sz="2400" dirty="0" smtClean="0"/>
              <a:t> possible passwords</a:t>
            </a:r>
            <a:endParaRPr lang="en-US" sz="2400" b="1" baseline="30000" dirty="0" smtClean="0">
              <a:solidFill>
                <a:srgbClr val="66FF33"/>
              </a:solidFill>
            </a:endParaRPr>
          </a:p>
          <a:p>
            <a:pPr lvl="1" eaLnBrk="1" hangingPunct="1">
              <a:defRPr/>
            </a:pPr>
            <a:r>
              <a:rPr lang="en-US" sz="2400" b="1" u="sng" dirty="0" smtClean="0">
                <a:solidFill>
                  <a:srgbClr val="FFFF00"/>
                </a:solidFill>
              </a:rPr>
              <a:t>19 hours</a:t>
            </a:r>
            <a:r>
              <a:rPr lang="en-US" sz="2400" dirty="0" smtClean="0"/>
              <a:t> at 10 million hashes per second</a:t>
            </a:r>
          </a:p>
          <a:p>
            <a:pPr lvl="4" eaLnBrk="1" hangingPunct="1">
              <a:buFont typeface="Wingdings" pitchFamily="2" charset="2"/>
              <a:buNone/>
              <a:defRPr/>
            </a:pPr>
            <a:r>
              <a:rPr lang="en-US" dirty="0" smtClean="0"/>
              <a:t>(</a:t>
            </a:r>
            <a:r>
              <a:rPr lang="en-US" b="1" dirty="0" smtClean="0">
                <a:solidFill>
                  <a:srgbClr val="00FFFF"/>
                </a:solidFill>
              </a:rPr>
              <a:t>75 days for 7 characters, Server 2003 default</a:t>
            </a:r>
            <a:r>
              <a:rPr lang="en-US" dirty="0" smtClean="0"/>
              <a:t>)</a:t>
            </a:r>
          </a:p>
          <a:p>
            <a:pPr lvl="4" eaLnBrk="1" hangingPunct="1">
              <a:buFont typeface="Wingdings" pitchFamily="2" charset="2"/>
              <a:buNone/>
              <a:defRPr/>
            </a:pPr>
            <a:r>
              <a:rPr lang="en-US" dirty="0" smtClean="0"/>
              <a:t>(</a:t>
            </a:r>
            <a:r>
              <a:rPr lang="en-US" b="1" dirty="0" smtClean="0">
                <a:solidFill>
                  <a:srgbClr val="0000FF"/>
                </a:solidFill>
              </a:rPr>
              <a:t>19 years for 8 characters</a:t>
            </a:r>
            <a:r>
              <a:rPr lang="en-US" dirty="0" smtClean="0"/>
              <a:t>)</a:t>
            </a:r>
          </a:p>
          <a:p>
            <a:pPr lvl="1" eaLnBrk="1" hangingPunct="1">
              <a:defRPr/>
            </a:pPr>
            <a:endParaRPr lang="en-US" sz="2000" baseline="30000" dirty="0" smtClean="0"/>
          </a:p>
          <a:p>
            <a:pPr eaLnBrk="1" hangingPunct="1">
              <a:defRPr/>
            </a:pPr>
            <a:r>
              <a:rPr lang="en-US" sz="2800" dirty="0" smtClean="0"/>
              <a:t>Pass phrase “</a:t>
            </a:r>
            <a:r>
              <a:rPr lang="en-US" sz="2800" dirty="0" err="1" smtClean="0"/>
              <a:t>mypasswordstinks</a:t>
            </a:r>
            <a:r>
              <a:rPr lang="en-US" sz="2800" dirty="0" smtClean="0"/>
              <a:t>”</a:t>
            </a:r>
          </a:p>
          <a:p>
            <a:pPr lvl="1" eaLnBrk="1" hangingPunct="1">
              <a:defRPr/>
            </a:pPr>
            <a:r>
              <a:rPr lang="en-US" sz="2400" dirty="0" smtClean="0"/>
              <a:t>16 characters, only 26 possible choices </a:t>
            </a:r>
            <a:r>
              <a:rPr lang="en-US" sz="2000" dirty="0" smtClean="0"/>
              <a:t>(26^</a:t>
            </a:r>
            <a:r>
              <a:rPr lang="en-US" sz="2000" baseline="30000" dirty="0" smtClean="0"/>
              <a:t>16 </a:t>
            </a:r>
            <a:r>
              <a:rPr lang="en-US" sz="2000" dirty="0" smtClean="0"/>
              <a:t>-</a:t>
            </a:r>
            <a:r>
              <a:rPr lang="en-US" sz="2000" baseline="30000" dirty="0" smtClean="0"/>
              <a:t> </a:t>
            </a:r>
            <a:r>
              <a:rPr lang="en-US" sz="2000" dirty="0" smtClean="0"/>
              <a:t>lower case)</a:t>
            </a:r>
          </a:p>
          <a:p>
            <a:pPr lvl="1" eaLnBrk="1" hangingPunct="1">
              <a:defRPr/>
            </a:pPr>
            <a:r>
              <a:rPr lang="en-US" sz="2400" dirty="0" smtClean="0"/>
              <a:t>4.36 X 10^</a:t>
            </a:r>
            <a:r>
              <a:rPr lang="en-US" sz="2400" b="1" baseline="30000" dirty="0" smtClean="0">
                <a:solidFill>
                  <a:srgbClr val="66FF33"/>
                </a:solidFill>
                <a:latin typeface="Arial Black" pitchFamily="34" charset="0"/>
              </a:rPr>
              <a:t>22</a:t>
            </a:r>
            <a:r>
              <a:rPr lang="en-US" sz="2400" b="1" baseline="30000" dirty="0" smtClean="0">
                <a:solidFill>
                  <a:srgbClr val="66FF33"/>
                </a:solidFill>
              </a:rPr>
              <a:t> </a:t>
            </a:r>
            <a:r>
              <a:rPr lang="en-US" sz="2400" dirty="0" smtClean="0"/>
              <a:t>possible passwords</a:t>
            </a:r>
          </a:p>
          <a:p>
            <a:pPr lvl="1" eaLnBrk="1" hangingPunct="1">
              <a:defRPr/>
            </a:pPr>
            <a:r>
              <a:rPr lang="en-US" sz="2400" b="1" u="sng" dirty="0" smtClean="0">
                <a:solidFill>
                  <a:srgbClr val="FFFF00"/>
                </a:solidFill>
              </a:rPr>
              <a:t>138 Million Years</a:t>
            </a:r>
            <a:r>
              <a:rPr lang="en-US" sz="2400" dirty="0" smtClean="0"/>
              <a:t> at 10 million hashes per second</a:t>
            </a:r>
            <a:br>
              <a:rPr lang="en-US" sz="2400" dirty="0" smtClean="0"/>
            </a:br>
            <a:endParaRPr lang="en-US" sz="2400" dirty="0" smtClean="0"/>
          </a:p>
          <a:p>
            <a:pPr marL="585216" lvl="1" indent="0">
              <a:buNone/>
              <a:defRPr/>
            </a:pPr>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If an attacker has obtained a list of password hashes. The Brute Force Attack is generally considered to take the longest.</a:t>
            </a:r>
          </a:p>
          <a:p>
            <a:pPr eaLnBrk="1" hangingPunct="1">
              <a:defRPr/>
            </a:pPr>
            <a:endParaRPr lang="en-US" sz="2400" dirty="0" smtClean="0"/>
          </a:p>
          <a:p>
            <a:pPr eaLnBrk="1" hangingPunct="1">
              <a:defRPr/>
            </a:pPr>
            <a:endParaRPr lang="en-US"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89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89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894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894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894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89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1219200" y="0"/>
            <a:ext cx="7467600" cy="1066800"/>
          </a:xfrm>
        </p:spPr>
        <p:txBody>
          <a:bodyPr>
            <a:normAutofit/>
          </a:bodyPr>
          <a:lstStyle/>
          <a:p>
            <a:pPr eaLnBrk="1" hangingPunct="1">
              <a:defRPr/>
            </a:pPr>
            <a:r>
              <a:rPr lang="en-US" dirty="0" smtClean="0">
                <a:solidFill>
                  <a:schemeClr val="bg1"/>
                </a:solidFill>
              </a:rPr>
              <a:t>Cracking Made Simple</a:t>
            </a:r>
          </a:p>
        </p:txBody>
      </p:sp>
      <p:sp>
        <p:nvSpPr>
          <p:cNvPr id="371715" name="Rectangle 3"/>
          <p:cNvSpPr>
            <a:spLocks noGrp="1" noChangeArrowheads="1"/>
          </p:cNvSpPr>
          <p:nvPr>
            <p:ph idx="1"/>
          </p:nvPr>
        </p:nvSpPr>
        <p:spPr>
          <a:xfrm>
            <a:off x="228600" y="1066800"/>
            <a:ext cx="8763000" cy="5562600"/>
          </a:xfrm>
        </p:spPr>
        <p:txBody>
          <a:bodyPr/>
          <a:lstStyle/>
          <a:p>
            <a:pPr marL="0" indent="0" eaLnBrk="1" hangingPunct="1">
              <a:buNone/>
              <a:defRPr/>
            </a:pPr>
            <a:r>
              <a:rPr lang="en-US" sz="2400" dirty="0" smtClean="0"/>
              <a:t>In a 2012 </a:t>
            </a:r>
            <a:r>
              <a:rPr lang="en-US" sz="2400" dirty="0" err="1" smtClean="0"/>
              <a:t>Trustwave</a:t>
            </a:r>
            <a:r>
              <a:rPr lang="en-US" sz="2400" dirty="0" smtClean="0"/>
              <a:t> study (money.cnn.com) reported the following based on 2 million network vulnerability scans &amp; 300 recent security breach investigations.</a:t>
            </a:r>
          </a:p>
          <a:p>
            <a:pPr marL="341313" indent="-341313" eaLnBrk="1" hangingPunct="1">
              <a:spcBef>
                <a:spcPts val="1200"/>
              </a:spcBef>
              <a:defRPr/>
            </a:pPr>
            <a:r>
              <a:rPr lang="en-US" sz="2000" dirty="0" smtClean="0"/>
              <a:t>5% of passwords were variations on “</a:t>
            </a:r>
            <a:r>
              <a:rPr lang="en-US" sz="2000" b="1" dirty="0" smtClean="0">
                <a:solidFill>
                  <a:srgbClr val="FF99FF"/>
                </a:solidFill>
              </a:rPr>
              <a:t>password</a:t>
            </a:r>
            <a:r>
              <a:rPr lang="en-US" sz="2000" dirty="0" smtClean="0"/>
              <a:t>”</a:t>
            </a:r>
          </a:p>
          <a:p>
            <a:pPr marL="341313" indent="-341313" eaLnBrk="1" hangingPunct="1">
              <a:spcBef>
                <a:spcPts val="1200"/>
              </a:spcBef>
              <a:defRPr/>
            </a:pPr>
            <a:r>
              <a:rPr lang="en-US" sz="2000" b="1" dirty="0" smtClean="0">
                <a:solidFill>
                  <a:srgbClr val="FF9900"/>
                </a:solidFill>
              </a:rPr>
              <a:t>Password1</a:t>
            </a:r>
            <a:r>
              <a:rPr lang="en-US" sz="2000" dirty="0" smtClean="0"/>
              <a:t> was the most popular password</a:t>
            </a:r>
          </a:p>
          <a:p>
            <a:pPr marL="341313" indent="-341313" eaLnBrk="1" hangingPunct="1">
              <a:spcBef>
                <a:spcPts val="1200"/>
              </a:spcBef>
              <a:defRPr/>
            </a:pPr>
            <a:r>
              <a:rPr lang="en-US" sz="2000" dirty="0" smtClean="0"/>
              <a:t>2.1 million of 2.5 million passwords they tested were cracked with common password cracking tools</a:t>
            </a:r>
          </a:p>
          <a:p>
            <a:pPr marL="341313" indent="-341313" eaLnBrk="1" hangingPunct="1">
              <a:spcBef>
                <a:spcPts val="1200"/>
              </a:spcBef>
              <a:defRPr/>
            </a:pPr>
            <a:r>
              <a:rPr lang="en-US" sz="2000" dirty="0" smtClean="0"/>
              <a:t>Exploiting weak passwords was the top method used and involved </a:t>
            </a:r>
            <a:r>
              <a:rPr lang="en-US" sz="2000" b="1" dirty="0" smtClean="0">
                <a:solidFill>
                  <a:srgbClr val="00FFFF"/>
                </a:solidFill>
              </a:rPr>
              <a:t>29% of network breaches</a:t>
            </a:r>
          </a:p>
          <a:p>
            <a:pPr marL="341313" indent="-341313" eaLnBrk="1" hangingPunct="1">
              <a:spcBef>
                <a:spcPts val="1200"/>
              </a:spcBef>
              <a:defRPr/>
            </a:pPr>
            <a:r>
              <a:rPr lang="en-US" sz="2000" dirty="0" smtClean="0">
                <a:solidFill>
                  <a:srgbClr val="FFFF00"/>
                </a:solidFill>
              </a:rPr>
              <a:t>More than 2/3 of companies didn’t know they had been breached </a:t>
            </a:r>
            <a:r>
              <a:rPr lang="en-US" sz="2000" dirty="0" smtClean="0"/>
              <a:t>until a 3</a:t>
            </a:r>
            <a:r>
              <a:rPr lang="en-US" sz="2000" baseline="30000" dirty="0" smtClean="0"/>
              <a:t>rd</a:t>
            </a:r>
            <a:r>
              <a:rPr lang="en-US" sz="2000" dirty="0" smtClean="0"/>
              <a:t> party (such as law enforcement) notified them – allowing attackers network access for weeks or months!</a:t>
            </a:r>
          </a:p>
          <a:p>
            <a:pPr marL="341313" indent="-341313" eaLnBrk="1" hangingPunct="1">
              <a:spcBef>
                <a:spcPts val="1200"/>
              </a:spcBef>
              <a:defRPr/>
            </a:pPr>
            <a:r>
              <a:rPr lang="en-US" sz="2000" dirty="0" smtClean="0"/>
              <a:t>A </a:t>
            </a:r>
            <a:r>
              <a:rPr lang="en-US" sz="2000" b="1" dirty="0" smtClean="0">
                <a:solidFill>
                  <a:srgbClr val="66FF33"/>
                </a:solidFill>
              </a:rPr>
              <a:t>$1500 computer harvested 200,000 weak passwords in 10 hours </a:t>
            </a:r>
            <a:r>
              <a:rPr lang="en-US" sz="2000" dirty="0" smtClean="0"/>
              <a:t>using brute force</a:t>
            </a:r>
          </a:p>
          <a:p>
            <a:pPr marL="609600" indent="-609600" eaLnBrk="1" hangingPunct="1">
              <a:defRPr/>
            </a:pPr>
            <a:endParaRPr lang="en-US" sz="2400" dirty="0" smtClean="0"/>
          </a:p>
        </p:txBody>
      </p:sp>
    </p:spTree>
    <p:custDataLst>
      <p:tags r:id="rId1"/>
    </p:custDataLst>
    <p:extLst>
      <p:ext uri="{BB962C8B-B14F-4D97-AF65-F5344CB8AC3E}">
        <p14:creationId xmlns:p14="http://schemas.microsoft.com/office/powerpoint/2010/main" val="1243208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title"/>
          </p:nvPr>
        </p:nvSpPr>
        <p:spPr/>
        <p:txBody>
          <a:bodyPr/>
          <a:lstStyle/>
          <a:p>
            <a:pPr algn="ctr" eaLnBrk="1" hangingPunct="1"/>
            <a:r>
              <a:rPr lang="en-US" dirty="0" smtClean="0">
                <a:solidFill>
                  <a:schemeClr val="bg1"/>
                </a:solidFill>
              </a:rPr>
              <a:t>Digital Signatures</a:t>
            </a:r>
          </a:p>
        </p:txBody>
      </p:sp>
      <p:sp>
        <p:nvSpPr>
          <p:cNvPr id="34821" name="Rectangle 7"/>
          <p:cNvSpPr>
            <a:spLocks noGrp="1" noChangeArrowheads="1"/>
          </p:cNvSpPr>
          <p:nvPr>
            <p:ph idx="1"/>
          </p:nvPr>
        </p:nvSpPr>
        <p:spPr>
          <a:xfrm>
            <a:off x="685800" y="1447800"/>
            <a:ext cx="7924800" cy="4876800"/>
          </a:xfrm>
        </p:spPr>
        <p:txBody>
          <a:bodyPr/>
          <a:lstStyle/>
          <a:p>
            <a:pPr eaLnBrk="1" hangingPunct="1">
              <a:spcBef>
                <a:spcPct val="100000"/>
              </a:spcBef>
            </a:pPr>
            <a:r>
              <a:rPr lang="en-US" dirty="0" smtClean="0"/>
              <a:t>Encrypted messages that can be mathematically proven to be authentic</a:t>
            </a:r>
          </a:p>
          <a:p>
            <a:pPr eaLnBrk="1" hangingPunct="1">
              <a:spcBef>
                <a:spcPct val="100000"/>
              </a:spcBef>
            </a:pPr>
            <a:r>
              <a:rPr lang="en-US" dirty="0" smtClean="0"/>
              <a:t>Created in response to rising need to verify information transferred using electronic systems</a:t>
            </a:r>
          </a:p>
          <a:p>
            <a:pPr eaLnBrk="1" hangingPunct="1">
              <a:spcBef>
                <a:spcPct val="100000"/>
              </a:spcBef>
            </a:pPr>
            <a:r>
              <a:rPr lang="en-US" dirty="0" smtClean="0"/>
              <a:t>Asymmetric encryption processes used to create digital signatures</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dirty="0" smtClean="0">
                <a:solidFill>
                  <a:schemeClr val="bg1"/>
                </a:solidFill>
                <a:cs typeface="Times New Roman" pitchFamily="18" charset="0"/>
              </a:rPr>
              <a:t>Digital Signatures (Signing</a:t>
            </a:r>
            <a:r>
              <a:rPr lang="en-US" dirty="0" smtClean="0">
                <a:solidFill>
                  <a:schemeClr val="bg1"/>
                </a:solidFill>
              </a:rPr>
              <a:t>)</a:t>
            </a:r>
          </a:p>
        </p:txBody>
      </p:sp>
      <p:sp>
        <p:nvSpPr>
          <p:cNvPr id="25603" name="Rectangle 3"/>
          <p:cNvSpPr>
            <a:spLocks noGrp="1" noChangeArrowheads="1"/>
          </p:cNvSpPr>
          <p:nvPr>
            <p:ph idx="1"/>
          </p:nvPr>
        </p:nvSpPr>
        <p:spPr>
          <a:xfrm>
            <a:off x="457200" y="1828800"/>
            <a:ext cx="8686800" cy="5029200"/>
          </a:xfrm>
        </p:spPr>
        <p:txBody>
          <a:bodyPr/>
          <a:lstStyle/>
          <a:p>
            <a:r>
              <a:rPr lang="en-US" sz="24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Digital Signatures do not protect data (message content or payload) – they do NOT provide Confidentiality.</a:t>
            </a:r>
          </a:p>
          <a:p>
            <a:pPr>
              <a:spcBef>
                <a:spcPct val="80000"/>
              </a:spcBef>
            </a:pPr>
            <a:r>
              <a:rPr lang="en-US" sz="24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Digital Signatures prove Authenticity (who sent the message) (</a:t>
            </a:r>
            <a:r>
              <a:rPr lang="en-US" sz="2400" b="1" dirty="0" err="1">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Nonrepudiation</a:t>
            </a:r>
            <a:r>
              <a:rPr lang="en-US" sz="24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t>
            </a:r>
          </a:p>
          <a:p>
            <a:pPr>
              <a:spcBef>
                <a:spcPct val="80000"/>
              </a:spcBef>
            </a:pPr>
            <a:r>
              <a:rPr lang="en-US" sz="2400" dirty="0" smtClean="0">
                <a:cs typeface="Tahoma" pitchFamily="34" charset="0"/>
              </a:rPr>
              <a:t>They use </a:t>
            </a:r>
            <a:r>
              <a:rPr lang="en-US" sz="2400" b="1" dirty="0" smtClean="0">
                <a:solidFill>
                  <a:srgbClr val="66FF33"/>
                </a:solidFill>
                <a:cs typeface="Tahoma" pitchFamily="34" charset="0"/>
              </a:rPr>
              <a:t>HASHs </a:t>
            </a:r>
            <a:r>
              <a:rPr lang="en-US" sz="2400" dirty="0" smtClean="0">
                <a:cs typeface="Tahoma" pitchFamily="34" charset="0"/>
              </a:rPr>
              <a:t>to provide </a:t>
            </a:r>
            <a:r>
              <a:rPr lang="en-US" sz="2400" b="1" dirty="0" smtClean="0">
                <a:solidFill>
                  <a:srgbClr val="66FF33"/>
                </a:solidFill>
                <a:cs typeface="Tahoma" pitchFamily="34" charset="0"/>
              </a:rPr>
              <a:t>Integrity</a:t>
            </a:r>
            <a:r>
              <a:rPr lang="en-US" sz="2400" dirty="0" smtClean="0">
                <a:cs typeface="Tahoma" pitchFamily="34" charset="0"/>
              </a:rPr>
              <a:t> (knowing the payload hasn’t changed)</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rtlCol="0">
            <a:normAutofit fontScale="90000"/>
          </a:bodyPr>
          <a:lstStyle/>
          <a:p>
            <a:pPr algn="ctr" fontAlgn="auto">
              <a:spcAft>
                <a:spcPts val="0"/>
              </a:spcAft>
              <a:defRPr/>
            </a:pPr>
            <a:r>
              <a:rPr lang="en-US" dirty="0" smtClean="0">
                <a:solidFill>
                  <a:schemeClr val="bg1"/>
                </a:solidFill>
              </a:rPr>
              <a:t>Creating the Hash</a:t>
            </a:r>
            <a:br>
              <a:rPr lang="en-US" dirty="0" smtClean="0">
                <a:solidFill>
                  <a:schemeClr val="bg1"/>
                </a:solidFill>
              </a:rPr>
            </a:br>
            <a:r>
              <a:rPr lang="en-US" dirty="0" smtClean="0">
                <a:solidFill>
                  <a:srgbClr val="FFFF00"/>
                </a:solidFill>
              </a:rPr>
              <a:t> </a:t>
            </a:r>
            <a:r>
              <a:rPr lang="en-US" sz="3500" dirty="0" smtClean="0">
                <a:solidFill>
                  <a:srgbClr val="FFFF00"/>
                </a:solidFill>
              </a:rPr>
              <a:t>(Message Digest)</a:t>
            </a:r>
          </a:p>
        </p:txBody>
      </p:sp>
      <p:sp>
        <p:nvSpPr>
          <p:cNvPr id="27651" name="Rectangle 3"/>
          <p:cNvSpPr>
            <a:spLocks noChangeArrowheads="1"/>
          </p:cNvSpPr>
          <p:nvPr/>
        </p:nvSpPr>
        <p:spPr bwMode="auto">
          <a:xfrm>
            <a:off x="838200" y="2286000"/>
            <a:ext cx="2209800" cy="1905000"/>
          </a:xfrm>
          <a:prstGeom prst="rect">
            <a:avLst/>
          </a:prstGeom>
          <a:solidFill>
            <a:schemeClr val="accent2"/>
          </a:solidFill>
          <a:ln w="9525">
            <a:solidFill>
              <a:schemeClr val="tx1"/>
            </a:solidFill>
            <a:miter lim="800000"/>
            <a:headEnd/>
            <a:tailEnd/>
          </a:ln>
        </p:spPr>
        <p:txBody>
          <a:bodyPr wrap="none" anchor="ctr"/>
          <a:lstStyle/>
          <a:p>
            <a:pPr algn="ctr"/>
            <a:r>
              <a:rPr lang="en-US" sz="2000"/>
              <a:t>Clear Text</a:t>
            </a:r>
          </a:p>
          <a:p>
            <a:pPr algn="ctr"/>
            <a:r>
              <a:rPr lang="en-US" sz="2000"/>
              <a:t>Message or Data</a:t>
            </a:r>
          </a:p>
        </p:txBody>
      </p:sp>
      <p:sp>
        <p:nvSpPr>
          <p:cNvPr id="27652" name="Line 4"/>
          <p:cNvSpPr>
            <a:spLocks noChangeShapeType="1"/>
          </p:cNvSpPr>
          <p:nvPr/>
        </p:nvSpPr>
        <p:spPr bwMode="auto">
          <a:xfrm>
            <a:off x="3200400" y="2743200"/>
            <a:ext cx="2362200" cy="0"/>
          </a:xfrm>
          <a:prstGeom prst="line">
            <a:avLst/>
          </a:prstGeom>
          <a:noFill/>
          <a:ln w="57150">
            <a:solidFill>
              <a:schemeClr val="tx1"/>
            </a:solidFill>
            <a:round/>
            <a:headEnd/>
            <a:tailEnd type="triangle" w="med" len="med"/>
          </a:ln>
        </p:spPr>
        <p:txBody>
          <a:bodyPr wrap="none" anchor="ctr"/>
          <a:lstStyle/>
          <a:p>
            <a:endParaRPr lang="en-US"/>
          </a:p>
        </p:txBody>
      </p:sp>
      <p:sp>
        <p:nvSpPr>
          <p:cNvPr id="27653" name="Rectangle 5"/>
          <p:cNvSpPr>
            <a:spLocks noChangeArrowheads="1"/>
          </p:cNvSpPr>
          <p:nvPr/>
        </p:nvSpPr>
        <p:spPr bwMode="auto">
          <a:xfrm>
            <a:off x="5715000" y="2590800"/>
            <a:ext cx="1600200" cy="457200"/>
          </a:xfrm>
          <a:prstGeom prst="rect">
            <a:avLst/>
          </a:prstGeom>
          <a:solidFill>
            <a:schemeClr val="accent1"/>
          </a:solidFill>
          <a:ln w="9525" algn="ctr">
            <a:solidFill>
              <a:schemeClr val="tx1"/>
            </a:solidFill>
            <a:miter lim="800000"/>
            <a:headEnd/>
            <a:tailEnd/>
          </a:ln>
        </p:spPr>
        <p:txBody>
          <a:bodyPr wrap="none" anchor="ctr"/>
          <a:lstStyle/>
          <a:p>
            <a:pPr algn="ctr"/>
            <a:r>
              <a:rPr lang="en-US" sz="2000"/>
              <a:t>Hash</a:t>
            </a:r>
          </a:p>
        </p:txBody>
      </p:sp>
      <p:sp>
        <p:nvSpPr>
          <p:cNvPr id="27654" name="Rectangle 6"/>
          <p:cNvSpPr>
            <a:spLocks noChangeArrowheads="1"/>
          </p:cNvSpPr>
          <p:nvPr/>
        </p:nvSpPr>
        <p:spPr bwMode="auto">
          <a:xfrm>
            <a:off x="3200400" y="2057400"/>
            <a:ext cx="2209800" cy="609600"/>
          </a:xfrm>
          <a:prstGeom prst="rect">
            <a:avLst/>
          </a:prstGeom>
          <a:solidFill>
            <a:srgbClr val="CCFFCC"/>
          </a:solidFill>
          <a:ln w="9525" algn="ctr">
            <a:solidFill>
              <a:schemeClr val="tx1"/>
            </a:solidFill>
            <a:miter lim="800000"/>
            <a:headEnd/>
            <a:tailEnd/>
          </a:ln>
        </p:spPr>
        <p:txBody>
          <a:bodyPr wrap="none" anchor="ctr"/>
          <a:lstStyle/>
          <a:p>
            <a:pPr algn="ctr"/>
            <a:r>
              <a:rPr lang="en-US" sz="2000">
                <a:solidFill>
                  <a:srgbClr val="000000"/>
                </a:solidFill>
              </a:rPr>
              <a:t>Hashing Algorithm</a:t>
            </a:r>
          </a:p>
          <a:p>
            <a:pPr algn="ctr"/>
            <a:r>
              <a:rPr lang="en-US" sz="2000">
                <a:solidFill>
                  <a:srgbClr val="000000"/>
                </a:solidFill>
              </a:rPr>
              <a:t>Such as MD5</a:t>
            </a:r>
          </a:p>
        </p:txBody>
      </p:sp>
      <p:sp>
        <p:nvSpPr>
          <p:cNvPr id="27655" name="Line 7"/>
          <p:cNvSpPr>
            <a:spLocks noChangeShapeType="1"/>
          </p:cNvSpPr>
          <p:nvPr/>
        </p:nvSpPr>
        <p:spPr bwMode="auto">
          <a:xfrm>
            <a:off x="6477000" y="3124200"/>
            <a:ext cx="0" cy="1447800"/>
          </a:xfrm>
          <a:prstGeom prst="line">
            <a:avLst/>
          </a:prstGeom>
          <a:noFill/>
          <a:ln w="38100">
            <a:solidFill>
              <a:schemeClr val="tx1"/>
            </a:solidFill>
            <a:round/>
            <a:headEnd/>
            <a:tailEnd type="triangle" w="med" len="med"/>
          </a:ln>
        </p:spPr>
        <p:txBody>
          <a:bodyPr wrap="none" anchor="ctr"/>
          <a:lstStyle/>
          <a:p>
            <a:endParaRPr lang="en-US"/>
          </a:p>
        </p:txBody>
      </p:sp>
      <p:sp>
        <p:nvSpPr>
          <p:cNvPr id="27656" name="Rectangle 8"/>
          <p:cNvSpPr>
            <a:spLocks noChangeArrowheads="1"/>
          </p:cNvSpPr>
          <p:nvPr/>
        </p:nvSpPr>
        <p:spPr bwMode="auto">
          <a:xfrm>
            <a:off x="5410200" y="4648200"/>
            <a:ext cx="2209800" cy="609600"/>
          </a:xfrm>
          <a:prstGeom prst="rect">
            <a:avLst/>
          </a:prstGeom>
          <a:solidFill>
            <a:schemeClr val="accent1"/>
          </a:solidFill>
          <a:ln w="9525" algn="ctr">
            <a:solidFill>
              <a:schemeClr val="tx1"/>
            </a:solidFill>
            <a:miter lim="800000"/>
            <a:headEnd/>
            <a:tailEnd/>
          </a:ln>
        </p:spPr>
        <p:txBody>
          <a:bodyPr wrap="none" anchor="ctr"/>
          <a:lstStyle/>
          <a:p>
            <a:pPr algn="ctr"/>
            <a:r>
              <a:rPr lang="en-US" sz="2000"/>
              <a:t>Encrypted Hash</a:t>
            </a:r>
          </a:p>
          <a:p>
            <a:pPr algn="ctr"/>
            <a:r>
              <a:rPr lang="en-US" sz="2000"/>
              <a:t>(Signature)</a:t>
            </a:r>
          </a:p>
        </p:txBody>
      </p:sp>
      <p:sp>
        <p:nvSpPr>
          <p:cNvPr id="27657" name="Rectangle 9"/>
          <p:cNvSpPr>
            <a:spLocks noChangeArrowheads="1"/>
          </p:cNvSpPr>
          <p:nvPr/>
        </p:nvSpPr>
        <p:spPr bwMode="auto">
          <a:xfrm>
            <a:off x="6629400" y="3505200"/>
            <a:ext cx="2209800" cy="685800"/>
          </a:xfrm>
          <a:prstGeom prst="rect">
            <a:avLst/>
          </a:prstGeom>
          <a:solidFill>
            <a:srgbClr val="CCFFCC"/>
          </a:solidFill>
          <a:ln w="9525" algn="ctr">
            <a:solidFill>
              <a:schemeClr val="tx1"/>
            </a:solidFill>
            <a:miter lim="800000"/>
            <a:headEnd/>
            <a:tailEnd/>
          </a:ln>
        </p:spPr>
        <p:txBody>
          <a:bodyPr wrap="none" anchor="ctr"/>
          <a:lstStyle/>
          <a:p>
            <a:pPr algn="ctr"/>
            <a:r>
              <a:rPr lang="en-US" sz="1600" b="1">
                <a:solidFill>
                  <a:srgbClr val="000000"/>
                </a:solidFill>
              </a:rPr>
              <a:t>Encryption With</a:t>
            </a:r>
          </a:p>
          <a:p>
            <a:pPr algn="ctr"/>
            <a:r>
              <a:rPr lang="en-US" sz="1600" b="1">
                <a:solidFill>
                  <a:srgbClr val="000000"/>
                </a:solidFill>
              </a:rPr>
              <a:t>Sender’s </a:t>
            </a:r>
            <a:r>
              <a:rPr lang="en-US" b="1">
                <a:solidFill>
                  <a:schemeClr val="bg2"/>
                </a:solidFill>
              </a:rPr>
              <a:t>Private</a:t>
            </a:r>
            <a:r>
              <a:rPr lang="en-US" sz="1600" b="1">
                <a:solidFill>
                  <a:srgbClr val="000000"/>
                </a:solidFill>
              </a:rPr>
              <a:t> Key</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US" dirty="0" smtClean="0">
                <a:solidFill>
                  <a:schemeClr val="bg1"/>
                </a:solidFill>
              </a:rPr>
              <a:t>Sending the Signed Message</a:t>
            </a:r>
          </a:p>
        </p:txBody>
      </p:sp>
      <p:sp>
        <p:nvSpPr>
          <p:cNvPr id="28675" name="Rectangle 3"/>
          <p:cNvSpPr>
            <a:spLocks noChangeArrowheads="1"/>
          </p:cNvSpPr>
          <p:nvPr/>
        </p:nvSpPr>
        <p:spPr bwMode="auto">
          <a:xfrm>
            <a:off x="838200" y="2286000"/>
            <a:ext cx="2209800" cy="1905000"/>
          </a:xfrm>
          <a:prstGeom prst="rect">
            <a:avLst/>
          </a:prstGeom>
          <a:solidFill>
            <a:schemeClr val="accent2"/>
          </a:solidFill>
          <a:ln w="9525">
            <a:solidFill>
              <a:schemeClr val="tx1"/>
            </a:solidFill>
            <a:miter lim="800000"/>
            <a:headEnd/>
            <a:tailEnd/>
          </a:ln>
        </p:spPr>
        <p:txBody>
          <a:bodyPr wrap="none" anchor="ctr"/>
          <a:lstStyle/>
          <a:p>
            <a:pPr algn="ctr"/>
            <a:r>
              <a:rPr lang="en-US"/>
              <a:t>Clear Text</a:t>
            </a:r>
          </a:p>
          <a:p>
            <a:pPr algn="ctr"/>
            <a:r>
              <a:rPr lang="en-US"/>
              <a:t>Message or Data</a:t>
            </a:r>
          </a:p>
        </p:txBody>
      </p:sp>
      <p:sp>
        <p:nvSpPr>
          <p:cNvPr id="28676" name="Line 4"/>
          <p:cNvSpPr>
            <a:spLocks noChangeShapeType="1"/>
          </p:cNvSpPr>
          <p:nvPr/>
        </p:nvSpPr>
        <p:spPr bwMode="auto">
          <a:xfrm>
            <a:off x="3124200" y="3505200"/>
            <a:ext cx="4419600" cy="0"/>
          </a:xfrm>
          <a:prstGeom prst="line">
            <a:avLst/>
          </a:prstGeom>
          <a:noFill/>
          <a:ln w="57150">
            <a:solidFill>
              <a:schemeClr val="tx1"/>
            </a:solidFill>
            <a:round/>
            <a:headEnd/>
            <a:tailEnd type="triangle" w="med" len="med"/>
          </a:ln>
        </p:spPr>
        <p:txBody>
          <a:bodyPr wrap="none" anchor="ctr"/>
          <a:lstStyle/>
          <a:p>
            <a:endParaRPr lang="en-US"/>
          </a:p>
        </p:txBody>
      </p:sp>
      <p:sp>
        <p:nvSpPr>
          <p:cNvPr id="28677" name="Rectangle 5"/>
          <p:cNvSpPr>
            <a:spLocks noChangeArrowheads="1"/>
          </p:cNvSpPr>
          <p:nvPr/>
        </p:nvSpPr>
        <p:spPr bwMode="auto">
          <a:xfrm>
            <a:off x="838200" y="4191000"/>
            <a:ext cx="2209800" cy="609600"/>
          </a:xfrm>
          <a:prstGeom prst="rect">
            <a:avLst/>
          </a:prstGeom>
          <a:solidFill>
            <a:schemeClr val="accent1"/>
          </a:solidFill>
          <a:ln w="9525" algn="ctr">
            <a:solidFill>
              <a:schemeClr val="tx1"/>
            </a:solidFill>
            <a:miter lim="800000"/>
            <a:headEnd/>
            <a:tailEnd/>
          </a:ln>
        </p:spPr>
        <p:txBody>
          <a:bodyPr wrap="none" anchor="ctr"/>
          <a:lstStyle/>
          <a:p>
            <a:pPr algn="ctr"/>
            <a:r>
              <a:rPr lang="en-US"/>
              <a:t>Encrypted Hash</a:t>
            </a:r>
          </a:p>
          <a:p>
            <a:pPr algn="ctr"/>
            <a:r>
              <a:rPr lang="en-US"/>
              <a:t>(Signature)</a:t>
            </a:r>
          </a:p>
        </p:txBody>
      </p:sp>
      <p:sp>
        <p:nvSpPr>
          <p:cNvPr id="28678" name="Rectangle 6"/>
          <p:cNvSpPr>
            <a:spLocks noChangeArrowheads="1"/>
          </p:cNvSpPr>
          <p:nvPr/>
        </p:nvSpPr>
        <p:spPr bwMode="auto">
          <a:xfrm>
            <a:off x="3962400" y="3657600"/>
            <a:ext cx="2590800" cy="457200"/>
          </a:xfrm>
          <a:prstGeom prst="rect">
            <a:avLst/>
          </a:prstGeom>
          <a:solidFill>
            <a:srgbClr val="FFFF99"/>
          </a:solidFill>
          <a:ln w="9525" algn="ctr">
            <a:solidFill>
              <a:schemeClr val="tx1"/>
            </a:solidFill>
            <a:miter lim="800000"/>
            <a:headEnd/>
            <a:tailEnd/>
          </a:ln>
        </p:spPr>
        <p:txBody>
          <a:bodyPr wrap="none" anchor="ctr"/>
          <a:lstStyle/>
          <a:p>
            <a:pPr algn="ctr"/>
            <a:r>
              <a:rPr lang="en-US" b="1">
                <a:solidFill>
                  <a:srgbClr val="000000"/>
                </a:solidFill>
              </a:rPr>
              <a:t>Sent to Destination</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rtlCol="0">
            <a:normAutofit fontScale="90000"/>
          </a:bodyPr>
          <a:lstStyle/>
          <a:p>
            <a:pPr algn="ctr" fontAlgn="auto">
              <a:spcAft>
                <a:spcPts val="0"/>
              </a:spcAft>
              <a:defRPr/>
            </a:pPr>
            <a:r>
              <a:rPr lang="en-US" sz="4000" dirty="0" smtClean="0">
                <a:solidFill>
                  <a:schemeClr val="bg1"/>
                </a:solidFill>
              </a:rPr>
              <a:t>Verifying the Message</a:t>
            </a:r>
            <a:br>
              <a:rPr lang="en-US" sz="4000" dirty="0" smtClean="0">
                <a:solidFill>
                  <a:schemeClr val="bg1"/>
                </a:solidFill>
              </a:rPr>
            </a:br>
            <a:r>
              <a:rPr lang="en-US" sz="4000" dirty="0" smtClean="0"/>
              <a:t> </a:t>
            </a:r>
            <a:r>
              <a:rPr lang="en-US" sz="4000" dirty="0" smtClean="0">
                <a:solidFill>
                  <a:srgbClr val="FFFF00"/>
                </a:solidFill>
              </a:rPr>
              <a:t>(At the receiving end)</a:t>
            </a:r>
          </a:p>
        </p:txBody>
      </p:sp>
      <p:sp>
        <p:nvSpPr>
          <p:cNvPr id="29699" name="Rectangle 3"/>
          <p:cNvSpPr>
            <a:spLocks noChangeArrowheads="1"/>
          </p:cNvSpPr>
          <p:nvPr/>
        </p:nvSpPr>
        <p:spPr bwMode="auto">
          <a:xfrm>
            <a:off x="838200" y="2286000"/>
            <a:ext cx="2209800" cy="1905000"/>
          </a:xfrm>
          <a:prstGeom prst="rect">
            <a:avLst/>
          </a:prstGeom>
          <a:solidFill>
            <a:schemeClr val="accent2"/>
          </a:solidFill>
          <a:ln w="9525">
            <a:solidFill>
              <a:schemeClr val="tx1"/>
            </a:solidFill>
            <a:miter lim="800000"/>
            <a:headEnd/>
            <a:tailEnd/>
          </a:ln>
        </p:spPr>
        <p:txBody>
          <a:bodyPr wrap="none" anchor="ctr"/>
          <a:lstStyle/>
          <a:p>
            <a:pPr algn="ctr"/>
            <a:r>
              <a:rPr lang="en-US"/>
              <a:t>Clear Text</a:t>
            </a:r>
          </a:p>
          <a:p>
            <a:pPr algn="ctr"/>
            <a:r>
              <a:rPr lang="en-US"/>
              <a:t>Message or Data</a:t>
            </a:r>
          </a:p>
        </p:txBody>
      </p:sp>
      <p:sp>
        <p:nvSpPr>
          <p:cNvPr id="29700" name="Line 4"/>
          <p:cNvSpPr>
            <a:spLocks noChangeShapeType="1"/>
          </p:cNvSpPr>
          <p:nvPr/>
        </p:nvSpPr>
        <p:spPr bwMode="auto">
          <a:xfrm>
            <a:off x="3048000" y="4495800"/>
            <a:ext cx="2514600" cy="0"/>
          </a:xfrm>
          <a:prstGeom prst="line">
            <a:avLst/>
          </a:prstGeom>
          <a:noFill/>
          <a:ln w="57150">
            <a:solidFill>
              <a:schemeClr val="tx1"/>
            </a:solidFill>
            <a:round/>
            <a:headEnd/>
            <a:tailEnd type="triangle" w="med" len="med"/>
          </a:ln>
        </p:spPr>
        <p:txBody>
          <a:bodyPr wrap="none" anchor="ctr"/>
          <a:lstStyle/>
          <a:p>
            <a:endParaRPr lang="en-US"/>
          </a:p>
        </p:txBody>
      </p:sp>
      <p:sp>
        <p:nvSpPr>
          <p:cNvPr id="29701" name="Rectangle 5"/>
          <p:cNvSpPr>
            <a:spLocks noChangeArrowheads="1"/>
          </p:cNvSpPr>
          <p:nvPr/>
        </p:nvSpPr>
        <p:spPr bwMode="auto">
          <a:xfrm>
            <a:off x="838200" y="4191000"/>
            <a:ext cx="2209800" cy="609600"/>
          </a:xfrm>
          <a:prstGeom prst="rect">
            <a:avLst/>
          </a:prstGeom>
          <a:solidFill>
            <a:schemeClr val="accent1"/>
          </a:solidFill>
          <a:ln w="9525" algn="ctr">
            <a:solidFill>
              <a:schemeClr val="tx1"/>
            </a:solidFill>
            <a:miter lim="800000"/>
            <a:headEnd/>
            <a:tailEnd/>
          </a:ln>
        </p:spPr>
        <p:txBody>
          <a:bodyPr wrap="none" anchor="ctr"/>
          <a:lstStyle/>
          <a:p>
            <a:pPr algn="ctr"/>
            <a:r>
              <a:rPr lang="en-US"/>
              <a:t>Encrypted Hash</a:t>
            </a:r>
          </a:p>
          <a:p>
            <a:pPr algn="ctr"/>
            <a:r>
              <a:rPr lang="en-US"/>
              <a:t>(Signature)</a:t>
            </a:r>
          </a:p>
        </p:txBody>
      </p:sp>
      <p:sp>
        <p:nvSpPr>
          <p:cNvPr id="29702" name="Rectangle 6"/>
          <p:cNvSpPr>
            <a:spLocks noChangeArrowheads="1"/>
          </p:cNvSpPr>
          <p:nvPr/>
        </p:nvSpPr>
        <p:spPr bwMode="auto">
          <a:xfrm>
            <a:off x="5638800" y="4267200"/>
            <a:ext cx="1600200" cy="457200"/>
          </a:xfrm>
          <a:prstGeom prst="rect">
            <a:avLst/>
          </a:prstGeom>
          <a:solidFill>
            <a:schemeClr val="accent1"/>
          </a:solidFill>
          <a:ln w="9525" algn="ctr">
            <a:solidFill>
              <a:schemeClr val="tx1"/>
            </a:solidFill>
            <a:miter lim="800000"/>
            <a:headEnd/>
            <a:tailEnd/>
          </a:ln>
        </p:spPr>
        <p:txBody>
          <a:bodyPr wrap="none" anchor="ctr"/>
          <a:lstStyle/>
          <a:p>
            <a:pPr algn="ctr"/>
            <a:r>
              <a:rPr lang="en-US"/>
              <a:t>Hash</a:t>
            </a:r>
          </a:p>
        </p:txBody>
      </p:sp>
      <p:sp>
        <p:nvSpPr>
          <p:cNvPr id="29703" name="Line 7"/>
          <p:cNvSpPr>
            <a:spLocks noChangeShapeType="1"/>
          </p:cNvSpPr>
          <p:nvPr/>
        </p:nvSpPr>
        <p:spPr bwMode="auto">
          <a:xfrm>
            <a:off x="3124200" y="3200400"/>
            <a:ext cx="2362200" cy="0"/>
          </a:xfrm>
          <a:prstGeom prst="line">
            <a:avLst/>
          </a:prstGeom>
          <a:noFill/>
          <a:ln w="57150">
            <a:solidFill>
              <a:schemeClr val="tx1"/>
            </a:solidFill>
            <a:round/>
            <a:headEnd/>
            <a:tailEnd type="triangle" w="med" len="med"/>
          </a:ln>
        </p:spPr>
        <p:txBody>
          <a:bodyPr wrap="none" anchor="ctr"/>
          <a:lstStyle/>
          <a:p>
            <a:endParaRPr lang="en-US"/>
          </a:p>
        </p:txBody>
      </p:sp>
      <p:sp>
        <p:nvSpPr>
          <p:cNvPr id="29704" name="Rectangle 8"/>
          <p:cNvSpPr>
            <a:spLocks noChangeArrowheads="1"/>
          </p:cNvSpPr>
          <p:nvPr/>
        </p:nvSpPr>
        <p:spPr bwMode="auto">
          <a:xfrm>
            <a:off x="3276600" y="2514600"/>
            <a:ext cx="1981200" cy="609600"/>
          </a:xfrm>
          <a:prstGeom prst="rect">
            <a:avLst/>
          </a:prstGeom>
          <a:solidFill>
            <a:srgbClr val="CCFFCC"/>
          </a:solidFill>
          <a:ln w="9525" algn="ctr">
            <a:solidFill>
              <a:schemeClr val="tx1"/>
            </a:solidFill>
            <a:miter lim="800000"/>
            <a:headEnd/>
            <a:tailEnd/>
          </a:ln>
        </p:spPr>
        <p:txBody>
          <a:bodyPr wrap="none" anchor="ctr"/>
          <a:lstStyle/>
          <a:p>
            <a:pPr algn="ctr"/>
            <a:r>
              <a:rPr lang="en-US" sz="1600" b="1">
                <a:solidFill>
                  <a:srgbClr val="000000"/>
                </a:solidFill>
              </a:rPr>
              <a:t>Hashing Algorithm</a:t>
            </a:r>
          </a:p>
          <a:p>
            <a:pPr algn="ctr"/>
            <a:r>
              <a:rPr lang="en-US" sz="1600" b="1">
                <a:solidFill>
                  <a:srgbClr val="000000"/>
                </a:solidFill>
              </a:rPr>
              <a:t>Such as MD5</a:t>
            </a:r>
          </a:p>
        </p:txBody>
      </p:sp>
      <p:sp>
        <p:nvSpPr>
          <p:cNvPr id="29705" name="Rectangle 9"/>
          <p:cNvSpPr>
            <a:spLocks noChangeArrowheads="1"/>
          </p:cNvSpPr>
          <p:nvPr/>
        </p:nvSpPr>
        <p:spPr bwMode="auto">
          <a:xfrm>
            <a:off x="5638800" y="2971800"/>
            <a:ext cx="1600200" cy="457200"/>
          </a:xfrm>
          <a:prstGeom prst="rect">
            <a:avLst/>
          </a:prstGeom>
          <a:solidFill>
            <a:schemeClr val="accent1"/>
          </a:solidFill>
          <a:ln w="9525" algn="ctr">
            <a:solidFill>
              <a:schemeClr val="tx1"/>
            </a:solidFill>
            <a:miter lim="800000"/>
            <a:headEnd/>
            <a:tailEnd/>
          </a:ln>
        </p:spPr>
        <p:txBody>
          <a:bodyPr wrap="none" anchor="ctr"/>
          <a:lstStyle/>
          <a:p>
            <a:pPr algn="ctr"/>
            <a:r>
              <a:rPr lang="en-US"/>
              <a:t>New Hash</a:t>
            </a:r>
          </a:p>
        </p:txBody>
      </p:sp>
      <p:sp>
        <p:nvSpPr>
          <p:cNvPr id="29706" name="Line 10"/>
          <p:cNvSpPr>
            <a:spLocks noChangeShapeType="1"/>
          </p:cNvSpPr>
          <p:nvPr/>
        </p:nvSpPr>
        <p:spPr bwMode="auto">
          <a:xfrm>
            <a:off x="6400800" y="3505200"/>
            <a:ext cx="0" cy="68580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29707" name="Rectangle 11"/>
          <p:cNvSpPr>
            <a:spLocks noChangeArrowheads="1"/>
          </p:cNvSpPr>
          <p:nvPr/>
        </p:nvSpPr>
        <p:spPr bwMode="auto">
          <a:xfrm>
            <a:off x="6705600" y="3733800"/>
            <a:ext cx="1752600" cy="228600"/>
          </a:xfrm>
          <a:prstGeom prst="rect">
            <a:avLst/>
          </a:prstGeom>
          <a:solidFill>
            <a:srgbClr val="FFCC99"/>
          </a:solidFill>
          <a:ln w="9525" algn="ctr">
            <a:solidFill>
              <a:schemeClr val="tx1"/>
            </a:solidFill>
            <a:miter lim="800000"/>
            <a:headEnd/>
            <a:tailEnd/>
          </a:ln>
        </p:spPr>
        <p:txBody>
          <a:bodyPr wrap="none" anchor="ctr"/>
          <a:lstStyle/>
          <a:p>
            <a:pPr algn="ctr"/>
            <a:r>
              <a:rPr lang="en-US" b="1">
                <a:solidFill>
                  <a:srgbClr val="000000"/>
                </a:solidFill>
              </a:rPr>
              <a:t>Compare</a:t>
            </a:r>
          </a:p>
        </p:txBody>
      </p:sp>
      <p:sp>
        <p:nvSpPr>
          <p:cNvPr id="29708" name="Rectangle 12"/>
          <p:cNvSpPr>
            <a:spLocks noChangeArrowheads="1"/>
          </p:cNvSpPr>
          <p:nvPr/>
        </p:nvSpPr>
        <p:spPr bwMode="auto">
          <a:xfrm>
            <a:off x="1371600" y="5638800"/>
            <a:ext cx="6553200" cy="685800"/>
          </a:xfrm>
          <a:prstGeom prst="rect">
            <a:avLst/>
          </a:prstGeom>
          <a:solidFill>
            <a:srgbClr val="FFFFFF"/>
          </a:solidFill>
          <a:ln w="9525" algn="ctr">
            <a:solidFill>
              <a:schemeClr val="tx1"/>
            </a:solidFill>
            <a:miter lim="800000"/>
            <a:headEnd/>
            <a:tailEnd/>
          </a:ln>
        </p:spPr>
        <p:txBody>
          <a:bodyPr wrap="none" anchor="ctr"/>
          <a:lstStyle/>
          <a:p>
            <a:pPr algn="ctr"/>
            <a:r>
              <a:rPr lang="en-US" b="1">
                <a:solidFill>
                  <a:srgbClr val="000000"/>
                </a:solidFill>
              </a:rPr>
              <a:t>If the hashes are the same then you have verified</a:t>
            </a:r>
          </a:p>
          <a:p>
            <a:pPr algn="ctr"/>
            <a:r>
              <a:rPr lang="en-US" b="1">
                <a:solidFill>
                  <a:srgbClr val="000000"/>
                </a:solidFill>
              </a:rPr>
              <a:t> the author’s key and integrity of the data</a:t>
            </a:r>
          </a:p>
        </p:txBody>
      </p:sp>
      <p:sp>
        <p:nvSpPr>
          <p:cNvPr id="29709" name="Rectangle 13"/>
          <p:cNvSpPr>
            <a:spLocks noChangeArrowheads="1"/>
          </p:cNvSpPr>
          <p:nvPr/>
        </p:nvSpPr>
        <p:spPr bwMode="auto">
          <a:xfrm>
            <a:off x="3200400" y="4648200"/>
            <a:ext cx="1981200" cy="685800"/>
          </a:xfrm>
          <a:prstGeom prst="rect">
            <a:avLst/>
          </a:prstGeom>
          <a:solidFill>
            <a:srgbClr val="CCFFCC"/>
          </a:solidFill>
          <a:ln w="9525" algn="ctr">
            <a:solidFill>
              <a:schemeClr val="tx1"/>
            </a:solidFill>
            <a:miter lim="800000"/>
            <a:headEnd/>
            <a:tailEnd/>
          </a:ln>
        </p:spPr>
        <p:txBody>
          <a:bodyPr wrap="none" anchor="ctr"/>
          <a:lstStyle/>
          <a:p>
            <a:pPr algn="ctr"/>
            <a:r>
              <a:rPr lang="en-US" sz="1600" b="1">
                <a:solidFill>
                  <a:srgbClr val="000000"/>
                </a:solidFill>
              </a:rPr>
              <a:t>Decryption With</a:t>
            </a:r>
          </a:p>
          <a:p>
            <a:pPr algn="ctr"/>
            <a:r>
              <a:rPr lang="en-US" sz="1600" b="1">
                <a:solidFill>
                  <a:srgbClr val="000000"/>
                </a:solidFill>
              </a:rPr>
              <a:t>Sender’s </a:t>
            </a:r>
            <a:r>
              <a:rPr lang="en-US" sz="1600" b="1">
                <a:solidFill>
                  <a:schemeClr val="bg2"/>
                </a:solidFill>
              </a:rPr>
              <a:t>Public</a:t>
            </a:r>
            <a:r>
              <a:rPr lang="en-US" sz="1600" b="1">
                <a:solidFill>
                  <a:srgbClr val="000000"/>
                </a:solidFill>
              </a:rPr>
              <a:t> Key</a:t>
            </a:r>
          </a:p>
        </p:txBody>
      </p:sp>
      <p:sp>
        <p:nvSpPr>
          <p:cNvPr id="14" name="Text Box 4"/>
          <p:cNvSpPr txBox="1">
            <a:spLocks noChangeArrowheads="1"/>
          </p:cNvSpPr>
          <p:nvPr/>
        </p:nvSpPr>
        <p:spPr bwMode="auto">
          <a:xfrm>
            <a:off x="8305800" y="6278563"/>
            <a:ext cx="838200" cy="579437"/>
          </a:xfrm>
          <a:prstGeom prst="rect">
            <a:avLst/>
          </a:prstGeom>
          <a:noFill/>
          <a:ln w="9525">
            <a:noFill/>
            <a:miter lim="800000"/>
            <a:headEnd/>
            <a:tailEnd/>
          </a:ln>
        </p:spPr>
        <p:txBody>
          <a:bodyPr>
            <a:spAutoFit/>
          </a:bodyPr>
          <a:lstStyle/>
          <a:p>
            <a:pPr>
              <a:spcBef>
                <a:spcPct val="50000"/>
              </a:spcBef>
            </a:pPr>
            <a:r>
              <a:rPr lang="en-US" sz="3200" b="1" dirty="0"/>
              <a:t>-S</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US" dirty="0" smtClean="0">
                <a:solidFill>
                  <a:schemeClr val="bg1"/>
                </a:solidFill>
                <a:cs typeface="Times New Roman" pitchFamily="18" charset="0"/>
              </a:rPr>
              <a:t>Digital Certificates</a:t>
            </a:r>
            <a:r>
              <a:rPr lang="en-US" dirty="0" smtClean="0">
                <a:solidFill>
                  <a:schemeClr val="bg1"/>
                </a:solidFill>
              </a:rPr>
              <a:t> </a:t>
            </a:r>
          </a:p>
        </p:txBody>
      </p:sp>
      <p:sp>
        <p:nvSpPr>
          <p:cNvPr id="33795" name="Rectangle 3"/>
          <p:cNvSpPr>
            <a:spLocks noGrp="1" noChangeArrowheads="1"/>
          </p:cNvSpPr>
          <p:nvPr>
            <p:ph idx="1"/>
          </p:nvPr>
        </p:nvSpPr>
        <p:spPr>
          <a:xfrm>
            <a:off x="457200" y="1600200"/>
            <a:ext cx="8686800" cy="5257800"/>
          </a:xfrm>
        </p:spPr>
        <p:txBody>
          <a:bodyPr/>
          <a:lstStyle/>
          <a:p>
            <a:r>
              <a:rPr lang="en-US" sz="24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Digital certificates prove identity and include encryption keys and other information about the holder of the certificate</a:t>
            </a:r>
          </a:p>
          <a:p>
            <a:pPr>
              <a:spcBef>
                <a:spcPct val="60000"/>
              </a:spcBef>
            </a:pPr>
            <a:r>
              <a:rPr lang="en-US" sz="2800" dirty="0" smtClean="0">
                <a:cs typeface="Times New Roman" pitchFamily="18" charset="0"/>
              </a:rPr>
              <a:t>Many Microsoft Windows programs and services use certificates to provide security, including</a:t>
            </a:r>
          </a:p>
          <a:p>
            <a:pPr lvl="1"/>
            <a:r>
              <a:rPr lang="en-US" sz="2400" dirty="0" smtClean="0">
                <a:cs typeface="Times New Roman" pitchFamily="18" charset="0"/>
              </a:rPr>
              <a:t>The </a:t>
            </a:r>
            <a:r>
              <a:rPr lang="en-US" sz="2400" b="1" dirty="0" smtClean="0">
                <a:solidFill>
                  <a:srgbClr val="66FF33"/>
                </a:solidFill>
                <a:cs typeface="Times New Roman" pitchFamily="18" charset="0"/>
              </a:rPr>
              <a:t>Kerberos</a:t>
            </a:r>
            <a:r>
              <a:rPr lang="en-US" sz="2400" dirty="0" smtClean="0">
                <a:cs typeface="Times New Roman" pitchFamily="18" charset="0"/>
              </a:rPr>
              <a:t> authentication protocol</a:t>
            </a:r>
          </a:p>
          <a:p>
            <a:pPr lvl="1"/>
            <a:r>
              <a:rPr lang="en-US" sz="2400" dirty="0" smtClean="0">
                <a:cs typeface="Times New Roman" pitchFamily="18" charset="0"/>
              </a:rPr>
              <a:t>The Internet Protocol security (</a:t>
            </a:r>
            <a:r>
              <a:rPr lang="en-US" sz="2400" b="1" dirty="0" err="1" smtClean="0">
                <a:solidFill>
                  <a:srgbClr val="66FF33"/>
                </a:solidFill>
                <a:cs typeface="Times New Roman" pitchFamily="18" charset="0"/>
              </a:rPr>
              <a:t>IPsec</a:t>
            </a:r>
            <a:r>
              <a:rPr lang="en-US" sz="2400" dirty="0" smtClean="0">
                <a:cs typeface="Times New Roman" pitchFamily="18" charset="0"/>
              </a:rPr>
              <a:t>) extensions</a:t>
            </a:r>
          </a:p>
          <a:p>
            <a:pPr lvl="1"/>
            <a:r>
              <a:rPr lang="en-US" sz="2400" dirty="0" smtClean="0">
                <a:cs typeface="Times New Roman" pitchFamily="18" charset="0"/>
              </a:rPr>
              <a:t>The encrypting file system (</a:t>
            </a:r>
            <a:r>
              <a:rPr lang="en-US" sz="2400" b="1" dirty="0" smtClean="0">
                <a:solidFill>
                  <a:srgbClr val="66FF33"/>
                </a:solidFill>
                <a:cs typeface="Times New Roman" pitchFamily="18" charset="0"/>
              </a:rPr>
              <a:t>EFS</a:t>
            </a:r>
            <a:r>
              <a:rPr lang="en-US" sz="2400" dirty="0" smtClean="0">
                <a:cs typeface="Times New Roman" pitchFamily="18" charset="0"/>
              </a:rPr>
              <a:t>)</a:t>
            </a:r>
          </a:p>
          <a:p>
            <a:pPr lvl="1"/>
            <a:r>
              <a:rPr lang="en-US" sz="2400" dirty="0" smtClean="0">
                <a:cs typeface="Times New Roman" pitchFamily="18" charset="0"/>
              </a:rPr>
              <a:t>Internet Information Services (</a:t>
            </a:r>
            <a:r>
              <a:rPr lang="en-US" sz="2400" b="1" dirty="0" smtClean="0">
                <a:solidFill>
                  <a:srgbClr val="66FF33"/>
                </a:solidFill>
                <a:cs typeface="Times New Roman" pitchFamily="18" charset="0"/>
              </a:rPr>
              <a:t>IIS</a:t>
            </a:r>
            <a:r>
              <a:rPr lang="en-US" sz="2400" dirty="0" smtClean="0">
                <a:cs typeface="Times New Roman" pitchFamily="18" charset="0"/>
              </a:rPr>
              <a:t>)</a:t>
            </a:r>
            <a:r>
              <a:rPr lang="en-US" sz="2400" dirty="0" smtClean="0"/>
              <a:t>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solidFill>
                  <a:schemeClr val="bg1"/>
                </a:solidFill>
                <a:cs typeface="Times New Roman" pitchFamily="18" charset="0"/>
              </a:rPr>
              <a:t>What Is a Digital Certificate?</a:t>
            </a:r>
            <a:r>
              <a:rPr lang="en-US" dirty="0" smtClean="0">
                <a:solidFill>
                  <a:schemeClr val="bg1"/>
                </a:solidFill>
              </a:rPr>
              <a:t> </a:t>
            </a:r>
          </a:p>
        </p:txBody>
      </p:sp>
      <p:sp>
        <p:nvSpPr>
          <p:cNvPr id="34819" name="Rectangle 3"/>
          <p:cNvSpPr>
            <a:spLocks noGrp="1" noChangeArrowheads="1"/>
          </p:cNvSpPr>
          <p:nvPr>
            <p:ph idx="1"/>
          </p:nvPr>
        </p:nvSpPr>
        <p:spPr>
          <a:xfrm>
            <a:off x="609600" y="1600200"/>
            <a:ext cx="8305800" cy="5029200"/>
          </a:xfrm>
        </p:spPr>
        <p:txBody>
          <a:bodyPr/>
          <a:lstStyle/>
          <a:p>
            <a:pPr>
              <a:spcBef>
                <a:spcPct val="60000"/>
              </a:spcBef>
            </a:pPr>
            <a:r>
              <a:rPr lang="en-US"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Digital certificates are the mechanisms used to distribute public keys over the network. </a:t>
            </a:r>
          </a:p>
          <a:p>
            <a:pPr>
              <a:spcBef>
                <a:spcPct val="60000"/>
              </a:spcBef>
            </a:pPr>
            <a:r>
              <a:rPr lang="en-US" sz="2400" dirty="0" smtClean="0">
                <a:cs typeface="Tahoma" pitchFamily="34" charset="0"/>
              </a:rPr>
              <a:t>The main purpose of a certificate is to generate confidence that the public key contained in the certificate actually belongs to the entity named in the certificate. </a:t>
            </a:r>
            <a:endParaRPr lang="en-US" sz="2400" dirty="0" smtClean="0">
              <a:cs typeface="Times New Roman" pitchFamily="18" charset="0"/>
            </a:endParaRPr>
          </a:p>
          <a:p>
            <a:pPr>
              <a:spcBef>
                <a:spcPct val="60000"/>
              </a:spcBef>
            </a:pPr>
            <a:r>
              <a:rPr lang="en-US" sz="2400" dirty="0" smtClean="0">
                <a:cs typeface="Times New Roman" pitchFamily="18" charset="0"/>
              </a:rPr>
              <a:t>A digital certificate consists of the public key itself, plus a collection of attributes that contains information about the owner of the public key.</a:t>
            </a: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sz="4000" dirty="0" smtClean="0">
                <a:solidFill>
                  <a:schemeClr val="bg1"/>
                </a:solidFill>
              </a:rPr>
              <a:t>Certificate Contents Examples</a:t>
            </a:r>
          </a:p>
        </p:txBody>
      </p:sp>
      <p:sp>
        <p:nvSpPr>
          <p:cNvPr id="35843" name="Rectangle 6"/>
          <p:cNvSpPr>
            <a:spLocks noGrp="1" noChangeArrowheads="1"/>
          </p:cNvSpPr>
          <p:nvPr>
            <p:ph idx="1"/>
          </p:nvPr>
        </p:nvSpPr>
        <p:spPr>
          <a:xfrm>
            <a:off x="457200" y="1600200"/>
            <a:ext cx="8686800" cy="4953000"/>
          </a:xfrm>
        </p:spPr>
        <p:txBody>
          <a:bodyPr/>
          <a:lstStyle/>
          <a:p>
            <a:pPr>
              <a:spcBef>
                <a:spcPct val="60000"/>
              </a:spcBef>
            </a:pPr>
            <a:r>
              <a:rPr lang="en-US" sz="2400" smtClean="0"/>
              <a:t>User (who was issued the certificate)</a:t>
            </a:r>
          </a:p>
          <a:p>
            <a:pPr lvl="1"/>
            <a:r>
              <a:rPr lang="en-US" sz="2000" smtClean="0"/>
              <a:t>Example: Web site owner</a:t>
            </a:r>
          </a:p>
          <a:p>
            <a:pPr>
              <a:spcBef>
                <a:spcPct val="60000"/>
              </a:spcBef>
            </a:pPr>
            <a:r>
              <a:rPr lang="en-US" sz="2400" smtClean="0"/>
              <a:t>Valid Dates (expiration date)</a:t>
            </a:r>
          </a:p>
          <a:p>
            <a:pPr>
              <a:spcBef>
                <a:spcPct val="60000"/>
              </a:spcBef>
            </a:pPr>
            <a:r>
              <a:rPr lang="en-US" sz="2400" b="1" smtClean="0">
                <a:solidFill>
                  <a:srgbClr val="66FF33"/>
                </a:solidFill>
              </a:rPr>
              <a:t>Public Key</a:t>
            </a:r>
            <a:r>
              <a:rPr lang="en-US" sz="2400" smtClean="0"/>
              <a:t> of the User</a:t>
            </a:r>
          </a:p>
          <a:p>
            <a:pPr>
              <a:spcBef>
                <a:spcPct val="60000"/>
              </a:spcBef>
            </a:pPr>
            <a:r>
              <a:rPr lang="en-US" sz="2400" smtClean="0"/>
              <a:t>Issuer of the Certificate (CA)</a:t>
            </a:r>
          </a:p>
          <a:p>
            <a:pPr lvl="1"/>
            <a:r>
              <a:rPr lang="en-US" sz="2000" smtClean="0"/>
              <a:t>Example: Verisign</a:t>
            </a:r>
          </a:p>
          <a:p>
            <a:pPr>
              <a:spcBef>
                <a:spcPct val="60000"/>
              </a:spcBef>
            </a:pPr>
            <a:r>
              <a:rPr lang="en-US" sz="2400" smtClean="0"/>
              <a:t>Serial Number of the Certificate</a:t>
            </a:r>
          </a:p>
          <a:p>
            <a:pPr>
              <a:spcBef>
                <a:spcPct val="60000"/>
              </a:spcBef>
            </a:pPr>
            <a:r>
              <a:rPr lang="en-US" sz="2400" smtClean="0"/>
              <a:t>What the certificate can be used for</a:t>
            </a:r>
          </a:p>
          <a:p>
            <a:pPr>
              <a:spcBef>
                <a:spcPct val="60000"/>
              </a:spcBef>
            </a:pPr>
            <a:r>
              <a:rPr lang="en-US" sz="2400" smtClean="0"/>
              <a:t>Location of the CRL</a:t>
            </a:r>
          </a:p>
          <a:p>
            <a:pPr>
              <a:spcBef>
                <a:spcPct val="60000"/>
              </a:spcBef>
            </a:pPr>
            <a:endParaRPr lang="en-US" sz="240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smtClean="0">
                <a:solidFill>
                  <a:schemeClr val="bg1"/>
                </a:solidFill>
              </a:rPr>
              <a:t>Chapter 8</a:t>
            </a:r>
            <a:endParaRPr lang="en-US" dirty="0" smtClean="0">
              <a:solidFill>
                <a:schemeClr val="bg1"/>
              </a:solidFill>
            </a:endParaRPr>
          </a:p>
        </p:txBody>
      </p:sp>
      <p:sp>
        <p:nvSpPr>
          <p:cNvPr id="3" name="Subtitle 2"/>
          <p:cNvSpPr>
            <a:spLocks noGrp="1"/>
          </p:cNvSpPr>
          <p:nvPr>
            <p:ph type="subTitle" idx="1"/>
          </p:nvPr>
        </p:nvSpPr>
        <p:spPr>
          <a:xfrm>
            <a:off x="457200" y="3699804"/>
            <a:ext cx="8305800" cy="1862796"/>
          </a:xfrm>
        </p:spPr>
        <p:txBody>
          <a:bodyPr rtlCol="0">
            <a:normAutofit/>
          </a:bodyPr>
          <a:lstStyle/>
          <a:p>
            <a:pPr eaLnBrk="1" fontAlgn="auto" hangingPunct="1">
              <a:spcAft>
                <a:spcPts val="0"/>
              </a:spcAft>
              <a:buFont typeface="Arial" pitchFamily="34" charset="0"/>
              <a:buNone/>
              <a:defRPr/>
            </a:pPr>
            <a:r>
              <a:rPr lang="en-US" sz="3200" b="1" dirty="0" smtClean="0">
                <a:solidFill>
                  <a:srgbClr val="66FF33"/>
                </a:solidFill>
                <a:latin typeface="+mj-lt"/>
              </a:rPr>
              <a:t>Cryptography</a:t>
            </a:r>
          </a:p>
        </p:txBody>
      </p:sp>
      <p:sp>
        <p:nvSpPr>
          <p:cNvPr id="4" name="TextBox 3"/>
          <p:cNvSpPr txBox="1"/>
          <p:nvPr/>
        </p:nvSpPr>
        <p:spPr>
          <a:xfrm>
            <a:off x="7696200" y="6096000"/>
            <a:ext cx="990600" cy="461665"/>
          </a:xfrm>
          <a:prstGeom prst="rect">
            <a:avLst/>
          </a:prstGeom>
          <a:noFill/>
        </p:spPr>
        <p:txBody>
          <a:bodyPr wrap="square" rtlCol="0">
            <a:spAutoFit/>
          </a:bodyPr>
          <a:lstStyle/>
          <a:p>
            <a:r>
              <a:rPr lang="en-US" sz="2400" dirty="0" smtClean="0"/>
              <a:t>-</a:t>
            </a:r>
            <a:r>
              <a:rPr lang="en-US" sz="2400" dirty="0" err="1" smtClean="0"/>
              <a:t>av</a:t>
            </a:r>
            <a:endParaRPr lang="en-US"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50"/>
                                        </p:tgtEl>
                                        <p:attrNameLst>
                                          <p:attrName>style.visibility</p:attrName>
                                        </p:attrNameLst>
                                      </p:cBhvr>
                                      <p:to>
                                        <p:strVal val="visible"/>
                                      </p:to>
                                    </p:set>
                                    <p:anim calcmode="discrete" valueType="clr">
                                      <p:cBhvr override="childStyle">
                                        <p:cTn id="7" dur="500"/>
                                        <p:tgtEl>
                                          <p:spTgt spid="2050"/>
                                        </p:tgtEl>
                                        <p:attrNameLst>
                                          <p:attrName>style.color</p:attrName>
                                        </p:attrNameLst>
                                      </p:cBhvr>
                                      <p:tavLst>
                                        <p:tav tm="0">
                                          <p:val>
                                            <p:clrVal>
                                              <a:schemeClr val="bg1"/>
                                            </p:clrVal>
                                          </p:val>
                                        </p:tav>
                                        <p:tav tm="50000">
                                          <p:val>
                                            <p:clrVal>
                                              <a:schemeClr val="bg1"/>
                                            </p:clrVal>
                                          </p:val>
                                        </p:tav>
                                      </p:tavLst>
                                    </p:anim>
                                    <p:anim calcmode="discrete" valueType="clr">
                                      <p:cBhvr>
                                        <p:cTn id="8" dur="500"/>
                                        <p:tgtEl>
                                          <p:spTgt spid="2050"/>
                                        </p:tgtEl>
                                        <p:attrNameLst>
                                          <p:attrName>fillcolor</p:attrName>
                                        </p:attrNameLst>
                                      </p:cBhvr>
                                      <p:tavLst>
                                        <p:tav tm="0">
                                          <p:val>
                                            <p:clrVal>
                                              <a:schemeClr val="accent2"/>
                                            </p:clrVal>
                                          </p:val>
                                        </p:tav>
                                        <p:tav tm="50000">
                                          <p:val>
                                            <p:clrVal>
                                              <a:schemeClr val="hlink"/>
                                            </p:clrVal>
                                          </p:val>
                                        </p:tav>
                                      </p:tavLst>
                                    </p:anim>
                                    <p:set>
                                      <p:cBhvr>
                                        <p:cTn id="9" dur="500"/>
                                        <p:tgtEl>
                                          <p:spTgt spid="2050"/>
                                        </p:tgtEl>
                                        <p:attrNameLst>
                                          <p:attrName>fill.type</p:attrName>
                                        </p:attrNameLst>
                                      </p:cBhvr>
                                      <p:to>
                                        <p:strVal val="solid"/>
                                      </p:to>
                                    </p:set>
                                  </p:childTnLst>
                                </p:cTn>
                              </p:par>
                              <p:par>
                                <p:cTn id="10" presetID="27" presetClass="entr" presetSubtype="0" fill="hold" nodeType="withEffect">
                                  <p:stCondLst>
                                    <p:cond delay="300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500"/>
                                        <p:tgtEl>
                                          <p:spTgt spid="3">
                                            <p:txEl>
                                              <p:pRg st="0" end="0"/>
                                            </p:txEl>
                                          </p:spTgt>
                                        </p:tgtEl>
                                        <p:attrNameLst>
                                          <p:attrName>style.color</p:attrName>
                                        </p:attrNameLst>
                                      </p:cBhvr>
                                      <p:tavLst>
                                        <p:tav tm="0">
                                          <p:val>
                                            <p:clrVal>
                                              <a:srgbClr val="66FF33"/>
                                            </p:clrVal>
                                          </p:val>
                                        </p:tav>
                                        <p:tav tm="50000">
                                          <p:val>
                                            <p:clrVal>
                                              <a:srgbClr val="66FF33"/>
                                            </p:clrVal>
                                          </p:val>
                                        </p:tav>
                                      </p:tavLst>
                                    </p:anim>
                                    <p:anim calcmode="discrete" valueType="clr">
                                      <p:cBhvr>
                                        <p:cTn id="13" dur="50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500"/>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pPr eaLnBrk="1" hangingPunct="1"/>
            <a:r>
              <a:rPr lang="en-US" smtClean="0">
                <a:solidFill>
                  <a:srgbClr val="FFFFFF"/>
                </a:solidFill>
              </a:rPr>
              <a:t>Figure 8-5 Digital Signatures</a:t>
            </a:r>
          </a:p>
        </p:txBody>
      </p:sp>
      <p:sp>
        <p:nvSpPr>
          <p:cNvPr id="36866" name="Footer Placeholder 4"/>
          <p:cNvSpPr>
            <a:spLocks noGrp="1"/>
          </p:cNvSpPr>
          <p:nvPr>
            <p:ph type="ftr" sz="quarter" idx="11"/>
          </p:nvPr>
        </p:nvSpPr>
        <p:spPr>
          <a:xfrm>
            <a:off x="685800" y="6400800"/>
            <a:ext cx="5867400" cy="457200"/>
          </a:xfrm>
          <a:prstGeom prst="rect">
            <a:avLst/>
          </a:prstGeom>
          <a:noFill/>
        </p:spPr>
        <p:txBody>
          <a:bodyPr/>
          <a:lstStyle/>
          <a:p>
            <a:r>
              <a:rPr lang="en-US"/>
              <a:t>Principles of Information Security, 3rd edition</a:t>
            </a:r>
          </a:p>
        </p:txBody>
      </p:sp>
      <p:sp>
        <p:nvSpPr>
          <p:cNvPr id="36867" name="Slide Number Placeholder 5"/>
          <p:cNvSpPr>
            <a:spLocks noGrp="1"/>
          </p:cNvSpPr>
          <p:nvPr>
            <p:ph type="sldNum" sz="quarter" idx="12"/>
          </p:nvPr>
        </p:nvSpPr>
        <p:spPr>
          <a:xfrm>
            <a:off x="7239000" y="6400800"/>
            <a:ext cx="1905000" cy="457200"/>
          </a:xfrm>
          <a:prstGeom prst="rect">
            <a:avLst/>
          </a:prstGeom>
          <a:noFill/>
        </p:spPr>
        <p:txBody>
          <a:bodyPr/>
          <a:lstStyle/>
          <a:p>
            <a:fld id="{9B04B501-9DBE-41BE-ACF2-31A8E382CEDD}" type="slidenum">
              <a:rPr lang="en-US"/>
              <a:pPr/>
              <a:t>50</a:t>
            </a:fld>
            <a:endParaRPr lang="en-US"/>
          </a:p>
        </p:txBody>
      </p:sp>
      <p:pic>
        <p:nvPicPr>
          <p:cNvPr id="36869" name="Picture 6" descr="Fig08-16"/>
          <p:cNvPicPr>
            <a:picLocks noChangeAspect="1" noChangeArrowheads="1"/>
          </p:cNvPicPr>
          <p:nvPr/>
        </p:nvPicPr>
        <p:blipFill>
          <a:blip r:embed="rId4" cstate="print"/>
          <a:srcRect b="9790"/>
          <a:stretch>
            <a:fillRect/>
          </a:stretch>
        </p:blipFill>
        <p:spPr bwMode="auto">
          <a:xfrm>
            <a:off x="1042988" y="571500"/>
            <a:ext cx="7262812" cy="4914900"/>
          </a:xfrm>
          <a:prstGeom prst="rect">
            <a:avLst/>
          </a:prstGeom>
          <a:noFill/>
          <a:ln w="9525">
            <a:noFill/>
            <a:miter lim="800000"/>
            <a:headEnd/>
            <a:tailEnd/>
          </a:ln>
        </p:spPr>
      </p:pic>
      <p:pic>
        <p:nvPicPr>
          <p:cNvPr id="36870" name="Picture 7" descr="Fig08-16"/>
          <p:cNvPicPr>
            <a:picLocks noChangeAspect="1" noChangeArrowheads="1"/>
          </p:cNvPicPr>
          <p:nvPr/>
        </p:nvPicPr>
        <p:blipFill>
          <a:blip r:embed="rId4" cstate="print"/>
          <a:srcRect l="17114" t="90210" r="60852" b="2797"/>
          <a:stretch>
            <a:fillRect/>
          </a:stretch>
        </p:blipFill>
        <p:spPr bwMode="auto">
          <a:xfrm>
            <a:off x="1066800" y="5486400"/>
            <a:ext cx="2438400" cy="5334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title"/>
          </p:nvPr>
        </p:nvSpPr>
        <p:spPr/>
        <p:txBody>
          <a:bodyPr>
            <a:normAutofit/>
          </a:bodyPr>
          <a:lstStyle/>
          <a:p>
            <a:pPr eaLnBrk="1" hangingPunct="1"/>
            <a:r>
              <a:rPr lang="en-US" dirty="0" smtClean="0">
                <a:solidFill>
                  <a:schemeClr val="bg1"/>
                </a:solidFill>
              </a:rPr>
              <a:t>Hybrid Cryptography Systems</a:t>
            </a:r>
          </a:p>
        </p:txBody>
      </p:sp>
      <p:sp>
        <p:nvSpPr>
          <p:cNvPr id="38917" name="Rectangle 7"/>
          <p:cNvSpPr>
            <a:spLocks noGrp="1" noChangeArrowheads="1"/>
          </p:cNvSpPr>
          <p:nvPr>
            <p:ph idx="1"/>
          </p:nvPr>
        </p:nvSpPr>
        <p:spPr>
          <a:xfrm>
            <a:off x="685800" y="1447800"/>
            <a:ext cx="7924800" cy="4876800"/>
          </a:xfrm>
        </p:spPr>
        <p:txBody>
          <a:bodyPr/>
          <a:lstStyle/>
          <a:p>
            <a:pPr eaLnBrk="1" hangingPunct="1">
              <a:spcBef>
                <a:spcPct val="100000"/>
              </a:spcBef>
            </a:pPr>
            <a:r>
              <a:rPr lang="en-US" dirty="0" smtClean="0"/>
              <a:t>Except with digital certificates, pure asymmetric key encryption not widely used </a:t>
            </a:r>
          </a:p>
          <a:p>
            <a:pPr eaLnBrk="1" hangingPunct="1">
              <a:spcBef>
                <a:spcPct val="100000"/>
              </a:spcBef>
            </a:pPr>
            <a:r>
              <a:rPr lang="en-US" dirty="0" smtClean="0"/>
              <a:t>Asymmetric encryption more often used with symmetric key encryption, creating hybrid system</a:t>
            </a:r>
          </a:p>
          <a:p>
            <a:pPr eaLnBrk="1" hangingPunct="1">
              <a:spcBef>
                <a:spcPct val="100000"/>
              </a:spcBef>
            </a:pPr>
            <a:r>
              <a:rPr lang="en-US" dirty="0" err="1" smtClean="0"/>
              <a:t>Diffie</a:t>
            </a:r>
            <a:r>
              <a:rPr lang="en-US" dirty="0" smtClean="0"/>
              <a:t>-Hellman Key Exchange method: most common hybrid system; provided foundation for subsequent developments in public-key encryption</a:t>
            </a:r>
          </a:p>
        </p:txBody>
      </p:sp>
      <p:sp>
        <p:nvSpPr>
          <p:cNvPr id="38914" name="Footer Placeholder 4"/>
          <p:cNvSpPr>
            <a:spLocks noGrp="1"/>
          </p:cNvSpPr>
          <p:nvPr>
            <p:ph type="ftr" sz="quarter" idx="11"/>
          </p:nvPr>
        </p:nvSpPr>
        <p:spPr>
          <a:xfrm>
            <a:off x="685800" y="6400800"/>
            <a:ext cx="5867400" cy="457200"/>
          </a:xfrm>
          <a:prstGeom prst="rect">
            <a:avLst/>
          </a:prstGeom>
          <a:noFill/>
        </p:spPr>
        <p:txBody>
          <a:bodyPr/>
          <a:lstStyle/>
          <a:p>
            <a:r>
              <a:rPr lang="en-US"/>
              <a:t>Principles of Information Security, 3rd edition</a:t>
            </a:r>
          </a:p>
        </p:txBody>
      </p:sp>
      <p:sp>
        <p:nvSpPr>
          <p:cNvPr id="38915" name="Slide Number Placeholder 5"/>
          <p:cNvSpPr>
            <a:spLocks noGrp="1"/>
          </p:cNvSpPr>
          <p:nvPr>
            <p:ph type="sldNum" sz="quarter" idx="12"/>
          </p:nvPr>
        </p:nvSpPr>
        <p:spPr>
          <a:xfrm>
            <a:off x="7239000" y="6400800"/>
            <a:ext cx="1905000" cy="457200"/>
          </a:xfrm>
          <a:prstGeom prst="rect">
            <a:avLst/>
          </a:prstGeom>
          <a:noFill/>
        </p:spPr>
        <p:txBody>
          <a:bodyPr/>
          <a:lstStyle/>
          <a:p>
            <a:fld id="{F048C2B9-DF0F-4034-8B76-397D3C29258C}" type="slidenum">
              <a:rPr lang="en-US"/>
              <a:pPr/>
              <a:t>51</a:t>
            </a:fld>
            <a:endParaRPr lang="en-US"/>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normAutofit/>
          </a:bodyPr>
          <a:lstStyle/>
          <a:p>
            <a:pPr marL="342900" indent="-342900">
              <a:lnSpc>
                <a:spcPct val="107000"/>
              </a:lnSpc>
              <a:spcBef>
                <a:spcPts val="0"/>
              </a:spcBef>
              <a:spcAft>
                <a:spcPts val="800"/>
              </a:spcAft>
              <a:buClr>
                <a:schemeClr val="tx1">
                  <a:shade val="95000"/>
                </a:schemeClr>
              </a:buClr>
              <a:buSzPct val="65000"/>
              <a:buFont typeface="Wingdings 2" panose="05020102010507070707" pitchFamily="18" charset="2"/>
              <a:buChar char=""/>
              <a:tabLst>
                <a:tab pos="457200" algn="l"/>
              </a:tabLst>
            </a:pPr>
            <a:r>
              <a:rPr lang="en-US" sz="4800" dirty="0" err="1">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Steganography</a:t>
            </a:r>
            <a:endParaRPr lang="en-US" sz="48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0965" name="Rectangle 5"/>
          <p:cNvSpPr>
            <a:spLocks noGrp="1" noChangeArrowheads="1"/>
          </p:cNvSpPr>
          <p:nvPr>
            <p:ph idx="1"/>
          </p:nvPr>
        </p:nvSpPr>
        <p:spPr>
          <a:xfrm>
            <a:off x="685800" y="1447800"/>
            <a:ext cx="7924800" cy="4876800"/>
          </a:xfrm>
        </p:spPr>
        <p:txBody>
          <a:bodyPr/>
          <a:lstStyle/>
          <a:p>
            <a:pPr marL="342900" lvl="0" indent="-342900">
              <a:lnSpc>
                <a:spcPct val="107000"/>
              </a:lnSpc>
              <a:spcBef>
                <a:spcPts val="0"/>
              </a:spcBef>
              <a:spcAft>
                <a:spcPts val="800"/>
              </a:spcAft>
              <a:buFont typeface="Wingdings 2" panose="05020102010507070707" pitchFamily="18" charset="2"/>
              <a:buChar char=""/>
              <a:tabLst>
                <a:tab pos="457200" algn="l"/>
              </a:tabLst>
            </a:pP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Process of hiding </a:t>
            </a:r>
            <a:r>
              <a:rPr lang="en-US"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information in a graphic image code; </a:t>
            </a: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in use for a long time</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ts val="1800"/>
              </a:spcBef>
            </a:pPr>
            <a:r>
              <a:rPr lang="en-US" dirty="0" smtClean="0"/>
              <a:t>Most popular modern version hides information within files appearing to contain </a:t>
            </a:r>
            <a:r>
              <a:rPr lang="en-US" b="1" dirty="0" smtClean="0">
                <a:solidFill>
                  <a:srgbClr val="FFFF00"/>
                </a:solidFill>
              </a:rPr>
              <a:t>digital pictures or other images</a:t>
            </a:r>
          </a:p>
          <a:p>
            <a:pPr eaLnBrk="1" hangingPunct="1">
              <a:spcBef>
                <a:spcPts val="1800"/>
              </a:spcBef>
            </a:pPr>
            <a:r>
              <a:rPr lang="en-US" dirty="0" smtClean="0"/>
              <a:t>Some applications hide messages in .bmp, .wav, .mp3, and .au files, as well as in unused space on CDs and DVDs</a:t>
            </a:r>
          </a:p>
        </p:txBody>
      </p:sp>
      <p:sp>
        <p:nvSpPr>
          <p:cNvPr id="40962" name="Footer Placeholder 4"/>
          <p:cNvSpPr>
            <a:spLocks noGrp="1"/>
          </p:cNvSpPr>
          <p:nvPr>
            <p:ph type="ftr" sz="quarter" idx="11"/>
          </p:nvPr>
        </p:nvSpPr>
        <p:spPr>
          <a:xfrm>
            <a:off x="685800" y="6400800"/>
            <a:ext cx="5867400" cy="457200"/>
          </a:xfrm>
          <a:prstGeom prst="rect">
            <a:avLst/>
          </a:prstGeom>
          <a:noFill/>
        </p:spPr>
        <p:txBody>
          <a:bodyPr/>
          <a:lstStyle/>
          <a:p>
            <a:r>
              <a:rPr lang="en-US"/>
              <a:t>Principles of Information Security, 3rd edition</a:t>
            </a:r>
          </a:p>
        </p:txBody>
      </p:sp>
      <p:sp>
        <p:nvSpPr>
          <p:cNvPr id="40963" name="Slide Number Placeholder 5"/>
          <p:cNvSpPr>
            <a:spLocks noGrp="1"/>
          </p:cNvSpPr>
          <p:nvPr>
            <p:ph type="sldNum" sz="quarter" idx="12"/>
          </p:nvPr>
        </p:nvSpPr>
        <p:spPr>
          <a:xfrm>
            <a:off x="7239000" y="6400800"/>
            <a:ext cx="1905000" cy="457200"/>
          </a:xfrm>
          <a:prstGeom prst="rect">
            <a:avLst/>
          </a:prstGeom>
          <a:noFill/>
        </p:spPr>
        <p:txBody>
          <a:bodyPr/>
          <a:lstStyle/>
          <a:p>
            <a:fld id="{EEAC4F5D-5351-43B5-B019-A307E6BD398B}" type="slidenum">
              <a:rPr lang="en-US"/>
              <a:pPr/>
              <a:t>52</a:t>
            </a:fld>
            <a:endParaRPr lang="en-US"/>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solidFill>
                  <a:schemeClr val="bg1"/>
                </a:solidFill>
              </a:rPr>
              <a:t>NTFS  Hidden Data Streams</a:t>
            </a:r>
            <a:endParaRPr lang="en-US" dirty="0">
              <a:solidFill>
                <a:schemeClr val="bg1"/>
              </a:solidFill>
            </a:endParaRPr>
          </a:p>
        </p:txBody>
      </p:sp>
      <p:sp>
        <p:nvSpPr>
          <p:cNvPr id="2" name="Content Placeholder 1"/>
          <p:cNvSpPr>
            <a:spLocks noGrp="1"/>
          </p:cNvSpPr>
          <p:nvPr>
            <p:ph idx="1"/>
          </p:nvPr>
        </p:nvSpPr>
        <p:spPr/>
        <p:txBody>
          <a:bodyPr/>
          <a:lstStyle/>
          <a:p>
            <a:r>
              <a:rPr lang="en-US" dirty="0" smtClean="0"/>
              <a:t>You can hide data in any file stored on an NTFS volume.</a:t>
            </a:r>
          </a:p>
          <a:p>
            <a:r>
              <a:rPr lang="en-US" dirty="0" smtClean="0"/>
              <a:t>Hidden data does not increase the file size</a:t>
            </a:r>
          </a:p>
          <a:p>
            <a:r>
              <a:rPr lang="en-US" dirty="0" smtClean="0"/>
              <a:t>Hidden data does not change the HASH !!!</a:t>
            </a:r>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8"/>
          <p:cNvSpPr>
            <a:spLocks noGrp="1" noChangeArrowheads="1"/>
          </p:cNvSpPr>
          <p:nvPr>
            <p:ph type="title"/>
          </p:nvPr>
        </p:nvSpPr>
        <p:spPr>
          <a:xfrm>
            <a:off x="533400" y="304800"/>
            <a:ext cx="8382000" cy="1066800"/>
          </a:xfrm>
        </p:spPr>
        <p:txBody>
          <a:bodyPr>
            <a:normAutofit fontScale="90000"/>
          </a:bodyPr>
          <a:lstStyle/>
          <a:p>
            <a:pPr algn="ctr" eaLnBrk="1" hangingPunct="1"/>
            <a:r>
              <a:rPr lang="en-US" dirty="0" smtClean="0">
                <a:solidFill>
                  <a:schemeClr val="bg1"/>
                </a:solidFill>
              </a:rPr>
              <a:t>Protocols for Secure Communications</a:t>
            </a:r>
          </a:p>
        </p:txBody>
      </p:sp>
      <p:sp>
        <p:nvSpPr>
          <p:cNvPr id="41989" name="Rectangle 9"/>
          <p:cNvSpPr>
            <a:spLocks noGrp="1" noChangeArrowheads="1"/>
          </p:cNvSpPr>
          <p:nvPr>
            <p:ph idx="1"/>
          </p:nvPr>
        </p:nvSpPr>
        <p:spPr>
          <a:xfrm>
            <a:off x="0" y="1524000"/>
            <a:ext cx="9144000" cy="4800600"/>
          </a:xfrm>
        </p:spPr>
        <p:txBody>
          <a:bodyPr>
            <a:normAutofit fontScale="92500" lnSpcReduction="10000"/>
          </a:bodyPr>
          <a:lstStyle/>
          <a:p>
            <a:pPr eaLnBrk="1" hangingPunct="1">
              <a:spcBef>
                <a:spcPct val="100000"/>
              </a:spcBef>
            </a:pPr>
            <a:r>
              <a:rPr lang="en-US" dirty="0" smtClean="0"/>
              <a:t>Securing Internet Communication with S-HTTP and SSL</a:t>
            </a:r>
          </a:p>
          <a:p>
            <a:pPr lvl="1">
              <a:spcBef>
                <a:spcPts val="1800"/>
              </a:spcBef>
            </a:pPr>
            <a:r>
              <a:rPr lang="en-US" dirty="0" smtClean="0"/>
              <a:t>Secure Socket Layer (SSL) protocol: uses public key encryption to secure channel over public Internet. </a:t>
            </a: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You might use this when making purchases on an Internet shopping site.</a:t>
            </a:r>
            <a:endParaRPr lang="en-US" dirty="0" smtClean="0"/>
          </a:p>
          <a:p>
            <a:pPr lvl="1">
              <a:spcBef>
                <a:spcPts val="1800"/>
              </a:spcBef>
            </a:pP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Secure Hypertext Transfer Protocol </a:t>
            </a:r>
            <a:r>
              <a:rPr lang="en-US" sz="3200"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(S-HTTP or HTTPS): </a:t>
            </a: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extended version of Hypertext Transfer Protocol; provides for encryption of individual messages between client and server across Internet. </a:t>
            </a:r>
          </a:p>
          <a:p>
            <a:pPr lvl="1" eaLnBrk="1" hangingPunct="1">
              <a:spcBef>
                <a:spcPts val="1800"/>
              </a:spcBef>
            </a:pPr>
            <a:r>
              <a:rPr lang="en-US" dirty="0" smtClean="0"/>
              <a:t>S-HTTP (HTTPS) is the application of SSL over HTTP; allows encryption of information passing between computers through protected and secure virtual connection</a:t>
            </a:r>
          </a:p>
        </p:txBody>
      </p:sp>
      <p:sp>
        <p:nvSpPr>
          <p:cNvPr id="41987" name="Slide Number Placeholder 5"/>
          <p:cNvSpPr>
            <a:spLocks noGrp="1"/>
          </p:cNvSpPr>
          <p:nvPr>
            <p:ph type="sldNum" sz="quarter" idx="12"/>
          </p:nvPr>
        </p:nvSpPr>
        <p:spPr>
          <a:xfrm>
            <a:off x="7239000" y="6400800"/>
            <a:ext cx="1905000" cy="457200"/>
          </a:xfrm>
          <a:prstGeom prst="rect">
            <a:avLst/>
          </a:prstGeom>
          <a:noFill/>
        </p:spPr>
        <p:txBody>
          <a:bodyPr/>
          <a:lstStyle/>
          <a:p>
            <a:fld id="{E33E507D-F198-4B42-B519-DABFA84F34A5}" type="slidenum">
              <a:rPr lang="en-US"/>
              <a:pPr/>
              <a:t>54</a:t>
            </a:fld>
            <a:endParaRPr lang="en-US"/>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title"/>
          </p:nvPr>
        </p:nvSpPr>
        <p:spPr>
          <a:xfrm>
            <a:off x="533400" y="0"/>
            <a:ext cx="8610600" cy="1371600"/>
          </a:xfrm>
        </p:spPr>
        <p:txBody>
          <a:bodyPr>
            <a:normAutofit/>
          </a:bodyPr>
          <a:lstStyle/>
          <a:p>
            <a:pPr algn="ctr" eaLnBrk="1" hangingPunct="1"/>
            <a:r>
              <a:rPr lang="en-US" dirty="0" smtClean="0">
                <a:solidFill>
                  <a:schemeClr val="bg1"/>
                </a:solidFill>
              </a:rPr>
              <a:t>Protocols for Secure Communications</a:t>
            </a:r>
          </a:p>
        </p:txBody>
      </p:sp>
      <p:sp>
        <p:nvSpPr>
          <p:cNvPr id="43013" name="Rectangle 7"/>
          <p:cNvSpPr>
            <a:spLocks noGrp="1" noChangeArrowheads="1"/>
          </p:cNvSpPr>
          <p:nvPr>
            <p:ph idx="1"/>
          </p:nvPr>
        </p:nvSpPr>
        <p:spPr>
          <a:xfrm>
            <a:off x="0" y="1447800"/>
            <a:ext cx="9144000" cy="4876800"/>
          </a:xfrm>
        </p:spPr>
        <p:txBody>
          <a:bodyPr>
            <a:normAutofit lnSpcReduction="10000"/>
          </a:bodyPr>
          <a:lstStyle/>
          <a:p>
            <a:pPr eaLnBrk="1" hangingPunct="1">
              <a:spcBef>
                <a:spcPct val="80000"/>
              </a:spcBef>
            </a:pPr>
            <a:r>
              <a:rPr lang="en-US" sz="30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Securing e-mail with S/MIME, PEM, and PGP</a:t>
            </a:r>
          </a:p>
          <a:p>
            <a:pPr lvl="1" eaLnBrk="1" hangingPunct="1">
              <a:spcBef>
                <a:spcPts val="1800"/>
              </a:spcBef>
            </a:pPr>
            <a:r>
              <a:rPr lang="en-US" sz="30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Secure Multipurpose Internet Mail Extensions (S/MIME): builds on Multipurpose Internet Mail Extensions (MIME) encoding format by adding encryption and authentication</a:t>
            </a:r>
          </a:p>
          <a:p>
            <a:pPr lvl="1" eaLnBrk="1" hangingPunct="1">
              <a:spcBef>
                <a:spcPts val="1800"/>
              </a:spcBef>
            </a:pPr>
            <a:r>
              <a:rPr lang="en-US" dirty="0" smtClean="0"/>
              <a:t>Privacy Enhanced Mail (</a:t>
            </a:r>
            <a:r>
              <a:rPr lang="en-US" b="1" dirty="0" smtClean="0">
                <a:solidFill>
                  <a:srgbClr val="FFC000"/>
                </a:solidFill>
              </a:rPr>
              <a:t>PEM</a:t>
            </a:r>
            <a:r>
              <a:rPr lang="en-US" dirty="0" smtClean="0"/>
              <a:t>): proposed as standard to function with public-key cryptosystems; uses 3DES symmetric key encryption</a:t>
            </a:r>
          </a:p>
          <a:p>
            <a:pPr lvl="1" eaLnBrk="1" hangingPunct="1">
              <a:spcBef>
                <a:spcPts val="1800"/>
              </a:spcBef>
            </a:pPr>
            <a:r>
              <a:rPr lang="en-US" b="1" dirty="0" smtClean="0">
                <a:solidFill>
                  <a:srgbClr val="66FF33"/>
                </a:solidFill>
              </a:rPr>
              <a:t>Pretty Good Privacy (PGP): </a:t>
            </a:r>
            <a:r>
              <a:rPr lang="en-US" dirty="0" smtClean="0"/>
              <a:t>uses IDEA Cipher for message encoding</a:t>
            </a:r>
          </a:p>
        </p:txBody>
      </p:sp>
      <p:sp>
        <p:nvSpPr>
          <p:cNvPr id="43011" name="Slide Number Placeholder 5"/>
          <p:cNvSpPr>
            <a:spLocks noGrp="1"/>
          </p:cNvSpPr>
          <p:nvPr>
            <p:ph type="sldNum" sz="quarter" idx="12"/>
          </p:nvPr>
        </p:nvSpPr>
        <p:spPr>
          <a:xfrm>
            <a:off x="7239000" y="6400800"/>
            <a:ext cx="1905000" cy="457200"/>
          </a:xfrm>
          <a:prstGeom prst="rect">
            <a:avLst/>
          </a:prstGeom>
          <a:noFill/>
        </p:spPr>
        <p:txBody>
          <a:bodyPr/>
          <a:lstStyle/>
          <a:p>
            <a:fld id="{DA058457-B5BB-4DF7-B0D8-AC06E34D0606}" type="slidenum">
              <a:rPr lang="en-US"/>
              <a:pPr/>
              <a:t>55</a:t>
            </a:fld>
            <a:endParaRPr lang="en-US"/>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0" y="1600200"/>
            <a:ext cx="9067800" cy="4876800"/>
          </a:xfrm>
        </p:spPr>
        <p:txBody>
          <a:bodyPr>
            <a:normAutofit fontScale="92500"/>
          </a:bodyPr>
          <a:lstStyle/>
          <a:p>
            <a:pPr eaLnBrk="1" hangingPunct="1"/>
            <a:r>
              <a:rPr lang="en-US" dirty="0" smtClean="0"/>
              <a:t>Securing Wireless Networks with </a:t>
            </a:r>
            <a:r>
              <a:rPr lang="en-US" b="1" dirty="0" smtClean="0">
                <a:solidFill>
                  <a:srgbClr val="FFFF00"/>
                </a:solidFill>
              </a:rPr>
              <a:t>WEP</a:t>
            </a:r>
            <a:r>
              <a:rPr lang="en-US" dirty="0" smtClean="0"/>
              <a:t> and </a:t>
            </a:r>
            <a:r>
              <a:rPr lang="en-US" b="1" dirty="0" smtClean="0">
                <a:solidFill>
                  <a:srgbClr val="66FF33"/>
                </a:solidFill>
              </a:rPr>
              <a:t>WPA</a:t>
            </a:r>
          </a:p>
          <a:p>
            <a:pPr lvl="1" eaLnBrk="1" hangingPunct="1">
              <a:spcBef>
                <a:spcPts val="1200"/>
              </a:spcBef>
            </a:pPr>
            <a:r>
              <a:rPr lang="en-US" sz="2000" b="1" dirty="0" smtClean="0">
                <a:solidFill>
                  <a:srgbClr val="FFFF00"/>
                </a:solidFill>
              </a:rPr>
              <a:t>Wired Equivalent Privacy </a:t>
            </a:r>
            <a:r>
              <a:rPr lang="en-US" sz="2000" dirty="0" smtClean="0"/>
              <a:t>(WEP)</a:t>
            </a:r>
          </a:p>
          <a:p>
            <a:pPr lvl="1" eaLnBrk="1" hangingPunct="1">
              <a:spcBef>
                <a:spcPts val="1200"/>
              </a:spcBef>
            </a:pPr>
            <a:r>
              <a:rPr lang="en-US" sz="2000" b="1" dirty="0" smtClean="0">
                <a:solidFill>
                  <a:srgbClr val="66FF33"/>
                </a:solidFill>
              </a:rPr>
              <a:t>Wi-Fi Protected Access </a:t>
            </a:r>
            <a:r>
              <a:rPr lang="en-US" sz="2000" dirty="0" smtClean="0"/>
              <a:t>(WPA &amp; WPA2): created to resolve issues with WEP</a:t>
            </a:r>
          </a:p>
          <a:p>
            <a:pPr lvl="1" eaLnBrk="1" hangingPunct="1">
              <a:spcBef>
                <a:spcPts val="1200"/>
              </a:spcBef>
            </a:pPr>
            <a:r>
              <a:rPr lang="en-US" sz="2000" dirty="0" smtClean="0"/>
              <a:t>Next Generation Wireless Protocols: Robust Secure Networks (RSN), AES – Counter Mode Encapsulation, AES – Offset Codebook Encapsulation</a:t>
            </a:r>
          </a:p>
          <a:p>
            <a:pPr lvl="1" eaLnBrk="1" hangingPunct="1">
              <a:spcBef>
                <a:spcPts val="1200"/>
              </a:spcBef>
            </a:pP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Bluetooth: de facto industry standard for short range wireless communications between </a:t>
            </a:r>
            <a:r>
              <a:rPr lang="en-US" sz="3200"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devices (30 ft. range which </a:t>
            </a: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can be exploited by </a:t>
            </a:r>
            <a:r>
              <a:rPr lang="en-US" sz="3200" dirty="0" smtClean="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anyone unless </a:t>
            </a: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suitable security controls are implemented</a:t>
            </a:r>
          </a:p>
        </p:txBody>
      </p:sp>
      <p:sp>
        <p:nvSpPr>
          <p:cNvPr id="45059" name="Slide Number Placeholder 5"/>
          <p:cNvSpPr>
            <a:spLocks noGrp="1"/>
          </p:cNvSpPr>
          <p:nvPr>
            <p:ph type="sldNum" sz="quarter" idx="12"/>
          </p:nvPr>
        </p:nvSpPr>
        <p:spPr>
          <a:xfrm>
            <a:off x="7239000" y="6400800"/>
            <a:ext cx="1905000" cy="457200"/>
          </a:xfrm>
          <a:prstGeom prst="rect">
            <a:avLst/>
          </a:prstGeom>
          <a:noFill/>
        </p:spPr>
        <p:txBody>
          <a:bodyPr/>
          <a:lstStyle/>
          <a:p>
            <a:fld id="{EF0454A6-577E-412D-A3CF-D3C95514B04D}" type="slidenum">
              <a:rPr lang="en-US"/>
              <a:pPr/>
              <a:t>56</a:t>
            </a:fld>
            <a:endParaRPr lang="en-US"/>
          </a:p>
        </p:txBody>
      </p:sp>
      <p:sp>
        <p:nvSpPr>
          <p:cNvPr id="6" name="Rectangle 2"/>
          <p:cNvSpPr txBox="1">
            <a:spLocks noChangeArrowheads="1"/>
          </p:cNvSpPr>
          <p:nvPr/>
        </p:nvSpPr>
        <p:spPr>
          <a:xfrm>
            <a:off x="533400" y="228600"/>
            <a:ext cx="8534400" cy="1295400"/>
          </a:xfrm>
          <a:prstGeom prst="rect">
            <a:avLst/>
          </a:prstGeom>
          <a:ln w="6350" cap="rnd">
            <a:noFill/>
          </a:ln>
        </p:spPr>
        <p:txBody>
          <a:bodyPr vert="horz" rtlCol="0" anchor="b"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100" normalizeH="0" baseline="0" noProof="0" dirty="0" smtClean="0">
                <a:ln w="3200">
                  <a:solidFill>
                    <a:schemeClr val="bg2">
                      <a:shade val="75000"/>
                      <a:alpha val="25000"/>
                    </a:schemeClr>
                  </a:solidFill>
                  <a:prstDash val="solid"/>
                  <a:round/>
                </a:ln>
                <a:solidFill>
                  <a:schemeClr val="bg1"/>
                </a:solidFill>
                <a:effectLst>
                  <a:innerShdw blurRad="50800" dist="25400" dir="13500000">
                    <a:prstClr val="black">
                      <a:alpha val="70000"/>
                    </a:prstClr>
                  </a:innerShdw>
                </a:effectLst>
                <a:uLnTx/>
                <a:uFillTx/>
                <a:latin typeface="+mj-lt"/>
                <a:ea typeface="+mj-ea"/>
                <a:cs typeface="+mj-cs"/>
              </a:rPr>
              <a:t>Protocols for Secure Communications</a:t>
            </a: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533400" y="0"/>
            <a:ext cx="8534400" cy="1371600"/>
          </a:xfrm>
        </p:spPr>
        <p:txBody>
          <a:bodyPr>
            <a:normAutofit/>
          </a:bodyPr>
          <a:lstStyle/>
          <a:p>
            <a:pPr algn="ctr" eaLnBrk="1" hangingPunct="1"/>
            <a:r>
              <a:rPr lang="en-US" dirty="0" smtClean="0">
                <a:solidFill>
                  <a:schemeClr val="bg1"/>
                </a:solidFill>
              </a:rPr>
              <a:t>Protocols for Secure Communications</a:t>
            </a:r>
          </a:p>
        </p:txBody>
      </p:sp>
      <p:sp>
        <p:nvSpPr>
          <p:cNvPr id="46085" name="Rectangle 3"/>
          <p:cNvSpPr>
            <a:spLocks noGrp="1" noChangeArrowheads="1"/>
          </p:cNvSpPr>
          <p:nvPr>
            <p:ph idx="1"/>
          </p:nvPr>
        </p:nvSpPr>
        <p:spPr>
          <a:xfrm>
            <a:off x="685800" y="1371600"/>
            <a:ext cx="7924800" cy="4953000"/>
          </a:xfrm>
        </p:spPr>
        <p:txBody>
          <a:bodyPr/>
          <a:lstStyle/>
          <a:p>
            <a:pPr>
              <a:spcBef>
                <a:spcPct val="100000"/>
              </a:spcBef>
            </a:pP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Securing TCP/IP with IPSec</a:t>
            </a:r>
          </a:p>
          <a:p>
            <a:pPr marL="548640" lvl="1" indent="-411480">
              <a:spcBef>
                <a:spcPct val="100000"/>
              </a:spcBef>
              <a:buClr>
                <a:schemeClr val="tx1">
                  <a:shade val="95000"/>
                </a:schemeClr>
              </a:buClr>
              <a:buSzPct val="65000"/>
              <a:buFont typeface="Wingdings 2"/>
              <a:buChar char=""/>
            </a:pP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Internet Protocol Security (IPSec): open source protocol to secure communications across any IP-based network</a:t>
            </a:r>
          </a:p>
          <a:p>
            <a:pPr lvl="1" eaLnBrk="1" hangingPunct="1">
              <a:spcBef>
                <a:spcPts val="1200"/>
              </a:spcBef>
            </a:pPr>
            <a:r>
              <a:rPr lang="en-US" dirty="0" smtClean="0"/>
              <a:t>IPSec designed to protect data integrity, user confidentiality, and authenticity at IP packet level</a:t>
            </a:r>
          </a:p>
          <a:p>
            <a:pPr lvl="1" eaLnBrk="1" hangingPunct="1"/>
            <a:endParaRPr lang="en-US" sz="2800" dirty="0" smtClean="0"/>
          </a:p>
        </p:txBody>
      </p:sp>
      <p:sp>
        <p:nvSpPr>
          <p:cNvPr id="46083" name="Slide Number Placeholder 5"/>
          <p:cNvSpPr>
            <a:spLocks noGrp="1"/>
          </p:cNvSpPr>
          <p:nvPr>
            <p:ph type="sldNum" sz="quarter" idx="12"/>
          </p:nvPr>
        </p:nvSpPr>
        <p:spPr>
          <a:xfrm>
            <a:off x="7239000" y="6400800"/>
            <a:ext cx="1905000" cy="457200"/>
          </a:xfrm>
          <a:prstGeom prst="rect">
            <a:avLst/>
          </a:prstGeom>
          <a:noFill/>
        </p:spPr>
        <p:txBody>
          <a:bodyPr/>
          <a:lstStyle/>
          <a:p>
            <a:fld id="{46107514-C64E-444A-B50A-67545071E565}" type="slidenum">
              <a:rPr lang="en-US"/>
              <a:pPr/>
              <a:t>57</a:t>
            </a:fld>
            <a:endParaRPr lang="en-US"/>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algn="ctr" eaLnBrk="1" hangingPunct="1"/>
            <a:r>
              <a:rPr lang="en-US" dirty="0" smtClean="0">
                <a:solidFill>
                  <a:schemeClr val="bg1"/>
                </a:solidFill>
              </a:rPr>
              <a:t>Defending Against Attacks</a:t>
            </a:r>
          </a:p>
        </p:txBody>
      </p:sp>
      <p:sp>
        <p:nvSpPr>
          <p:cNvPr id="55301" name="Rectangle 3"/>
          <p:cNvSpPr>
            <a:spLocks noGrp="1" noChangeArrowheads="1"/>
          </p:cNvSpPr>
          <p:nvPr>
            <p:ph idx="1"/>
          </p:nvPr>
        </p:nvSpPr>
        <p:spPr>
          <a:xfrm>
            <a:off x="685800" y="1447800"/>
            <a:ext cx="7924800" cy="4876800"/>
          </a:xfrm>
        </p:spPr>
        <p:txBody>
          <a:bodyPr/>
          <a:lstStyle/>
          <a:p>
            <a:pPr eaLnBrk="1" hangingPunct="1">
              <a:spcBef>
                <a:spcPct val="100000"/>
              </a:spcBef>
            </a:pPr>
            <a:r>
              <a:rPr lang="en-US" sz="32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No matter how sophisticated encryption and cryptosystems have become, if key is discovered, message can be determined</a:t>
            </a:r>
          </a:p>
          <a:p>
            <a:pPr eaLnBrk="1" hangingPunct="1">
              <a:spcBef>
                <a:spcPct val="100000"/>
              </a:spcBef>
            </a:pPr>
            <a:r>
              <a:rPr lang="en-US" dirty="0" smtClean="0"/>
              <a:t>Key management is not so much management of technology but rather management of people</a:t>
            </a:r>
          </a:p>
        </p:txBody>
      </p:sp>
      <p:sp>
        <p:nvSpPr>
          <p:cNvPr id="55299" name="Slide Number Placeholder 5"/>
          <p:cNvSpPr>
            <a:spLocks noGrp="1"/>
          </p:cNvSpPr>
          <p:nvPr>
            <p:ph type="sldNum" sz="quarter" idx="12"/>
          </p:nvPr>
        </p:nvSpPr>
        <p:spPr>
          <a:xfrm>
            <a:off x="7239000" y="6400800"/>
            <a:ext cx="1905000" cy="457200"/>
          </a:xfrm>
          <a:prstGeom prst="rect">
            <a:avLst/>
          </a:prstGeom>
          <a:noFill/>
        </p:spPr>
        <p:txBody>
          <a:bodyPr/>
          <a:lstStyle/>
          <a:p>
            <a:fld id="{9BB786CC-20EB-437A-8853-973EF14675D0}" type="slidenum">
              <a:rPr lang="en-US"/>
              <a:pPr/>
              <a:t>58</a:t>
            </a:fld>
            <a:endParaRPr lang="en-US"/>
          </a:p>
        </p:txBody>
      </p:sp>
      <p:sp>
        <p:nvSpPr>
          <p:cNvPr id="6" name="TextBox 5"/>
          <p:cNvSpPr txBox="1"/>
          <p:nvPr/>
        </p:nvSpPr>
        <p:spPr>
          <a:xfrm>
            <a:off x="8001000" y="5867400"/>
            <a:ext cx="1143000" cy="523220"/>
          </a:xfrm>
          <a:prstGeom prst="rect">
            <a:avLst/>
          </a:prstGeom>
          <a:noFill/>
        </p:spPr>
        <p:txBody>
          <a:bodyPr wrap="square" rtlCol="0">
            <a:spAutoFit/>
          </a:bodyPr>
          <a:lstStyle/>
          <a:p>
            <a:r>
              <a:rPr lang="en-US" sz="2800" dirty="0" smtClean="0"/>
              <a:t>-c</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8"/>
          <p:cNvSpPr>
            <a:spLocks noGrp="1" noChangeArrowheads="1"/>
          </p:cNvSpPr>
          <p:nvPr>
            <p:ph type="title"/>
          </p:nvPr>
        </p:nvSpPr>
        <p:spPr>
          <a:xfrm>
            <a:off x="457200" y="152400"/>
            <a:ext cx="8229600" cy="990600"/>
          </a:xfrm>
        </p:spPr>
        <p:txBody>
          <a:bodyPr/>
          <a:lstStyle/>
          <a:p>
            <a:pPr algn="ctr" eaLnBrk="1" hangingPunct="1"/>
            <a:r>
              <a:rPr lang="en-US" dirty="0" smtClean="0">
                <a:solidFill>
                  <a:schemeClr val="bg1"/>
                </a:solidFill>
              </a:rPr>
              <a:t>Definitions</a:t>
            </a:r>
          </a:p>
        </p:txBody>
      </p:sp>
      <p:sp>
        <p:nvSpPr>
          <p:cNvPr id="15365" name="Rectangle 9"/>
          <p:cNvSpPr>
            <a:spLocks noGrp="1" noChangeArrowheads="1"/>
          </p:cNvSpPr>
          <p:nvPr>
            <p:ph idx="1"/>
          </p:nvPr>
        </p:nvSpPr>
        <p:spPr>
          <a:xfrm>
            <a:off x="685800" y="1371600"/>
            <a:ext cx="7924800" cy="4953000"/>
          </a:xfrm>
        </p:spPr>
        <p:txBody>
          <a:bodyPr/>
          <a:lstStyle/>
          <a:p>
            <a:pPr eaLnBrk="1" hangingPunct="1">
              <a:spcBef>
                <a:spcPct val="100000"/>
              </a:spcBef>
            </a:pPr>
            <a:r>
              <a:rPr lang="en-US" b="1" dirty="0" smtClean="0">
                <a:solidFill>
                  <a:srgbClr val="66FF33"/>
                </a:solidFill>
              </a:rPr>
              <a:t>Cryptography</a:t>
            </a:r>
            <a:r>
              <a:rPr lang="en-US" dirty="0" smtClean="0"/>
              <a:t>: process of making and using codes to secure transmission of information</a:t>
            </a:r>
          </a:p>
          <a:p>
            <a:pPr eaLnBrk="1" hangingPunct="1">
              <a:spcBef>
                <a:spcPct val="100000"/>
              </a:spcBef>
            </a:pPr>
            <a:r>
              <a:rPr lang="en-US" b="1" dirty="0" smtClean="0">
                <a:solidFill>
                  <a:srgbClr val="FFFF00"/>
                </a:solidFill>
              </a:rPr>
              <a:t>Cryptanalysis</a:t>
            </a:r>
            <a:r>
              <a:rPr lang="en-US" dirty="0" smtClean="0"/>
              <a:t>: process of obtaining original message from encrypted message without knowing algorithms</a:t>
            </a:r>
          </a:p>
          <a:p>
            <a:pPr eaLnBrk="1" hangingPunct="1">
              <a:spcBef>
                <a:spcPct val="100000"/>
              </a:spcBef>
            </a:pPr>
            <a:r>
              <a:rPr lang="en-US" b="1" dirty="0" smtClean="0">
                <a:solidFill>
                  <a:srgbClr val="CC0000"/>
                </a:solidFill>
              </a:rPr>
              <a:t>Cryptology</a:t>
            </a:r>
            <a:r>
              <a:rPr lang="en-US" dirty="0" smtClean="0"/>
              <a:t>: science of encryption; combines cryptography and cryptanalysis</a:t>
            </a:r>
          </a:p>
        </p:txBody>
      </p:sp>
      <p:sp>
        <p:nvSpPr>
          <p:cNvPr id="15363" name="Slide Number Placeholder 5"/>
          <p:cNvSpPr>
            <a:spLocks noGrp="1"/>
          </p:cNvSpPr>
          <p:nvPr>
            <p:ph type="sldNum" sz="quarter" idx="12"/>
          </p:nvPr>
        </p:nvSpPr>
        <p:spPr>
          <a:xfrm>
            <a:off x="7239000" y="6400800"/>
            <a:ext cx="1905000" cy="457200"/>
          </a:xfrm>
          <a:prstGeom prst="rect">
            <a:avLst/>
          </a:prstGeom>
          <a:noFill/>
        </p:spPr>
        <p:txBody>
          <a:bodyPr/>
          <a:lstStyle/>
          <a:p>
            <a:fld id="{5BBF2695-3CDD-48B4-B2C0-E3E6A5CA6242}" type="slidenum">
              <a:rPr lang="en-US"/>
              <a:pPr/>
              <a:t>6</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fade">
                                      <p:cBhvr>
                                        <p:cTn id="7" dur="20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fade">
                                      <p:cBhvr>
                                        <p:cTn id="12" dur="2000"/>
                                        <p:tgtEl>
                                          <p:spTgt spid="153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fade">
                                      <p:cBhvr>
                                        <p:cTn id="17" dur="2000"/>
                                        <p:tgtEl>
                                          <p:spTgt spid="153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990600"/>
          </a:xfrm>
        </p:spPr>
        <p:txBody>
          <a:bodyPr/>
          <a:lstStyle/>
          <a:p>
            <a:pPr algn="ctr"/>
            <a:r>
              <a:rPr lang="en-US" dirty="0" smtClean="0">
                <a:solidFill>
                  <a:schemeClr val="bg1"/>
                </a:solidFill>
              </a:rPr>
              <a:t>Terminology</a:t>
            </a:r>
          </a:p>
        </p:txBody>
      </p:sp>
      <p:sp>
        <p:nvSpPr>
          <p:cNvPr id="3075" name="Rectangle 3"/>
          <p:cNvSpPr>
            <a:spLocks noGrp="1" noChangeArrowheads="1"/>
          </p:cNvSpPr>
          <p:nvPr>
            <p:ph idx="1"/>
          </p:nvPr>
        </p:nvSpPr>
        <p:spPr>
          <a:xfrm>
            <a:off x="457200" y="1295400"/>
            <a:ext cx="8686800" cy="5562600"/>
          </a:xfrm>
        </p:spPr>
        <p:txBody>
          <a:bodyPr/>
          <a:lstStyle/>
          <a:p>
            <a:pPr>
              <a:lnSpc>
                <a:spcPct val="90000"/>
              </a:lnSpc>
            </a:pPr>
            <a:r>
              <a:rPr lang="en-US" sz="2800" b="1" dirty="0" smtClean="0">
                <a:solidFill>
                  <a:srgbClr val="FFFF00"/>
                </a:solidFill>
              </a:rPr>
              <a:t>Clear Text </a:t>
            </a:r>
            <a:r>
              <a:rPr lang="en-US" sz="2800" dirty="0" smtClean="0">
                <a:solidFill>
                  <a:srgbClr val="FFFF00"/>
                </a:solidFill>
              </a:rPr>
              <a:t>or Plain Text</a:t>
            </a:r>
          </a:p>
          <a:p>
            <a:pPr lvl="1">
              <a:lnSpc>
                <a:spcPct val="90000"/>
              </a:lnSpc>
            </a:pPr>
            <a:r>
              <a:rPr lang="en-US" sz="2400" dirty="0" smtClean="0"/>
              <a:t>Any file or document that is unchanged and readable by the application that created it.</a:t>
            </a:r>
          </a:p>
          <a:p>
            <a:pPr>
              <a:lnSpc>
                <a:spcPct val="90000"/>
              </a:lnSpc>
              <a:spcBef>
                <a:spcPts val="1800"/>
              </a:spcBef>
            </a:pPr>
            <a:r>
              <a:rPr lang="en-US" sz="2800" b="1" dirty="0" smtClean="0">
                <a:solidFill>
                  <a:srgbClr val="CC0000"/>
                </a:solidFill>
              </a:rPr>
              <a:t>Cipher Text</a:t>
            </a:r>
          </a:p>
          <a:p>
            <a:pPr lvl="1">
              <a:lnSpc>
                <a:spcPct val="90000"/>
              </a:lnSpc>
            </a:pPr>
            <a:r>
              <a:rPr lang="en-US" sz="2400" dirty="0" smtClean="0"/>
              <a:t>A file or document that has been coded so that it cannot be read without conversion</a:t>
            </a:r>
          </a:p>
          <a:p>
            <a:pPr>
              <a:lnSpc>
                <a:spcPct val="90000"/>
              </a:lnSpc>
              <a:spcBef>
                <a:spcPts val="1800"/>
              </a:spcBef>
            </a:pPr>
            <a:r>
              <a:rPr lang="en-US"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Encryption</a:t>
            </a:r>
          </a:p>
          <a:p>
            <a:pPr lvl="1">
              <a:lnSpc>
                <a:spcPct val="90000"/>
              </a:lnSpc>
            </a:pPr>
            <a:r>
              <a:rPr lang="en-US" sz="2800"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Converting  Clear text to Cipher Text</a:t>
            </a:r>
          </a:p>
          <a:p>
            <a:pPr>
              <a:lnSpc>
                <a:spcPct val="90000"/>
              </a:lnSpc>
              <a:spcBef>
                <a:spcPts val="1800"/>
              </a:spcBef>
            </a:pPr>
            <a:r>
              <a:rPr lang="en-US" sz="2800" b="1" dirty="0" smtClean="0">
                <a:solidFill>
                  <a:srgbClr val="00FFFF"/>
                </a:solidFill>
              </a:rPr>
              <a:t>Decryption</a:t>
            </a:r>
          </a:p>
          <a:p>
            <a:pPr lvl="1">
              <a:lnSpc>
                <a:spcPct val="90000"/>
              </a:lnSpc>
            </a:pPr>
            <a:r>
              <a:rPr lang="en-US" sz="2400" dirty="0" smtClean="0"/>
              <a:t>Converting </a:t>
            </a:r>
            <a:r>
              <a:rPr lang="en-US" sz="2400" dirty="0" smtClean="0">
                <a:solidFill>
                  <a:srgbClr val="CC0000"/>
                </a:solidFill>
              </a:rPr>
              <a:t>Cipher Text </a:t>
            </a:r>
            <a:r>
              <a:rPr lang="en-US" sz="2400" dirty="0" smtClean="0"/>
              <a:t>back to </a:t>
            </a:r>
            <a:r>
              <a:rPr lang="en-US" dirty="0" smtClean="0">
                <a:solidFill>
                  <a:srgbClr val="FFFF00"/>
                </a:solidFill>
              </a:rPr>
              <a:t>Clear</a:t>
            </a:r>
            <a:r>
              <a:rPr lang="en-US" sz="2400" dirty="0" smtClean="0">
                <a:solidFill>
                  <a:srgbClr val="FFFF00"/>
                </a:solidFill>
              </a:rPr>
              <a:t> Text</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1143000"/>
          </a:xfrm>
        </p:spPr>
        <p:txBody>
          <a:bodyPr/>
          <a:lstStyle/>
          <a:p>
            <a:pPr algn="ctr"/>
            <a:r>
              <a:rPr lang="en-US" b="1" dirty="0" smtClean="0"/>
              <a:t> </a:t>
            </a:r>
            <a:r>
              <a:rPr lang="en-US" dirty="0" smtClean="0">
                <a:solidFill>
                  <a:schemeClr val="bg1"/>
                </a:solidFill>
              </a:rPr>
              <a:t>A  Different  C.I.A.</a:t>
            </a:r>
          </a:p>
        </p:txBody>
      </p:sp>
      <p:sp>
        <p:nvSpPr>
          <p:cNvPr id="4099" name="Rectangle 3"/>
          <p:cNvSpPr>
            <a:spLocks noGrp="1" noChangeArrowheads="1"/>
          </p:cNvSpPr>
          <p:nvPr>
            <p:ph idx="1"/>
          </p:nvPr>
        </p:nvSpPr>
        <p:spPr>
          <a:xfrm>
            <a:off x="457200" y="1295400"/>
            <a:ext cx="8229600" cy="5562600"/>
          </a:xfrm>
        </p:spPr>
        <p:txBody>
          <a:bodyPr/>
          <a:lstStyle/>
          <a:p>
            <a:pPr>
              <a:spcBef>
                <a:spcPct val="60000"/>
              </a:spcBef>
            </a:pPr>
            <a:r>
              <a:rPr lang="en-US" sz="5400" b="1" dirty="0" smtClean="0">
                <a:solidFill>
                  <a:srgbClr val="FFFF00"/>
                </a:solidFill>
              </a:rPr>
              <a:t>C</a:t>
            </a:r>
            <a:r>
              <a:rPr lang="en-US" sz="2800" dirty="0" smtClean="0"/>
              <a:t>onfidentiality: Keeping Data Secret</a:t>
            </a:r>
          </a:p>
          <a:p>
            <a:pPr lvl="1"/>
            <a:r>
              <a:rPr lang="en-US" sz="2400" dirty="0" smtClean="0"/>
              <a:t>Use </a:t>
            </a:r>
            <a:r>
              <a:rPr lang="en-US" sz="2400" b="1" dirty="0" smtClean="0">
                <a:solidFill>
                  <a:srgbClr val="FFFF00"/>
                </a:solidFill>
              </a:rPr>
              <a:t>Encryption</a:t>
            </a:r>
          </a:p>
          <a:p>
            <a:r>
              <a:rPr lang="en-US" sz="5400" b="1" dirty="0" smtClean="0">
                <a:solidFill>
                  <a:srgbClr val="0000FF"/>
                </a:solidFill>
              </a:rPr>
              <a:t>I</a:t>
            </a:r>
            <a:r>
              <a:rPr lang="en-US" sz="2800" dirty="0" smtClean="0"/>
              <a:t>ntegrity: Knowing data hasn’t been altered</a:t>
            </a:r>
          </a:p>
          <a:p>
            <a:pPr lvl="1"/>
            <a:r>
              <a:rPr lang="en-US" sz="2400" dirty="0" smtClean="0"/>
              <a:t>Use with </a:t>
            </a:r>
            <a:r>
              <a:rPr lang="en-US" sz="2400" b="1" dirty="0" smtClean="0">
                <a:solidFill>
                  <a:srgbClr val="0000FF"/>
                </a:solidFill>
              </a:rPr>
              <a:t>Hashes</a:t>
            </a:r>
          </a:p>
          <a:p>
            <a:r>
              <a:rPr lang="en-US" sz="5400" b="1" dirty="0" smtClean="0">
                <a:solidFill>
                  <a:srgbClr val="66FF33"/>
                </a:solidFill>
              </a:rPr>
              <a:t>A</a:t>
            </a:r>
            <a:r>
              <a:rPr lang="en-US" sz="2800" dirty="0" smtClean="0"/>
              <a:t>uthenticity: Knowing who sent the message</a:t>
            </a:r>
          </a:p>
          <a:p>
            <a:pPr lvl="1"/>
            <a:r>
              <a:rPr lang="en-US" sz="2400" dirty="0" smtClean="0"/>
              <a:t>Use </a:t>
            </a:r>
            <a:r>
              <a:rPr lang="en-US" sz="2400" b="1" dirty="0" smtClean="0">
                <a:solidFill>
                  <a:srgbClr val="66FF33"/>
                </a:solidFill>
              </a:rPr>
              <a:t>Certificates</a:t>
            </a:r>
            <a:r>
              <a:rPr lang="en-US" sz="2400" b="1" dirty="0" smtClean="0">
                <a:solidFill>
                  <a:schemeClr val="folHlink"/>
                </a:solidFill>
              </a:rPr>
              <a:t> </a:t>
            </a:r>
            <a:r>
              <a:rPr lang="en-US" sz="2400" dirty="0" smtClean="0"/>
              <a:t>&amp;</a:t>
            </a:r>
            <a:r>
              <a:rPr lang="en-US" sz="2400" b="1" dirty="0" smtClean="0">
                <a:solidFill>
                  <a:schemeClr val="folHlink"/>
                </a:solidFill>
              </a:rPr>
              <a:t> </a:t>
            </a:r>
            <a:r>
              <a:rPr lang="en-US" sz="2400" b="1" dirty="0" smtClean="0">
                <a:solidFill>
                  <a:srgbClr val="00FFFF"/>
                </a:solidFill>
              </a:rPr>
              <a:t>Digital Signatures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1066800"/>
          </a:xfrm>
        </p:spPr>
        <p:txBody>
          <a:bodyPr/>
          <a:lstStyle/>
          <a:p>
            <a:r>
              <a:rPr lang="en-US" dirty="0" smtClean="0">
                <a:solidFill>
                  <a:schemeClr val="bg1"/>
                </a:solidFill>
              </a:rPr>
              <a:t>Simple  Encryption  Example</a:t>
            </a:r>
          </a:p>
        </p:txBody>
      </p:sp>
      <p:sp>
        <p:nvSpPr>
          <p:cNvPr id="5123" name="Rectangle 3"/>
          <p:cNvSpPr>
            <a:spLocks noGrp="1" noChangeArrowheads="1"/>
          </p:cNvSpPr>
          <p:nvPr>
            <p:ph idx="1"/>
          </p:nvPr>
        </p:nvSpPr>
        <p:spPr>
          <a:xfrm>
            <a:off x="457200" y="1371600"/>
            <a:ext cx="8686800" cy="5257800"/>
          </a:xfrm>
        </p:spPr>
        <p:txBody>
          <a:bodyPr>
            <a:normAutofit fontScale="92500"/>
          </a:bodyPr>
          <a:lstStyle/>
          <a:p>
            <a:pPr>
              <a:spcBef>
                <a:spcPct val="50000"/>
              </a:spcBef>
              <a:buFont typeface="Wingdings" pitchFamily="2" charset="2"/>
              <a:buNone/>
            </a:pPr>
            <a:r>
              <a:rPr lang="en-US" sz="32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One simple form of encryption is substitution cipher</a:t>
            </a:r>
          </a:p>
          <a:p>
            <a:pPr>
              <a:spcBef>
                <a:spcPct val="50000"/>
              </a:spcBef>
            </a:pPr>
            <a:r>
              <a:rPr lang="en-US" sz="2800" dirty="0" smtClean="0"/>
              <a:t>Clear text:  </a:t>
            </a:r>
            <a:r>
              <a:rPr lang="en-US" sz="2800" b="1" dirty="0" smtClean="0">
                <a:solidFill>
                  <a:srgbClr val="66FF33"/>
                </a:solidFill>
              </a:rPr>
              <a:t>HELLO</a:t>
            </a:r>
          </a:p>
          <a:p>
            <a:pPr>
              <a:spcBef>
                <a:spcPct val="50000"/>
              </a:spcBef>
            </a:pPr>
            <a:r>
              <a:rPr lang="en-US" sz="32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Algorithm: Substitute letters by Key characters to the right in the alphabet</a:t>
            </a:r>
          </a:p>
          <a:p>
            <a:pPr>
              <a:spcBef>
                <a:spcPct val="50000"/>
              </a:spcBef>
            </a:pPr>
            <a:r>
              <a:rPr lang="en-US" sz="32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Key:  1</a:t>
            </a:r>
          </a:p>
          <a:p>
            <a:pPr>
              <a:spcBef>
                <a:spcPct val="50000"/>
              </a:spcBef>
            </a:pPr>
            <a:r>
              <a:rPr lang="en-US" sz="3200" b="1" dirty="0">
                <a:solidFill>
                  <a:schemeClr val="bg1"/>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Encryption: A+1=B, B+1=C,… Z+1=A</a:t>
            </a:r>
          </a:p>
          <a:p>
            <a:pPr>
              <a:spcBef>
                <a:spcPct val="50000"/>
              </a:spcBef>
            </a:pPr>
            <a:r>
              <a:rPr lang="en-US" sz="2800" dirty="0" smtClean="0"/>
              <a:t>Cipher text: </a:t>
            </a:r>
            <a:r>
              <a:rPr lang="en-US" sz="2800" b="1" dirty="0" smtClean="0">
                <a:solidFill>
                  <a:srgbClr val="66FF33"/>
                </a:solidFill>
              </a:rPr>
              <a:t>IFMMP</a:t>
            </a:r>
          </a:p>
          <a:p>
            <a:pPr>
              <a:spcBef>
                <a:spcPct val="50000"/>
              </a:spcBef>
            </a:pPr>
            <a:r>
              <a:rPr lang="en-US" sz="2800" dirty="0" smtClean="0"/>
              <a:t>Both Sender and Receiver must use the same algorithm and have copies of the </a:t>
            </a:r>
            <a:r>
              <a:rPr lang="en-US" sz="2800" b="1" dirty="0" smtClean="0">
                <a:solidFill>
                  <a:srgbClr val="00FFFF"/>
                </a:solidFill>
              </a:rPr>
              <a:t>Key</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CSVFORMAT" val="0"/>
  <p:tag name="RESPCOUNTERFORMAT" val="0"/>
  <p:tag name="ALLOWDUPLICATES" val="False"/>
  <p:tag name="REVIEWONLY" val="False"/>
  <p:tag name="RACEANIMATIONSPEED" val="3"/>
  <p:tag name="BUBBLENAMEVISIBLE" val="True"/>
  <p:tag name="CUSTOMGRIDBACKCOLOR" val="-722948"/>
  <p:tag name="USESCHEMECOLORS" val="True"/>
  <p:tag name="GRIDROTATIONINTERVAL" val="2"/>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DELIMITERS" val="3.1"/>
  <p:tag name="TPFULLVERSION" val="4.2.3.231"/>
  <p:tag name="ADVANCEDSETTINGSVIEW" val="True"/>
  <p:tag name="CHARTCOLORINDICES" val="6,4,46,8,39,2,44,9,5,16,10,3"/>
  <p:tag name="CHARTCOLORS" val="1"/>
  <p:tag name="POWERPOINTVERSION" val="14.0"/>
  <p:tag name="TASKPANEKEY" val="1f3fb74a-80ab-4be3-9703-f6b7505589ad"/>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Lst>
</file>

<file path=ppt/tags/tag44.xml><?xml version="1.0" encoding="utf-8"?>
<p:tagLst xmlns:a="http://schemas.openxmlformats.org/drawingml/2006/main" xmlns:r="http://schemas.openxmlformats.org/officeDocument/2006/relationships" xmlns:p="http://schemas.openxmlformats.org/presentationml/2006/main">
  <p:tag name="NOPREFERENCE" val="False"/>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Lst>
</file>

<file path=ppt/tags/tag49.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50.xml><?xml version="1.0" encoding="utf-8"?>
<p:tagLst xmlns:a="http://schemas.openxmlformats.org/drawingml/2006/main" xmlns:r="http://schemas.openxmlformats.org/officeDocument/2006/relationships" xmlns:p="http://schemas.openxmlformats.org/presentationml/2006/main">
  <p:tag name="NOPREFERENCE" val="False"/>
</p:tagLst>
</file>

<file path=ppt/tags/tag51.xml><?xml version="1.0" encoding="utf-8"?>
<p:tagLst xmlns:a="http://schemas.openxmlformats.org/drawingml/2006/main" xmlns:r="http://schemas.openxmlformats.org/officeDocument/2006/relationships" xmlns:p="http://schemas.openxmlformats.org/presentationml/2006/main">
  <p:tag name="NOPREFERENCE" val="False"/>
</p:tagLst>
</file>

<file path=ppt/tags/tag52.xml><?xml version="1.0" encoding="utf-8"?>
<p:tagLst xmlns:a="http://schemas.openxmlformats.org/drawingml/2006/main" xmlns:r="http://schemas.openxmlformats.org/officeDocument/2006/relationships" xmlns:p="http://schemas.openxmlformats.org/presentationml/2006/main">
  <p:tag name="NOPREFERENCE" val="False"/>
</p:tagLst>
</file>

<file path=ppt/tags/tag53.xml><?xml version="1.0" encoding="utf-8"?>
<p:tagLst xmlns:a="http://schemas.openxmlformats.org/drawingml/2006/main" xmlns:r="http://schemas.openxmlformats.org/officeDocument/2006/relationships" xmlns:p="http://schemas.openxmlformats.org/presentationml/2006/main">
  <p:tag name="NOPREFERENCE" val="False"/>
</p:tagLst>
</file>

<file path=ppt/tags/tag54.xml><?xml version="1.0" encoding="utf-8"?>
<p:tagLst xmlns:a="http://schemas.openxmlformats.org/drawingml/2006/main" xmlns:r="http://schemas.openxmlformats.org/officeDocument/2006/relationships" xmlns:p="http://schemas.openxmlformats.org/presentationml/2006/main">
  <p:tag name="NOPREFERENCE" val="False"/>
</p:tagLst>
</file>

<file path=ppt/tags/tag55.xml><?xml version="1.0" encoding="utf-8"?>
<p:tagLst xmlns:a="http://schemas.openxmlformats.org/drawingml/2006/main" xmlns:r="http://schemas.openxmlformats.org/officeDocument/2006/relationships" xmlns:p="http://schemas.openxmlformats.org/presentationml/2006/main">
  <p:tag name="NOPREFERENCE" val="False"/>
</p:tagLst>
</file>

<file path=ppt/tags/tag56.xml><?xml version="1.0" encoding="utf-8"?>
<p:tagLst xmlns:a="http://schemas.openxmlformats.org/drawingml/2006/main" xmlns:r="http://schemas.openxmlformats.org/officeDocument/2006/relationships" xmlns:p="http://schemas.openxmlformats.org/presentationml/2006/main">
  <p:tag name="NOPREFERENCE" val="False"/>
</p:tagLst>
</file>

<file path=ppt/tags/tag57.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2396</TotalTime>
  <Words>4519</Words>
  <Application>Microsoft Office PowerPoint</Application>
  <PresentationFormat>On-screen Show (4:3)</PresentationFormat>
  <Paragraphs>529</Paragraphs>
  <Slides>58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Arial Black</vt:lpstr>
      <vt:lpstr>Book Antiqua</vt:lpstr>
      <vt:lpstr>Calibri</vt:lpstr>
      <vt:lpstr>Lucida Sans</vt:lpstr>
      <vt:lpstr>Tahoma</vt:lpstr>
      <vt:lpstr>Times New Roman</vt:lpstr>
      <vt:lpstr>Wingdings</vt:lpstr>
      <vt:lpstr>Wingdings 2</vt:lpstr>
      <vt:lpstr>Wingdings 3</vt:lpstr>
      <vt:lpstr>Apex</vt:lpstr>
      <vt:lpstr>Access Control &amp; Cryptography</vt:lpstr>
      <vt:lpstr>Access Control</vt:lpstr>
      <vt:lpstr>Single Factor Authentication</vt:lpstr>
      <vt:lpstr>Multi-Factor Authentication</vt:lpstr>
      <vt:lpstr>Chapter 8</vt:lpstr>
      <vt:lpstr>Definitions</vt:lpstr>
      <vt:lpstr>Terminology</vt:lpstr>
      <vt:lpstr> A  Different  C.I.A.</vt:lpstr>
      <vt:lpstr>Simple  Encryption  Example</vt:lpstr>
      <vt:lpstr>Encryption  Example</vt:lpstr>
      <vt:lpstr>Encryption Keys</vt:lpstr>
      <vt:lpstr>Symmetric Keys</vt:lpstr>
      <vt:lpstr>Asymmetric Keys</vt:lpstr>
      <vt:lpstr>How Asymmetric  Encryption Works</vt:lpstr>
      <vt:lpstr>Santa uses Acme (Secret Flying Reindeer Feed Mix)</vt:lpstr>
      <vt:lpstr>Santa’s Dilemma: Getting a confidential message to Acme</vt:lpstr>
      <vt:lpstr>Santa’s Dilemma: Plain Text can be Intercepted and Read</vt:lpstr>
      <vt:lpstr>Public/Private Key Pairs</vt:lpstr>
      <vt:lpstr>Santa Sends His Public Key</vt:lpstr>
      <vt:lpstr>Public Keys are not Secret</vt:lpstr>
      <vt:lpstr>Acme Sends Their Public Key</vt:lpstr>
      <vt:lpstr>Keys have been Exchanged</vt:lpstr>
      <vt:lpstr>Santa Encrypts Message with Acme’s Public Key</vt:lpstr>
      <vt:lpstr>Message is transmitted over the  insecure network</vt:lpstr>
      <vt:lpstr>Decryption Review</vt:lpstr>
      <vt:lpstr>Message is decrypted with  Acme’s Private Key</vt:lpstr>
      <vt:lpstr>Summary of Public/Private Key Operation            </vt:lpstr>
      <vt:lpstr>Cipher Methods</vt:lpstr>
      <vt:lpstr>Cipher Methods</vt:lpstr>
      <vt:lpstr>Common Encryption Algorithms</vt:lpstr>
      <vt:lpstr>Common Encryption Continued..</vt:lpstr>
      <vt:lpstr>PowerPoint Presentation</vt:lpstr>
      <vt:lpstr>Cipher Methods</vt:lpstr>
      <vt:lpstr>Exclusive  OR  Operations</vt:lpstr>
      <vt:lpstr>Hash Functions</vt:lpstr>
      <vt:lpstr>Hashing</vt:lpstr>
      <vt:lpstr>Hashing</vt:lpstr>
      <vt:lpstr>Hashing Algorithim Examples</vt:lpstr>
      <vt:lpstr>Encryption Key Size</vt:lpstr>
      <vt:lpstr>Brute Force Attack Implications</vt:lpstr>
      <vt:lpstr>Cracking Made Simple</vt:lpstr>
      <vt:lpstr>Digital Signatures</vt:lpstr>
      <vt:lpstr>Digital Signatures (Signing)</vt:lpstr>
      <vt:lpstr>Creating the Hash  (Message Digest)</vt:lpstr>
      <vt:lpstr>Sending the Signed Message</vt:lpstr>
      <vt:lpstr>Verifying the Message  (At the receiving end)</vt:lpstr>
      <vt:lpstr>Digital Certificates </vt:lpstr>
      <vt:lpstr>What Is a Digital Certificate? </vt:lpstr>
      <vt:lpstr>Certificate Contents Examples</vt:lpstr>
      <vt:lpstr>Figure 8-5 Digital Signatures</vt:lpstr>
      <vt:lpstr>Hybrid Cryptography Systems</vt:lpstr>
      <vt:lpstr>Steganography</vt:lpstr>
      <vt:lpstr>NTFS  Hidden Data Streams</vt:lpstr>
      <vt:lpstr>Protocols for Secure Communications</vt:lpstr>
      <vt:lpstr>Protocols for Secure Communications</vt:lpstr>
      <vt:lpstr>PowerPoint Presentation</vt:lpstr>
      <vt:lpstr>Protocols for Secure Communications</vt:lpstr>
      <vt:lpstr>Defending Against Attacks</vt:lpstr>
    </vt:vector>
  </TitlesOfParts>
  <Company>Senexet Computer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Bruce Staehle</dc:creator>
  <cp:lastModifiedBy>jason</cp:lastModifiedBy>
  <cp:revision>116</cp:revision>
  <dcterms:created xsi:type="dcterms:W3CDTF">2008-02-10T15:42:52Z</dcterms:created>
  <dcterms:modified xsi:type="dcterms:W3CDTF">2016-02-10T14:47:47Z</dcterms:modified>
</cp:coreProperties>
</file>