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9" r:id="rId2"/>
    <p:sldId id="264" r:id="rId3"/>
    <p:sldId id="282" r:id="rId4"/>
    <p:sldId id="257" r:id="rId5"/>
    <p:sldId id="280" r:id="rId6"/>
    <p:sldId id="265" r:id="rId7"/>
    <p:sldId id="281" r:id="rId8"/>
    <p:sldId id="284" r:id="rId9"/>
    <p:sldId id="258" r:id="rId10"/>
    <p:sldId id="283" r:id="rId11"/>
    <p:sldId id="268" r:id="rId12"/>
    <p:sldId id="285" r:id="rId13"/>
    <p:sldId id="260" r:id="rId14"/>
    <p:sldId id="267"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S, Hayley (NOTTINGHAM CITYCARE PARTNERSHIP)" initials="EH(CP" lastIdx="8" clrIdx="0">
    <p:extLst>
      <p:ext uri="{19B8F6BF-5375-455C-9EA6-DF929625EA0E}">
        <p15:presenceInfo xmlns:p15="http://schemas.microsoft.com/office/powerpoint/2012/main" userId="S::hayley.ellis6@nhs.net::8bc66405-cbc5-4acb-a687-e1f45852a2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46F"/>
    <a:srgbClr val="E214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3792" autoAdjust="0"/>
  </p:normalViewPr>
  <p:slideViewPr>
    <p:cSldViewPr snapToGrid="0" snapToObjects="1">
      <p:cViewPr varScale="1">
        <p:scale>
          <a:sx n="67" d="100"/>
          <a:sy n="67" d="100"/>
        </p:scale>
        <p:origin x="568"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2DACA-0765-4549-B17C-D00EFAE3976D}" type="datetimeFigureOut">
              <a:rPr lang="en-GB" smtClean="0"/>
              <a:t>02/02/2022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F5D43-4238-487C-B974-5A99A96ABA38}" type="slidenum">
              <a:rPr lang="en-GB" smtClean="0"/>
              <a:t>‹#›</a:t>
            </a:fld>
            <a:endParaRPr lang="en-GB"/>
          </a:p>
        </p:txBody>
      </p:sp>
    </p:spTree>
    <p:extLst>
      <p:ext uri="{BB962C8B-B14F-4D97-AF65-F5344CB8AC3E}">
        <p14:creationId xmlns:p14="http://schemas.microsoft.com/office/powerpoint/2010/main" val="4246352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presentation provides an overview of the changes to the Healthy Start Scheme, it is hoped that this information will enable family facing services to discuss the scheme confidently and provide advice and guidance when needed.</a:t>
            </a:r>
          </a:p>
          <a:p>
            <a:endParaRPr lang="en-GB" dirty="0"/>
          </a:p>
        </p:txBody>
      </p:sp>
      <p:sp>
        <p:nvSpPr>
          <p:cNvPr id="4" name="Slide Number Placeholder 3"/>
          <p:cNvSpPr>
            <a:spLocks noGrp="1"/>
          </p:cNvSpPr>
          <p:nvPr>
            <p:ph type="sldNum" sz="quarter" idx="5"/>
          </p:nvPr>
        </p:nvSpPr>
        <p:spPr/>
        <p:txBody>
          <a:bodyPr/>
          <a:lstStyle/>
          <a:p>
            <a:fld id="{C884F55A-CD52-4CDA-821E-5978D38C59D7}" type="slidenum">
              <a:rPr lang="en-GB" smtClean="0"/>
              <a:t>1</a:t>
            </a:fld>
            <a:endParaRPr lang="en-GB"/>
          </a:p>
        </p:txBody>
      </p:sp>
    </p:spTree>
    <p:extLst>
      <p:ext uri="{BB962C8B-B14F-4D97-AF65-F5344CB8AC3E}">
        <p14:creationId xmlns:p14="http://schemas.microsoft.com/office/powerpoint/2010/main" val="1180863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884F55A-CD52-4CDA-821E-5978D38C59D7}" type="slidenum">
              <a:rPr lang="en-GB" smtClean="0"/>
              <a:t>13</a:t>
            </a:fld>
            <a:endParaRPr lang="en-GB"/>
          </a:p>
        </p:txBody>
      </p:sp>
    </p:spTree>
    <p:extLst>
      <p:ext uri="{BB962C8B-B14F-4D97-AF65-F5344CB8AC3E}">
        <p14:creationId xmlns:p14="http://schemas.microsoft.com/office/powerpoint/2010/main" val="1185955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884F55A-CD52-4CDA-821E-5978D38C59D7}" type="slidenum">
              <a:rPr lang="en-GB" smtClean="0"/>
              <a:t>14</a:t>
            </a:fld>
            <a:endParaRPr lang="en-GB"/>
          </a:p>
        </p:txBody>
      </p:sp>
    </p:spTree>
    <p:extLst>
      <p:ext uri="{BB962C8B-B14F-4D97-AF65-F5344CB8AC3E}">
        <p14:creationId xmlns:p14="http://schemas.microsoft.com/office/powerpoint/2010/main" val="708204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884F55A-CD52-4CDA-821E-5978D38C59D7}" type="slidenum">
              <a:rPr lang="en-GB" smtClean="0"/>
              <a:t>15</a:t>
            </a:fld>
            <a:endParaRPr lang="en-GB"/>
          </a:p>
        </p:txBody>
      </p:sp>
    </p:spTree>
    <p:extLst>
      <p:ext uri="{BB962C8B-B14F-4D97-AF65-F5344CB8AC3E}">
        <p14:creationId xmlns:p14="http://schemas.microsoft.com/office/powerpoint/2010/main" val="255301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884F55A-CD52-4CDA-821E-5978D38C59D7}" type="slidenum">
              <a:rPr lang="en-GB" smtClean="0"/>
              <a:t>4</a:t>
            </a:fld>
            <a:endParaRPr lang="en-GB"/>
          </a:p>
        </p:txBody>
      </p:sp>
    </p:spTree>
    <p:extLst>
      <p:ext uri="{BB962C8B-B14F-4D97-AF65-F5344CB8AC3E}">
        <p14:creationId xmlns:p14="http://schemas.microsoft.com/office/powerpoint/2010/main" val="355185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Eligible families can apply online at www.healthystart.nhs.uk/how-to-apply, however, typically, eligible families for whom English is not a first language are less likely to apply for the Healthy Start scheme. </a:t>
            </a:r>
          </a:p>
          <a:p>
            <a:endParaRPr lang="en-GB" dirty="0"/>
          </a:p>
          <a:p>
            <a:r>
              <a:rPr lang="en-GB" dirty="0"/>
              <a:t>They may benefit from targeted efforts to increase awareness of the scheme alongside additional support to complete the online application form.</a:t>
            </a:r>
          </a:p>
          <a:p>
            <a:endParaRPr lang="en-GB" dirty="0"/>
          </a:p>
          <a:p>
            <a:r>
              <a:rPr lang="en-GB" dirty="0"/>
              <a:t>An interpreter service is available by calling the Healthy Start helpline on 0300 330 7010 and selecting option 3 or by emailing healthy.start@nhsbsa.nhs.uk</a:t>
            </a:r>
          </a:p>
          <a:p>
            <a:r>
              <a:rPr lang="en-GB" dirty="0"/>
              <a:t> It is worth noting that that the helpline is in an automated call in English</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Applicants need to provide the following information on their application form:</a:t>
            </a:r>
          </a:p>
          <a:p>
            <a:pPr marL="171450" indent="-171450">
              <a:buFont typeface="Arial" panose="020B0604020202020204" pitchFamily="34" charset="0"/>
              <a:buChar char="•"/>
            </a:pPr>
            <a:r>
              <a:rPr lang="en-GB" dirty="0"/>
              <a:t>Name</a:t>
            </a:r>
          </a:p>
          <a:p>
            <a:pPr marL="171450" indent="-171450">
              <a:buFont typeface="Arial" panose="020B0604020202020204" pitchFamily="34" charset="0"/>
              <a:buChar char="•"/>
            </a:pPr>
            <a:r>
              <a:rPr lang="en-GB" dirty="0"/>
              <a:t>Address</a:t>
            </a:r>
          </a:p>
          <a:p>
            <a:pPr marL="171450" indent="-171450">
              <a:buFont typeface="Arial" panose="020B0604020202020204" pitchFamily="34" charset="0"/>
              <a:buChar char="•"/>
            </a:pPr>
            <a:r>
              <a:rPr lang="en-GB" dirty="0"/>
              <a:t>Date of birth</a:t>
            </a:r>
          </a:p>
          <a:p>
            <a:pPr marL="171450" indent="-171450">
              <a:buFont typeface="Arial" panose="020B0604020202020204" pitchFamily="34" charset="0"/>
              <a:buChar char="•"/>
            </a:pPr>
            <a:r>
              <a:rPr lang="en-GB" dirty="0"/>
              <a:t>National Insurance number</a:t>
            </a:r>
          </a:p>
          <a:p>
            <a:pPr marL="171450" indent="-171450">
              <a:buFont typeface="Arial" panose="020B0604020202020204" pitchFamily="34" charset="0"/>
              <a:buChar char="•"/>
            </a:pPr>
            <a:r>
              <a:rPr lang="en-GB" dirty="0"/>
              <a:t>Baby’s due date or child’s birth date</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C884F55A-CD52-4CDA-821E-5978D38C59D7}" type="slidenum">
              <a:rPr lang="en-GB" smtClean="0"/>
              <a:t>5</a:t>
            </a:fld>
            <a:endParaRPr lang="en-GB"/>
          </a:p>
        </p:txBody>
      </p:sp>
    </p:spTree>
    <p:extLst>
      <p:ext uri="{BB962C8B-B14F-4D97-AF65-F5344CB8AC3E}">
        <p14:creationId xmlns:p14="http://schemas.microsoft.com/office/powerpoint/2010/main" val="3301202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DF5D43-4238-487C-B974-5A99A96ABA38}" type="slidenum">
              <a:rPr lang="en-GB" smtClean="0"/>
              <a:t>6</a:t>
            </a:fld>
            <a:endParaRPr lang="en-GB"/>
          </a:p>
        </p:txBody>
      </p:sp>
    </p:spTree>
    <p:extLst>
      <p:ext uri="{BB962C8B-B14F-4D97-AF65-F5344CB8AC3E}">
        <p14:creationId xmlns:p14="http://schemas.microsoft.com/office/powerpoint/2010/main" val="3550996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884F55A-CD52-4CDA-821E-5978D38C59D7}" type="slidenum">
              <a:rPr lang="en-GB" smtClean="0"/>
              <a:t>7</a:t>
            </a:fld>
            <a:endParaRPr lang="en-GB"/>
          </a:p>
        </p:txBody>
      </p:sp>
    </p:spTree>
    <p:extLst>
      <p:ext uri="{BB962C8B-B14F-4D97-AF65-F5344CB8AC3E}">
        <p14:creationId xmlns:p14="http://schemas.microsoft.com/office/powerpoint/2010/main" val="37087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C884F55A-CD52-4CDA-821E-5978D38C59D7}" type="slidenum">
              <a:rPr lang="en-GB" smtClean="0"/>
              <a:t>8</a:t>
            </a:fld>
            <a:endParaRPr lang="en-GB"/>
          </a:p>
        </p:txBody>
      </p:sp>
    </p:spTree>
    <p:extLst>
      <p:ext uri="{BB962C8B-B14F-4D97-AF65-F5344CB8AC3E}">
        <p14:creationId xmlns:p14="http://schemas.microsoft.com/office/powerpoint/2010/main" val="330573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C884F55A-CD52-4CDA-821E-5978D38C59D7}" type="slidenum">
              <a:rPr lang="en-GB" smtClean="0"/>
              <a:t>9</a:t>
            </a:fld>
            <a:endParaRPr lang="en-GB"/>
          </a:p>
        </p:txBody>
      </p:sp>
    </p:spTree>
    <p:extLst>
      <p:ext uri="{BB962C8B-B14F-4D97-AF65-F5344CB8AC3E}">
        <p14:creationId xmlns:p14="http://schemas.microsoft.com/office/powerpoint/2010/main" val="1760493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C884F55A-CD52-4CDA-821E-5978D38C59D7}" type="slidenum">
              <a:rPr lang="en-GB" smtClean="0"/>
              <a:t>10</a:t>
            </a:fld>
            <a:endParaRPr lang="en-GB"/>
          </a:p>
        </p:txBody>
      </p:sp>
    </p:spTree>
    <p:extLst>
      <p:ext uri="{BB962C8B-B14F-4D97-AF65-F5344CB8AC3E}">
        <p14:creationId xmlns:p14="http://schemas.microsoft.com/office/powerpoint/2010/main" val="1253795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02BBE1E-B8D5-48B5-9352-18731CD502F8}"/>
              </a:ext>
            </a:extLst>
          </p:cNvPr>
          <p:cNvSpPr>
            <a:spLocks noGrp="1"/>
          </p:cNvSpPr>
          <p:nvPr>
            <p:ph type="body" idx="1"/>
          </p:nvPr>
        </p:nvSpPr>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E5E1-82B3-A146-B49F-0586141775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9222F9-24EA-0C48-B21E-C36C56A9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3BCF76-07D2-CD49-A77A-9AC8083EDCAA}"/>
              </a:ext>
            </a:extLst>
          </p:cNvPr>
          <p:cNvSpPr>
            <a:spLocks noGrp="1"/>
          </p:cNvSpPr>
          <p:nvPr>
            <p:ph type="dt" sz="half" idx="10"/>
          </p:nvPr>
        </p:nvSpPr>
        <p:spPr/>
        <p:txBody>
          <a:bodyPr/>
          <a:lstStyle/>
          <a:p>
            <a:fld id="{D52E9D9B-043D-F245-AD74-E662B74AD6F5}" type="datetimeFigureOut">
              <a:rPr lang="en-US" smtClean="0"/>
              <a:t>2/2/2022</a:t>
            </a:fld>
            <a:endParaRPr lang="en-US"/>
          </a:p>
        </p:txBody>
      </p:sp>
      <p:sp>
        <p:nvSpPr>
          <p:cNvPr id="5" name="Footer Placeholder 4">
            <a:extLst>
              <a:ext uri="{FF2B5EF4-FFF2-40B4-BE49-F238E27FC236}">
                <a16:creationId xmlns:a16="http://schemas.microsoft.com/office/drawing/2014/main" id="{8561CFCF-5EAF-BB4C-A3A9-83DFDE936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B675E-8BB0-564F-BC20-570D203AC927}"/>
              </a:ext>
            </a:extLst>
          </p:cNvPr>
          <p:cNvSpPr>
            <a:spLocks noGrp="1"/>
          </p:cNvSpPr>
          <p:nvPr>
            <p:ph type="sldNum" sz="quarter" idx="12"/>
          </p:nvPr>
        </p:nvSpPr>
        <p:spPr/>
        <p:txBody>
          <a:bodyPr/>
          <a:lstStyle/>
          <a:p>
            <a:fld id="{BFFA6C1E-134E-6D4E-BB5D-34967EF11FA6}" type="slidenum">
              <a:rPr lang="en-US" smtClean="0"/>
              <a:t>‹#›</a:t>
            </a:fld>
            <a:endParaRPr lang="en-US"/>
          </a:p>
        </p:txBody>
      </p:sp>
    </p:spTree>
    <p:extLst>
      <p:ext uri="{BB962C8B-B14F-4D97-AF65-F5344CB8AC3E}">
        <p14:creationId xmlns:p14="http://schemas.microsoft.com/office/powerpoint/2010/main" val="4195082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0D28-C025-2443-8A2D-A8DF4A54F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B3F69B-C981-634D-848B-0BDB598AA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1E9FD3-D008-E546-A93E-B148E9EA5401}"/>
              </a:ext>
            </a:extLst>
          </p:cNvPr>
          <p:cNvSpPr>
            <a:spLocks noGrp="1"/>
          </p:cNvSpPr>
          <p:nvPr>
            <p:ph type="dt" sz="half" idx="10"/>
          </p:nvPr>
        </p:nvSpPr>
        <p:spPr/>
        <p:txBody>
          <a:bodyPr/>
          <a:lstStyle/>
          <a:p>
            <a:fld id="{D52E9D9B-043D-F245-AD74-E662B74AD6F5}" type="datetimeFigureOut">
              <a:rPr lang="en-US" smtClean="0"/>
              <a:t>2/2/2022</a:t>
            </a:fld>
            <a:endParaRPr lang="en-US"/>
          </a:p>
        </p:txBody>
      </p:sp>
      <p:sp>
        <p:nvSpPr>
          <p:cNvPr id="5" name="Footer Placeholder 4">
            <a:extLst>
              <a:ext uri="{FF2B5EF4-FFF2-40B4-BE49-F238E27FC236}">
                <a16:creationId xmlns:a16="http://schemas.microsoft.com/office/drawing/2014/main" id="{A7BE33D4-00F1-5C49-8A1C-20F518A12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24BD5-0E2E-9346-B64E-948083587A91}"/>
              </a:ext>
            </a:extLst>
          </p:cNvPr>
          <p:cNvSpPr>
            <a:spLocks noGrp="1"/>
          </p:cNvSpPr>
          <p:nvPr>
            <p:ph type="sldNum" sz="quarter" idx="12"/>
          </p:nvPr>
        </p:nvSpPr>
        <p:spPr/>
        <p:txBody>
          <a:bodyPr/>
          <a:lstStyle/>
          <a:p>
            <a:fld id="{BFFA6C1E-134E-6D4E-BB5D-34967EF11FA6}" type="slidenum">
              <a:rPr lang="en-US" smtClean="0"/>
              <a:t>‹#›</a:t>
            </a:fld>
            <a:endParaRPr lang="en-US"/>
          </a:p>
        </p:txBody>
      </p:sp>
    </p:spTree>
    <p:extLst>
      <p:ext uri="{BB962C8B-B14F-4D97-AF65-F5344CB8AC3E}">
        <p14:creationId xmlns:p14="http://schemas.microsoft.com/office/powerpoint/2010/main" val="61584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D00ED-284A-5A40-BB73-7DAB42C97D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71B475-20B0-9D4E-A70F-BD23CC6101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DE52B-8C10-344C-A818-4A97966CEA6B}"/>
              </a:ext>
            </a:extLst>
          </p:cNvPr>
          <p:cNvSpPr>
            <a:spLocks noGrp="1"/>
          </p:cNvSpPr>
          <p:nvPr>
            <p:ph type="dt" sz="half" idx="10"/>
          </p:nvPr>
        </p:nvSpPr>
        <p:spPr/>
        <p:txBody>
          <a:bodyPr/>
          <a:lstStyle/>
          <a:p>
            <a:fld id="{D52E9D9B-043D-F245-AD74-E662B74AD6F5}" type="datetimeFigureOut">
              <a:rPr lang="en-US" smtClean="0"/>
              <a:t>2/2/2022</a:t>
            </a:fld>
            <a:endParaRPr lang="en-US"/>
          </a:p>
        </p:txBody>
      </p:sp>
      <p:sp>
        <p:nvSpPr>
          <p:cNvPr id="5" name="Footer Placeholder 4">
            <a:extLst>
              <a:ext uri="{FF2B5EF4-FFF2-40B4-BE49-F238E27FC236}">
                <a16:creationId xmlns:a16="http://schemas.microsoft.com/office/drawing/2014/main" id="{E32FD210-9FB4-274E-A223-87BBB0B98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D11DB-27CE-C340-A542-8F8397738F42}"/>
              </a:ext>
            </a:extLst>
          </p:cNvPr>
          <p:cNvSpPr>
            <a:spLocks noGrp="1"/>
          </p:cNvSpPr>
          <p:nvPr>
            <p:ph type="sldNum" sz="quarter" idx="12"/>
          </p:nvPr>
        </p:nvSpPr>
        <p:spPr/>
        <p:txBody>
          <a:bodyPr/>
          <a:lstStyle/>
          <a:p>
            <a:fld id="{BFFA6C1E-134E-6D4E-BB5D-34967EF11FA6}" type="slidenum">
              <a:rPr lang="en-US" smtClean="0"/>
              <a:t>‹#›</a:t>
            </a:fld>
            <a:endParaRPr lang="en-US"/>
          </a:p>
        </p:txBody>
      </p:sp>
    </p:spTree>
    <p:extLst>
      <p:ext uri="{BB962C8B-B14F-4D97-AF65-F5344CB8AC3E}">
        <p14:creationId xmlns:p14="http://schemas.microsoft.com/office/powerpoint/2010/main" val="1991144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5398-232B-CF46-88A2-91EED1AA54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23DB7D-743A-EF4B-895D-5B769AEB02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64E6B-1E27-254F-A2CE-B8E47F7ABEB2}"/>
              </a:ext>
            </a:extLst>
          </p:cNvPr>
          <p:cNvSpPr>
            <a:spLocks noGrp="1"/>
          </p:cNvSpPr>
          <p:nvPr>
            <p:ph type="dt" sz="half" idx="10"/>
          </p:nvPr>
        </p:nvSpPr>
        <p:spPr/>
        <p:txBody>
          <a:bodyPr/>
          <a:lstStyle/>
          <a:p>
            <a:fld id="{D52E9D9B-043D-F245-AD74-E662B74AD6F5}" type="datetimeFigureOut">
              <a:rPr lang="en-US" smtClean="0"/>
              <a:t>2/2/2022</a:t>
            </a:fld>
            <a:endParaRPr lang="en-US"/>
          </a:p>
        </p:txBody>
      </p:sp>
      <p:sp>
        <p:nvSpPr>
          <p:cNvPr id="5" name="Footer Placeholder 4">
            <a:extLst>
              <a:ext uri="{FF2B5EF4-FFF2-40B4-BE49-F238E27FC236}">
                <a16:creationId xmlns:a16="http://schemas.microsoft.com/office/drawing/2014/main" id="{26089764-539C-394B-8D34-B0E20B4D3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A0FB3-BD93-4C4B-95E2-6264BCA05D77}"/>
              </a:ext>
            </a:extLst>
          </p:cNvPr>
          <p:cNvSpPr>
            <a:spLocks noGrp="1"/>
          </p:cNvSpPr>
          <p:nvPr>
            <p:ph type="sldNum" sz="quarter" idx="12"/>
          </p:nvPr>
        </p:nvSpPr>
        <p:spPr/>
        <p:txBody>
          <a:bodyPr/>
          <a:lstStyle/>
          <a:p>
            <a:fld id="{BFFA6C1E-134E-6D4E-BB5D-34967EF11FA6}" type="slidenum">
              <a:rPr lang="en-US" smtClean="0"/>
              <a:t>‹#›</a:t>
            </a:fld>
            <a:endParaRPr lang="en-US"/>
          </a:p>
        </p:txBody>
      </p:sp>
    </p:spTree>
    <p:extLst>
      <p:ext uri="{BB962C8B-B14F-4D97-AF65-F5344CB8AC3E}">
        <p14:creationId xmlns:p14="http://schemas.microsoft.com/office/powerpoint/2010/main" val="285037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41AE-3A34-7848-8FBF-C86627CEBB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81B74-27C1-F542-9C79-CA0B68B83E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E762E6-4739-E446-B0A3-288E356EF11C}"/>
              </a:ext>
            </a:extLst>
          </p:cNvPr>
          <p:cNvSpPr>
            <a:spLocks noGrp="1"/>
          </p:cNvSpPr>
          <p:nvPr>
            <p:ph type="dt" sz="half" idx="10"/>
          </p:nvPr>
        </p:nvSpPr>
        <p:spPr/>
        <p:txBody>
          <a:bodyPr/>
          <a:lstStyle/>
          <a:p>
            <a:fld id="{D52E9D9B-043D-F245-AD74-E662B74AD6F5}" type="datetimeFigureOut">
              <a:rPr lang="en-US" smtClean="0"/>
              <a:t>2/2/2022</a:t>
            </a:fld>
            <a:endParaRPr lang="en-US"/>
          </a:p>
        </p:txBody>
      </p:sp>
      <p:sp>
        <p:nvSpPr>
          <p:cNvPr id="5" name="Footer Placeholder 4">
            <a:extLst>
              <a:ext uri="{FF2B5EF4-FFF2-40B4-BE49-F238E27FC236}">
                <a16:creationId xmlns:a16="http://schemas.microsoft.com/office/drawing/2014/main" id="{62AD7BD6-BDE5-0441-BCF9-EA5199107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CAB27-717A-0443-A6EA-662B2A00609D}"/>
              </a:ext>
            </a:extLst>
          </p:cNvPr>
          <p:cNvSpPr>
            <a:spLocks noGrp="1"/>
          </p:cNvSpPr>
          <p:nvPr>
            <p:ph type="sldNum" sz="quarter" idx="12"/>
          </p:nvPr>
        </p:nvSpPr>
        <p:spPr/>
        <p:txBody>
          <a:bodyPr/>
          <a:lstStyle/>
          <a:p>
            <a:fld id="{BFFA6C1E-134E-6D4E-BB5D-34967EF11FA6}" type="slidenum">
              <a:rPr lang="en-US" smtClean="0"/>
              <a:t>‹#›</a:t>
            </a:fld>
            <a:endParaRPr lang="en-US"/>
          </a:p>
        </p:txBody>
      </p:sp>
    </p:spTree>
    <p:extLst>
      <p:ext uri="{BB962C8B-B14F-4D97-AF65-F5344CB8AC3E}">
        <p14:creationId xmlns:p14="http://schemas.microsoft.com/office/powerpoint/2010/main" val="225618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A9F1-C695-0448-A5A7-DD678B6E64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4D683F-BC2C-6143-88A4-3E557475E8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0E4D5E-56F6-C343-8256-588AA1D0D2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0107D6-9638-A446-8D88-5EE39CEFF2C7}"/>
              </a:ext>
            </a:extLst>
          </p:cNvPr>
          <p:cNvSpPr>
            <a:spLocks noGrp="1"/>
          </p:cNvSpPr>
          <p:nvPr>
            <p:ph type="dt" sz="half" idx="10"/>
          </p:nvPr>
        </p:nvSpPr>
        <p:spPr/>
        <p:txBody>
          <a:bodyPr/>
          <a:lstStyle/>
          <a:p>
            <a:fld id="{D52E9D9B-043D-F245-AD74-E662B74AD6F5}" type="datetimeFigureOut">
              <a:rPr lang="en-US" smtClean="0"/>
              <a:t>2/2/2022</a:t>
            </a:fld>
            <a:endParaRPr lang="en-US"/>
          </a:p>
        </p:txBody>
      </p:sp>
      <p:sp>
        <p:nvSpPr>
          <p:cNvPr id="6" name="Footer Placeholder 5">
            <a:extLst>
              <a:ext uri="{FF2B5EF4-FFF2-40B4-BE49-F238E27FC236}">
                <a16:creationId xmlns:a16="http://schemas.microsoft.com/office/drawing/2014/main" id="{3F7CE76A-E069-A842-8315-694B09BE5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21972-A17E-9141-B31A-EBAA0A1B4EF9}"/>
              </a:ext>
            </a:extLst>
          </p:cNvPr>
          <p:cNvSpPr>
            <a:spLocks noGrp="1"/>
          </p:cNvSpPr>
          <p:nvPr>
            <p:ph type="sldNum" sz="quarter" idx="12"/>
          </p:nvPr>
        </p:nvSpPr>
        <p:spPr/>
        <p:txBody>
          <a:bodyPr/>
          <a:lstStyle/>
          <a:p>
            <a:fld id="{BFFA6C1E-134E-6D4E-BB5D-34967EF11FA6}" type="slidenum">
              <a:rPr lang="en-US" smtClean="0"/>
              <a:t>‹#›</a:t>
            </a:fld>
            <a:endParaRPr lang="en-US"/>
          </a:p>
        </p:txBody>
      </p:sp>
    </p:spTree>
    <p:extLst>
      <p:ext uri="{BB962C8B-B14F-4D97-AF65-F5344CB8AC3E}">
        <p14:creationId xmlns:p14="http://schemas.microsoft.com/office/powerpoint/2010/main" val="892935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3311-BDFB-B049-B3AE-8211624DEB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C89846-8E83-5F47-A68A-F92616AE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627405-DD01-714A-8F2E-CE507AB708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578E8-BD3D-7949-B3F0-C5DCE808E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C86EC-F7F3-9A4D-98CA-558D8D77D7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DE7B09-E8B6-6749-A7F4-233C4A5B39A5}"/>
              </a:ext>
            </a:extLst>
          </p:cNvPr>
          <p:cNvSpPr>
            <a:spLocks noGrp="1"/>
          </p:cNvSpPr>
          <p:nvPr>
            <p:ph type="dt" sz="half" idx="10"/>
          </p:nvPr>
        </p:nvSpPr>
        <p:spPr/>
        <p:txBody>
          <a:bodyPr/>
          <a:lstStyle/>
          <a:p>
            <a:fld id="{D52E9D9B-043D-F245-AD74-E662B74AD6F5}" type="datetimeFigureOut">
              <a:rPr lang="en-US" smtClean="0"/>
              <a:t>2/2/2022</a:t>
            </a:fld>
            <a:endParaRPr lang="en-US"/>
          </a:p>
        </p:txBody>
      </p:sp>
      <p:sp>
        <p:nvSpPr>
          <p:cNvPr id="8" name="Footer Placeholder 7">
            <a:extLst>
              <a:ext uri="{FF2B5EF4-FFF2-40B4-BE49-F238E27FC236}">
                <a16:creationId xmlns:a16="http://schemas.microsoft.com/office/drawing/2014/main" id="{E748FB34-0B85-C946-BCAA-BD6147DE3B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449150-8EE1-FA43-B5A5-FD376C11D95B}"/>
              </a:ext>
            </a:extLst>
          </p:cNvPr>
          <p:cNvSpPr>
            <a:spLocks noGrp="1"/>
          </p:cNvSpPr>
          <p:nvPr>
            <p:ph type="sldNum" sz="quarter" idx="12"/>
          </p:nvPr>
        </p:nvSpPr>
        <p:spPr/>
        <p:txBody>
          <a:bodyPr/>
          <a:lstStyle/>
          <a:p>
            <a:fld id="{BFFA6C1E-134E-6D4E-BB5D-34967EF11FA6}" type="slidenum">
              <a:rPr lang="en-US" smtClean="0"/>
              <a:t>‹#›</a:t>
            </a:fld>
            <a:endParaRPr lang="en-US"/>
          </a:p>
        </p:txBody>
      </p:sp>
    </p:spTree>
    <p:extLst>
      <p:ext uri="{BB962C8B-B14F-4D97-AF65-F5344CB8AC3E}">
        <p14:creationId xmlns:p14="http://schemas.microsoft.com/office/powerpoint/2010/main" val="3654832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CCE1-0C6D-4141-8179-0F66A686B1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A9364D-93D5-E84D-B133-9C6F67C41D7F}"/>
              </a:ext>
            </a:extLst>
          </p:cNvPr>
          <p:cNvSpPr>
            <a:spLocks noGrp="1"/>
          </p:cNvSpPr>
          <p:nvPr>
            <p:ph type="dt" sz="half" idx="10"/>
          </p:nvPr>
        </p:nvSpPr>
        <p:spPr/>
        <p:txBody>
          <a:bodyPr/>
          <a:lstStyle/>
          <a:p>
            <a:fld id="{D52E9D9B-043D-F245-AD74-E662B74AD6F5}" type="datetimeFigureOut">
              <a:rPr lang="en-US" smtClean="0"/>
              <a:t>2/2/2022</a:t>
            </a:fld>
            <a:endParaRPr lang="en-US"/>
          </a:p>
        </p:txBody>
      </p:sp>
      <p:sp>
        <p:nvSpPr>
          <p:cNvPr id="4" name="Footer Placeholder 3">
            <a:extLst>
              <a:ext uri="{FF2B5EF4-FFF2-40B4-BE49-F238E27FC236}">
                <a16:creationId xmlns:a16="http://schemas.microsoft.com/office/drawing/2014/main" id="{3B7806AB-7ECD-C840-AE24-5E5572A719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F48AF-98F3-144F-92DA-808DE7A556CA}"/>
              </a:ext>
            </a:extLst>
          </p:cNvPr>
          <p:cNvSpPr>
            <a:spLocks noGrp="1"/>
          </p:cNvSpPr>
          <p:nvPr>
            <p:ph type="sldNum" sz="quarter" idx="12"/>
          </p:nvPr>
        </p:nvSpPr>
        <p:spPr/>
        <p:txBody>
          <a:bodyPr/>
          <a:lstStyle/>
          <a:p>
            <a:fld id="{BFFA6C1E-134E-6D4E-BB5D-34967EF11FA6}" type="slidenum">
              <a:rPr lang="en-US" smtClean="0"/>
              <a:t>‹#›</a:t>
            </a:fld>
            <a:endParaRPr lang="en-US"/>
          </a:p>
        </p:txBody>
      </p:sp>
    </p:spTree>
    <p:extLst>
      <p:ext uri="{BB962C8B-B14F-4D97-AF65-F5344CB8AC3E}">
        <p14:creationId xmlns:p14="http://schemas.microsoft.com/office/powerpoint/2010/main" val="144581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C5C716-8DEF-A641-A91E-1AD61C13B9B4}"/>
              </a:ext>
            </a:extLst>
          </p:cNvPr>
          <p:cNvSpPr>
            <a:spLocks noGrp="1"/>
          </p:cNvSpPr>
          <p:nvPr>
            <p:ph type="dt" sz="half" idx="10"/>
          </p:nvPr>
        </p:nvSpPr>
        <p:spPr/>
        <p:txBody>
          <a:bodyPr/>
          <a:lstStyle/>
          <a:p>
            <a:fld id="{D52E9D9B-043D-F245-AD74-E662B74AD6F5}" type="datetimeFigureOut">
              <a:rPr lang="en-US" smtClean="0"/>
              <a:t>2/2/2022</a:t>
            </a:fld>
            <a:endParaRPr lang="en-US"/>
          </a:p>
        </p:txBody>
      </p:sp>
      <p:sp>
        <p:nvSpPr>
          <p:cNvPr id="3" name="Footer Placeholder 2">
            <a:extLst>
              <a:ext uri="{FF2B5EF4-FFF2-40B4-BE49-F238E27FC236}">
                <a16:creationId xmlns:a16="http://schemas.microsoft.com/office/drawing/2014/main" id="{286E8DDC-D997-8B4D-872C-BE0E71E7F3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FA63F4-CEAD-4C42-8579-5EB780AE7013}"/>
              </a:ext>
            </a:extLst>
          </p:cNvPr>
          <p:cNvSpPr>
            <a:spLocks noGrp="1"/>
          </p:cNvSpPr>
          <p:nvPr>
            <p:ph type="sldNum" sz="quarter" idx="12"/>
          </p:nvPr>
        </p:nvSpPr>
        <p:spPr/>
        <p:txBody>
          <a:bodyPr/>
          <a:lstStyle/>
          <a:p>
            <a:fld id="{BFFA6C1E-134E-6D4E-BB5D-34967EF11FA6}" type="slidenum">
              <a:rPr lang="en-US" smtClean="0"/>
              <a:t>‹#›</a:t>
            </a:fld>
            <a:endParaRPr lang="en-US"/>
          </a:p>
        </p:txBody>
      </p:sp>
    </p:spTree>
    <p:extLst>
      <p:ext uri="{BB962C8B-B14F-4D97-AF65-F5344CB8AC3E}">
        <p14:creationId xmlns:p14="http://schemas.microsoft.com/office/powerpoint/2010/main" val="7666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364A-44E5-2F4F-A068-58F9EC6D4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748771-D093-8448-9E44-35C880070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82F9EF-9C32-814F-AE39-1272F62A2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3FE81-506A-9941-8F68-5D851258D75E}"/>
              </a:ext>
            </a:extLst>
          </p:cNvPr>
          <p:cNvSpPr>
            <a:spLocks noGrp="1"/>
          </p:cNvSpPr>
          <p:nvPr>
            <p:ph type="dt" sz="half" idx="10"/>
          </p:nvPr>
        </p:nvSpPr>
        <p:spPr/>
        <p:txBody>
          <a:bodyPr/>
          <a:lstStyle/>
          <a:p>
            <a:fld id="{D52E9D9B-043D-F245-AD74-E662B74AD6F5}" type="datetimeFigureOut">
              <a:rPr lang="en-US" smtClean="0"/>
              <a:t>2/2/2022</a:t>
            </a:fld>
            <a:endParaRPr lang="en-US"/>
          </a:p>
        </p:txBody>
      </p:sp>
      <p:sp>
        <p:nvSpPr>
          <p:cNvPr id="6" name="Footer Placeholder 5">
            <a:extLst>
              <a:ext uri="{FF2B5EF4-FFF2-40B4-BE49-F238E27FC236}">
                <a16:creationId xmlns:a16="http://schemas.microsoft.com/office/drawing/2014/main" id="{75D6AE27-688C-224F-8E14-41471A318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67CD2-14CF-954E-92EE-C8F3F7C34F29}"/>
              </a:ext>
            </a:extLst>
          </p:cNvPr>
          <p:cNvSpPr>
            <a:spLocks noGrp="1"/>
          </p:cNvSpPr>
          <p:nvPr>
            <p:ph type="sldNum" sz="quarter" idx="12"/>
          </p:nvPr>
        </p:nvSpPr>
        <p:spPr/>
        <p:txBody>
          <a:bodyPr/>
          <a:lstStyle/>
          <a:p>
            <a:fld id="{BFFA6C1E-134E-6D4E-BB5D-34967EF11FA6}" type="slidenum">
              <a:rPr lang="en-US" smtClean="0"/>
              <a:t>‹#›</a:t>
            </a:fld>
            <a:endParaRPr lang="en-US"/>
          </a:p>
        </p:txBody>
      </p:sp>
    </p:spTree>
    <p:extLst>
      <p:ext uri="{BB962C8B-B14F-4D97-AF65-F5344CB8AC3E}">
        <p14:creationId xmlns:p14="http://schemas.microsoft.com/office/powerpoint/2010/main" val="84815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788E-2F67-0C4D-8374-6AC3E0ED0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BAC44D-21A5-A044-A892-7AA611DAB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7B147A3-0AF7-2A4F-BC84-99E5CD5FE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DE1FEC-1A5C-164B-8B7C-5123D65CD46A}"/>
              </a:ext>
            </a:extLst>
          </p:cNvPr>
          <p:cNvSpPr>
            <a:spLocks noGrp="1"/>
          </p:cNvSpPr>
          <p:nvPr>
            <p:ph type="dt" sz="half" idx="10"/>
          </p:nvPr>
        </p:nvSpPr>
        <p:spPr/>
        <p:txBody>
          <a:bodyPr/>
          <a:lstStyle/>
          <a:p>
            <a:fld id="{D52E9D9B-043D-F245-AD74-E662B74AD6F5}" type="datetimeFigureOut">
              <a:rPr lang="en-US" smtClean="0"/>
              <a:t>2/2/2022</a:t>
            </a:fld>
            <a:endParaRPr lang="en-US"/>
          </a:p>
        </p:txBody>
      </p:sp>
      <p:sp>
        <p:nvSpPr>
          <p:cNvPr id="6" name="Footer Placeholder 5">
            <a:extLst>
              <a:ext uri="{FF2B5EF4-FFF2-40B4-BE49-F238E27FC236}">
                <a16:creationId xmlns:a16="http://schemas.microsoft.com/office/drawing/2014/main" id="{0474949E-0547-CE49-AA41-09C0FE3E5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3A3B5-12BE-F04F-84E6-F437DFAFB40F}"/>
              </a:ext>
            </a:extLst>
          </p:cNvPr>
          <p:cNvSpPr>
            <a:spLocks noGrp="1"/>
          </p:cNvSpPr>
          <p:nvPr>
            <p:ph type="sldNum" sz="quarter" idx="12"/>
          </p:nvPr>
        </p:nvSpPr>
        <p:spPr/>
        <p:txBody>
          <a:bodyPr/>
          <a:lstStyle/>
          <a:p>
            <a:fld id="{BFFA6C1E-134E-6D4E-BB5D-34967EF11FA6}" type="slidenum">
              <a:rPr lang="en-US" smtClean="0"/>
              <a:t>‹#›</a:t>
            </a:fld>
            <a:endParaRPr lang="en-US"/>
          </a:p>
        </p:txBody>
      </p:sp>
    </p:spTree>
    <p:extLst>
      <p:ext uri="{BB962C8B-B14F-4D97-AF65-F5344CB8AC3E}">
        <p14:creationId xmlns:p14="http://schemas.microsoft.com/office/powerpoint/2010/main" val="3373187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203C0-6299-F847-9887-7234FA810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2B5838-4EB2-C041-8C91-287E21BB45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70F4E-1B33-8649-8E10-87F8DD02CA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E9D9B-043D-F245-AD74-E662B74AD6F5}" type="datetimeFigureOut">
              <a:rPr lang="en-US" smtClean="0"/>
              <a:t>2/2/2022</a:t>
            </a:fld>
            <a:endParaRPr lang="en-US"/>
          </a:p>
        </p:txBody>
      </p:sp>
      <p:sp>
        <p:nvSpPr>
          <p:cNvPr id="5" name="Footer Placeholder 4">
            <a:extLst>
              <a:ext uri="{FF2B5EF4-FFF2-40B4-BE49-F238E27FC236}">
                <a16:creationId xmlns:a16="http://schemas.microsoft.com/office/drawing/2014/main" id="{526F6683-74BC-D14D-8FDE-DDF1F1567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E49B6D-1CA6-8246-B1F2-363696DCA2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A6C1E-134E-6D4E-BB5D-34967EF11FA6}" type="slidenum">
              <a:rPr lang="en-US" smtClean="0"/>
              <a:t>‹#›</a:t>
            </a:fld>
            <a:endParaRPr lang="en-US"/>
          </a:p>
        </p:txBody>
      </p:sp>
    </p:spTree>
    <p:extLst>
      <p:ext uri="{BB962C8B-B14F-4D97-AF65-F5344CB8AC3E}">
        <p14:creationId xmlns:p14="http://schemas.microsoft.com/office/powerpoint/2010/main" val="342156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healthystart.nhs.u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Healthystartclaim@dhsc.gov.uk"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www.healthystart.nhs.uk/how-to-apply"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mailto:healthy.start@nhsbsa.nhs.u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low confidence">
            <a:extLst>
              <a:ext uri="{FF2B5EF4-FFF2-40B4-BE49-F238E27FC236}">
                <a16:creationId xmlns:a16="http://schemas.microsoft.com/office/drawing/2014/main" id="{341A96AD-02E0-CA4C-8380-221E4F8C9E90}"/>
              </a:ext>
            </a:extLst>
          </p:cNvPr>
          <p:cNvPicPr>
            <a:picLocks noChangeAspect="1"/>
          </p:cNvPicPr>
          <p:nvPr/>
        </p:nvPicPr>
        <p:blipFill>
          <a:blip r:embed="rId4"/>
          <a:stretch>
            <a:fillRect/>
          </a:stretch>
        </p:blipFill>
        <p:spPr>
          <a:xfrm>
            <a:off x="0" y="0"/>
            <a:ext cx="12192000" cy="6858000"/>
          </a:xfrm>
          <a:prstGeom prst="rect">
            <a:avLst/>
          </a:prstGeom>
        </p:spPr>
      </p:pic>
      <p:cxnSp>
        <p:nvCxnSpPr>
          <p:cNvPr id="6" name="Straight Connector 5">
            <a:extLst>
              <a:ext uri="{FF2B5EF4-FFF2-40B4-BE49-F238E27FC236}">
                <a16:creationId xmlns:a16="http://schemas.microsoft.com/office/drawing/2014/main" id="{17EF7AE4-EBE0-9F4D-BAB9-E00810B6FC4F}"/>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D94867-FD14-3342-803D-CEA690700CDF}"/>
              </a:ext>
            </a:extLst>
          </p:cNvPr>
          <p:cNvSpPr txBox="1"/>
          <p:nvPr/>
        </p:nvSpPr>
        <p:spPr>
          <a:xfrm>
            <a:off x="3961225" y="5474146"/>
            <a:ext cx="8230776" cy="748795"/>
          </a:xfrm>
          <a:prstGeom prst="rect">
            <a:avLst/>
          </a:prstGeom>
          <a:noFill/>
        </p:spPr>
        <p:txBody>
          <a:bodyPr wrap="square" rtlCol="0">
            <a:spAutoFit/>
          </a:bodyPr>
          <a:lstStyle/>
          <a:p>
            <a:r>
              <a:rPr lang="en-GB" sz="2133" b="1" dirty="0">
                <a:solidFill>
                  <a:srgbClr val="2B246F"/>
                </a:solidFill>
                <a:latin typeface="Avenir LT Std 45 Book" pitchFamily="34" charset="0"/>
              </a:rPr>
              <a:t>Hayley Ellis	Workforce Learning &amp; Development Officer</a:t>
            </a:r>
          </a:p>
          <a:p>
            <a:r>
              <a:rPr lang="en-GB" sz="2133" dirty="0">
                <a:solidFill>
                  <a:srgbClr val="2B246F"/>
                </a:solidFill>
                <a:latin typeface="Avenir LT Std 45 Book" pitchFamily="34" charset="0"/>
              </a:rPr>
              <a:t>		Small Steps Big Changes</a:t>
            </a:r>
          </a:p>
        </p:txBody>
      </p:sp>
      <p:pic>
        <p:nvPicPr>
          <p:cNvPr id="12" name="Picture 11" descr="Shape, circle&#10;&#10;Description automatically generated">
            <a:extLst>
              <a:ext uri="{FF2B5EF4-FFF2-40B4-BE49-F238E27FC236}">
                <a16:creationId xmlns:a16="http://schemas.microsoft.com/office/drawing/2014/main" id="{1876D0D7-D15C-AC4F-A8E5-CBF90902E3E9}"/>
              </a:ext>
            </a:extLst>
          </p:cNvPr>
          <p:cNvPicPr>
            <a:picLocks noChangeAspect="1"/>
          </p:cNvPicPr>
          <p:nvPr/>
        </p:nvPicPr>
        <p:blipFill>
          <a:blip r:embed="rId5"/>
          <a:stretch>
            <a:fillRect/>
          </a:stretch>
        </p:blipFill>
        <p:spPr>
          <a:xfrm>
            <a:off x="720000" y="5775400"/>
            <a:ext cx="1617848" cy="584600"/>
          </a:xfrm>
          <a:prstGeom prst="rect">
            <a:avLst/>
          </a:prstGeom>
        </p:spPr>
      </p:pic>
      <p:pic>
        <p:nvPicPr>
          <p:cNvPr id="10" name="Picture 9" descr="Graphical user interface, text&#10;&#10;Description automatically generated with medium confidence">
            <a:extLst>
              <a:ext uri="{FF2B5EF4-FFF2-40B4-BE49-F238E27FC236}">
                <a16:creationId xmlns:a16="http://schemas.microsoft.com/office/drawing/2014/main" id="{D4B3A299-B7C8-CE47-B796-2AA81CC3767F}"/>
              </a:ext>
            </a:extLst>
          </p:cNvPr>
          <p:cNvPicPr>
            <a:picLocks noChangeAspect="1"/>
          </p:cNvPicPr>
          <p:nvPr/>
        </p:nvPicPr>
        <p:blipFill>
          <a:blip r:embed="rId6"/>
          <a:stretch>
            <a:fillRect/>
          </a:stretch>
        </p:blipFill>
        <p:spPr>
          <a:xfrm>
            <a:off x="752657" y="2391372"/>
            <a:ext cx="10851509" cy="2752068"/>
          </a:xfrm>
          <a:prstGeom prst="rect">
            <a:avLst/>
          </a:prstGeom>
        </p:spPr>
      </p:pic>
      <p:pic>
        <p:nvPicPr>
          <p:cNvPr id="11" name="Picture 10" descr="A picture containing ax, silhouette&#10;&#10;Description automatically generated">
            <a:extLst>
              <a:ext uri="{FF2B5EF4-FFF2-40B4-BE49-F238E27FC236}">
                <a16:creationId xmlns:a16="http://schemas.microsoft.com/office/drawing/2014/main" id="{6C0F0547-C23A-4CAF-A912-D1DD50A7AAEB}"/>
              </a:ext>
            </a:extLst>
          </p:cNvPr>
          <p:cNvPicPr>
            <a:picLocks noChangeAspect="1"/>
          </p:cNvPicPr>
          <p:nvPr/>
        </p:nvPicPr>
        <p:blipFill>
          <a:blip r:embed="rId7"/>
          <a:stretch>
            <a:fillRect/>
          </a:stretch>
        </p:blipFill>
        <p:spPr>
          <a:xfrm>
            <a:off x="9280308" y="260217"/>
            <a:ext cx="2323858" cy="1633156"/>
          </a:xfrm>
          <a:prstGeom prst="rect">
            <a:avLst/>
          </a:prstGeom>
        </p:spPr>
      </p:pic>
    </p:spTree>
    <p:custDataLst>
      <p:tags r:id="rId1"/>
    </p:custDataLst>
    <p:extLst>
      <p:ext uri="{BB962C8B-B14F-4D97-AF65-F5344CB8AC3E}">
        <p14:creationId xmlns:p14="http://schemas.microsoft.com/office/powerpoint/2010/main" val="198811791"/>
      </p:ext>
    </p:extLst>
  </p:cSld>
  <p:clrMapOvr>
    <a:masterClrMapping/>
  </p:clrMapOvr>
  <mc:AlternateContent xmlns:mc="http://schemas.openxmlformats.org/markup-compatibility/2006" xmlns:p14="http://schemas.microsoft.com/office/powerpoint/2010/main">
    <mc:Choice Requires="p14">
      <p:transition spd="slow" p14:dur="2000" advTm="13685"/>
    </mc:Choice>
    <mc:Fallback xmlns="">
      <p:transition spd="slow" advTm="136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BF822D2-0BE3-2646-8FE5-8660526E006A}"/>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A6A6BA3-2B52-964D-B46C-A5C3F1D509CF}"/>
              </a:ext>
            </a:extLst>
          </p:cNvPr>
          <p:cNvCxnSpPr/>
          <p:nvPr/>
        </p:nvCxnSpPr>
        <p:spPr>
          <a:xfrm>
            <a:off x="720001"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BE94E59-37E2-401F-98BC-8105C4E7D79D}"/>
              </a:ext>
            </a:extLst>
          </p:cNvPr>
          <p:cNvPicPr>
            <a:picLocks noChangeAspect="1"/>
          </p:cNvPicPr>
          <p:nvPr/>
        </p:nvPicPr>
        <p:blipFill>
          <a:blip r:embed="rId3"/>
          <a:stretch>
            <a:fillRect/>
          </a:stretch>
        </p:blipFill>
        <p:spPr>
          <a:xfrm rot="403647">
            <a:off x="8433321" y="676608"/>
            <a:ext cx="3177664" cy="2093224"/>
          </a:xfrm>
          <a:prstGeom prst="rect">
            <a:avLst/>
          </a:prstGeom>
        </p:spPr>
      </p:pic>
      <p:sp>
        <p:nvSpPr>
          <p:cNvPr id="8" name="TextBox 7">
            <a:extLst>
              <a:ext uri="{FF2B5EF4-FFF2-40B4-BE49-F238E27FC236}">
                <a16:creationId xmlns:a16="http://schemas.microsoft.com/office/drawing/2014/main" id="{DCF0472C-F6EC-4DB9-9831-8A22CAD5CB2A}"/>
              </a:ext>
            </a:extLst>
          </p:cNvPr>
          <p:cNvSpPr txBox="1"/>
          <p:nvPr/>
        </p:nvSpPr>
        <p:spPr>
          <a:xfrm>
            <a:off x="1494935" y="1201437"/>
            <a:ext cx="8974666" cy="4324261"/>
          </a:xfrm>
          <a:prstGeom prst="rect">
            <a:avLst/>
          </a:prstGeom>
          <a:noFill/>
        </p:spPr>
        <p:txBody>
          <a:bodyPr wrap="square" lIns="0" rIns="0" rtlCol="0">
            <a:spAutoFit/>
          </a:bodyPr>
          <a:lstStyle/>
          <a:p>
            <a:pPr algn="ctr"/>
            <a:r>
              <a:rPr lang="en-GB" sz="5500" b="1" dirty="0">
                <a:solidFill>
                  <a:srgbClr val="2B246F"/>
                </a:solidFill>
                <a:latin typeface="Avenir LT Std 45 Book" panose="020B0502020203020204" pitchFamily="34" charset="0"/>
                <a:cs typeface="Arial" panose="020B0604020202020204" pitchFamily="34" charset="0"/>
              </a:rPr>
              <a:t>Test your </a:t>
            </a:r>
          </a:p>
          <a:p>
            <a:pPr algn="ctr"/>
            <a:r>
              <a:rPr lang="en-GB" sz="5500" b="1" dirty="0">
                <a:solidFill>
                  <a:srgbClr val="2B246F"/>
                </a:solidFill>
                <a:latin typeface="Avenir LT Std 45 Book" panose="020B0502020203020204" pitchFamily="34" charset="0"/>
                <a:cs typeface="Arial" panose="020B0604020202020204" pitchFamily="34" charset="0"/>
              </a:rPr>
              <a:t>knowledge</a:t>
            </a:r>
          </a:p>
          <a:p>
            <a:pPr algn="ctr"/>
            <a:endParaRPr lang="en-GB" sz="5500" b="1" dirty="0">
              <a:solidFill>
                <a:srgbClr val="2B246F"/>
              </a:solidFill>
              <a:latin typeface="Avenir LT Std 45 Book" panose="020B0502020203020204" pitchFamily="34" charset="0"/>
              <a:cs typeface="Arial" panose="020B0604020202020204" pitchFamily="34" charset="0"/>
            </a:endParaRPr>
          </a:p>
          <a:p>
            <a:pPr algn="ctr"/>
            <a:r>
              <a:rPr lang="en-GB" sz="5500" b="1" dirty="0">
                <a:solidFill>
                  <a:srgbClr val="E2147E"/>
                </a:solidFill>
                <a:latin typeface="Avenir LT Std 45 Book" panose="020B0502020203020204" pitchFamily="34" charset="0"/>
                <a:cs typeface="Arial" panose="020B0604020202020204" pitchFamily="34" charset="0"/>
              </a:rPr>
              <a:t>What can you </a:t>
            </a:r>
            <a:r>
              <a:rPr lang="en-GB" sz="5500" b="1" u="sng" dirty="0">
                <a:solidFill>
                  <a:srgbClr val="E2147E"/>
                </a:solidFill>
                <a:latin typeface="Avenir LT Std 45 Book" panose="020B0502020203020204" pitchFamily="34" charset="0"/>
                <a:cs typeface="Arial" panose="020B0604020202020204" pitchFamily="34" charset="0"/>
              </a:rPr>
              <a:t>not</a:t>
            </a:r>
            <a:r>
              <a:rPr lang="en-GB" sz="5500" b="1" dirty="0">
                <a:solidFill>
                  <a:srgbClr val="E2147E"/>
                </a:solidFill>
                <a:latin typeface="Avenir LT Std 45 Book" panose="020B0502020203020204" pitchFamily="34" charset="0"/>
                <a:cs typeface="Arial" panose="020B0604020202020204" pitchFamily="34" charset="0"/>
              </a:rPr>
              <a:t> buy with your Healthy Start card?</a:t>
            </a:r>
          </a:p>
        </p:txBody>
      </p:sp>
      <p:pic>
        <p:nvPicPr>
          <p:cNvPr id="9" name="Picture 8" descr="Shape, circle&#10;&#10;Description automatically generated">
            <a:extLst>
              <a:ext uri="{FF2B5EF4-FFF2-40B4-BE49-F238E27FC236}">
                <a16:creationId xmlns:a16="http://schemas.microsoft.com/office/drawing/2014/main" id="{312FD0AE-91AE-401E-98E1-30DB36E20100}"/>
              </a:ext>
            </a:extLst>
          </p:cNvPr>
          <p:cNvPicPr>
            <a:picLocks noChangeAspect="1"/>
          </p:cNvPicPr>
          <p:nvPr/>
        </p:nvPicPr>
        <p:blipFill>
          <a:blip r:embed="rId4"/>
          <a:stretch>
            <a:fillRect/>
          </a:stretch>
        </p:blipFill>
        <p:spPr>
          <a:xfrm>
            <a:off x="9085621" y="5497696"/>
            <a:ext cx="2386379" cy="862304"/>
          </a:xfrm>
          <a:prstGeom prst="rect">
            <a:avLst/>
          </a:prstGeom>
        </p:spPr>
      </p:pic>
    </p:spTree>
    <p:extLst>
      <p:ext uri="{BB962C8B-B14F-4D97-AF65-F5344CB8AC3E}">
        <p14:creationId xmlns:p14="http://schemas.microsoft.com/office/powerpoint/2010/main" val="826725665"/>
      </p:ext>
    </p:extLst>
  </p:cSld>
  <p:clrMapOvr>
    <a:masterClrMapping/>
  </p:clrMapOvr>
  <mc:AlternateContent xmlns:mc="http://schemas.openxmlformats.org/markup-compatibility/2006" xmlns:p14="http://schemas.microsoft.com/office/powerpoint/2010/main">
    <mc:Choice Requires="p14">
      <p:transition spd="slow" p14:dur="2000" advTm="26441"/>
    </mc:Choice>
    <mc:Fallback xmlns="">
      <p:transition spd="slow" advTm="2644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indoor&#10;&#10;Description automatically generated">
            <a:extLst>
              <a:ext uri="{FF2B5EF4-FFF2-40B4-BE49-F238E27FC236}">
                <a16:creationId xmlns:a16="http://schemas.microsoft.com/office/drawing/2014/main" id="{9C03081C-C219-0647-8577-5F15C701E10F}"/>
              </a:ext>
            </a:extLst>
          </p:cNvPr>
          <p:cNvPicPr>
            <a:picLocks noChangeAspect="1"/>
          </p:cNvPicPr>
          <p:nvPr/>
        </p:nvPicPr>
        <p:blipFill rotWithShape="1">
          <a:blip r:embed="rId2"/>
          <a:srcRect r="10727"/>
          <a:stretch/>
        </p:blipFill>
        <p:spPr>
          <a:xfrm>
            <a:off x="8385524" y="452177"/>
            <a:ext cx="3786572" cy="6145469"/>
          </a:xfrm>
          <a:prstGeom prst="rect">
            <a:avLst/>
          </a:prstGeom>
        </p:spPr>
      </p:pic>
      <p:cxnSp>
        <p:nvCxnSpPr>
          <p:cNvPr id="5" name="Straight Connector 4">
            <a:extLst>
              <a:ext uri="{FF2B5EF4-FFF2-40B4-BE49-F238E27FC236}">
                <a16:creationId xmlns:a16="http://schemas.microsoft.com/office/drawing/2014/main" id="{7BF822D2-0BE3-2646-8FE5-8660526E006A}"/>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A6A6BA3-2B52-964D-B46C-A5C3F1D509CF}"/>
              </a:ext>
            </a:extLst>
          </p:cNvPr>
          <p:cNvCxnSpPr/>
          <p:nvPr/>
        </p:nvCxnSpPr>
        <p:spPr>
          <a:xfrm>
            <a:off x="720001"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A9DAAEA-181C-8F4B-B4DD-D33B43A98F1A}"/>
              </a:ext>
            </a:extLst>
          </p:cNvPr>
          <p:cNvSpPr txBox="1"/>
          <p:nvPr/>
        </p:nvSpPr>
        <p:spPr>
          <a:xfrm>
            <a:off x="720000" y="824778"/>
            <a:ext cx="11471999" cy="969496"/>
          </a:xfrm>
          <a:prstGeom prst="rect">
            <a:avLst/>
          </a:prstGeom>
          <a:noFill/>
        </p:spPr>
        <p:txBody>
          <a:bodyPr wrap="square" lIns="0" rIns="0" rtlCol="0">
            <a:spAutoFit/>
          </a:bodyPr>
          <a:lstStyle/>
          <a:p>
            <a:r>
              <a:rPr lang="en-GB" sz="5700" b="1" dirty="0">
                <a:solidFill>
                  <a:srgbClr val="E0197B"/>
                </a:solidFill>
                <a:latin typeface="Avenir LT Std 65 Medium" panose="020B0603020203020204" pitchFamily="34" charset="0"/>
                <a:cs typeface="Arial" panose="020B0604020202020204" pitchFamily="34" charset="0"/>
              </a:rPr>
              <a:t>What can you buy with the card?</a:t>
            </a:r>
          </a:p>
        </p:txBody>
      </p:sp>
      <p:sp>
        <p:nvSpPr>
          <p:cNvPr id="9" name="TextBox 8">
            <a:extLst>
              <a:ext uri="{FF2B5EF4-FFF2-40B4-BE49-F238E27FC236}">
                <a16:creationId xmlns:a16="http://schemas.microsoft.com/office/drawing/2014/main" id="{888860A8-73C0-3047-86C5-0B0C43D17740}"/>
              </a:ext>
            </a:extLst>
          </p:cNvPr>
          <p:cNvSpPr txBox="1"/>
          <p:nvPr/>
        </p:nvSpPr>
        <p:spPr>
          <a:xfrm>
            <a:off x="720001" y="1794274"/>
            <a:ext cx="9999757" cy="4031873"/>
          </a:xfrm>
          <a:prstGeom prst="rect">
            <a:avLst/>
          </a:prstGeom>
          <a:noFill/>
        </p:spPr>
        <p:txBody>
          <a:bodyPr wrap="square" lIns="0" tIns="0" rIns="0" bIns="0" rtlCol="0">
            <a:spAutoFit/>
          </a:bodyPr>
          <a:lstStyle/>
          <a:p>
            <a:pPr marL="237061" indent="-226478"/>
            <a:endParaRPr lang="en-GB" sz="2000" b="1" dirty="0">
              <a:solidFill>
                <a:srgbClr val="E0197B"/>
              </a:solidFill>
              <a:latin typeface="Avenir LT Std 65 Medium" panose="020B0603020203020204" pitchFamily="34" charset="0"/>
              <a:cs typeface="Arial" panose="020B0604020202020204" pitchFamily="34" charset="0"/>
            </a:endParaRPr>
          </a:p>
          <a:p>
            <a:pPr algn="l"/>
            <a:r>
              <a:rPr lang="en-GB" sz="2200" dirty="0">
                <a:solidFill>
                  <a:srgbClr val="E0197B"/>
                </a:solidFill>
                <a:latin typeface="Avenir LT Std 65 Medium" panose="020B0603020203020204" pitchFamily="34" charset="0"/>
              </a:rPr>
              <a:t>Fruit, vegetables and pulses (with no added ingredients)</a:t>
            </a:r>
          </a:p>
          <a:p>
            <a:pPr marL="380990" indent="-380990">
              <a:buClr>
                <a:srgbClr val="E0197B"/>
              </a:buClr>
              <a:buFont typeface="Arial" panose="020B0604020202020204" pitchFamily="34" charset="0"/>
              <a:buChar char="•"/>
            </a:pPr>
            <a:r>
              <a:rPr lang="en-GB" sz="2200" dirty="0">
                <a:solidFill>
                  <a:srgbClr val="2B246F"/>
                </a:solidFill>
                <a:latin typeface="Avenir LT Std 65 Medium" panose="020B0603020203020204" pitchFamily="34" charset="0"/>
              </a:rPr>
              <a:t>Fresh, frozen or tinned</a:t>
            </a:r>
          </a:p>
          <a:p>
            <a:pPr marL="380990" indent="-380990">
              <a:buClr>
                <a:srgbClr val="E0197B"/>
              </a:buClr>
              <a:buFont typeface="Arial" panose="020B0604020202020204" pitchFamily="34" charset="0"/>
              <a:buChar char="•"/>
            </a:pPr>
            <a:r>
              <a:rPr lang="en-GB" sz="2200" dirty="0">
                <a:solidFill>
                  <a:srgbClr val="2B246F"/>
                </a:solidFill>
                <a:latin typeface="Avenir LT Std 65 Medium" panose="020B0603020203020204" pitchFamily="34" charset="0"/>
              </a:rPr>
              <a:t>Whole, chopped, packaged or loose</a:t>
            </a:r>
          </a:p>
          <a:p>
            <a:pPr marL="380990" indent="-380990">
              <a:buClr>
                <a:srgbClr val="E0197B"/>
              </a:buClr>
              <a:buFont typeface="Arial" panose="020B0604020202020204" pitchFamily="34" charset="0"/>
              <a:buChar char="•"/>
            </a:pPr>
            <a:r>
              <a:rPr lang="en-GB" sz="2200" dirty="0">
                <a:solidFill>
                  <a:srgbClr val="2B246F"/>
                </a:solidFill>
                <a:latin typeface="Avenir LT Std 65 Medium" panose="020B0603020203020204" pitchFamily="34" charset="0"/>
              </a:rPr>
              <a:t>Fruit in fruit juice, or fruit or vegetables in water</a:t>
            </a:r>
          </a:p>
          <a:p>
            <a:pPr algn="l"/>
            <a:r>
              <a:rPr lang="en-GB" sz="2200" dirty="0">
                <a:solidFill>
                  <a:srgbClr val="E0197B"/>
                </a:solidFill>
                <a:latin typeface="Avenir LT Std 65 Medium" panose="020B0603020203020204" pitchFamily="34" charset="0"/>
              </a:rPr>
              <a:t>Plain cow’s milk</a:t>
            </a:r>
          </a:p>
          <a:p>
            <a:pPr marL="380990" indent="-380990">
              <a:buClr>
                <a:srgbClr val="E0197B"/>
              </a:buClr>
              <a:buFont typeface="Arial" panose="020B0604020202020204" pitchFamily="34" charset="0"/>
              <a:buChar char="•"/>
            </a:pPr>
            <a:r>
              <a:rPr lang="en-GB" sz="2200" dirty="0">
                <a:solidFill>
                  <a:srgbClr val="2B246F"/>
                </a:solidFill>
                <a:latin typeface="Avenir LT Std 65 Medium" panose="020B0603020203020204" pitchFamily="34" charset="0"/>
              </a:rPr>
              <a:t>Pasteurised, sterilised, long-life or ultra-heat treated (UHT).</a:t>
            </a:r>
          </a:p>
          <a:p>
            <a:pPr algn="l"/>
            <a:r>
              <a:rPr lang="en-GB" sz="2200" dirty="0">
                <a:solidFill>
                  <a:srgbClr val="E0197B"/>
                </a:solidFill>
                <a:latin typeface="Avenir LT Std 65 Medium" panose="020B0603020203020204" pitchFamily="34" charset="0"/>
              </a:rPr>
              <a:t>Infant formula made from cow’s milk</a:t>
            </a:r>
          </a:p>
          <a:p>
            <a:pPr marL="380990" indent="-380990">
              <a:buClr>
                <a:srgbClr val="E0197B"/>
              </a:buClr>
              <a:buFont typeface="Arial" panose="020B0604020202020204" pitchFamily="34" charset="0"/>
              <a:buChar char="•"/>
            </a:pPr>
            <a:r>
              <a:rPr lang="en-GB" sz="2200" dirty="0">
                <a:solidFill>
                  <a:srgbClr val="2B246F"/>
                </a:solidFill>
                <a:latin typeface="Avenir LT Std 65 Medium" panose="020B0603020203020204" pitchFamily="34" charset="0"/>
              </a:rPr>
              <a:t>Stage one only (first infant formula)</a:t>
            </a:r>
          </a:p>
          <a:p>
            <a:pPr marL="380990" indent="-380990">
              <a:buClr>
                <a:srgbClr val="E0197B"/>
              </a:buClr>
              <a:buFont typeface="Arial" panose="020B0604020202020204" pitchFamily="34" charset="0"/>
              <a:buChar char="•"/>
            </a:pPr>
            <a:r>
              <a:rPr lang="en-GB" sz="2200" dirty="0">
                <a:solidFill>
                  <a:srgbClr val="2B246F"/>
                </a:solidFill>
                <a:latin typeface="Avenir LT Std 65 Medium" panose="020B0603020203020204" pitchFamily="34" charset="0"/>
              </a:rPr>
              <a:t>Nutritionally complete</a:t>
            </a:r>
          </a:p>
          <a:p>
            <a:pPr algn="l"/>
            <a:r>
              <a:rPr lang="en-GB" sz="2200" dirty="0">
                <a:solidFill>
                  <a:srgbClr val="2B246F"/>
                </a:solidFill>
                <a:latin typeface="Avenir LT Std 65 Medium" panose="020B0603020203020204" pitchFamily="34" charset="0"/>
              </a:rPr>
              <a:t>Does not include follow-on formula or milk (‘from 6 months’,</a:t>
            </a:r>
          </a:p>
          <a:p>
            <a:pPr algn="l"/>
            <a:r>
              <a:rPr lang="en-GB" sz="2200" dirty="0">
                <a:solidFill>
                  <a:srgbClr val="2B246F"/>
                </a:solidFill>
                <a:latin typeface="Avenir LT Std 65 Medium" panose="020B0603020203020204" pitchFamily="34" charset="0"/>
              </a:rPr>
              <a:t>or ‘from 6 to 12 months’).</a:t>
            </a:r>
            <a:endParaRPr lang="en-US" sz="2200" dirty="0">
              <a:solidFill>
                <a:srgbClr val="2B246F"/>
              </a:solidFill>
              <a:latin typeface="Avenir LT Std 65 Medium" panose="020B0603020203020204" pitchFamily="34" charset="0"/>
              <a:cs typeface="Arial" panose="020B0604020202020204" pitchFamily="34" charset="0"/>
            </a:endParaRPr>
          </a:p>
        </p:txBody>
      </p:sp>
    </p:spTree>
    <p:extLst>
      <p:ext uri="{BB962C8B-B14F-4D97-AF65-F5344CB8AC3E}">
        <p14:creationId xmlns:p14="http://schemas.microsoft.com/office/powerpoint/2010/main" val="3016214068"/>
      </p:ext>
    </p:extLst>
  </p:cSld>
  <p:clrMapOvr>
    <a:masterClrMapping/>
  </p:clrMapOvr>
  <mc:AlternateContent xmlns:mc="http://schemas.openxmlformats.org/markup-compatibility/2006" xmlns:p14="http://schemas.microsoft.com/office/powerpoint/2010/main">
    <mc:Choice Requires="p14">
      <p:transition spd="slow" p14:dur="2000" advTm="32053"/>
    </mc:Choice>
    <mc:Fallback xmlns="">
      <p:transition spd="slow" advTm="3205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BF822D2-0BE3-2646-8FE5-8660526E006A}"/>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A6A6BA3-2B52-964D-B46C-A5C3F1D509CF}"/>
              </a:ext>
            </a:extLst>
          </p:cNvPr>
          <p:cNvCxnSpPr/>
          <p:nvPr/>
        </p:nvCxnSpPr>
        <p:spPr>
          <a:xfrm>
            <a:off x="720001"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BE94E59-37E2-401F-98BC-8105C4E7D79D}"/>
              </a:ext>
            </a:extLst>
          </p:cNvPr>
          <p:cNvPicPr>
            <a:picLocks noChangeAspect="1"/>
          </p:cNvPicPr>
          <p:nvPr/>
        </p:nvPicPr>
        <p:blipFill>
          <a:blip r:embed="rId3"/>
          <a:stretch>
            <a:fillRect/>
          </a:stretch>
        </p:blipFill>
        <p:spPr>
          <a:xfrm rot="403647">
            <a:off x="8433321" y="676608"/>
            <a:ext cx="3177664" cy="2093224"/>
          </a:xfrm>
          <a:prstGeom prst="rect">
            <a:avLst/>
          </a:prstGeom>
        </p:spPr>
      </p:pic>
      <p:sp>
        <p:nvSpPr>
          <p:cNvPr id="9" name="TextBox 8">
            <a:extLst>
              <a:ext uri="{FF2B5EF4-FFF2-40B4-BE49-F238E27FC236}">
                <a16:creationId xmlns:a16="http://schemas.microsoft.com/office/drawing/2014/main" id="{0BCF605F-1534-4F83-AD43-F76996145518}"/>
              </a:ext>
            </a:extLst>
          </p:cNvPr>
          <p:cNvSpPr txBox="1"/>
          <p:nvPr/>
        </p:nvSpPr>
        <p:spPr>
          <a:xfrm>
            <a:off x="1309933" y="786622"/>
            <a:ext cx="9572134" cy="4324261"/>
          </a:xfrm>
          <a:prstGeom prst="rect">
            <a:avLst/>
          </a:prstGeom>
          <a:noFill/>
        </p:spPr>
        <p:txBody>
          <a:bodyPr wrap="square" lIns="0" rIns="0" rtlCol="0">
            <a:spAutoFit/>
          </a:bodyPr>
          <a:lstStyle/>
          <a:p>
            <a:pPr algn="ctr"/>
            <a:r>
              <a:rPr lang="en-GB" sz="5500" b="1" dirty="0">
                <a:solidFill>
                  <a:srgbClr val="2B246F"/>
                </a:solidFill>
                <a:latin typeface="Avenir LT Std 45 Book" panose="020B0502020203020204" pitchFamily="34" charset="0"/>
                <a:cs typeface="Arial" panose="020B0604020202020204" pitchFamily="34" charset="0"/>
              </a:rPr>
              <a:t>Test your </a:t>
            </a:r>
          </a:p>
          <a:p>
            <a:pPr algn="ctr"/>
            <a:r>
              <a:rPr lang="en-GB" sz="5500" b="1" dirty="0">
                <a:solidFill>
                  <a:srgbClr val="2B246F"/>
                </a:solidFill>
                <a:latin typeface="Avenir LT Std 45 Book" panose="020B0502020203020204" pitchFamily="34" charset="0"/>
                <a:cs typeface="Arial" panose="020B0604020202020204" pitchFamily="34" charset="0"/>
              </a:rPr>
              <a:t>knowledge</a:t>
            </a:r>
          </a:p>
          <a:p>
            <a:pPr algn="ctr"/>
            <a:endParaRPr lang="en-GB" sz="5500" b="1" dirty="0">
              <a:solidFill>
                <a:srgbClr val="2B246F"/>
              </a:solidFill>
              <a:latin typeface="Avenir LT Std 45 Book" panose="020B0502020203020204" pitchFamily="34" charset="0"/>
              <a:cs typeface="Arial" panose="020B0604020202020204" pitchFamily="34" charset="0"/>
            </a:endParaRPr>
          </a:p>
          <a:p>
            <a:pPr algn="ctr"/>
            <a:r>
              <a:rPr lang="en-GB" sz="5500" b="1" dirty="0">
                <a:solidFill>
                  <a:srgbClr val="E2147E"/>
                </a:solidFill>
                <a:latin typeface="Avenir LT Std 45 Book" panose="020B0502020203020204" pitchFamily="34" charset="0"/>
                <a:cs typeface="Arial" panose="020B0604020202020204" pitchFamily="34" charset="0"/>
              </a:rPr>
              <a:t>Where can you buy fresh cow’s milk with a Healthy Start card?</a:t>
            </a:r>
          </a:p>
        </p:txBody>
      </p:sp>
      <p:pic>
        <p:nvPicPr>
          <p:cNvPr id="10" name="Picture 9" descr="Shape, circle&#10;&#10;Description automatically generated">
            <a:extLst>
              <a:ext uri="{FF2B5EF4-FFF2-40B4-BE49-F238E27FC236}">
                <a16:creationId xmlns:a16="http://schemas.microsoft.com/office/drawing/2014/main" id="{89FB1752-460A-4C77-91DB-BE068D5358B4}"/>
              </a:ext>
            </a:extLst>
          </p:cNvPr>
          <p:cNvPicPr>
            <a:picLocks noChangeAspect="1"/>
          </p:cNvPicPr>
          <p:nvPr/>
        </p:nvPicPr>
        <p:blipFill>
          <a:blip r:embed="rId4"/>
          <a:stretch>
            <a:fillRect/>
          </a:stretch>
        </p:blipFill>
        <p:spPr>
          <a:xfrm>
            <a:off x="9085621" y="5497696"/>
            <a:ext cx="2386379" cy="862304"/>
          </a:xfrm>
          <a:prstGeom prst="rect">
            <a:avLst/>
          </a:prstGeom>
        </p:spPr>
      </p:pic>
    </p:spTree>
    <p:extLst>
      <p:ext uri="{BB962C8B-B14F-4D97-AF65-F5344CB8AC3E}">
        <p14:creationId xmlns:p14="http://schemas.microsoft.com/office/powerpoint/2010/main" val="4144847308"/>
      </p:ext>
    </p:extLst>
  </p:cSld>
  <p:clrMapOvr>
    <a:masterClrMapping/>
  </p:clrMapOvr>
  <mc:AlternateContent xmlns:mc="http://schemas.openxmlformats.org/markup-compatibility/2006" xmlns:p14="http://schemas.microsoft.com/office/powerpoint/2010/main">
    <mc:Choice Requires="p14">
      <p:transition spd="slow" p14:dur="2000" advTm="26441"/>
    </mc:Choice>
    <mc:Fallback xmlns="">
      <p:transition spd="slow" advTm="2644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8597D77-00EA-6148-9561-5502A9F376B7}"/>
              </a:ext>
            </a:extLst>
          </p:cNvPr>
          <p:cNvCxnSpPr/>
          <p:nvPr/>
        </p:nvCxnSpPr>
        <p:spPr>
          <a:xfrm>
            <a:off x="720001"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26E013E-8487-BA4B-88B2-F09B9C1B8CE7}"/>
              </a:ext>
            </a:extLst>
          </p:cNvPr>
          <p:cNvSpPr txBox="1"/>
          <p:nvPr/>
        </p:nvSpPr>
        <p:spPr>
          <a:xfrm>
            <a:off x="720001" y="624001"/>
            <a:ext cx="10751999" cy="1015663"/>
          </a:xfrm>
          <a:prstGeom prst="rect">
            <a:avLst/>
          </a:prstGeom>
          <a:noFill/>
        </p:spPr>
        <p:txBody>
          <a:bodyPr wrap="square" lIns="0" rIns="0" rtlCol="0">
            <a:spAutoFit/>
          </a:bodyPr>
          <a:lstStyle/>
          <a:p>
            <a:r>
              <a:rPr lang="en-GB" sz="6000" b="1" dirty="0">
                <a:solidFill>
                  <a:srgbClr val="E2147E"/>
                </a:solidFill>
                <a:latin typeface="Avenir LT Std 65 Medium" panose="020B0603020203020204" pitchFamily="34" charset="0"/>
                <a:cs typeface="Arial" panose="020B0604020202020204" pitchFamily="34" charset="0"/>
              </a:rPr>
              <a:t>Where can you shop?</a:t>
            </a:r>
          </a:p>
        </p:txBody>
      </p:sp>
      <p:sp>
        <p:nvSpPr>
          <p:cNvPr id="6" name="TextBox 5">
            <a:extLst>
              <a:ext uri="{FF2B5EF4-FFF2-40B4-BE49-F238E27FC236}">
                <a16:creationId xmlns:a16="http://schemas.microsoft.com/office/drawing/2014/main" id="{DC5BF0A5-9CA4-EC47-9ED0-DC2325A8C41C}"/>
              </a:ext>
            </a:extLst>
          </p:cNvPr>
          <p:cNvSpPr txBox="1"/>
          <p:nvPr/>
        </p:nvSpPr>
        <p:spPr>
          <a:xfrm>
            <a:off x="541529" y="1794660"/>
            <a:ext cx="10430255" cy="4308872"/>
          </a:xfrm>
          <a:prstGeom prst="rect">
            <a:avLst/>
          </a:prstGeom>
          <a:noFill/>
        </p:spPr>
        <p:txBody>
          <a:bodyPr wrap="square" lIns="0" tIns="0" rIns="0" bIns="0" rtlCol="0">
            <a:spAutoFit/>
          </a:bodyPr>
          <a:lstStyle/>
          <a:p>
            <a:pPr marL="234945"/>
            <a:r>
              <a:rPr lang="en-GB" sz="2000" b="1" dirty="0">
                <a:solidFill>
                  <a:srgbClr val="2B246F"/>
                </a:solidFill>
                <a:latin typeface="Avenir LT Std 65 Medium" panose="020B0603020203020204" pitchFamily="34" charset="0"/>
                <a:cs typeface="Arial" panose="020B0604020202020204" pitchFamily="34" charset="0"/>
              </a:rPr>
              <a:t>You can use a Healthy Start card anywhere that accept Mastercard® and sells items covered by the scheme.</a:t>
            </a:r>
          </a:p>
          <a:p>
            <a:pPr marL="298443" indent="-298443"/>
            <a:endParaRPr lang="en-GB" sz="2000" b="1" dirty="0">
              <a:solidFill>
                <a:srgbClr val="E0197B"/>
              </a:solidFill>
              <a:latin typeface="Avenir LT Std 65 Medium" panose="020B0603020203020204" pitchFamily="34" charset="0"/>
              <a:cs typeface="Arial" panose="020B0604020202020204" pitchFamily="34" charset="0"/>
            </a:endParaRPr>
          </a:p>
          <a:p>
            <a:pPr marL="298443" indent="-63498"/>
            <a:r>
              <a:rPr lang="en-GB" sz="2000" dirty="0">
                <a:solidFill>
                  <a:srgbClr val="2B246F"/>
                </a:solidFill>
                <a:latin typeface="Avenir LT Std 65 Medium" panose="020B0603020203020204" pitchFamily="34" charset="0"/>
                <a:cs typeface="Arial" panose="020B0604020202020204" pitchFamily="34" charset="0"/>
              </a:rPr>
              <a:t>This includes:</a:t>
            </a:r>
          </a:p>
          <a:p>
            <a:pPr marL="298443" indent="-63498"/>
            <a:endParaRPr lang="en-GB" sz="2000" dirty="0">
              <a:solidFill>
                <a:srgbClr val="2B246F"/>
              </a:solidFill>
              <a:latin typeface="Avenir LT Std 65 Medium" panose="020B0603020203020204" pitchFamily="34" charset="0"/>
              <a:cs typeface="Arial" panose="020B0604020202020204" pitchFamily="34" charset="0"/>
            </a:endParaRPr>
          </a:p>
          <a:p>
            <a:pPr marL="480472" indent="-245527">
              <a:buClr>
                <a:srgbClr val="E0197B"/>
              </a:buClr>
              <a:buFont typeface="Arial" panose="020B0604020202020204" pitchFamily="34" charset="0"/>
              <a:buChar char="•"/>
            </a:pPr>
            <a:r>
              <a:rPr lang="en-GB" sz="2000" dirty="0">
                <a:solidFill>
                  <a:srgbClr val="2B246F"/>
                </a:solidFill>
                <a:latin typeface="Avenir LT Std 65 Medium" panose="020B0603020203020204" pitchFamily="34" charset="0"/>
                <a:cs typeface="Arial" panose="020B0604020202020204" pitchFamily="34" charset="0"/>
              </a:rPr>
              <a:t>Supermarkets</a:t>
            </a:r>
          </a:p>
          <a:p>
            <a:pPr marL="480472" indent="-245527">
              <a:buClr>
                <a:srgbClr val="E0197B"/>
              </a:buClr>
              <a:buFont typeface="Arial" panose="020B0604020202020204" pitchFamily="34" charset="0"/>
              <a:buChar char="•"/>
            </a:pPr>
            <a:r>
              <a:rPr lang="en-GB" sz="2000" dirty="0">
                <a:solidFill>
                  <a:srgbClr val="2B246F"/>
                </a:solidFill>
                <a:latin typeface="Avenir LT Std 65 Medium" panose="020B0603020203020204" pitchFamily="34" charset="0"/>
                <a:cs typeface="Arial" panose="020B0604020202020204" pitchFamily="34" charset="0"/>
              </a:rPr>
              <a:t>Convenience stores</a:t>
            </a:r>
          </a:p>
          <a:p>
            <a:pPr marL="480472" indent="-245527">
              <a:buClr>
                <a:srgbClr val="E0197B"/>
              </a:buClr>
              <a:buFont typeface="Arial" panose="020B0604020202020204" pitchFamily="34" charset="0"/>
              <a:buChar char="•"/>
            </a:pPr>
            <a:r>
              <a:rPr lang="en-GB" sz="2000" dirty="0">
                <a:solidFill>
                  <a:srgbClr val="2B246F"/>
                </a:solidFill>
                <a:latin typeface="Avenir LT Std 65 Medium" panose="020B0603020203020204" pitchFamily="34" charset="0"/>
                <a:cs typeface="Arial" panose="020B0604020202020204" pitchFamily="34" charset="0"/>
              </a:rPr>
              <a:t>Pharmacies</a:t>
            </a:r>
          </a:p>
          <a:p>
            <a:pPr marL="480472" indent="-245527">
              <a:buClr>
                <a:srgbClr val="E0197B"/>
              </a:buClr>
              <a:buFont typeface="Arial" panose="020B0604020202020204" pitchFamily="34" charset="0"/>
              <a:buChar char="•"/>
            </a:pPr>
            <a:r>
              <a:rPr lang="en-GB" sz="2000" dirty="0">
                <a:solidFill>
                  <a:srgbClr val="2B246F"/>
                </a:solidFill>
                <a:latin typeface="Avenir LT Std 65 Medium" panose="020B0603020203020204" pitchFamily="34" charset="0"/>
                <a:cs typeface="Arial" panose="020B0604020202020204" pitchFamily="34" charset="0"/>
              </a:rPr>
              <a:t>Markets</a:t>
            </a:r>
          </a:p>
          <a:p>
            <a:pPr marL="480472" indent="-245527">
              <a:buClr>
                <a:srgbClr val="E0197B"/>
              </a:buClr>
              <a:buFont typeface="Arial" panose="020B0604020202020204" pitchFamily="34" charset="0"/>
              <a:buChar char="•"/>
            </a:pPr>
            <a:r>
              <a:rPr lang="en-GB" sz="2000" dirty="0">
                <a:solidFill>
                  <a:srgbClr val="2B246F"/>
                </a:solidFill>
                <a:latin typeface="Avenir LT Std 65 Medium" panose="020B0603020203020204" pitchFamily="34" charset="0"/>
                <a:cs typeface="Arial" panose="020B0604020202020204" pitchFamily="34" charset="0"/>
              </a:rPr>
              <a:t>Newsagents</a:t>
            </a:r>
          </a:p>
          <a:p>
            <a:pPr marL="480472" indent="-245527">
              <a:buClr>
                <a:srgbClr val="E0197B"/>
              </a:buClr>
              <a:buFont typeface="Arial" panose="020B0604020202020204" pitchFamily="34" charset="0"/>
              <a:buChar char="•"/>
            </a:pPr>
            <a:r>
              <a:rPr lang="en-GB" sz="2000" dirty="0">
                <a:solidFill>
                  <a:srgbClr val="2B246F"/>
                </a:solidFill>
                <a:latin typeface="Avenir LT Std 65 Medium" panose="020B0603020203020204" pitchFamily="34" charset="0"/>
                <a:cs typeface="Arial" panose="020B0604020202020204" pitchFamily="34" charset="0"/>
              </a:rPr>
              <a:t>Butchers</a:t>
            </a:r>
          </a:p>
          <a:p>
            <a:pPr marL="480472" indent="-245527">
              <a:buClr>
                <a:srgbClr val="E0197B"/>
              </a:buClr>
              <a:buFont typeface="Arial" panose="020B0604020202020204" pitchFamily="34" charset="0"/>
              <a:buChar char="•"/>
            </a:pPr>
            <a:r>
              <a:rPr lang="en-GB" sz="2000" dirty="0">
                <a:solidFill>
                  <a:srgbClr val="2B246F"/>
                </a:solidFill>
                <a:latin typeface="Avenir LT Std 65 Medium" panose="020B0603020203020204" pitchFamily="34" charset="0"/>
                <a:cs typeface="Arial" panose="020B0604020202020204" pitchFamily="34" charset="0"/>
              </a:rPr>
              <a:t>Petrol stations</a:t>
            </a:r>
          </a:p>
          <a:p>
            <a:pPr marL="298443" indent="-298443"/>
            <a:endParaRPr lang="en-GB" sz="2000" dirty="0">
              <a:solidFill>
                <a:srgbClr val="2B246F"/>
              </a:solidFill>
              <a:latin typeface="Avenir LT Std 65 Medium" panose="020B0603020203020204" pitchFamily="34" charset="0"/>
              <a:cs typeface="Arial" panose="020B0604020202020204" pitchFamily="34" charset="0"/>
            </a:endParaRPr>
          </a:p>
          <a:p>
            <a:pPr marL="298443" indent="-298443"/>
            <a:r>
              <a:rPr lang="en-GB" sz="2000" dirty="0">
                <a:solidFill>
                  <a:srgbClr val="2B246F"/>
                </a:solidFill>
                <a:latin typeface="Avenir LT Std 65 Medium" panose="020B0603020203020204" pitchFamily="34" charset="0"/>
                <a:cs typeface="Arial" panose="020B0604020202020204" pitchFamily="34" charset="0"/>
              </a:rPr>
              <a:t>	The </a:t>
            </a:r>
            <a:r>
              <a:rPr lang="en-GB" sz="2000" b="1" dirty="0">
                <a:solidFill>
                  <a:srgbClr val="2B246F"/>
                </a:solidFill>
                <a:latin typeface="Avenir LT Std 65 Medium" panose="020B0603020203020204" pitchFamily="34" charset="0"/>
                <a:cs typeface="Arial" panose="020B0604020202020204" pitchFamily="34" charset="0"/>
              </a:rPr>
              <a:t>Mastercard®</a:t>
            </a:r>
            <a:r>
              <a:rPr lang="en-GB" sz="2000" dirty="0">
                <a:solidFill>
                  <a:srgbClr val="2B246F"/>
                </a:solidFill>
                <a:latin typeface="Avenir LT Std 65 Medium" panose="020B0603020203020204" pitchFamily="34" charset="0"/>
                <a:cs typeface="Arial" panose="020B0604020202020204" pitchFamily="34" charset="0"/>
              </a:rPr>
              <a:t> symbol is normally shown on the shop door or at the till. </a:t>
            </a:r>
            <a:endParaRPr lang="en-US" sz="2000" dirty="0">
              <a:solidFill>
                <a:srgbClr val="2B246F"/>
              </a:solidFill>
              <a:latin typeface="Avenir LT Std 65 Medium" panose="020B0603020203020204" pitchFamily="34" charset="0"/>
            </a:endParaRPr>
          </a:p>
        </p:txBody>
      </p:sp>
      <p:cxnSp>
        <p:nvCxnSpPr>
          <p:cNvPr id="3" name="Straight Connector 2">
            <a:extLst>
              <a:ext uri="{FF2B5EF4-FFF2-40B4-BE49-F238E27FC236}">
                <a16:creationId xmlns:a16="http://schemas.microsoft.com/office/drawing/2014/main" id="{A3488083-E1E7-F449-807A-0F3CE63FDE40}"/>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pic>
        <p:nvPicPr>
          <p:cNvPr id="10" name="Picture 9" descr="Shape, circle&#10;&#10;Description automatically generated">
            <a:extLst>
              <a:ext uri="{FF2B5EF4-FFF2-40B4-BE49-F238E27FC236}">
                <a16:creationId xmlns:a16="http://schemas.microsoft.com/office/drawing/2014/main" id="{05A3D9AA-D81E-084A-B9A0-227D297EA219}"/>
              </a:ext>
            </a:extLst>
          </p:cNvPr>
          <p:cNvPicPr>
            <a:picLocks noChangeAspect="1"/>
          </p:cNvPicPr>
          <p:nvPr/>
        </p:nvPicPr>
        <p:blipFill>
          <a:blip r:embed="rId3"/>
          <a:stretch>
            <a:fillRect/>
          </a:stretch>
        </p:blipFill>
        <p:spPr>
          <a:xfrm>
            <a:off x="9895801" y="5793399"/>
            <a:ext cx="1617848" cy="584600"/>
          </a:xfrm>
          <a:prstGeom prst="rect">
            <a:avLst/>
          </a:prstGeom>
        </p:spPr>
      </p:pic>
      <p:pic>
        <p:nvPicPr>
          <p:cNvPr id="1026" name="Picture 2">
            <a:extLst>
              <a:ext uri="{FF2B5EF4-FFF2-40B4-BE49-F238E27FC236}">
                <a16:creationId xmlns:a16="http://schemas.microsoft.com/office/drawing/2014/main" id="{733A8822-E8B9-4E54-9F4C-C9FA7180F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2995300"/>
            <a:ext cx="2455141" cy="190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185990"/>
      </p:ext>
    </p:extLst>
  </p:cSld>
  <p:clrMapOvr>
    <a:masterClrMapping/>
  </p:clrMapOvr>
  <mc:AlternateContent xmlns:mc="http://schemas.openxmlformats.org/markup-compatibility/2006" xmlns:p14="http://schemas.microsoft.com/office/powerpoint/2010/main">
    <mc:Choice Requires="p14">
      <p:transition spd="slow" p14:dur="2000" advTm="20864"/>
    </mc:Choice>
    <mc:Fallback xmlns="">
      <p:transition spd="slow" advTm="2086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6150F-B4E8-7243-BB27-FB99FDC5DF2F}"/>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D51E82C-1884-7C42-9550-D222A111D6CE}"/>
              </a:ext>
            </a:extLst>
          </p:cNvPr>
          <p:cNvCxnSpPr/>
          <p:nvPr/>
        </p:nvCxnSpPr>
        <p:spPr>
          <a:xfrm>
            <a:off x="720001"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7C73AA-E8D6-AC4F-BF86-87B07998542F}"/>
              </a:ext>
            </a:extLst>
          </p:cNvPr>
          <p:cNvSpPr txBox="1"/>
          <p:nvPr/>
        </p:nvSpPr>
        <p:spPr>
          <a:xfrm>
            <a:off x="720000" y="552002"/>
            <a:ext cx="11184133" cy="913007"/>
          </a:xfrm>
          <a:prstGeom prst="rect">
            <a:avLst/>
          </a:prstGeom>
          <a:noFill/>
        </p:spPr>
        <p:txBody>
          <a:bodyPr wrap="square" lIns="0" rIns="0" rtlCol="0">
            <a:spAutoFit/>
          </a:bodyPr>
          <a:lstStyle/>
          <a:p>
            <a:r>
              <a:rPr lang="en-GB" sz="5200" b="1" dirty="0">
                <a:solidFill>
                  <a:srgbClr val="E2147E"/>
                </a:solidFill>
                <a:latin typeface="Avenir LT Std 65 Medium" panose="020B0603020203020204" pitchFamily="34" charset="0"/>
                <a:cs typeface="Arial" panose="020B0604020202020204" pitchFamily="34" charset="0"/>
              </a:rPr>
              <a:t>How to use the card</a:t>
            </a:r>
          </a:p>
        </p:txBody>
      </p:sp>
      <p:sp>
        <p:nvSpPr>
          <p:cNvPr id="6" name="TextBox 5">
            <a:extLst>
              <a:ext uri="{FF2B5EF4-FFF2-40B4-BE49-F238E27FC236}">
                <a16:creationId xmlns:a16="http://schemas.microsoft.com/office/drawing/2014/main" id="{C3A3D82D-3C31-3D45-942D-55C8FC0E895C}"/>
              </a:ext>
            </a:extLst>
          </p:cNvPr>
          <p:cNvSpPr txBox="1"/>
          <p:nvPr/>
        </p:nvSpPr>
        <p:spPr>
          <a:xfrm>
            <a:off x="720001" y="1682576"/>
            <a:ext cx="10990465" cy="4595232"/>
          </a:xfrm>
          <a:prstGeom prst="rect">
            <a:avLst/>
          </a:prstGeom>
          <a:noFill/>
        </p:spPr>
        <p:txBody>
          <a:bodyPr wrap="square" lIns="0" tIns="0" rIns="0" bIns="0" rtlCol="0">
            <a:spAutoFit/>
          </a:bodyPr>
          <a:lstStyle/>
          <a:p>
            <a:pPr marL="380990" indent="-380990">
              <a:buClr>
                <a:srgbClr val="E0197B"/>
              </a:buClr>
              <a:buFont typeface="Arial" panose="020B0604020202020204" pitchFamily="34" charset="0"/>
              <a:buChar char="•"/>
            </a:pPr>
            <a:r>
              <a:rPr lang="en-GB" sz="2133" dirty="0">
                <a:solidFill>
                  <a:srgbClr val="002060"/>
                </a:solidFill>
                <a:latin typeface="Avenir LT Std 65 Medium" panose="020B0603020203020204" pitchFamily="34" charset="0"/>
                <a:cs typeface="Arial" panose="020B0604020202020204" pitchFamily="34" charset="0"/>
              </a:rPr>
              <a:t>The first transaction is made using a pin – this is provided when the card is activated.</a:t>
            </a:r>
          </a:p>
          <a:p>
            <a:pPr marL="380990" indent="-380990">
              <a:buClr>
                <a:srgbClr val="E0197B"/>
              </a:buClr>
              <a:buFont typeface="Arial" panose="020B0604020202020204" pitchFamily="34" charset="0"/>
              <a:buChar char="•"/>
            </a:pPr>
            <a:r>
              <a:rPr lang="en-GB" sz="2133" dirty="0">
                <a:solidFill>
                  <a:srgbClr val="002060"/>
                </a:solidFill>
                <a:latin typeface="Avenir LT Std 65 Medium" panose="020B0603020203020204" pitchFamily="34" charset="0"/>
                <a:cs typeface="Arial" panose="020B0604020202020204" pitchFamily="34" charset="0"/>
              </a:rPr>
              <a:t>Subsequent payments can be contactless up to £45.</a:t>
            </a:r>
          </a:p>
          <a:p>
            <a:pPr marL="380990" indent="-380990">
              <a:buClr>
                <a:srgbClr val="E0197B"/>
              </a:buClr>
              <a:buFont typeface="Arial" panose="020B0604020202020204" pitchFamily="34" charset="0"/>
              <a:buChar char="•"/>
            </a:pPr>
            <a:r>
              <a:rPr lang="en-GB" sz="2133" dirty="0">
                <a:solidFill>
                  <a:srgbClr val="002060"/>
                </a:solidFill>
                <a:latin typeface="Avenir LT Std 65 Medium" panose="020B0603020203020204" pitchFamily="34" charset="0"/>
                <a:cs typeface="Arial" panose="020B0604020202020204" pitchFamily="34" charset="0"/>
              </a:rPr>
              <a:t>Payments higher than the card balance will not be accepted. </a:t>
            </a:r>
          </a:p>
          <a:p>
            <a:pPr marL="298443" indent="-298443"/>
            <a:endParaRPr lang="en-GB" sz="2133" b="1" dirty="0">
              <a:solidFill>
                <a:srgbClr val="E0197B"/>
              </a:solidFill>
              <a:latin typeface="Avenir LT Std 65 Medium" panose="020B0603020203020204" pitchFamily="34" charset="0"/>
              <a:cs typeface="Arial" panose="020B0604020202020204" pitchFamily="34" charset="0"/>
            </a:endParaRPr>
          </a:p>
          <a:p>
            <a:pPr marL="298443" indent="-298443"/>
            <a:r>
              <a:rPr lang="en-GB" sz="2133" b="1" dirty="0">
                <a:solidFill>
                  <a:srgbClr val="E0197B"/>
                </a:solidFill>
                <a:latin typeface="Avenir LT Std 65 Medium" panose="020B0603020203020204" pitchFamily="34" charset="0"/>
                <a:cs typeface="Arial" panose="020B0604020202020204" pitchFamily="34" charset="0"/>
              </a:rPr>
              <a:t>Splitting payments</a:t>
            </a:r>
          </a:p>
          <a:p>
            <a:pPr marL="380990" indent="-380990">
              <a:buClr>
                <a:srgbClr val="E0197B"/>
              </a:buClr>
              <a:buFont typeface="Arial" panose="020B0604020202020204" pitchFamily="34" charset="0"/>
              <a:buChar char="•"/>
            </a:pPr>
            <a:r>
              <a:rPr lang="en-GB" sz="2133" dirty="0">
                <a:solidFill>
                  <a:srgbClr val="002060"/>
                </a:solidFill>
                <a:latin typeface="Avenir LT Std 65 Medium" panose="020B0603020203020204" pitchFamily="34" charset="0"/>
                <a:cs typeface="Arial" panose="020B0604020202020204" pitchFamily="34" charset="0"/>
              </a:rPr>
              <a:t>A Healthy Start card can be used for split payments.</a:t>
            </a:r>
          </a:p>
          <a:p>
            <a:pPr marL="380990" indent="-380990">
              <a:buClr>
                <a:srgbClr val="E0197B"/>
              </a:buClr>
              <a:buFont typeface="Arial" panose="020B0604020202020204" pitchFamily="34" charset="0"/>
              <a:buChar char="•"/>
            </a:pPr>
            <a:r>
              <a:rPr lang="en-GB" sz="2133" dirty="0">
                <a:solidFill>
                  <a:srgbClr val="002060"/>
                </a:solidFill>
                <a:latin typeface="Avenir LT Std 65 Medium" panose="020B0603020203020204" pitchFamily="34" charset="0"/>
                <a:cs typeface="Arial" panose="020B0604020202020204" pitchFamily="34" charset="0"/>
              </a:rPr>
              <a:t>If using a self-checkout machine, s</a:t>
            </a:r>
            <a:r>
              <a:rPr lang="en-GB" sz="2133" dirty="0">
                <a:solidFill>
                  <a:srgbClr val="2B246F"/>
                </a:solidFill>
                <a:latin typeface="Avenir LT Std 65 Medium" panose="020B0603020203020204" pitchFamily="34" charset="0"/>
                <a:cs typeface="Arial" panose="020B0604020202020204" pitchFamily="34" charset="0"/>
              </a:rPr>
              <a:t>plit payments can only be made if the remaining balance is paid in cash (not by card).</a:t>
            </a:r>
          </a:p>
          <a:p>
            <a:pPr marL="380990" indent="-380990">
              <a:buClr>
                <a:srgbClr val="E0197B"/>
              </a:buClr>
              <a:buFont typeface="Arial" panose="020B0604020202020204" pitchFamily="34" charset="0"/>
              <a:buChar char="•"/>
            </a:pPr>
            <a:endParaRPr lang="en-GB" sz="2133" dirty="0">
              <a:solidFill>
                <a:srgbClr val="2B246F"/>
              </a:solidFill>
              <a:latin typeface="Avenir LT Std 65 Medium" panose="020B0603020203020204" pitchFamily="34" charset="0"/>
              <a:cs typeface="Arial" panose="020B0604020202020204" pitchFamily="34" charset="0"/>
            </a:endParaRPr>
          </a:p>
          <a:p>
            <a:pPr lvl="0">
              <a:buClr>
                <a:srgbClr val="E0197B"/>
              </a:buClr>
            </a:pPr>
            <a:r>
              <a:rPr lang="en-GB" sz="2133" b="1" dirty="0">
                <a:solidFill>
                  <a:srgbClr val="E0197B"/>
                </a:solidFill>
                <a:latin typeface="Avenir LT Std 65 Medium" panose="020B0603020203020204" pitchFamily="34" charset="0"/>
                <a:cs typeface="Arial" panose="020B0604020202020204" pitchFamily="34" charset="0"/>
              </a:rPr>
              <a:t>Refunds</a:t>
            </a:r>
          </a:p>
          <a:p>
            <a:pPr lvl="0">
              <a:buClr>
                <a:srgbClr val="E0197B"/>
              </a:buClr>
            </a:pPr>
            <a:r>
              <a:rPr lang="en-GB" sz="2133" dirty="0">
                <a:solidFill>
                  <a:srgbClr val="2B246F"/>
                </a:solidFill>
                <a:latin typeface="Avenir LT Std 65 Medium" panose="020B0603020203020204" pitchFamily="34" charset="0"/>
                <a:cs typeface="Arial" panose="020B0604020202020204" pitchFamily="34" charset="0"/>
              </a:rPr>
              <a:t>The Healthy Start card can have payments refunded onto the card, in the </a:t>
            </a:r>
            <a:br>
              <a:rPr lang="en-GB" sz="2133" dirty="0">
                <a:solidFill>
                  <a:srgbClr val="2B246F"/>
                </a:solidFill>
                <a:latin typeface="Avenir LT Std 65 Medium" panose="020B0603020203020204" pitchFamily="34" charset="0"/>
                <a:cs typeface="Arial" panose="020B0604020202020204" pitchFamily="34" charset="0"/>
              </a:rPr>
            </a:br>
            <a:r>
              <a:rPr lang="en-GB" sz="2133" dirty="0">
                <a:solidFill>
                  <a:srgbClr val="2B246F"/>
                </a:solidFill>
                <a:latin typeface="Avenir LT Std 65 Medium" panose="020B0603020203020204" pitchFamily="34" charset="0"/>
                <a:cs typeface="Arial" panose="020B0604020202020204" pitchFamily="34" charset="0"/>
              </a:rPr>
              <a:t>same way as any bank card.</a:t>
            </a:r>
            <a:endParaRPr lang="en-GB" sz="2133" dirty="0">
              <a:solidFill>
                <a:srgbClr val="002060"/>
              </a:solidFill>
              <a:latin typeface="Avenir LT Std 65 Medium" panose="020B0603020203020204" pitchFamily="34" charset="0"/>
              <a:cs typeface="Arial" panose="020B0604020202020204" pitchFamily="34" charset="0"/>
            </a:endParaRPr>
          </a:p>
          <a:p>
            <a:pPr marL="298443" indent="-298443"/>
            <a:endParaRPr lang="en-GB" sz="2133" dirty="0">
              <a:solidFill>
                <a:srgbClr val="E0197B"/>
              </a:solidFill>
              <a:latin typeface="Avenir LT Std 65 Medium" panose="020B0603020203020204" pitchFamily="34" charset="0"/>
              <a:cs typeface="Arial" panose="020B0604020202020204" pitchFamily="34" charset="0"/>
            </a:endParaRPr>
          </a:p>
          <a:p>
            <a:pPr marL="298443" indent="-298443"/>
            <a:endParaRPr lang="en-GB" sz="2133" dirty="0">
              <a:solidFill>
                <a:srgbClr val="002060"/>
              </a:solidFill>
              <a:latin typeface="Avenir LT Std 65 Medium" panose="020B0603020203020204" pitchFamily="34" charset="0"/>
              <a:cs typeface="Arial" panose="020B0604020202020204" pitchFamily="34" charset="0"/>
            </a:endParaRPr>
          </a:p>
        </p:txBody>
      </p:sp>
      <p:pic>
        <p:nvPicPr>
          <p:cNvPr id="9" name="Picture 8" descr="Shape, circle&#10;&#10;Description automatically generated">
            <a:extLst>
              <a:ext uri="{FF2B5EF4-FFF2-40B4-BE49-F238E27FC236}">
                <a16:creationId xmlns:a16="http://schemas.microsoft.com/office/drawing/2014/main" id="{6B11F006-1F02-4BF3-853F-FAED86D25252}"/>
              </a:ext>
            </a:extLst>
          </p:cNvPr>
          <p:cNvPicPr>
            <a:picLocks noChangeAspect="1"/>
          </p:cNvPicPr>
          <p:nvPr/>
        </p:nvPicPr>
        <p:blipFill>
          <a:blip r:embed="rId3"/>
          <a:stretch>
            <a:fillRect/>
          </a:stretch>
        </p:blipFill>
        <p:spPr>
          <a:xfrm>
            <a:off x="9085620" y="5502160"/>
            <a:ext cx="2386379" cy="862304"/>
          </a:xfrm>
          <a:prstGeom prst="rect">
            <a:avLst/>
          </a:prstGeom>
        </p:spPr>
      </p:pic>
    </p:spTree>
    <p:extLst>
      <p:ext uri="{BB962C8B-B14F-4D97-AF65-F5344CB8AC3E}">
        <p14:creationId xmlns:p14="http://schemas.microsoft.com/office/powerpoint/2010/main" val="1492726381"/>
      </p:ext>
    </p:extLst>
  </p:cSld>
  <p:clrMapOvr>
    <a:masterClrMapping/>
  </p:clrMapOvr>
  <mc:AlternateContent xmlns:mc="http://schemas.openxmlformats.org/markup-compatibility/2006" xmlns:p14="http://schemas.microsoft.com/office/powerpoint/2010/main">
    <mc:Choice Requires="p14">
      <p:transition spd="slow" p14:dur="2000" advTm="44360"/>
    </mc:Choice>
    <mc:Fallback xmlns="">
      <p:transition spd="slow" advTm="4436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6150F-B4E8-7243-BB27-FB99FDC5DF2F}"/>
              </a:ext>
            </a:extLst>
          </p:cNvPr>
          <p:cNvCxnSpPr/>
          <p:nvPr/>
        </p:nvCxnSpPr>
        <p:spPr>
          <a:xfrm>
            <a:off x="720002"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D51E82C-1884-7C42-9550-D222A111D6CE}"/>
              </a:ext>
            </a:extLst>
          </p:cNvPr>
          <p:cNvCxnSpPr/>
          <p:nvPr/>
        </p:nvCxnSpPr>
        <p:spPr>
          <a:xfrm>
            <a:off x="720002"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7C73AA-E8D6-AC4F-BF86-87B07998542F}"/>
              </a:ext>
            </a:extLst>
          </p:cNvPr>
          <p:cNvSpPr txBox="1"/>
          <p:nvPr/>
        </p:nvSpPr>
        <p:spPr>
          <a:xfrm>
            <a:off x="720000" y="684949"/>
            <a:ext cx="10751999" cy="892552"/>
          </a:xfrm>
          <a:prstGeom prst="rect">
            <a:avLst/>
          </a:prstGeom>
          <a:noFill/>
        </p:spPr>
        <p:txBody>
          <a:bodyPr wrap="square" lIns="0" rIns="0" rtlCol="0">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r>
              <a:rPr lang="en-GB" sz="5200" b="1" dirty="0">
                <a:solidFill>
                  <a:srgbClr val="E2147E"/>
                </a:solidFill>
                <a:latin typeface="Avenir LT Std 65 Medium" panose="020B0603020203020204" pitchFamily="34" charset="0"/>
                <a:cs typeface="Arial" panose="020B0604020202020204" pitchFamily="34" charset="0"/>
              </a:rPr>
              <a:t>Why might a card be declined?</a:t>
            </a:r>
          </a:p>
        </p:txBody>
      </p:sp>
      <p:sp>
        <p:nvSpPr>
          <p:cNvPr id="6" name="TextBox 5">
            <a:extLst>
              <a:ext uri="{FF2B5EF4-FFF2-40B4-BE49-F238E27FC236}">
                <a16:creationId xmlns:a16="http://schemas.microsoft.com/office/drawing/2014/main" id="{C3A3D82D-3C31-3D45-942D-55C8FC0E895C}"/>
              </a:ext>
            </a:extLst>
          </p:cNvPr>
          <p:cNvSpPr txBox="1"/>
          <p:nvPr/>
        </p:nvSpPr>
        <p:spPr>
          <a:xfrm>
            <a:off x="600766" y="1782449"/>
            <a:ext cx="10990465" cy="4247317"/>
          </a:xfrm>
          <a:prstGeom prst="rect">
            <a:avLst/>
          </a:prstGeom>
          <a:noFill/>
        </p:spPr>
        <p:txBody>
          <a:bodyPr wrap="square" lIns="0" tIns="0" rIns="0" bIns="0" rtlCol="0">
            <a:spAutoFit/>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342900" indent="-342900">
              <a:buClr>
                <a:srgbClr val="E0197B"/>
              </a:buClr>
              <a:buFont typeface="Arial" panose="020B0604020202020204" pitchFamily="34" charset="0"/>
              <a:buChar char="•"/>
            </a:pPr>
            <a:r>
              <a:rPr lang="en-GB" sz="2300" dirty="0">
                <a:solidFill>
                  <a:srgbClr val="2B246F"/>
                </a:solidFill>
                <a:latin typeface="Avenir LT Std 65 Medium" panose="020B0603020203020204" pitchFamily="34" charset="0"/>
                <a:cs typeface="Arial" panose="020B0604020202020204" pitchFamily="34" charset="0"/>
              </a:rPr>
              <a:t>Card not activated before use.</a:t>
            </a:r>
          </a:p>
          <a:p>
            <a:pPr marL="342900" indent="-342900">
              <a:buClr>
                <a:srgbClr val="E0197B"/>
              </a:buClr>
              <a:buFont typeface="Arial" panose="020B0604020202020204" pitchFamily="34" charset="0"/>
              <a:buChar char="•"/>
            </a:pPr>
            <a:endParaRPr lang="en-GB" sz="2300" dirty="0">
              <a:solidFill>
                <a:srgbClr val="2B246F"/>
              </a:solidFill>
              <a:latin typeface="Avenir LT Std 65 Medium" panose="020B0603020203020204" pitchFamily="34" charset="0"/>
              <a:cs typeface="Arial" panose="020B0604020202020204" pitchFamily="34" charset="0"/>
            </a:endParaRPr>
          </a:p>
          <a:p>
            <a:pPr marL="342900" indent="-342900">
              <a:buClr>
                <a:srgbClr val="E0197B"/>
              </a:buClr>
              <a:buFont typeface="Arial" panose="020B0604020202020204" pitchFamily="34" charset="0"/>
              <a:buChar char="•"/>
            </a:pPr>
            <a:r>
              <a:rPr lang="en-GB" sz="2300" dirty="0">
                <a:solidFill>
                  <a:srgbClr val="2B246F"/>
                </a:solidFill>
                <a:latin typeface="Avenir LT Std 65 Medium" panose="020B0603020203020204" pitchFamily="34" charset="0"/>
                <a:cs typeface="Arial" panose="020B0604020202020204" pitchFamily="34" charset="0"/>
              </a:rPr>
              <a:t>PIN must be used for the first transaction</a:t>
            </a:r>
          </a:p>
          <a:p>
            <a:pPr>
              <a:buClr>
                <a:srgbClr val="E0197B"/>
              </a:buClr>
            </a:pPr>
            <a:endParaRPr lang="en-GB" sz="2300" dirty="0">
              <a:solidFill>
                <a:srgbClr val="2B246F"/>
              </a:solidFill>
              <a:latin typeface="Avenir LT Std 65 Medium" panose="020B0603020203020204" pitchFamily="34" charset="0"/>
              <a:cs typeface="Arial" panose="020B0604020202020204" pitchFamily="34" charset="0"/>
            </a:endParaRPr>
          </a:p>
          <a:p>
            <a:pPr marL="380981" indent="-380981">
              <a:buClr>
                <a:srgbClr val="E0197B"/>
              </a:buClr>
              <a:buFont typeface="Arial" panose="020B0604020202020204" pitchFamily="34" charset="0"/>
              <a:buChar char="•"/>
            </a:pPr>
            <a:r>
              <a:rPr lang="en-GB" sz="2300" dirty="0">
                <a:solidFill>
                  <a:srgbClr val="2B246F"/>
                </a:solidFill>
                <a:latin typeface="Avenir LT Std 65 Medium" panose="020B0603020203020204" pitchFamily="34" charset="0"/>
                <a:cs typeface="Arial" panose="020B0604020202020204" pitchFamily="34" charset="0"/>
              </a:rPr>
              <a:t>Contactless can only be used up to 4 times in a row. For </a:t>
            </a:r>
            <a:r>
              <a:rPr lang="en-GB" sz="2300" dirty="0">
                <a:solidFill>
                  <a:srgbClr val="002060"/>
                </a:solidFill>
                <a:latin typeface="Avenir LT Std 65 Medium" panose="020B0603020203020204" pitchFamily="34" charset="0"/>
                <a:cs typeface="Arial" panose="020B0604020202020204" pitchFamily="34" charset="0"/>
              </a:rPr>
              <a:t>the fifth transaction, the PIN must be entered. </a:t>
            </a:r>
          </a:p>
          <a:p>
            <a:pPr marL="342891" indent="-342891">
              <a:buClr>
                <a:srgbClr val="E0197B"/>
              </a:buClr>
              <a:buFont typeface="Arial" panose="020B0604020202020204" pitchFamily="34" charset="0"/>
              <a:buChar char="•"/>
            </a:pPr>
            <a:endParaRPr lang="en-GB" sz="2300" dirty="0">
              <a:solidFill>
                <a:srgbClr val="002060"/>
              </a:solidFill>
              <a:latin typeface="Avenir LT Std 65 Medium" panose="020B0603020203020204" pitchFamily="34" charset="0"/>
              <a:cs typeface="Arial" panose="020B0604020202020204" pitchFamily="34" charset="0"/>
            </a:endParaRPr>
          </a:p>
          <a:p>
            <a:pPr marL="342891" indent="-342891">
              <a:buClr>
                <a:srgbClr val="E0197B"/>
              </a:buClr>
              <a:buFont typeface="Arial" panose="020B0604020202020204" pitchFamily="34" charset="0"/>
              <a:buChar char="•"/>
            </a:pPr>
            <a:r>
              <a:rPr lang="en-GB" sz="2300" dirty="0">
                <a:solidFill>
                  <a:srgbClr val="002060"/>
                </a:solidFill>
                <a:latin typeface="Avenir LT Std 65 Medium" panose="020B0603020203020204" pitchFamily="34" charset="0"/>
                <a:cs typeface="Arial" panose="020B0604020202020204" pitchFamily="34" charset="0"/>
              </a:rPr>
              <a:t>Insufficient Funds – Check your balance using an ATM or by </a:t>
            </a:r>
            <a:r>
              <a:rPr lang="en-GB" sz="2300" dirty="0">
                <a:solidFill>
                  <a:srgbClr val="2B246F"/>
                </a:solidFill>
                <a:latin typeface="Avenir LT Std 65 Medium" panose="020B0603020203020204" pitchFamily="34" charset="0"/>
                <a:cs typeface="Arial" panose="020B0604020202020204" pitchFamily="34" charset="0"/>
              </a:rPr>
              <a:t>calling 0300 330 2090</a:t>
            </a:r>
          </a:p>
          <a:p>
            <a:pPr marL="342891" indent="-342891">
              <a:buClr>
                <a:srgbClr val="E0197B"/>
              </a:buClr>
              <a:buFont typeface="Arial" panose="020B0604020202020204" pitchFamily="34" charset="0"/>
              <a:buChar char="•"/>
            </a:pPr>
            <a:endParaRPr lang="en-GB" sz="2300" dirty="0">
              <a:solidFill>
                <a:srgbClr val="002060"/>
              </a:solidFill>
              <a:latin typeface="Avenir LT Std 65 Medium" panose="020B0603020203020204" pitchFamily="34" charset="0"/>
              <a:cs typeface="Arial" panose="020B0604020202020204" pitchFamily="34" charset="0"/>
            </a:endParaRPr>
          </a:p>
          <a:p>
            <a:pPr marL="342891" indent="-342891">
              <a:buClr>
                <a:srgbClr val="E0197B"/>
              </a:buClr>
              <a:buFont typeface="Arial" panose="020B0604020202020204" pitchFamily="34" charset="0"/>
              <a:buChar char="•"/>
            </a:pPr>
            <a:r>
              <a:rPr lang="en-GB" sz="2300" dirty="0">
                <a:solidFill>
                  <a:srgbClr val="002060"/>
                </a:solidFill>
                <a:latin typeface="Avenir LT Std 65 Medium" panose="020B0603020203020204" pitchFamily="34" charset="0"/>
                <a:cs typeface="Arial" panose="020B0604020202020204" pitchFamily="34" charset="0"/>
              </a:rPr>
              <a:t>The card should be inserted into the card reader. The card will be declined if it is swiped (like the voucher).</a:t>
            </a:r>
            <a:endParaRPr lang="en-GB" sz="2300" dirty="0">
              <a:solidFill>
                <a:srgbClr val="2B246F"/>
              </a:solidFill>
              <a:latin typeface="Avenir LT Std 65 Medium" panose="020B0603020203020204" pitchFamily="34" charset="0"/>
              <a:cs typeface="Arial" panose="020B0604020202020204" pitchFamily="34" charset="0"/>
            </a:endParaRPr>
          </a:p>
        </p:txBody>
      </p:sp>
    </p:spTree>
    <p:extLst>
      <p:ext uri="{BB962C8B-B14F-4D97-AF65-F5344CB8AC3E}">
        <p14:creationId xmlns:p14="http://schemas.microsoft.com/office/powerpoint/2010/main" val="3735319722"/>
      </p:ext>
    </p:extLst>
  </p:cSld>
  <p:clrMapOvr>
    <a:masterClrMapping/>
  </p:clrMapOvr>
  <mc:AlternateContent xmlns:mc="http://schemas.openxmlformats.org/markup-compatibility/2006" xmlns:p14="http://schemas.microsoft.com/office/powerpoint/2010/main">
    <mc:Choice Requires="p14">
      <p:transition spd="slow" p14:dur="2000" advTm="46857"/>
    </mc:Choice>
    <mc:Fallback xmlns="">
      <p:transition spd="slow" advTm="468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6150F-B4E8-7243-BB27-FB99FDC5DF2F}"/>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D51E82C-1884-7C42-9550-D222A111D6CE}"/>
              </a:ext>
            </a:extLst>
          </p:cNvPr>
          <p:cNvCxnSpPr/>
          <p:nvPr/>
        </p:nvCxnSpPr>
        <p:spPr>
          <a:xfrm>
            <a:off x="720001"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7C73AA-E8D6-AC4F-BF86-87B07998542F}"/>
              </a:ext>
            </a:extLst>
          </p:cNvPr>
          <p:cNvSpPr txBox="1"/>
          <p:nvPr/>
        </p:nvSpPr>
        <p:spPr>
          <a:xfrm>
            <a:off x="720001" y="624001"/>
            <a:ext cx="10751999" cy="1015663"/>
          </a:xfrm>
          <a:prstGeom prst="rect">
            <a:avLst/>
          </a:prstGeom>
          <a:noFill/>
        </p:spPr>
        <p:txBody>
          <a:bodyPr wrap="square" lIns="0" rIns="0" rtlCol="0">
            <a:spAutoFit/>
          </a:bodyPr>
          <a:lstStyle/>
          <a:p>
            <a:r>
              <a:rPr lang="en-GB" sz="6000" b="1" dirty="0">
                <a:solidFill>
                  <a:srgbClr val="E2147E"/>
                </a:solidFill>
                <a:latin typeface="Arial" panose="020B0604020202020204" pitchFamily="34" charset="0"/>
                <a:cs typeface="Arial" panose="020B0604020202020204" pitchFamily="34" charset="0"/>
              </a:rPr>
              <a:t>Transition to digital </a:t>
            </a:r>
          </a:p>
        </p:txBody>
      </p:sp>
      <p:sp>
        <p:nvSpPr>
          <p:cNvPr id="6" name="TextBox 5">
            <a:extLst>
              <a:ext uri="{FF2B5EF4-FFF2-40B4-BE49-F238E27FC236}">
                <a16:creationId xmlns:a16="http://schemas.microsoft.com/office/drawing/2014/main" id="{C3A3D82D-3C31-3D45-942D-55C8FC0E895C}"/>
              </a:ext>
            </a:extLst>
          </p:cNvPr>
          <p:cNvSpPr txBox="1"/>
          <p:nvPr/>
        </p:nvSpPr>
        <p:spPr>
          <a:xfrm>
            <a:off x="753941" y="2326799"/>
            <a:ext cx="7977464" cy="3754874"/>
          </a:xfrm>
          <a:prstGeom prst="rect">
            <a:avLst/>
          </a:prstGeom>
          <a:noFill/>
        </p:spPr>
        <p:txBody>
          <a:bodyPr wrap="square" lIns="0" tIns="0" rIns="0" bIns="0" rtlCol="0">
            <a:spAutoFit/>
          </a:bodyPr>
          <a:lstStyle/>
          <a:p>
            <a:pPr marL="342900" indent="-342900">
              <a:buClr>
                <a:srgbClr val="FF0066"/>
              </a:buClr>
              <a:buFont typeface="Arial" panose="020B0604020202020204" pitchFamily="34" charset="0"/>
              <a:buChar char="•"/>
            </a:pPr>
            <a:r>
              <a:rPr lang="en-GB" sz="2000" dirty="0">
                <a:solidFill>
                  <a:srgbClr val="2B246F"/>
                </a:solidFill>
                <a:latin typeface="Arial" panose="020B0604020202020204" pitchFamily="34" charset="0"/>
                <a:cs typeface="Arial" panose="020B0604020202020204" pitchFamily="34" charset="0"/>
              </a:rPr>
              <a:t>The former ‘voucher’ version of the Healthy Start scheme will cease to operate from March 2022.</a:t>
            </a:r>
          </a:p>
          <a:p>
            <a:pPr>
              <a:buClr>
                <a:srgbClr val="FF0066"/>
              </a:buClr>
            </a:pPr>
            <a:endParaRPr lang="en-US" sz="2400" dirty="0"/>
          </a:p>
          <a:p>
            <a:pPr marL="342900" indent="-342900">
              <a:buClr>
                <a:srgbClr val="FF0066"/>
              </a:buClr>
              <a:buFont typeface="Arial" panose="020B0604020202020204" pitchFamily="34" charset="0"/>
              <a:buChar char="•"/>
            </a:pPr>
            <a:r>
              <a:rPr lang="en-GB" sz="2000" dirty="0">
                <a:solidFill>
                  <a:srgbClr val="2B246F"/>
                </a:solidFill>
                <a:latin typeface="Arial" panose="020B0604020202020204" pitchFamily="34" charset="0"/>
                <a:cs typeface="Arial" panose="020B0604020202020204" pitchFamily="34" charset="0"/>
              </a:rPr>
              <a:t>All </a:t>
            </a:r>
            <a:r>
              <a:rPr lang="en-GB" sz="2000" b="1" dirty="0">
                <a:solidFill>
                  <a:srgbClr val="2B246F"/>
                </a:solidFill>
                <a:latin typeface="Arial" panose="020B0604020202020204" pitchFamily="34" charset="0"/>
                <a:cs typeface="Arial" panose="020B0604020202020204" pitchFamily="34" charset="0"/>
              </a:rPr>
              <a:t>current beneficiaries </a:t>
            </a:r>
            <a:r>
              <a:rPr lang="en-GB" sz="2000" dirty="0">
                <a:solidFill>
                  <a:srgbClr val="2B246F"/>
                </a:solidFill>
                <a:latin typeface="Arial" panose="020B0604020202020204" pitchFamily="34" charset="0"/>
                <a:cs typeface="Arial" panose="020B0604020202020204" pitchFamily="34" charset="0"/>
              </a:rPr>
              <a:t>have been sent a letter about changes to the scheme. They will need to re-apply online for the card scheme.</a:t>
            </a:r>
          </a:p>
          <a:p>
            <a:pPr>
              <a:buClr>
                <a:srgbClr val="FF0066"/>
              </a:buClr>
            </a:pPr>
            <a:endParaRPr lang="en-GB" sz="2000" dirty="0">
              <a:solidFill>
                <a:srgbClr val="2B246F"/>
              </a:solidFill>
              <a:latin typeface="Arial" panose="020B0604020202020204" pitchFamily="34" charset="0"/>
              <a:cs typeface="Arial" panose="020B0604020202020204" pitchFamily="34" charset="0"/>
            </a:endParaRPr>
          </a:p>
          <a:p>
            <a:pPr marL="342900" indent="-342900">
              <a:buClr>
                <a:srgbClr val="FF0066"/>
              </a:buClr>
              <a:buFont typeface="Arial" panose="020B0604020202020204" pitchFamily="34" charset="0"/>
              <a:buChar char="•"/>
            </a:pPr>
            <a:r>
              <a:rPr lang="en-GB" sz="2000" b="1" dirty="0">
                <a:solidFill>
                  <a:srgbClr val="2B246F"/>
                </a:solidFill>
                <a:latin typeface="Arial" panose="020B0604020202020204" pitchFamily="34" charset="0"/>
                <a:cs typeface="Arial" panose="020B0604020202020204" pitchFamily="34" charset="0"/>
              </a:rPr>
              <a:t>Current beneficiaries </a:t>
            </a:r>
            <a:r>
              <a:rPr lang="en-GB" sz="2000" dirty="0">
                <a:solidFill>
                  <a:srgbClr val="2B246F"/>
                </a:solidFill>
                <a:latin typeface="Arial" panose="020B0604020202020204" pitchFamily="34" charset="0"/>
                <a:cs typeface="Arial" panose="020B0604020202020204" pitchFamily="34" charset="0"/>
              </a:rPr>
              <a:t>will be contacted a second time if they have not re-applied for the scheme following their invitation letter.</a:t>
            </a:r>
          </a:p>
          <a:p>
            <a:pPr>
              <a:buClr>
                <a:srgbClr val="FF0066"/>
              </a:buClr>
            </a:pPr>
            <a:endParaRPr lang="en-GB" sz="2000" dirty="0">
              <a:solidFill>
                <a:srgbClr val="2B246F"/>
              </a:solidFill>
              <a:latin typeface="Arial" panose="020B0604020202020204" pitchFamily="34" charset="0"/>
              <a:cs typeface="Arial" panose="020B0604020202020204" pitchFamily="34" charset="0"/>
            </a:endParaRPr>
          </a:p>
          <a:p>
            <a:pPr marL="342900" lvl="0" indent="-342900">
              <a:buClr>
                <a:srgbClr val="FF0066"/>
              </a:buClr>
              <a:buFont typeface="Arial" panose="020B0604020202020204" pitchFamily="34" charset="0"/>
              <a:buChar char="•"/>
            </a:pPr>
            <a:r>
              <a:rPr lang="en-GB" sz="2000" dirty="0">
                <a:solidFill>
                  <a:srgbClr val="2B246F"/>
                </a:solidFill>
                <a:latin typeface="Arial" panose="020B0604020202020204" pitchFamily="34" charset="0"/>
                <a:cs typeface="Arial" panose="020B0604020202020204" pitchFamily="34" charset="0"/>
              </a:rPr>
              <a:t>All </a:t>
            </a:r>
            <a:r>
              <a:rPr lang="en-GB" sz="2000" b="1" dirty="0">
                <a:solidFill>
                  <a:srgbClr val="2B246F"/>
                </a:solidFill>
                <a:latin typeface="Arial" panose="020B0604020202020204" pitchFamily="34" charset="0"/>
                <a:cs typeface="Arial" panose="020B0604020202020204" pitchFamily="34" charset="0"/>
              </a:rPr>
              <a:t>new applications </a:t>
            </a:r>
            <a:r>
              <a:rPr lang="en-GB" sz="2000" dirty="0">
                <a:solidFill>
                  <a:srgbClr val="2B246F"/>
                </a:solidFill>
                <a:latin typeface="Arial" panose="020B0604020202020204" pitchFamily="34" charset="0"/>
                <a:cs typeface="Arial" panose="020B0604020202020204" pitchFamily="34" charset="0"/>
              </a:rPr>
              <a:t>can be made online via the Healthy Start website</a:t>
            </a:r>
          </a:p>
          <a:p>
            <a:pPr lvl="0">
              <a:buClr>
                <a:srgbClr val="FF0066"/>
              </a:buClr>
            </a:pPr>
            <a:endParaRPr lang="en-GB" sz="2000" dirty="0">
              <a:solidFill>
                <a:srgbClr val="2B246F"/>
              </a:solidFill>
              <a:latin typeface="Arial" panose="020B0604020202020204" pitchFamily="34" charset="0"/>
              <a:cs typeface="Arial" panose="020B0604020202020204" pitchFamily="34" charset="0"/>
            </a:endParaRPr>
          </a:p>
        </p:txBody>
      </p:sp>
      <p:pic>
        <p:nvPicPr>
          <p:cNvPr id="9" name="Picture 8" descr="Shape, circle&#10;&#10;Description automatically generated">
            <a:extLst>
              <a:ext uri="{FF2B5EF4-FFF2-40B4-BE49-F238E27FC236}">
                <a16:creationId xmlns:a16="http://schemas.microsoft.com/office/drawing/2014/main" id="{75887B6F-A985-3543-AF9F-727D1BFEB7ED}"/>
              </a:ext>
            </a:extLst>
          </p:cNvPr>
          <p:cNvPicPr>
            <a:picLocks noChangeAspect="1"/>
          </p:cNvPicPr>
          <p:nvPr/>
        </p:nvPicPr>
        <p:blipFill>
          <a:blip r:embed="rId2"/>
          <a:stretch>
            <a:fillRect/>
          </a:stretch>
        </p:blipFill>
        <p:spPr>
          <a:xfrm>
            <a:off x="8281625" y="5497696"/>
            <a:ext cx="2386379" cy="862304"/>
          </a:xfrm>
          <a:prstGeom prst="rect">
            <a:avLst/>
          </a:prstGeom>
        </p:spPr>
      </p:pic>
      <p:pic>
        <p:nvPicPr>
          <p:cNvPr id="8" name="Picture 7">
            <a:extLst>
              <a:ext uri="{FF2B5EF4-FFF2-40B4-BE49-F238E27FC236}">
                <a16:creationId xmlns:a16="http://schemas.microsoft.com/office/drawing/2014/main" id="{D5406312-BC12-4A5E-B36C-6728F830DC2A}"/>
              </a:ext>
            </a:extLst>
          </p:cNvPr>
          <p:cNvPicPr>
            <a:picLocks noChangeAspect="1"/>
          </p:cNvPicPr>
          <p:nvPr/>
        </p:nvPicPr>
        <p:blipFill>
          <a:blip r:embed="rId3"/>
          <a:stretch>
            <a:fillRect/>
          </a:stretch>
        </p:blipFill>
        <p:spPr>
          <a:xfrm rot="403647">
            <a:off x="8843072" y="1640104"/>
            <a:ext cx="3177664" cy="2093224"/>
          </a:xfrm>
          <a:prstGeom prst="rect">
            <a:avLst/>
          </a:prstGeom>
        </p:spPr>
      </p:pic>
    </p:spTree>
    <p:extLst>
      <p:ext uri="{BB962C8B-B14F-4D97-AF65-F5344CB8AC3E}">
        <p14:creationId xmlns:p14="http://schemas.microsoft.com/office/powerpoint/2010/main" val="1398039290"/>
      </p:ext>
    </p:extLst>
  </p:cSld>
  <p:clrMapOvr>
    <a:masterClrMapping/>
  </p:clrMapOvr>
  <mc:AlternateContent xmlns:mc="http://schemas.openxmlformats.org/markup-compatibility/2006" xmlns:p14="http://schemas.microsoft.com/office/powerpoint/2010/main">
    <mc:Choice Requires="p14">
      <p:transition spd="slow" p14:dur="2000" advTm="44308"/>
    </mc:Choice>
    <mc:Fallback xmlns="">
      <p:transition spd="slow" advTm="4430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6150F-B4E8-7243-BB27-FB99FDC5DF2F}"/>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D51E82C-1884-7C42-9550-D222A111D6CE}"/>
              </a:ext>
            </a:extLst>
          </p:cNvPr>
          <p:cNvCxnSpPr/>
          <p:nvPr/>
        </p:nvCxnSpPr>
        <p:spPr>
          <a:xfrm>
            <a:off x="720001"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7C73AA-E8D6-AC4F-BF86-87B07998542F}"/>
              </a:ext>
            </a:extLst>
          </p:cNvPr>
          <p:cNvSpPr txBox="1"/>
          <p:nvPr/>
        </p:nvSpPr>
        <p:spPr>
          <a:xfrm>
            <a:off x="2539265" y="1013181"/>
            <a:ext cx="6841622" cy="4324261"/>
          </a:xfrm>
          <a:prstGeom prst="rect">
            <a:avLst/>
          </a:prstGeom>
          <a:noFill/>
        </p:spPr>
        <p:txBody>
          <a:bodyPr wrap="square" lIns="0" rIns="0" rtlCol="0">
            <a:spAutoFit/>
          </a:bodyPr>
          <a:lstStyle/>
          <a:p>
            <a:pPr algn="ctr"/>
            <a:r>
              <a:rPr lang="en-GB" sz="5500" b="1" dirty="0">
                <a:solidFill>
                  <a:srgbClr val="2B246F"/>
                </a:solidFill>
                <a:latin typeface="Avenir LT Std 45 Book" panose="020B0502020203020204" pitchFamily="34" charset="0"/>
                <a:cs typeface="Arial" panose="020B0604020202020204" pitchFamily="34" charset="0"/>
              </a:rPr>
              <a:t>Test your </a:t>
            </a:r>
          </a:p>
          <a:p>
            <a:pPr algn="ctr"/>
            <a:r>
              <a:rPr lang="en-GB" sz="5500" b="1" dirty="0">
                <a:solidFill>
                  <a:srgbClr val="2B246F"/>
                </a:solidFill>
                <a:latin typeface="Avenir LT Std 45 Book" panose="020B0502020203020204" pitchFamily="34" charset="0"/>
                <a:cs typeface="Arial" panose="020B0604020202020204" pitchFamily="34" charset="0"/>
              </a:rPr>
              <a:t>knowledge</a:t>
            </a:r>
          </a:p>
          <a:p>
            <a:pPr algn="ctr"/>
            <a:endParaRPr lang="en-GB" sz="5500" b="1" dirty="0">
              <a:solidFill>
                <a:srgbClr val="2B246F"/>
              </a:solidFill>
              <a:latin typeface="Avenir LT Std 45 Book" panose="020B0502020203020204" pitchFamily="34" charset="0"/>
              <a:cs typeface="Arial" panose="020B0604020202020204" pitchFamily="34" charset="0"/>
            </a:endParaRPr>
          </a:p>
          <a:p>
            <a:pPr algn="ctr"/>
            <a:r>
              <a:rPr lang="en-GB" sz="5500" b="1" dirty="0">
                <a:solidFill>
                  <a:srgbClr val="E2147E"/>
                </a:solidFill>
                <a:latin typeface="Avenir LT Std 45 Book" panose="020B0502020203020204" pitchFamily="34" charset="0"/>
                <a:cs typeface="Arial" panose="020B0604020202020204" pitchFamily="34" charset="0"/>
              </a:rPr>
              <a:t>Who is eligible for Healthy Start?</a:t>
            </a:r>
          </a:p>
        </p:txBody>
      </p:sp>
      <p:pic>
        <p:nvPicPr>
          <p:cNvPr id="9" name="Picture 8" descr="Shape, circle&#10;&#10;Description automatically generated">
            <a:extLst>
              <a:ext uri="{FF2B5EF4-FFF2-40B4-BE49-F238E27FC236}">
                <a16:creationId xmlns:a16="http://schemas.microsoft.com/office/drawing/2014/main" id="{75887B6F-A985-3543-AF9F-727D1BFEB7ED}"/>
              </a:ext>
            </a:extLst>
          </p:cNvPr>
          <p:cNvPicPr>
            <a:picLocks noChangeAspect="1"/>
          </p:cNvPicPr>
          <p:nvPr/>
        </p:nvPicPr>
        <p:blipFill>
          <a:blip r:embed="rId2"/>
          <a:stretch>
            <a:fillRect/>
          </a:stretch>
        </p:blipFill>
        <p:spPr>
          <a:xfrm>
            <a:off x="8281625" y="5497696"/>
            <a:ext cx="2386379" cy="862304"/>
          </a:xfrm>
          <a:prstGeom prst="rect">
            <a:avLst/>
          </a:prstGeom>
        </p:spPr>
      </p:pic>
      <p:pic>
        <p:nvPicPr>
          <p:cNvPr id="8" name="Picture 7">
            <a:extLst>
              <a:ext uri="{FF2B5EF4-FFF2-40B4-BE49-F238E27FC236}">
                <a16:creationId xmlns:a16="http://schemas.microsoft.com/office/drawing/2014/main" id="{D5406312-BC12-4A5E-B36C-6728F830DC2A}"/>
              </a:ext>
            </a:extLst>
          </p:cNvPr>
          <p:cNvPicPr>
            <a:picLocks noChangeAspect="1"/>
          </p:cNvPicPr>
          <p:nvPr/>
        </p:nvPicPr>
        <p:blipFill>
          <a:blip r:embed="rId3"/>
          <a:stretch>
            <a:fillRect/>
          </a:stretch>
        </p:blipFill>
        <p:spPr>
          <a:xfrm rot="403647">
            <a:off x="8393291" y="903167"/>
            <a:ext cx="3177664" cy="2093224"/>
          </a:xfrm>
          <a:prstGeom prst="rect">
            <a:avLst/>
          </a:prstGeom>
        </p:spPr>
      </p:pic>
    </p:spTree>
    <p:extLst>
      <p:ext uri="{BB962C8B-B14F-4D97-AF65-F5344CB8AC3E}">
        <p14:creationId xmlns:p14="http://schemas.microsoft.com/office/powerpoint/2010/main" val="3953877441"/>
      </p:ext>
    </p:extLst>
  </p:cSld>
  <p:clrMapOvr>
    <a:masterClrMapping/>
  </p:clrMapOvr>
  <mc:AlternateContent xmlns:mc="http://schemas.openxmlformats.org/markup-compatibility/2006" xmlns:p14="http://schemas.microsoft.com/office/powerpoint/2010/main">
    <mc:Choice Requires="p14">
      <p:transition spd="slow" p14:dur="2000" advTm="44308"/>
    </mc:Choice>
    <mc:Fallback xmlns="">
      <p:transition spd="slow" advTm="4430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C61A2E32-9BE0-E74F-8719-D71D4DFB6D15}"/>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pic>
        <p:nvPicPr>
          <p:cNvPr id="16" name="Picture 15" descr="A picture containing ax, silhouette&#10;&#10;Description automatically generated">
            <a:extLst>
              <a:ext uri="{FF2B5EF4-FFF2-40B4-BE49-F238E27FC236}">
                <a16:creationId xmlns:a16="http://schemas.microsoft.com/office/drawing/2014/main" id="{3F7261CF-AB26-3C49-9734-C80077A83332}"/>
              </a:ext>
            </a:extLst>
          </p:cNvPr>
          <p:cNvPicPr>
            <a:picLocks noChangeAspect="1"/>
          </p:cNvPicPr>
          <p:nvPr/>
        </p:nvPicPr>
        <p:blipFill>
          <a:blip r:embed="rId3"/>
          <a:stretch>
            <a:fillRect/>
          </a:stretch>
        </p:blipFill>
        <p:spPr>
          <a:xfrm>
            <a:off x="8748866" y="940915"/>
            <a:ext cx="1391727" cy="978075"/>
          </a:xfrm>
          <a:prstGeom prst="rect">
            <a:avLst/>
          </a:prstGeom>
        </p:spPr>
      </p:pic>
      <p:cxnSp>
        <p:nvCxnSpPr>
          <p:cNvPr id="7" name="Straight Connector 6">
            <a:extLst>
              <a:ext uri="{FF2B5EF4-FFF2-40B4-BE49-F238E27FC236}">
                <a16:creationId xmlns:a16="http://schemas.microsoft.com/office/drawing/2014/main" id="{9400A477-D5F3-1C44-86F2-C2DBC7605CB0}"/>
              </a:ext>
            </a:extLst>
          </p:cNvPr>
          <p:cNvCxnSpPr/>
          <p:nvPr/>
        </p:nvCxnSpPr>
        <p:spPr>
          <a:xfrm>
            <a:off x="720001"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54C1CDA-1F1C-1F41-A79E-AAE1BEBD8828}"/>
              </a:ext>
            </a:extLst>
          </p:cNvPr>
          <p:cNvSpPr txBox="1"/>
          <p:nvPr/>
        </p:nvSpPr>
        <p:spPr>
          <a:xfrm>
            <a:off x="720001" y="468991"/>
            <a:ext cx="10751999" cy="913007"/>
          </a:xfrm>
          <a:prstGeom prst="rect">
            <a:avLst/>
          </a:prstGeom>
          <a:noFill/>
        </p:spPr>
        <p:txBody>
          <a:bodyPr wrap="square" lIns="0" rIns="0" rtlCol="0">
            <a:spAutoFit/>
          </a:bodyPr>
          <a:lstStyle/>
          <a:p>
            <a:r>
              <a:rPr lang="en-GB" sz="5333" b="1" dirty="0">
                <a:solidFill>
                  <a:srgbClr val="E2147E"/>
                </a:solidFill>
                <a:latin typeface="Avenir LT Std 65 Medium" panose="020B0603020203020204" pitchFamily="34" charset="0"/>
                <a:cs typeface="Arial" panose="020B0604020202020204" pitchFamily="34" charset="0"/>
              </a:rPr>
              <a:t>Who is eligible?</a:t>
            </a:r>
          </a:p>
        </p:txBody>
      </p:sp>
      <p:pic>
        <p:nvPicPr>
          <p:cNvPr id="5" name="Picture 4" descr="A person with her arms crossed&#10;&#10;Description automatically generated with low confidence">
            <a:extLst>
              <a:ext uri="{FF2B5EF4-FFF2-40B4-BE49-F238E27FC236}">
                <a16:creationId xmlns:a16="http://schemas.microsoft.com/office/drawing/2014/main" id="{6FBFB1AA-144B-4A60-BD8C-E2386AADADF8}"/>
              </a:ext>
            </a:extLst>
          </p:cNvPr>
          <p:cNvPicPr>
            <a:picLocks noChangeAspect="1"/>
          </p:cNvPicPr>
          <p:nvPr/>
        </p:nvPicPr>
        <p:blipFill>
          <a:blip r:embed="rId4"/>
          <a:stretch>
            <a:fillRect/>
          </a:stretch>
        </p:blipFill>
        <p:spPr>
          <a:xfrm>
            <a:off x="9268257" y="828600"/>
            <a:ext cx="3076080" cy="5490155"/>
          </a:xfrm>
          <a:prstGeom prst="rect">
            <a:avLst/>
          </a:prstGeom>
        </p:spPr>
      </p:pic>
      <p:sp>
        <p:nvSpPr>
          <p:cNvPr id="11" name="TextBox 10">
            <a:extLst>
              <a:ext uri="{FF2B5EF4-FFF2-40B4-BE49-F238E27FC236}">
                <a16:creationId xmlns:a16="http://schemas.microsoft.com/office/drawing/2014/main" id="{B08173B3-832D-E14C-B242-DC74727FC833}"/>
              </a:ext>
            </a:extLst>
          </p:cNvPr>
          <p:cNvSpPr txBox="1"/>
          <p:nvPr/>
        </p:nvSpPr>
        <p:spPr>
          <a:xfrm>
            <a:off x="665135" y="1522598"/>
            <a:ext cx="9397487" cy="5048690"/>
          </a:xfrm>
          <a:prstGeom prst="rect">
            <a:avLst/>
          </a:prstGeom>
          <a:noFill/>
        </p:spPr>
        <p:txBody>
          <a:bodyPr wrap="square" lIns="0" tIns="0" rIns="0" bIns="0" rtlCol="0">
            <a:spAutoFit/>
          </a:bodyPr>
          <a:lstStyle/>
          <a:p>
            <a:r>
              <a:rPr lang="en-GB" sz="1867" b="1" dirty="0">
                <a:solidFill>
                  <a:srgbClr val="2B246F"/>
                </a:solidFill>
                <a:latin typeface="Avenir LT Std 65 Medium" panose="020B0603020203020204" pitchFamily="34" charset="0"/>
                <a:cs typeface="Arial" panose="020B0604020202020204" pitchFamily="34" charset="0"/>
              </a:rPr>
              <a:t>Pregnant</a:t>
            </a:r>
            <a:r>
              <a:rPr lang="en-GB" sz="1867" dirty="0">
                <a:solidFill>
                  <a:srgbClr val="2B246F"/>
                </a:solidFill>
                <a:latin typeface="Avenir LT Std 65 Medium" panose="020B0603020203020204" pitchFamily="34" charset="0"/>
                <a:cs typeface="Arial" panose="020B0604020202020204" pitchFamily="34" charset="0"/>
              </a:rPr>
              <a:t> women or </a:t>
            </a:r>
            <a:r>
              <a:rPr lang="en-GB" sz="1867" b="1" dirty="0">
                <a:solidFill>
                  <a:srgbClr val="2B246F"/>
                </a:solidFill>
                <a:latin typeface="Avenir LT Std 65 Medium" panose="020B0603020203020204" pitchFamily="34" charset="0"/>
                <a:cs typeface="Arial" panose="020B0604020202020204" pitchFamily="34" charset="0"/>
              </a:rPr>
              <a:t>families</a:t>
            </a:r>
            <a:r>
              <a:rPr lang="en-GB" sz="1867" dirty="0">
                <a:solidFill>
                  <a:srgbClr val="2B246F"/>
                </a:solidFill>
                <a:latin typeface="Avenir LT Std 65 Medium" panose="020B0603020203020204" pitchFamily="34" charset="0"/>
                <a:cs typeface="Arial" panose="020B0604020202020204" pitchFamily="34" charset="0"/>
              </a:rPr>
              <a:t> who have a child </a:t>
            </a:r>
            <a:r>
              <a:rPr lang="en-GB" sz="1867" b="1" dirty="0">
                <a:solidFill>
                  <a:srgbClr val="2B246F"/>
                </a:solidFill>
                <a:latin typeface="Avenir LT Std 65 Medium" panose="020B0603020203020204" pitchFamily="34" charset="0"/>
                <a:cs typeface="Arial" panose="020B0604020202020204" pitchFamily="34" charset="0"/>
              </a:rPr>
              <a:t>under four years old </a:t>
            </a:r>
            <a:r>
              <a:rPr lang="en-GB" sz="1867" dirty="0">
                <a:solidFill>
                  <a:srgbClr val="2B246F"/>
                </a:solidFill>
                <a:latin typeface="Avenir LT Std 65 Medium" panose="020B0603020203020204" pitchFamily="34" charset="0"/>
                <a:cs typeface="Arial" panose="020B0604020202020204" pitchFamily="34" charset="0"/>
              </a:rPr>
              <a:t>and</a:t>
            </a:r>
            <a:br>
              <a:rPr lang="en-GB" sz="1867" dirty="0">
                <a:solidFill>
                  <a:srgbClr val="2B246F"/>
                </a:solidFill>
                <a:latin typeface="Avenir LT Std 65 Medium" panose="020B0603020203020204" pitchFamily="34" charset="0"/>
                <a:cs typeface="Arial" panose="020B0604020202020204" pitchFamily="34" charset="0"/>
              </a:rPr>
            </a:br>
            <a:r>
              <a:rPr lang="en-GB" sz="1867" dirty="0">
                <a:solidFill>
                  <a:srgbClr val="2B246F"/>
                </a:solidFill>
                <a:latin typeface="Avenir LT Std 65 Medium" panose="020B0603020203020204" pitchFamily="34" charset="0"/>
                <a:cs typeface="Arial" panose="020B0604020202020204" pitchFamily="34" charset="0"/>
              </a:rPr>
              <a:t>receive one or more of the following:</a:t>
            </a:r>
          </a:p>
          <a:p>
            <a:endParaRPr lang="en-GB" sz="1067" dirty="0">
              <a:solidFill>
                <a:srgbClr val="2B246F"/>
              </a:solidFill>
              <a:latin typeface="Avenir LT Std 65 Medium" panose="020B0603020203020204" pitchFamily="34" charset="0"/>
              <a:cs typeface="Arial" panose="020B0604020202020204" pitchFamily="34" charset="0"/>
            </a:endParaRPr>
          </a:p>
          <a:p>
            <a:pPr marL="380990" indent="-380990">
              <a:buClr>
                <a:srgbClr val="E0197B"/>
              </a:buClr>
              <a:buSzPct val="111000"/>
              <a:buFont typeface="Wingdings" panose="05000000000000000000" pitchFamily="2" charset="2"/>
              <a:buChar char="ü"/>
            </a:pPr>
            <a:r>
              <a:rPr lang="en-GB" sz="1867" dirty="0">
                <a:solidFill>
                  <a:srgbClr val="2B246F"/>
                </a:solidFill>
                <a:latin typeface="Avenir LT Std 65 Medium" panose="020B0603020203020204" pitchFamily="34" charset="0"/>
                <a:cs typeface="Arial" panose="020B0604020202020204" pitchFamily="34" charset="0"/>
              </a:rPr>
              <a:t>Income Support</a:t>
            </a:r>
          </a:p>
          <a:p>
            <a:pPr marL="380990" indent="-380990">
              <a:buClr>
                <a:srgbClr val="E0197B"/>
              </a:buClr>
              <a:buSzPct val="111000"/>
              <a:buFont typeface="Wingdings" panose="05000000000000000000" pitchFamily="2" charset="2"/>
              <a:buChar char="ü"/>
            </a:pPr>
            <a:r>
              <a:rPr lang="en-GB" sz="1867" dirty="0">
                <a:solidFill>
                  <a:srgbClr val="2B246F"/>
                </a:solidFill>
                <a:latin typeface="Avenir LT Std 65 Medium" panose="020B0603020203020204" pitchFamily="34" charset="0"/>
                <a:cs typeface="Arial" panose="020B0604020202020204" pitchFamily="34" charset="0"/>
              </a:rPr>
              <a:t>Jobseeker’s Allowance</a:t>
            </a:r>
          </a:p>
          <a:p>
            <a:pPr marL="380990" indent="-380990">
              <a:buClr>
                <a:srgbClr val="E0197B"/>
              </a:buClr>
              <a:buSzPct val="111000"/>
              <a:buFont typeface="Wingdings" panose="05000000000000000000" pitchFamily="2" charset="2"/>
              <a:buChar char="ü"/>
            </a:pPr>
            <a:r>
              <a:rPr lang="en-GB" sz="1867" dirty="0">
                <a:solidFill>
                  <a:srgbClr val="2B246F"/>
                </a:solidFill>
                <a:latin typeface="Avenir LT Std 65 Medium" panose="020B0603020203020204" pitchFamily="34" charset="0"/>
                <a:cs typeface="Arial" panose="020B0604020202020204" pitchFamily="34" charset="0"/>
              </a:rPr>
              <a:t>Income-related Employment and Support Allowance</a:t>
            </a:r>
          </a:p>
          <a:p>
            <a:pPr marL="380990" indent="-380990">
              <a:buClr>
                <a:srgbClr val="E0197B"/>
              </a:buClr>
              <a:buSzPct val="111000"/>
              <a:buFont typeface="Wingdings" panose="05000000000000000000" pitchFamily="2" charset="2"/>
              <a:buChar char="ü"/>
            </a:pPr>
            <a:r>
              <a:rPr lang="en-GB" sz="1867" dirty="0">
                <a:solidFill>
                  <a:srgbClr val="2B246F"/>
                </a:solidFill>
                <a:latin typeface="Avenir LT Std 65 Medium" panose="020B0603020203020204" pitchFamily="34" charset="0"/>
                <a:cs typeface="Arial" panose="020B0604020202020204" pitchFamily="34" charset="0"/>
              </a:rPr>
              <a:t>Child Tax Credit with a family income of £16,190 or less per year</a:t>
            </a:r>
          </a:p>
          <a:p>
            <a:pPr marL="380990" indent="-380990">
              <a:buClr>
                <a:srgbClr val="E0197B"/>
              </a:buClr>
              <a:buSzPct val="111000"/>
              <a:buFont typeface="Wingdings" panose="05000000000000000000" pitchFamily="2" charset="2"/>
              <a:buChar char="ü"/>
            </a:pPr>
            <a:r>
              <a:rPr lang="en-GB" sz="1867" dirty="0">
                <a:solidFill>
                  <a:srgbClr val="2B246F"/>
                </a:solidFill>
                <a:latin typeface="Avenir LT Std 65 Medium" panose="020B0603020203020204" pitchFamily="34" charset="0"/>
                <a:cs typeface="Arial" panose="020B0604020202020204" pitchFamily="34" charset="0"/>
              </a:rPr>
              <a:t>Pension Credit</a:t>
            </a:r>
          </a:p>
          <a:p>
            <a:pPr marL="380990" indent="-380990">
              <a:buClr>
                <a:srgbClr val="E0197B"/>
              </a:buClr>
              <a:buSzPct val="111000"/>
              <a:buFont typeface="Wingdings" panose="05000000000000000000" pitchFamily="2" charset="2"/>
              <a:buChar char="ü"/>
            </a:pPr>
            <a:r>
              <a:rPr lang="en-GB" sz="1867" dirty="0">
                <a:solidFill>
                  <a:srgbClr val="2B246F"/>
                </a:solidFill>
                <a:latin typeface="Avenir LT Std 65 Medium" panose="020B0603020203020204" pitchFamily="34" charset="0"/>
                <a:cs typeface="Arial" panose="020B0604020202020204" pitchFamily="34" charset="0"/>
              </a:rPr>
              <a:t>Universal Credit with no earned income or total earned income of </a:t>
            </a:r>
            <a:br>
              <a:rPr lang="en-GB" sz="1867" dirty="0">
                <a:solidFill>
                  <a:srgbClr val="2B246F"/>
                </a:solidFill>
                <a:latin typeface="Avenir LT Std 65 Medium" panose="020B0603020203020204" pitchFamily="34" charset="0"/>
                <a:cs typeface="Arial" panose="020B0604020202020204" pitchFamily="34" charset="0"/>
              </a:rPr>
            </a:br>
            <a:r>
              <a:rPr lang="en-GB" sz="1867" dirty="0">
                <a:solidFill>
                  <a:srgbClr val="2B246F"/>
                </a:solidFill>
                <a:latin typeface="Avenir LT Std 65 Medium" panose="020B0603020203020204" pitchFamily="34" charset="0"/>
                <a:cs typeface="Arial" panose="020B0604020202020204" pitchFamily="34" charset="0"/>
              </a:rPr>
              <a:t>£408 or less per month for the family. </a:t>
            </a:r>
          </a:p>
          <a:p>
            <a:pPr marL="380990" indent="-380990">
              <a:buClr>
                <a:srgbClr val="E0197B"/>
              </a:buClr>
              <a:buSzPct val="111000"/>
              <a:buFont typeface="Wingdings" panose="05000000000000000000" pitchFamily="2" charset="2"/>
              <a:buChar char="ü"/>
            </a:pPr>
            <a:endParaRPr lang="en-GB" sz="1867" dirty="0">
              <a:solidFill>
                <a:srgbClr val="2B246F"/>
              </a:solidFill>
              <a:latin typeface="Avenir LT Std 65 Medium" panose="020B0603020203020204" pitchFamily="34" charset="0"/>
              <a:cs typeface="Arial" panose="020B0604020202020204" pitchFamily="34" charset="0"/>
            </a:endParaRPr>
          </a:p>
          <a:p>
            <a:pPr>
              <a:buClr>
                <a:srgbClr val="E0197B"/>
              </a:buClr>
              <a:buSzPct val="111000"/>
            </a:pPr>
            <a:r>
              <a:rPr lang="en-GB" sz="1867" dirty="0">
                <a:solidFill>
                  <a:srgbClr val="E0197B"/>
                </a:solidFill>
                <a:latin typeface="Avenir LT Std 65 Medium" panose="020B0603020203020204" pitchFamily="34" charset="0"/>
                <a:cs typeface="Arial" panose="020B0604020202020204" pitchFamily="34" charset="0"/>
              </a:rPr>
              <a:t>Pregnant women under the age of 18 are also eligible, even if they do not </a:t>
            </a:r>
            <a:br>
              <a:rPr lang="en-GB" sz="1867" dirty="0">
                <a:solidFill>
                  <a:srgbClr val="E0197B"/>
                </a:solidFill>
                <a:latin typeface="Avenir LT Std 65 Medium" panose="020B0603020203020204" pitchFamily="34" charset="0"/>
                <a:cs typeface="Arial" panose="020B0604020202020204" pitchFamily="34" charset="0"/>
              </a:rPr>
            </a:br>
            <a:r>
              <a:rPr lang="en-GB" sz="1867" dirty="0">
                <a:solidFill>
                  <a:srgbClr val="E0197B"/>
                </a:solidFill>
                <a:latin typeface="Avenir LT Std 65 Medium" panose="020B0603020203020204" pitchFamily="34" charset="0"/>
                <a:cs typeface="Arial" panose="020B0604020202020204" pitchFamily="34" charset="0"/>
              </a:rPr>
              <a:t>receive any of the above benefits.</a:t>
            </a:r>
            <a:br>
              <a:rPr lang="en-GB" sz="1867" dirty="0">
                <a:solidFill>
                  <a:srgbClr val="2B246F"/>
                </a:solidFill>
                <a:latin typeface="Avenir LT Std 65 Medium" panose="020B0603020203020204" pitchFamily="34" charset="0"/>
                <a:cs typeface="Arial" panose="020B0604020202020204" pitchFamily="34" charset="0"/>
              </a:rPr>
            </a:br>
            <a:endParaRPr lang="en-GB" sz="1867" dirty="0">
              <a:solidFill>
                <a:srgbClr val="2B246F"/>
              </a:solidFill>
              <a:latin typeface="Avenir LT Std 65 Medium" panose="020B0603020203020204" pitchFamily="34" charset="0"/>
              <a:cs typeface="Arial" panose="020B0604020202020204" pitchFamily="34" charset="0"/>
            </a:endParaRPr>
          </a:p>
          <a:p>
            <a:pPr>
              <a:buClr>
                <a:srgbClr val="E0197B"/>
              </a:buClr>
              <a:buSzPct val="111000"/>
            </a:pPr>
            <a:r>
              <a:rPr lang="en-GB" sz="1867" dirty="0">
                <a:solidFill>
                  <a:srgbClr val="2B246F"/>
                </a:solidFill>
                <a:latin typeface="Avenir LT Std 65 Medium" panose="020B0603020203020204" pitchFamily="34" charset="0"/>
                <a:cs typeface="Arial" panose="020B0604020202020204" pitchFamily="34" charset="0"/>
              </a:rPr>
              <a:t>Families with no recourse to public funds should email </a:t>
            </a:r>
            <a:r>
              <a:rPr lang="en-GB" sz="1600" b="1" dirty="0">
                <a:effectLst/>
                <a:latin typeface="Segoe UI" panose="020B0502040204020203" pitchFamily="34" charset="0"/>
                <a:hlinkClick r:id="rId5"/>
              </a:rPr>
              <a:t>Healthystartclaim@dhsc.gov.uk</a:t>
            </a:r>
            <a:endParaRPr lang="en-GB" sz="1600" b="1" dirty="0">
              <a:effectLst/>
              <a:latin typeface="Segoe UI" panose="020B0502040204020203" pitchFamily="34" charset="0"/>
            </a:endParaRPr>
          </a:p>
          <a:p>
            <a:pPr>
              <a:buClr>
                <a:srgbClr val="E0197B"/>
              </a:buClr>
              <a:buSzPct val="111000"/>
            </a:pPr>
            <a:r>
              <a:rPr lang="en-GB" sz="1867" dirty="0">
                <a:solidFill>
                  <a:srgbClr val="2B246F"/>
                </a:solidFill>
                <a:latin typeface="Avenir LT Std 65 Medium" panose="020B0603020203020204" pitchFamily="34" charset="0"/>
                <a:cs typeface="Arial" panose="020B0604020202020204" pitchFamily="34" charset="0"/>
              </a:rPr>
              <a:t>to discuss their claim.</a:t>
            </a:r>
          </a:p>
          <a:p>
            <a:pPr marL="380990" indent="-380990">
              <a:buClr>
                <a:srgbClr val="E0197B"/>
              </a:buClr>
              <a:buSzPct val="111000"/>
              <a:buFont typeface="Wingdings" panose="05000000000000000000" pitchFamily="2" charset="2"/>
              <a:buChar char="ü"/>
            </a:pPr>
            <a:endParaRPr lang="en-GB" sz="1867" dirty="0">
              <a:solidFill>
                <a:srgbClr val="2B246F"/>
              </a:solidFill>
              <a:latin typeface="Arial" panose="020B0604020202020204" pitchFamily="34" charset="0"/>
              <a:cs typeface="Arial" panose="020B0604020202020204" pitchFamily="34" charset="0"/>
            </a:endParaRPr>
          </a:p>
          <a:p>
            <a:pPr marL="380990" indent="-380990">
              <a:buClr>
                <a:srgbClr val="E0197B"/>
              </a:buClr>
              <a:buSzPct val="111000"/>
              <a:buFont typeface="Wingdings" panose="05000000000000000000" pitchFamily="2" charset="2"/>
              <a:buChar char="ü"/>
            </a:pPr>
            <a:endParaRPr lang="en-GB" sz="1867" dirty="0">
              <a:solidFill>
                <a:srgbClr val="2B246F"/>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5E98889-B81F-6A44-B650-298D79FED362}"/>
              </a:ext>
            </a:extLst>
          </p:cNvPr>
          <p:cNvSpPr/>
          <p:nvPr/>
        </p:nvSpPr>
        <p:spPr>
          <a:xfrm>
            <a:off x="121563" y="2077880"/>
            <a:ext cx="1107996" cy="461665"/>
          </a:xfrm>
          <a:prstGeom prst="rect">
            <a:avLst/>
          </a:prstGeom>
        </p:spPr>
        <p:txBody>
          <a:bodyPr wrap="none">
            <a:spAutoFit/>
          </a:bodyPr>
          <a:lstStyle/>
          <a:p>
            <a:r>
              <a:rPr lang="en-GB" sz="2400" dirty="0">
                <a:solidFill>
                  <a:srgbClr val="E2147E"/>
                </a:solidFill>
                <a:latin typeface="Arial" panose="020B0604020202020204" pitchFamily="34" charset="0"/>
                <a:cs typeface="Arial" panose="020B0604020202020204" pitchFamily="34" charset="0"/>
              </a:rPr>
              <a:t>	</a:t>
            </a:r>
            <a:endParaRPr lang="en-US" sz="2400" dirty="0"/>
          </a:p>
        </p:txBody>
      </p:sp>
      <p:sp>
        <p:nvSpPr>
          <p:cNvPr id="15" name="Rounded Rectangle 14">
            <a:extLst>
              <a:ext uri="{FF2B5EF4-FFF2-40B4-BE49-F238E27FC236}">
                <a16:creationId xmlns:a16="http://schemas.microsoft.com/office/drawing/2014/main" id="{A243AC4A-284E-B749-B7A5-89CDDC822FCE}"/>
              </a:ext>
            </a:extLst>
          </p:cNvPr>
          <p:cNvSpPr/>
          <p:nvPr/>
        </p:nvSpPr>
        <p:spPr>
          <a:xfrm>
            <a:off x="665135" y="6037611"/>
            <a:ext cx="11238999" cy="492432"/>
          </a:xfrm>
          <a:prstGeom prst="roundRect">
            <a:avLst/>
          </a:prstGeom>
          <a:solidFill>
            <a:srgbClr val="E019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8" name="Picture 17" descr="Shape, circle&#10;&#10;Description automatically generated">
            <a:extLst>
              <a:ext uri="{FF2B5EF4-FFF2-40B4-BE49-F238E27FC236}">
                <a16:creationId xmlns:a16="http://schemas.microsoft.com/office/drawing/2014/main" id="{89524B37-0C3E-7B45-B907-56E59BC113EB}"/>
              </a:ext>
            </a:extLst>
          </p:cNvPr>
          <p:cNvPicPr>
            <a:picLocks noChangeAspect="1"/>
          </p:cNvPicPr>
          <p:nvPr/>
        </p:nvPicPr>
        <p:blipFill>
          <a:blip r:embed="rId6"/>
          <a:stretch>
            <a:fillRect/>
          </a:stretch>
        </p:blipFill>
        <p:spPr>
          <a:xfrm>
            <a:off x="10140592" y="5453011"/>
            <a:ext cx="1617848" cy="584600"/>
          </a:xfrm>
          <a:prstGeom prst="rect">
            <a:avLst/>
          </a:prstGeom>
        </p:spPr>
      </p:pic>
      <p:sp>
        <p:nvSpPr>
          <p:cNvPr id="13" name="Rectangle 12">
            <a:extLst>
              <a:ext uri="{FF2B5EF4-FFF2-40B4-BE49-F238E27FC236}">
                <a16:creationId xmlns:a16="http://schemas.microsoft.com/office/drawing/2014/main" id="{1C7F89AC-3217-E246-A6DC-F4B72F36E884}"/>
              </a:ext>
            </a:extLst>
          </p:cNvPr>
          <p:cNvSpPr/>
          <p:nvPr/>
        </p:nvSpPr>
        <p:spPr>
          <a:xfrm>
            <a:off x="958577" y="6140197"/>
            <a:ext cx="8933047" cy="287323"/>
          </a:xfrm>
          <a:prstGeom prst="rect">
            <a:avLst/>
          </a:prstGeom>
        </p:spPr>
        <p:txBody>
          <a:bodyPr wrap="square" lIns="0" tIns="0" rIns="0" bIns="0">
            <a:spAutoFit/>
          </a:bodyPr>
          <a:lstStyle/>
          <a:p>
            <a:r>
              <a:rPr lang="en-GB" sz="1867" dirty="0">
                <a:solidFill>
                  <a:schemeClr val="bg1"/>
                </a:solidFill>
                <a:latin typeface="Avenir LT Std 65 Medium" panose="020B0603020203020204" pitchFamily="34" charset="0"/>
                <a:cs typeface="Arial" panose="020B0604020202020204" pitchFamily="34" charset="0"/>
              </a:rPr>
              <a:t>Families should visit </a:t>
            </a:r>
            <a:r>
              <a:rPr lang="en-GB" sz="1867" b="1" u="sng" dirty="0">
                <a:solidFill>
                  <a:schemeClr val="bg1"/>
                </a:solidFill>
                <a:latin typeface="Avenir LT Std 65 Medium" panose="020B0603020203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www.healthystart.nhs.uk</a:t>
            </a:r>
            <a:r>
              <a:rPr lang="en-GB" sz="1867" b="1" u="sng" dirty="0">
                <a:solidFill>
                  <a:schemeClr val="bg1"/>
                </a:solidFill>
                <a:latin typeface="Avenir LT Std 65 Medium" panose="020B0603020203020204" pitchFamily="34" charset="0"/>
                <a:cs typeface="Arial" panose="020B0604020202020204" pitchFamily="34" charset="0"/>
              </a:rPr>
              <a:t>  </a:t>
            </a:r>
            <a:r>
              <a:rPr lang="en-GB" sz="1867" dirty="0">
                <a:solidFill>
                  <a:schemeClr val="bg1"/>
                </a:solidFill>
                <a:latin typeface="Avenir LT Std 65 Medium" panose="020B0603020203020204" pitchFamily="34" charset="0"/>
                <a:cs typeface="Arial" panose="020B0604020202020204" pitchFamily="34" charset="0"/>
              </a:rPr>
              <a:t>to check their eligibility.</a:t>
            </a:r>
          </a:p>
        </p:txBody>
      </p:sp>
    </p:spTree>
    <p:extLst>
      <p:ext uri="{BB962C8B-B14F-4D97-AF65-F5344CB8AC3E}">
        <p14:creationId xmlns:p14="http://schemas.microsoft.com/office/powerpoint/2010/main" val="4152834433"/>
      </p:ext>
    </p:extLst>
  </p:cSld>
  <p:clrMapOvr>
    <a:masterClrMapping/>
  </p:clrMapOvr>
  <mc:AlternateContent xmlns:mc="http://schemas.openxmlformats.org/markup-compatibility/2006" xmlns:p14="http://schemas.microsoft.com/office/powerpoint/2010/main">
    <mc:Choice Requires="p14">
      <p:transition spd="slow" p14:dur="2000" advTm="46867"/>
    </mc:Choice>
    <mc:Fallback xmlns="">
      <p:transition spd="slow" advTm="468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6150F-B4E8-7243-BB27-FB99FDC5DF2F}"/>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D51E82C-1884-7C42-9550-D222A111D6CE}"/>
              </a:ext>
            </a:extLst>
          </p:cNvPr>
          <p:cNvCxnSpPr/>
          <p:nvPr/>
        </p:nvCxnSpPr>
        <p:spPr>
          <a:xfrm>
            <a:off x="720001"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7C73AA-E8D6-AC4F-BF86-87B07998542F}"/>
              </a:ext>
            </a:extLst>
          </p:cNvPr>
          <p:cNvSpPr txBox="1"/>
          <p:nvPr/>
        </p:nvSpPr>
        <p:spPr>
          <a:xfrm>
            <a:off x="720001" y="624001"/>
            <a:ext cx="10751999" cy="1015663"/>
          </a:xfrm>
          <a:prstGeom prst="rect">
            <a:avLst/>
          </a:prstGeom>
          <a:noFill/>
        </p:spPr>
        <p:txBody>
          <a:bodyPr wrap="square" lIns="0" rIns="0" rtlCol="0">
            <a:spAutoFit/>
          </a:bodyPr>
          <a:lstStyle/>
          <a:p>
            <a:r>
              <a:rPr lang="en-GB" sz="6000" b="1" dirty="0">
                <a:solidFill>
                  <a:srgbClr val="E2147E"/>
                </a:solidFill>
                <a:latin typeface="Avenir LT Std 65 Medium" panose="020B0603020203020204" pitchFamily="34" charset="0"/>
                <a:cs typeface="Arial" panose="020B0604020202020204" pitchFamily="34" charset="0"/>
              </a:rPr>
              <a:t>How to apply</a:t>
            </a:r>
          </a:p>
        </p:txBody>
      </p:sp>
      <p:sp>
        <p:nvSpPr>
          <p:cNvPr id="6" name="TextBox 5">
            <a:extLst>
              <a:ext uri="{FF2B5EF4-FFF2-40B4-BE49-F238E27FC236}">
                <a16:creationId xmlns:a16="http://schemas.microsoft.com/office/drawing/2014/main" id="{C3A3D82D-3C31-3D45-942D-55C8FC0E895C}"/>
              </a:ext>
            </a:extLst>
          </p:cNvPr>
          <p:cNvSpPr txBox="1"/>
          <p:nvPr/>
        </p:nvSpPr>
        <p:spPr>
          <a:xfrm>
            <a:off x="720000" y="1656322"/>
            <a:ext cx="10379320" cy="4964564"/>
          </a:xfrm>
          <a:prstGeom prst="rect">
            <a:avLst/>
          </a:prstGeom>
          <a:noFill/>
        </p:spPr>
        <p:txBody>
          <a:bodyPr wrap="square" lIns="0" tIns="0" rIns="0" bIns="0" rtlCol="0">
            <a:spAutoFit/>
          </a:bodyPr>
          <a:lstStyle/>
          <a:p>
            <a:pPr marL="298443" indent="-298443"/>
            <a:r>
              <a:rPr lang="en-GB" sz="2133" dirty="0">
                <a:solidFill>
                  <a:srgbClr val="002060"/>
                </a:solidFill>
                <a:latin typeface="Avenir LT Std 65 Medium" panose="020B0603020203020204" pitchFamily="34" charset="0"/>
                <a:cs typeface="Arial" panose="020B0604020202020204" pitchFamily="34" charset="0"/>
              </a:rPr>
              <a:t>Eligible families can apply online:</a:t>
            </a:r>
          </a:p>
          <a:p>
            <a:pPr marL="380990" indent="-380990">
              <a:buClr>
                <a:srgbClr val="E0197B"/>
              </a:buClr>
              <a:buFont typeface="Wingdings" panose="05000000000000000000" pitchFamily="2" charset="2"/>
              <a:buChar char="ü"/>
            </a:pPr>
            <a:r>
              <a:rPr lang="en-GB" sz="2133" b="1" dirty="0">
                <a:solidFill>
                  <a:srgbClr val="E0197B"/>
                </a:solidFill>
                <a:latin typeface="Avenir LT Std 65 Medium" panose="020B0603020203020204" pitchFamily="34" charset="0"/>
                <a:cs typeface="Arial" panose="020B0604020202020204" pitchFamily="34" charset="0"/>
                <a:hlinkClick r:id="rId3"/>
              </a:rPr>
              <a:t>www.healthystart.nhs.uk/how-to-apply</a:t>
            </a:r>
            <a:endParaRPr lang="en-GB" sz="2133" b="1" dirty="0">
              <a:solidFill>
                <a:srgbClr val="E0197B"/>
              </a:solidFill>
              <a:latin typeface="Avenir LT Std 65 Medium" panose="020B0603020203020204" pitchFamily="34" charset="0"/>
              <a:cs typeface="Arial" panose="020B0604020202020204" pitchFamily="34" charset="0"/>
            </a:endParaRPr>
          </a:p>
          <a:p>
            <a:pPr lvl="0">
              <a:buClr>
                <a:srgbClr val="E0197B"/>
              </a:buClr>
            </a:pPr>
            <a:endParaRPr lang="en-GB" sz="2133" dirty="0">
              <a:solidFill>
                <a:srgbClr val="E0197B"/>
              </a:solidFill>
              <a:latin typeface="Avenir LT Std 65 Medium" panose="020B0603020203020204" pitchFamily="34" charset="0"/>
              <a:cs typeface="Arial" panose="020B0604020202020204" pitchFamily="34" charset="0"/>
            </a:endParaRPr>
          </a:p>
          <a:p>
            <a:pPr lvl="0">
              <a:buClr>
                <a:srgbClr val="E0197B"/>
              </a:buClr>
            </a:pPr>
            <a:r>
              <a:rPr lang="en-GB" sz="2133" dirty="0">
                <a:solidFill>
                  <a:srgbClr val="2B246F"/>
                </a:solidFill>
                <a:latin typeface="Avenir LT Std 65 Medium" panose="020B0603020203020204" pitchFamily="34" charset="0"/>
                <a:cs typeface="Arial" panose="020B0604020202020204" pitchFamily="34" charset="0"/>
              </a:rPr>
              <a:t>If an </a:t>
            </a:r>
            <a:r>
              <a:rPr lang="en-GB" sz="2133" b="1" dirty="0">
                <a:solidFill>
                  <a:srgbClr val="2B246F"/>
                </a:solidFill>
                <a:latin typeface="Avenir LT Std 65 Medium" panose="020B0603020203020204" pitchFamily="34" charset="0"/>
                <a:cs typeface="Arial" panose="020B0604020202020204" pitchFamily="34" charset="0"/>
              </a:rPr>
              <a:t>interpreter</a:t>
            </a:r>
            <a:r>
              <a:rPr lang="en-GB" sz="2133" dirty="0">
                <a:solidFill>
                  <a:srgbClr val="2B246F"/>
                </a:solidFill>
                <a:latin typeface="Avenir LT Std 65 Medium" panose="020B0603020203020204" pitchFamily="34" charset="0"/>
                <a:cs typeface="Arial" panose="020B0604020202020204" pitchFamily="34" charset="0"/>
              </a:rPr>
              <a:t> is required, call the Healthy Start Helpline:</a:t>
            </a:r>
          </a:p>
          <a:p>
            <a:pPr marL="380990" indent="-380990">
              <a:buClr>
                <a:srgbClr val="E0197B"/>
              </a:buClr>
              <a:buFont typeface="Wingdings" panose="05000000000000000000" pitchFamily="2" charset="2"/>
              <a:buChar char="ü"/>
            </a:pPr>
            <a:r>
              <a:rPr lang="en-GB" sz="2133" b="1" dirty="0">
                <a:solidFill>
                  <a:srgbClr val="2B246F"/>
                </a:solidFill>
                <a:latin typeface="Avenir LT Std 65 Medium" panose="020B0603020203020204" pitchFamily="34" charset="0"/>
                <a:cs typeface="Arial" panose="020B0604020202020204" pitchFamily="34" charset="0"/>
              </a:rPr>
              <a:t>0300 330 7010</a:t>
            </a:r>
          </a:p>
          <a:p>
            <a:pPr marL="380990" indent="-380990">
              <a:buClr>
                <a:srgbClr val="E0197B"/>
              </a:buClr>
              <a:buFont typeface="Wingdings" panose="05000000000000000000" pitchFamily="2" charset="2"/>
              <a:buChar char="ü"/>
            </a:pPr>
            <a:r>
              <a:rPr lang="en-GB" sz="2133" b="1" dirty="0">
                <a:solidFill>
                  <a:srgbClr val="2B246F"/>
                </a:solidFill>
                <a:latin typeface="Avenir LT Std 65 Medium" panose="020B0603020203020204" pitchFamily="34" charset="0"/>
                <a:cs typeface="Arial" panose="020B0604020202020204" pitchFamily="34" charset="0"/>
              </a:rPr>
              <a:t>Select option 3</a:t>
            </a:r>
          </a:p>
          <a:p>
            <a:pPr>
              <a:buClr>
                <a:srgbClr val="E0197B"/>
              </a:buClr>
            </a:pPr>
            <a:r>
              <a:rPr lang="en-GB" sz="2133" b="1" dirty="0">
                <a:solidFill>
                  <a:srgbClr val="2B246F"/>
                </a:solidFill>
                <a:latin typeface="Avenir LT Std 65 Medium" panose="020B0603020203020204" pitchFamily="34" charset="0"/>
                <a:cs typeface="Arial" panose="020B0604020202020204" pitchFamily="34" charset="0"/>
              </a:rPr>
              <a:t>Or email</a:t>
            </a:r>
            <a:r>
              <a:rPr lang="fr-FR" sz="2133" b="1" dirty="0">
                <a:solidFill>
                  <a:srgbClr val="2B246F"/>
                </a:solidFill>
                <a:latin typeface="Avenir LT Std 65 Medium" panose="020B0603020203020204" pitchFamily="34" charset="0"/>
                <a:cs typeface="Arial" panose="020B0604020202020204" pitchFamily="34" charset="0"/>
              </a:rPr>
              <a:t>: healthy.start@nhsbsa.nhs.uk</a:t>
            </a:r>
            <a:endParaRPr lang="en-GB" sz="2133" b="1" dirty="0">
              <a:solidFill>
                <a:srgbClr val="2B246F"/>
              </a:solidFill>
              <a:latin typeface="Avenir LT Std 65 Medium" panose="020B0603020203020204" pitchFamily="34" charset="0"/>
              <a:cs typeface="Arial" panose="020B0604020202020204" pitchFamily="34" charset="0"/>
            </a:endParaRPr>
          </a:p>
          <a:p>
            <a:pPr marL="380990" indent="-380990">
              <a:buClr>
                <a:srgbClr val="E0197B"/>
              </a:buClr>
              <a:buFont typeface="Arial" panose="020B0604020202020204" pitchFamily="34" charset="0"/>
              <a:buChar char="•"/>
            </a:pPr>
            <a:endParaRPr lang="en-GB" sz="2133" dirty="0">
              <a:solidFill>
                <a:srgbClr val="002060"/>
              </a:solidFill>
              <a:latin typeface="Avenir LT Std 65 Medium" panose="020B0603020203020204" pitchFamily="34" charset="0"/>
              <a:cs typeface="Arial" panose="020B0604020202020204" pitchFamily="34" charset="0"/>
            </a:endParaRPr>
          </a:p>
          <a:p>
            <a:pPr marL="298443" indent="-298443"/>
            <a:r>
              <a:rPr lang="en-GB" sz="2133" dirty="0">
                <a:solidFill>
                  <a:srgbClr val="002060"/>
                </a:solidFill>
                <a:latin typeface="Avenir LT Std 65 Medium" panose="020B0603020203020204" pitchFamily="34" charset="0"/>
                <a:cs typeface="Arial" panose="020B0604020202020204" pitchFamily="34" charset="0"/>
              </a:rPr>
              <a:t>All applicants need to provide the following information on their application form:</a:t>
            </a:r>
          </a:p>
          <a:p>
            <a:pPr marL="380990" indent="-380990">
              <a:buClr>
                <a:srgbClr val="E0197B"/>
              </a:buClr>
              <a:buFont typeface="Arial" panose="020B0604020202020204" pitchFamily="34" charset="0"/>
              <a:buChar char="•"/>
            </a:pPr>
            <a:r>
              <a:rPr lang="en-GB" sz="2133" dirty="0">
                <a:solidFill>
                  <a:srgbClr val="002060"/>
                </a:solidFill>
                <a:latin typeface="Avenir LT Std 65 Medium" panose="020B0603020203020204" pitchFamily="34" charset="0"/>
                <a:cs typeface="Arial" panose="020B0604020202020204" pitchFamily="34" charset="0"/>
              </a:rPr>
              <a:t>Name</a:t>
            </a:r>
          </a:p>
          <a:p>
            <a:pPr marL="380990" indent="-380990">
              <a:buClr>
                <a:srgbClr val="E0197B"/>
              </a:buClr>
              <a:buFont typeface="Arial" panose="020B0604020202020204" pitchFamily="34" charset="0"/>
              <a:buChar char="•"/>
            </a:pPr>
            <a:r>
              <a:rPr lang="en-GB" sz="2133" dirty="0">
                <a:solidFill>
                  <a:srgbClr val="002060"/>
                </a:solidFill>
                <a:latin typeface="Avenir LT Std 65 Medium" panose="020B0603020203020204" pitchFamily="34" charset="0"/>
                <a:cs typeface="Arial" panose="020B0604020202020204" pitchFamily="34" charset="0"/>
              </a:rPr>
              <a:t>Address</a:t>
            </a:r>
          </a:p>
          <a:p>
            <a:pPr marL="380990" indent="-380990">
              <a:buClr>
                <a:srgbClr val="E0197B"/>
              </a:buClr>
              <a:buFont typeface="Arial" panose="020B0604020202020204" pitchFamily="34" charset="0"/>
              <a:buChar char="•"/>
            </a:pPr>
            <a:r>
              <a:rPr lang="en-GB" sz="2133" dirty="0">
                <a:solidFill>
                  <a:srgbClr val="002060"/>
                </a:solidFill>
                <a:latin typeface="Avenir LT Std 65 Medium" panose="020B0603020203020204" pitchFamily="34" charset="0"/>
                <a:cs typeface="Arial" panose="020B0604020202020204" pitchFamily="34" charset="0"/>
              </a:rPr>
              <a:t>Date of birth</a:t>
            </a:r>
          </a:p>
          <a:p>
            <a:pPr marL="380990" indent="-380990">
              <a:buClr>
                <a:srgbClr val="E0197B"/>
              </a:buClr>
              <a:buFont typeface="Arial" panose="020B0604020202020204" pitchFamily="34" charset="0"/>
              <a:buChar char="•"/>
            </a:pPr>
            <a:r>
              <a:rPr lang="en-GB" sz="2133" dirty="0">
                <a:solidFill>
                  <a:srgbClr val="002060"/>
                </a:solidFill>
                <a:latin typeface="Avenir LT Std 65 Medium" panose="020B0603020203020204" pitchFamily="34" charset="0"/>
                <a:cs typeface="Arial" panose="020B0604020202020204" pitchFamily="34" charset="0"/>
              </a:rPr>
              <a:t>National Insurance number</a:t>
            </a:r>
          </a:p>
          <a:p>
            <a:pPr marL="380990" indent="-380990">
              <a:buClr>
                <a:srgbClr val="E0197B"/>
              </a:buClr>
              <a:buFont typeface="Arial" panose="020B0604020202020204" pitchFamily="34" charset="0"/>
              <a:buChar char="•"/>
            </a:pPr>
            <a:r>
              <a:rPr lang="en-GB" sz="2133" dirty="0">
                <a:solidFill>
                  <a:srgbClr val="002060"/>
                </a:solidFill>
                <a:latin typeface="Avenir LT Std 65 Medium" panose="020B0603020203020204" pitchFamily="34" charset="0"/>
                <a:cs typeface="Arial" panose="020B0604020202020204" pitchFamily="34" charset="0"/>
              </a:rPr>
              <a:t>Baby’s due date or child’s birth date</a:t>
            </a:r>
            <a:endParaRPr lang="en-GB" sz="2133" dirty="0">
              <a:solidFill>
                <a:srgbClr val="2B246F"/>
              </a:solidFill>
              <a:latin typeface="Avenir LT Std 65 Medium" panose="020B0603020203020204" pitchFamily="34" charset="0"/>
              <a:cs typeface="Arial" panose="020B0604020202020204" pitchFamily="34" charset="0"/>
            </a:endParaRPr>
          </a:p>
          <a:p>
            <a:endParaRPr lang="en-US" sz="2400" dirty="0">
              <a:latin typeface="Avenir LT Std 65 Medium" panose="020B0603020203020204" pitchFamily="34" charset="0"/>
            </a:endParaRPr>
          </a:p>
        </p:txBody>
      </p:sp>
      <p:pic>
        <p:nvPicPr>
          <p:cNvPr id="9" name="Picture 8" descr="Shape, circle&#10;&#10;Description automatically generated">
            <a:extLst>
              <a:ext uri="{FF2B5EF4-FFF2-40B4-BE49-F238E27FC236}">
                <a16:creationId xmlns:a16="http://schemas.microsoft.com/office/drawing/2014/main" id="{75887B6F-A985-3543-AF9F-727D1BFEB7ED}"/>
              </a:ext>
            </a:extLst>
          </p:cNvPr>
          <p:cNvPicPr>
            <a:picLocks noChangeAspect="1"/>
          </p:cNvPicPr>
          <p:nvPr/>
        </p:nvPicPr>
        <p:blipFill>
          <a:blip r:embed="rId4"/>
          <a:stretch>
            <a:fillRect/>
          </a:stretch>
        </p:blipFill>
        <p:spPr>
          <a:xfrm>
            <a:off x="8281625" y="5497696"/>
            <a:ext cx="2386379" cy="862304"/>
          </a:xfrm>
          <a:prstGeom prst="rect">
            <a:avLst/>
          </a:prstGeom>
        </p:spPr>
      </p:pic>
      <p:pic>
        <p:nvPicPr>
          <p:cNvPr id="8" name="Picture 7">
            <a:extLst>
              <a:ext uri="{FF2B5EF4-FFF2-40B4-BE49-F238E27FC236}">
                <a16:creationId xmlns:a16="http://schemas.microsoft.com/office/drawing/2014/main" id="{6EE8A448-838C-47FD-BAAD-A4EDC51EC3B2}"/>
              </a:ext>
            </a:extLst>
          </p:cNvPr>
          <p:cNvPicPr>
            <a:picLocks noChangeAspect="1"/>
          </p:cNvPicPr>
          <p:nvPr/>
        </p:nvPicPr>
        <p:blipFill>
          <a:blip r:embed="rId5"/>
          <a:stretch>
            <a:fillRect/>
          </a:stretch>
        </p:blipFill>
        <p:spPr>
          <a:xfrm rot="403647">
            <a:off x="8433321" y="676608"/>
            <a:ext cx="3177664" cy="2093224"/>
          </a:xfrm>
          <a:prstGeom prst="rect">
            <a:avLst/>
          </a:prstGeom>
        </p:spPr>
      </p:pic>
      <p:pic>
        <p:nvPicPr>
          <p:cNvPr id="10" name="Picture 9" descr="A picture containing ax, silhouette&#10;&#10;Description automatically generated">
            <a:extLst>
              <a:ext uri="{FF2B5EF4-FFF2-40B4-BE49-F238E27FC236}">
                <a16:creationId xmlns:a16="http://schemas.microsoft.com/office/drawing/2014/main" id="{AE4236E1-7ACD-40BB-98C4-E19297CB43F7}"/>
              </a:ext>
            </a:extLst>
          </p:cNvPr>
          <p:cNvPicPr>
            <a:picLocks noChangeAspect="1"/>
          </p:cNvPicPr>
          <p:nvPr/>
        </p:nvPicPr>
        <p:blipFill>
          <a:blip r:embed="rId6"/>
          <a:stretch>
            <a:fillRect/>
          </a:stretch>
        </p:blipFill>
        <p:spPr>
          <a:xfrm>
            <a:off x="7062311" y="940029"/>
            <a:ext cx="1391727" cy="978075"/>
          </a:xfrm>
          <a:prstGeom prst="rect">
            <a:avLst/>
          </a:prstGeom>
        </p:spPr>
      </p:pic>
    </p:spTree>
    <p:extLst>
      <p:ext uri="{BB962C8B-B14F-4D97-AF65-F5344CB8AC3E}">
        <p14:creationId xmlns:p14="http://schemas.microsoft.com/office/powerpoint/2010/main" val="1625617964"/>
      </p:ext>
    </p:extLst>
  </p:cSld>
  <p:clrMapOvr>
    <a:masterClrMapping/>
  </p:clrMapOvr>
  <mc:AlternateContent xmlns:mc="http://schemas.openxmlformats.org/markup-compatibility/2006" xmlns:p14="http://schemas.microsoft.com/office/powerpoint/2010/main">
    <mc:Choice Requires="p14">
      <p:transition spd="slow" p14:dur="2000" advTm="61873"/>
    </mc:Choice>
    <mc:Fallback xmlns="">
      <p:transition spd="slow" advTm="6187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raphical user interface, text, application, chat or text message&#10;&#10;Description automatically generated">
            <a:extLst>
              <a:ext uri="{FF2B5EF4-FFF2-40B4-BE49-F238E27FC236}">
                <a16:creationId xmlns:a16="http://schemas.microsoft.com/office/drawing/2014/main" id="{9CD77A07-991D-C144-A537-0257DEC07434}"/>
              </a:ext>
            </a:extLst>
          </p:cNvPr>
          <p:cNvPicPr>
            <a:picLocks noChangeAspect="1"/>
          </p:cNvPicPr>
          <p:nvPr/>
        </p:nvPicPr>
        <p:blipFill>
          <a:blip r:embed="rId3"/>
          <a:stretch>
            <a:fillRect/>
          </a:stretch>
        </p:blipFill>
        <p:spPr>
          <a:xfrm>
            <a:off x="8832103" y="1402413"/>
            <a:ext cx="2639897" cy="4986471"/>
          </a:xfrm>
          <a:prstGeom prst="rect">
            <a:avLst/>
          </a:prstGeom>
        </p:spPr>
      </p:pic>
      <p:cxnSp>
        <p:nvCxnSpPr>
          <p:cNvPr id="3" name="Straight Connector 2">
            <a:extLst>
              <a:ext uri="{FF2B5EF4-FFF2-40B4-BE49-F238E27FC236}">
                <a16:creationId xmlns:a16="http://schemas.microsoft.com/office/drawing/2014/main" id="{05D6150F-B4E8-7243-BB27-FB99FDC5DF2F}"/>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D51E82C-1884-7C42-9550-D222A111D6CE}"/>
              </a:ext>
            </a:extLst>
          </p:cNvPr>
          <p:cNvCxnSpPr/>
          <p:nvPr/>
        </p:nvCxnSpPr>
        <p:spPr>
          <a:xfrm>
            <a:off x="720001"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7C73AA-E8D6-AC4F-BF86-87B07998542F}"/>
              </a:ext>
            </a:extLst>
          </p:cNvPr>
          <p:cNvSpPr txBox="1"/>
          <p:nvPr/>
        </p:nvSpPr>
        <p:spPr>
          <a:xfrm>
            <a:off x="720002" y="624001"/>
            <a:ext cx="6842334" cy="1015663"/>
          </a:xfrm>
          <a:prstGeom prst="rect">
            <a:avLst/>
          </a:prstGeom>
          <a:noFill/>
        </p:spPr>
        <p:txBody>
          <a:bodyPr wrap="square" lIns="0" rIns="0" rtlCol="0">
            <a:spAutoFit/>
          </a:bodyPr>
          <a:lstStyle/>
          <a:p>
            <a:r>
              <a:rPr lang="en-GB" sz="6000" b="1" dirty="0">
                <a:solidFill>
                  <a:srgbClr val="E2147E"/>
                </a:solidFill>
                <a:latin typeface="Avenir LT Std 45 Book" panose="020B0502020203020204" pitchFamily="34" charset="0"/>
                <a:cs typeface="Arial" panose="020B0604020202020204" pitchFamily="34" charset="0"/>
              </a:rPr>
              <a:t>Data mismatches</a:t>
            </a:r>
          </a:p>
        </p:txBody>
      </p:sp>
      <p:sp>
        <p:nvSpPr>
          <p:cNvPr id="6" name="TextBox 5">
            <a:extLst>
              <a:ext uri="{FF2B5EF4-FFF2-40B4-BE49-F238E27FC236}">
                <a16:creationId xmlns:a16="http://schemas.microsoft.com/office/drawing/2014/main" id="{C3A3D82D-3C31-3D45-942D-55C8FC0E895C}"/>
              </a:ext>
            </a:extLst>
          </p:cNvPr>
          <p:cNvSpPr txBox="1"/>
          <p:nvPr/>
        </p:nvSpPr>
        <p:spPr>
          <a:xfrm>
            <a:off x="948604" y="2646230"/>
            <a:ext cx="8070533" cy="2873031"/>
          </a:xfrm>
          <a:prstGeom prst="rect">
            <a:avLst/>
          </a:prstGeom>
          <a:noFill/>
        </p:spPr>
        <p:txBody>
          <a:bodyPr wrap="square" lIns="0" tIns="0" rIns="0" bIns="0" rtlCol="0">
            <a:spAutoFit/>
          </a:bodyPr>
          <a:lstStyle/>
          <a:p>
            <a:pPr>
              <a:buClr>
                <a:srgbClr val="FF3399"/>
              </a:buClr>
            </a:pPr>
            <a:r>
              <a:rPr lang="en-GB" sz="2267" dirty="0">
                <a:solidFill>
                  <a:srgbClr val="2B246F"/>
                </a:solidFill>
                <a:latin typeface="Avenir LT Std 45 Book" panose="020B0502020203020204" pitchFamily="34" charset="0"/>
                <a:cs typeface="Arial" panose="020B0604020202020204" pitchFamily="34" charset="0"/>
              </a:rPr>
              <a:t>Applicants will find that their application is declined if the information they provide does not match the records held by the benefits agency.</a:t>
            </a:r>
          </a:p>
          <a:p>
            <a:pPr>
              <a:buClr>
                <a:srgbClr val="FF3399"/>
              </a:buClr>
            </a:pPr>
            <a:endParaRPr lang="en-GB" sz="2267" dirty="0">
              <a:solidFill>
                <a:srgbClr val="2B246F"/>
              </a:solidFill>
              <a:latin typeface="Avenir LT Std 45 Book" panose="020B0502020203020204" pitchFamily="34" charset="0"/>
              <a:cs typeface="Arial" panose="020B0604020202020204" pitchFamily="34" charset="0"/>
            </a:endParaRPr>
          </a:p>
          <a:p>
            <a:pPr>
              <a:buClr>
                <a:srgbClr val="FF3399"/>
              </a:buClr>
            </a:pPr>
            <a:r>
              <a:rPr lang="en-GB" sz="2267" dirty="0">
                <a:solidFill>
                  <a:srgbClr val="2B246F"/>
                </a:solidFill>
                <a:latin typeface="Avenir LT Std 45 Book" panose="020B0502020203020204" pitchFamily="34" charset="0"/>
                <a:cs typeface="Arial" panose="020B0604020202020204" pitchFamily="34" charset="0"/>
              </a:rPr>
              <a:t>This includes the applicant’s name and address.</a:t>
            </a:r>
          </a:p>
          <a:p>
            <a:pPr>
              <a:buClr>
                <a:srgbClr val="FF3399"/>
              </a:buClr>
            </a:pPr>
            <a:endParaRPr lang="en-GB" sz="2000" dirty="0">
              <a:solidFill>
                <a:srgbClr val="2B246F"/>
              </a:solidFill>
              <a:latin typeface="Arial" panose="020B0604020202020204" pitchFamily="34" charset="0"/>
              <a:cs typeface="Arial" panose="020B0604020202020204" pitchFamily="34" charset="0"/>
            </a:endParaRPr>
          </a:p>
          <a:p>
            <a:pPr lvl="0"/>
            <a:endParaRPr lang="en-GB" sz="1867" dirty="0">
              <a:solidFill>
                <a:srgbClr val="2B246F"/>
              </a:solidFill>
              <a:latin typeface="Arial" panose="020B0604020202020204" pitchFamily="34" charset="0"/>
              <a:cs typeface="Arial" panose="020B0604020202020204" pitchFamily="34" charset="0"/>
            </a:endParaRPr>
          </a:p>
          <a:p>
            <a:r>
              <a:rPr lang="en-GB" sz="1067" dirty="0">
                <a:solidFill>
                  <a:srgbClr val="2B246F"/>
                </a:solidFill>
                <a:latin typeface="Arial" panose="020B0604020202020204" pitchFamily="34" charset="0"/>
                <a:cs typeface="Arial" panose="020B0604020202020204" pitchFamily="34" charset="0"/>
              </a:rPr>
              <a:t> </a:t>
            </a:r>
          </a:p>
          <a:p>
            <a:endParaRPr lang="en-US" sz="2400" dirty="0"/>
          </a:p>
        </p:txBody>
      </p:sp>
      <p:pic>
        <p:nvPicPr>
          <p:cNvPr id="9" name="Picture 8" descr="Shape, circle&#10;&#10;Description automatically generated">
            <a:extLst>
              <a:ext uri="{FF2B5EF4-FFF2-40B4-BE49-F238E27FC236}">
                <a16:creationId xmlns:a16="http://schemas.microsoft.com/office/drawing/2014/main" id="{75887B6F-A985-3543-AF9F-727D1BFEB7ED}"/>
              </a:ext>
            </a:extLst>
          </p:cNvPr>
          <p:cNvPicPr>
            <a:picLocks noChangeAspect="1"/>
          </p:cNvPicPr>
          <p:nvPr/>
        </p:nvPicPr>
        <p:blipFill>
          <a:blip r:embed="rId4"/>
          <a:stretch>
            <a:fillRect/>
          </a:stretch>
        </p:blipFill>
        <p:spPr>
          <a:xfrm>
            <a:off x="8281625" y="5497696"/>
            <a:ext cx="2386379" cy="862304"/>
          </a:xfrm>
          <a:prstGeom prst="rect">
            <a:avLst/>
          </a:prstGeom>
        </p:spPr>
      </p:pic>
    </p:spTree>
    <p:extLst>
      <p:ext uri="{BB962C8B-B14F-4D97-AF65-F5344CB8AC3E}">
        <p14:creationId xmlns:p14="http://schemas.microsoft.com/office/powerpoint/2010/main" val="3616140195"/>
      </p:ext>
    </p:extLst>
  </p:cSld>
  <p:clrMapOvr>
    <a:masterClrMapping/>
  </p:clrMapOvr>
  <mc:AlternateContent xmlns:mc="http://schemas.openxmlformats.org/markup-compatibility/2006" xmlns:p14="http://schemas.microsoft.com/office/powerpoint/2010/main">
    <mc:Choice Requires="p14">
      <p:transition spd="slow" p14:dur="2000" advTm="44308"/>
    </mc:Choice>
    <mc:Fallback xmlns="">
      <p:transition spd="slow" advTm="4430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6150F-B4E8-7243-BB27-FB99FDC5DF2F}"/>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D51E82C-1884-7C42-9550-D222A111D6CE}"/>
              </a:ext>
            </a:extLst>
          </p:cNvPr>
          <p:cNvCxnSpPr/>
          <p:nvPr/>
        </p:nvCxnSpPr>
        <p:spPr>
          <a:xfrm>
            <a:off x="720001"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7C73AA-E8D6-AC4F-BF86-87B07998542F}"/>
              </a:ext>
            </a:extLst>
          </p:cNvPr>
          <p:cNvSpPr txBox="1"/>
          <p:nvPr/>
        </p:nvSpPr>
        <p:spPr>
          <a:xfrm>
            <a:off x="720001" y="624001"/>
            <a:ext cx="10751999" cy="1015663"/>
          </a:xfrm>
          <a:prstGeom prst="rect">
            <a:avLst/>
          </a:prstGeom>
          <a:noFill/>
        </p:spPr>
        <p:txBody>
          <a:bodyPr wrap="square" lIns="0" rIns="0" rtlCol="0">
            <a:spAutoFit/>
          </a:bodyPr>
          <a:lstStyle/>
          <a:p>
            <a:r>
              <a:rPr lang="en-GB" sz="6000" b="1" dirty="0">
                <a:solidFill>
                  <a:srgbClr val="E2147E"/>
                </a:solidFill>
                <a:latin typeface="Avenir LT Std 65 Medium" panose="020B0603020203020204" pitchFamily="34" charset="0"/>
                <a:cs typeface="Arial" panose="020B0604020202020204" pitchFamily="34" charset="0"/>
              </a:rPr>
              <a:t>Activating the card</a:t>
            </a:r>
          </a:p>
        </p:txBody>
      </p:sp>
      <p:sp>
        <p:nvSpPr>
          <p:cNvPr id="6" name="TextBox 5">
            <a:extLst>
              <a:ext uri="{FF2B5EF4-FFF2-40B4-BE49-F238E27FC236}">
                <a16:creationId xmlns:a16="http://schemas.microsoft.com/office/drawing/2014/main" id="{C3A3D82D-3C31-3D45-942D-55C8FC0E895C}"/>
              </a:ext>
            </a:extLst>
          </p:cNvPr>
          <p:cNvSpPr txBox="1"/>
          <p:nvPr/>
        </p:nvSpPr>
        <p:spPr>
          <a:xfrm>
            <a:off x="720000" y="1445180"/>
            <a:ext cx="10990465" cy="5539209"/>
          </a:xfrm>
          <a:prstGeom prst="rect">
            <a:avLst/>
          </a:prstGeom>
          <a:noFill/>
        </p:spPr>
        <p:txBody>
          <a:bodyPr wrap="square" lIns="0" tIns="0" rIns="0" bIns="0" rtlCol="0">
            <a:spAutoFit/>
          </a:bodyPr>
          <a:lstStyle/>
          <a:p>
            <a:pPr lvl="0">
              <a:buClr>
                <a:srgbClr val="E0197B"/>
              </a:buClr>
            </a:pPr>
            <a:endParaRPr lang="en-GB" sz="2133" dirty="0">
              <a:solidFill>
                <a:srgbClr val="002060"/>
              </a:solidFill>
              <a:latin typeface="Avenir LT Std 65 Medium" panose="020B0603020203020204" pitchFamily="34" charset="0"/>
              <a:cs typeface="Arial" panose="020B0604020202020204" pitchFamily="34" charset="0"/>
            </a:endParaRPr>
          </a:p>
          <a:p>
            <a:pPr lvl="0">
              <a:buClr>
                <a:srgbClr val="E0197B"/>
              </a:buClr>
            </a:pPr>
            <a:r>
              <a:rPr lang="en-GB" sz="2133" dirty="0">
                <a:solidFill>
                  <a:srgbClr val="2B246F"/>
                </a:solidFill>
                <a:latin typeface="Avenir LT Std 65 Medium" panose="020B0603020203020204" pitchFamily="34" charset="0"/>
                <a:cs typeface="Arial" panose="020B0604020202020204" pitchFamily="34" charset="0"/>
              </a:rPr>
              <a:t>The Healthy Start card will be sent directly to the family in the post. It will be pre-loaded with the first payment.</a:t>
            </a:r>
          </a:p>
          <a:p>
            <a:pPr lvl="0">
              <a:buClr>
                <a:srgbClr val="E0197B"/>
              </a:buClr>
            </a:pPr>
            <a:endParaRPr lang="en-GB" sz="2133" dirty="0">
              <a:solidFill>
                <a:srgbClr val="002060"/>
              </a:solidFill>
              <a:latin typeface="Avenir LT Std 65 Medium" panose="020B0603020203020204" pitchFamily="34" charset="0"/>
              <a:cs typeface="Arial" panose="020B0604020202020204" pitchFamily="34" charset="0"/>
            </a:endParaRPr>
          </a:p>
          <a:p>
            <a:pPr lvl="0">
              <a:buClr>
                <a:srgbClr val="E0197B"/>
              </a:buClr>
            </a:pPr>
            <a:r>
              <a:rPr lang="en-GB" sz="2133" b="1" dirty="0">
                <a:solidFill>
                  <a:srgbClr val="E2147E"/>
                </a:solidFill>
                <a:latin typeface="Avenir LT Std 65 Medium" panose="020B0603020203020204" pitchFamily="34" charset="0"/>
                <a:cs typeface="Arial" panose="020B0604020202020204" pitchFamily="34" charset="0"/>
              </a:rPr>
              <a:t>To activate the Healthy Start card, the beneficiary must call 0300 330 2090.</a:t>
            </a:r>
          </a:p>
          <a:p>
            <a:pPr lvl="0">
              <a:buClr>
                <a:srgbClr val="E0197B"/>
              </a:buClr>
            </a:pPr>
            <a:endParaRPr lang="en-GB" sz="2133" dirty="0">
              <a:solidFill>
                <a:srgbClr val="002060"/>
              </a:solidFill>
              <a:latin typeface="Avenir LT Std 65 Medium" panose="020B0603020203020204" pitchFamily="34" charset="0"/>
              <a:cs typeface="Arial" panose="020B0604020202020204" pitchFamily="34" charset="0"/>
            </a:endParaRPr>
          </a:p>
          <a:p>
            <a:pPr lvl="0">
              <a:buClr>
                <a:srgbClr val="E0197B"/>
              </a:buClr>
            </a:pPr>
            <a:r>
              <a:rPr lang="en-GB" sz="2133" dirty="0">
                <a:solidFill>
                  <a:srgbClr val="2B246F"/>
                </a:solidFill>
                <a:latin typeface="Avenir LT Std 65 Medium" panose="020B0603020203020204" pitchFamily="34" charset="0"/>
                <a:cs typeface="Arial" panose="020B0604020202020204" pitchFamily="34" charset="0"/>
              </a:rPr>
              <a:t>If an interpreter is required, call the Healthy Start Helpline:</a:t>
            </a:r>
          </a:p>
          <a:p>
            <a:pPr marL="380990" indent="-380990">
              <a:buClr>
                <a:srgbClr val="E0197B"/>
              </a:buClr>
              <a:buFont typeface="Wingdings" panose="05000000000000000000" pitchFamily="2" charset="2"/>
              <a:buChar char="ü"/>
            </a:pPr>
            <a:r>
              <a:rPr lang="en-GB" sz="2133" b="1" dirty="0">
                <a:solidFill>
                  <a:srgbClr val="2B246F"/>
                </a:solidFill>
                <a:latin typeface="Avenir LT Std 65 Medium" panose="020B0603020203020204" pitchFamily="34" charset="0"/>
                <a:cs typeface="Arial" panose="020B0604020202020204" pitchFamily="34" charset="0"/>
              </a:rPr>
              <a:t>Call 0300 330 7010 (select option 3)</a:t>
            </a:r>
          </a:p>
          <a:p>
            <a:pPr marL="342900" indent="-342900">
              <a:buClr>
                <a:srgbClr val="E0197B"/>
              </a:buClr>
              <a:buFont typeface="Wingdings" panose="05000000000000000000" pitchFamily="2" charset="2"/>
              <a:buChar char="ü"/>
            </a:pPr>
            <a:r>
              <a:rPr lang="en-GB" sz="2133" b="1" dirty="0">
                <a:solidFill>
                  <a:srgbClr val="2B246F"/>
                </a:solidFill>
                <a:latin typeface="Avenir LT Std 65 Medium" panose="020B0603020203020204" pitchFamily="34" charset="0"/>
                <a:cs typeface="Arial" panose="020B0604020202020204" pitchFamily="34" charset="0"/>
              </a:rPr>
              <a:t>Or email</a:t>
            </a:r>
            <a:r>
              <a:rPr lang="fr-FR" sz="2133" b="1" dirty="0">
                <a:solidFill>
                  <a:srgbClr val="2B246F"/>
                </a:solidFill>
                <a:latin typeface="Avenir LT Std 65 Medium" panose="020B0603020203020204" pitchFamily="34" charset="0"/>
                <a:cs typeface="Arial" panose="020B0604020202020204" pitchFamily="34" charset="0"/>
              </a:rPr>
              <a:t>: </a:t>
            </a:r>
            <a:r>
              <a:rPr lang="fr-FR" sz="2133" b="1" dirty="0">
                <a:solidFill>
                  <a:srgbClr val="2B246F"/>
                </a:solidFill>
                <a:latin typeface="Avenir LT Std 65 Medium" panose="020B0603020203020204" pitchFamily="34" charset="0"/>
                <a:cs typeface="Arial" panose="020B0604020202020204" pitchFamily="34" charset="0"/>
                <a:hlinkClick r:id="rId3"/>
              </a:rPr>
              <a:t>healthy.start@nhsbsa.nhs.uk</a:t>
            </a:r>
            <a:endParaRPr lang="en-GB" sz="2133" b="1" dirty="0">
              <a:solidFill>
                <a:srgbClr val="2B246F"/>
              </a:solidFill>
              <a:latin typeface="Avenir LT Std 65 Medium" panose="020B0603020203020204" pitchFamily="34" charset="0"/>
              <a:cs typeface="Arial" panose="020B0604020202020204" pitchFamily="34" charset="0"/>
            </a:endParaRPr>
          </a:p>
          <a:p>
            <a:pPr lvl="0">
              <a:buClr>
                <a:srgbClr val="E0197B"/>
              </a:buClr>
            </a:pPr>
            <a:endParaRPr lang="en-GB" sz="2133" dirty="0">
              <a:solidFill>
                <a:srgbClr val="002060"/>
              </a:solidFill>
              <a:latin typeface="Avenir LT Std 65 Medium" panose="020B0603020203020204" pitchFamily="34" charset="0"/>
              <a:cs typeface="Arial" panose="020B0604020202020204" pitchFamily="34" charset="0"/>
            </a:endParaRPr>
          </a:p>
          <a:p>
            <a:pPr lvl="0">
              <a:buClr>
                <a:srgbClr val="E0197B"/>
              </a:buClr>
            </a:pPr>
            <a:r>
              <a:rPr lang="en-GB" sz="2133" dirty="0">
                <a:solidFill>
                  <a:srgbClr val="2B246F"/>
                </a:solidFill>
                <a:latin typeface="Avenir LT Std 65 Medium" panose="020B0603020203020204" pitchFamily="34" charset="0"/>
                <a:cs typeface="Arial" panose="020B0604020202020204" pitchFamily="34" charset="0"/>
              </a:rPr>
              <a:t>They will need their:</a:t>
            </a:r>
          </a:p>
          <a:p>
            <a:pPr marL="990575" lvl="1" indent="-380990">
              <a:buClr>
                <a:srgbClr val="E0197B"/>
              </a:buClr>
              <a:buFont typeface="Arial" panose="020B0604020202020204" pitchFamily="34" charset="0"/>
              <a:buChar char="•"/>
            </a:pPr>
            <a:r>
              <a:rPr lang="en-GB" sz="2133" dirty="0">
                <a:solidFill>
                  <a:srgbClr val="2B246F"/>
                </a:solidFill>
                <a:latin typeface="Avenir LT Std 65 Medium" panose="020B0603020203020204" pitchFamily="34" charset="0"/>
                <a:cs typeface="Arial" panose="020B0604020202020204" pitchFamily="34" charset="0"/>
              </a:rPr>
              <a:t>Healthy Start card</a:t>
            </a:r>
          </a:p>
          <a:p>
            <a:pPr marL="990575" lvl="1" indent="-380990">
              <a:buClr>
                <a:srgbClr val="E0197B"/>
              </a:buClr>
              <a:buFont typeface="Arial" panose="020B0604020202020204" pitchFamily="34" charset="0"/>
              <a:buChar char="•"/>
            </a:pPr>
            <a:r>
              <a:rPr lang="en-GB" sz="2133" dirty="0">
                <a:solidFill>
                  <a:srgbClr val="2B246F"/>
                </a:solidFill>
                <a:latin typeface="Avenir LT Std 65 Medium" panose="020B0603020203020204" pitchFamily="34" charset="0"/>
                <a:cs typeface="Arial" panose="020B0604020202020204" pitchFamily="34" charset="0"/>
              </a:rPr>
              <a:t>Date of birth</a:t>
            </a:r>
          </a:p>
          <a:p>
            <a:pPr marL="990575" lvl="1" indent="-380990">
              <a:buClr>
                <a:srgbClr val="E0197B"/>
              </a:buClr>
              <a:buFont typeface="Arial" panose="020B0604020202020204" pitchFamily="34" charset="0"/>
              <a:buChar char="•"/>
            </a:pPr>
            <a:r>
              <a:rPr lang="en-GB" sz="2133" dirty="0">
                <a:solidFill>
                  <a:srgbClr val="2B246F"/>
                </a:solidFill>
                <a:latin typeface="Avenir LT Std 65 Medium" panose="020B0603020203020204" pitchFamily="34" charset="0"/>
                <a:cs typeface="Arial" panose="020B0604020202020204" pitchFamily="34" charset="0"/>
              </a:rPr>
              <a:t>Client ID (located at the top of the letter that came with the card)</a:t>
            </a:r>
          </a:p>
          <a:p>
            <a:pPr lvl="1">
              <a:buClr>
                <a:srgbClr val="E0197B"/>
              </a:buClr>
            </a:pPr>
            <a:endParaRPr lang="en-GB" sz="1867" dirty="0">
              <a:solidFill>
                <a:srgbClr val="002060"/>
              </a:solidFill>
              <a:latin typeface="Avenir LT Std 65 Medium" panose="020B0603020203020204" pitchFamily="34" charset="0"/>
              <a:cs typeface="Arial" panose="020B0604020202020204" pitchFamily="34" charset="0"/>
            </a:endParaRPr>
          </a:p>
          <a:p>
            <a:pPr marL="298443" indent="-298443"/>
            <a:endParaRPr lang="en-GB" sz="1867" dirty="0">
              <a:solidFill>
                <a:srgbClr val="002060"/>
              </a:solidFill>
              <a:latin typeface="Avenir LT Std 65 Medium" panose="020B0603020203020204" pitchFamily="34" charset="0"/>
              <a:cs typeface="Arial" panose="020B0604020202020204" pitchFamily="34" charset="0"/>
            </a:endParaRPr>
          </a:p>
          <a:p>
            <a:endParaRPr lang="en-US" sz="2400" dirty="0">
              <a:latin typeface="Avenir LT Std 65 Medium" panose="020B0603020203020204" pitchFamily="34" charset="0"/>
            </a:endParaRPr>
          </a:p>
        </p:txBody>
      </p:sp>
      <p:pic>
        <p:nvPicPr>
          <p:cNvPr id="9" name="Picture 8" descr="Shape, circle&#10;&#10;Description automatically generated">
            <a:extLst>
              <a:ext uri="{FF2B5EF4-FFF2-40B4-BE49-F238E27FC236}">
                <a16:creationId xmlns:a16="http://schemas.microsoft.com/office/drawing/2014/main" id="{75887B6F-A985-3543-AF9F-727D1BFEB7ED}"/>
              </a:ext>
            </a:extLst>
          </p:cNvPr>
          <p:cNvPicPr>
            <a:picLocks noChangeAspect="1"/>
          </p:cNvPicPr>
          <p:nvPr/>
        </p:nvPicPr>
        <p:blipFill>
          <a:blip r:embed="rId4"/>
          <a:stretch>
            <a:fillRect/>
          </a:stretch>
        </p:blipFill>
        <p:spPr>
          <a:xfrm>
            <a:off x="9085621" y="5497696"/>
            <a:ext cx="2386379" cy="862304"/>
          </a:xfrm>
          <a:prstGeom prst="rect">
            <a:avLst/>
          </a:prstGeom>
        </p:spPr>
      </p:pic>
    </p:spTree>
    <p:extLst>
      <p:ext uri="{BB962C8B-B14F-4D97-AF65-F5344CB8AC3E}">
        <p14:creationId xmlns:p14="http://schemas.microsoft.com/office/powerpoint/2010/main" val="3498425604"/>
      </p:ext>
    </p:extLst>
  </p:cSld>
  <p:clrMapOvr>
    <a:masterClrMapping/>
  </p:clrMapOvr>
  <mc:AlternateContent xmlns:mc="http://schemas.openxmlformats.org/markup-compatibility/2006" xmlns:p14="http://schemas.microsoft.com/office/powerpoint/2010/main">
    <mc:Choice Requires="p14">
      <p:transition spd="slow" p14:dur="2000" advTm="33720"/>
    </mc:Choice>
    <mc:Fallback xmlns="">
      <p:transition spd="slow" advTm="3372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BF822D2-0BE3-2646-8FE5-8660526E006A}"/>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A6A6BA3-2B52-964D-B46C-A5C3F1D509CF}"/>
              </a:ext>
            </a:extLst>
          </p:cNvPr>
          <p:cNvCxnSpPr/>
          <p:nvPr/>
        </p:nvCxnSpPr>
        <p:spPr>
          <a:xfrm>
            <a:off x="720001"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pic>
        <p:nvPicPr>
          <p:cNvPr id="12" name="Picture 11" descr="A picture containing ax, silhouette&#10;&#10;Description automatically generated">
            <a:extLst>
              <a:ext uri="{FF2B5EF4-FFF2-40B4-BE49-F238E27FC236}">
                <a16:creationId xmlns:a16="http://schemas.microsoft.com/office/drawing/2014/main" id="{1FB60C97-1EFC-1C4C-82DC-186D1512226E}"/>
              </a:ext>
            </a:extLst>
          </p:cNvPr>
          <p:cNvPicPr>
            <a:picLocks noChangeAspect="1"/>
          </p:cNvPicPr>
          <p:nvPr/>
        </p:nvPicPr>
        <p:blipFill>
          <a:blip r:embed="rId3"/>
          <a:stretch>
            <a:fillRect/>
          </a:stretch>
        </p:blipFill>
        <p:spPr>
          <a:xfrm>
            <a:off x="8471345" y="1201437"/>
            <a:ext cx="1391727" cy="978075"/>
          </a:xfrm>
          <a:prstGeom prst="rect">
            <a:avLst/>
          </a:prstGeom>
        </p:spPr>
      </p:pic>
      <p:sp>
        <p:nvSpPr>
          <p:cNvPr id="8" name="TextBox 7">
            <a:extLst>
              <a:ext uri="{FF2B5EF4-FFF2-40B4-BE49-F238E27FC236}">
                <a16:creationId xmlns:a16="http://schemas.microsoft.com/office/drawing/2014/main" id="{C1F44CEC-4E9A-46C6-9427-FDB878486EF7}"/>
              </a:ext>
            </a:extLst>
          </p:cNvPr>
          <p:cNvSpPr txBox="1"/>
          <p:nvPr/>
        </p:nvSpPr>
        <p:spPr>
          <a:xfrm>
            <a:off x="1608667" y="843677"/>
            <a:ext cx="8974666" cy="5170646"/>
          </a:xfrm>
          <a:prstGeom prst="rect">
            <a:avLst/>
          </a:prstGeom>
          <a:noFill/>
        </p:spPr>
        <p:txBody>
          <a:bodyPr wrap="square" lIns="0" rIns="0" rtlCol="0">
            <a:spAutoFit/>
          </a:bodyPr>
          <a:lstStyle/>
          <a:p>
            <a:pPr algn="ctr"/>
            <a:r>
              <a:rPr lang="en-GB" sz="5500" b="1" dirty="0">
                <a:solidFill>
                  <a:srgbClr val="2B246F"/>
                </a:solidFill>
                <a:latin typeface="Avenir LT Std 45 Book" panose="020B0502020203020204" pitchFamily="34" charset="0"/>
                <a:cs typeface="Arial" panose="020B0604020202020204" pitchFamily="34" charset="0"/>
              </a:rPr>
              <a:t>Test your </a:t>
            </a:r>
          </a:p>
          <a:p>
            <a:pPr algn="ctr"/>
            <a:r>
              <a:rPr lang="en-GB" sz="5500" b="1" dirty="0">
                <a:solidFill>
                  <a:srgbClr val="2B246F"/>
                </a:solidFill>
                <a:latin typeface="Avenir LT Std 45 Book" panose="020B0502020203020204" pitchFamily="34" charset="0"/>
                <a:cs typeface="Arial" panose="020B0604020202020204" pitchFamily="34" charset="0"/>
              </a:rPr>
              <a:t>knowledge</a:t>
            </a:r>
          </a:p>
          <a:p>
            <a:pPr algn="ctr"/>
            <a:endParaRPr lang="en-GB" sz="5500" b="1" dirty="0">
              <a:solidFill>
                <a:srgbClr val="2B246F"/>
              </a:solidFill>
              <a:latin typeface="Avenir LT Std 45 Book" panose="020B0502020203020204" pitchFamily="34" charset="0"/>
              <a:cs typeface="Arial" panose="020B0604020202020204" pitchFamily="34" charset="0"/>
            </a:endParaRPr>
          </a:p>
          <a:p>
            <a:pPr algn="ctr"/>
            <a:r>
              <a:rPr lang="en-GB" sz="5500" b="1" dirty="0">
                <a:solidFill>
                  <a:srgbClr val="E2147E"/>
                </a:solidFill>
                <a:latin typeface="Avenir LT Std 45 Book" panose="020B0502020203020204" pitchFamily="34" charset="0"/>
                <a:cs typeface="Arial" panose="020B0604020202020204" pitchFamily="34" charset="0"/>
              </a:rPr>
              <a:t>How much money do you get per week if your child is 2yrs old?</a:t>
            </a:r>
          </a:p>
        </p:txBody>
      </p:sp>
      <p:pic>
        <p:nvPicPr>
          <p:cNvPr id="9" name="Picture 8" descr="Shape, circle&#10;&#10;Description automatically generated">
            <a:extLst>
              <a:ext uri="{FF2B5EF4-FFF2-40B4-BE49-F238E27FC236}">
                <a16:creationId xmlns:a16="http://schemas.microsoft.com/office/drawing/2014/main" id="{2D70C38D-4646-42FA-B94F-C731CCFCF32D}"/>
              </a:ext>
            </a:extLst>
          </p:cNvPr>
          <p:cNvPicPr>
            <a:picLocks noChangeAspect="1"/>
          </p:cNvPicPr>
          <p:nvPr/>
        </p:nvPicPr>
        <p:blipFill>
          <a:blip r:embed="rId4"/>
          <a:stretch>
            <a:fillRect/>
          </a:stretch>
        </p:blipFill>
        <p:spPr>
          <a:xfrm>
            <a:off x="9085621" y="5497696"/>
            <a:ext cx="2386379" cy="862304"/>
          </a:xfrm>
          <a:prstGeom prst="rect">
            <a:avLst/>
          </a:prstGeom>
        </p:spPr>
      </p:pic>
    </p:spTree>
    <p:extLst>
      <p:ext uri="{BB962C8B-B14F-4D97-AF65-F5344CB8AC3E}">
        <p14:creationId xmlns:p14="http://schemas.microsoft.com/office/powerpoint/2010/main" val="3142775055"/>
      </p:ext>
    </p:extLst>
  </p:cSld>
  <p:clrMapOvr>
    <a:masterClrMapping/>
  </p:clrMapOvr>
  <mc:AlternateContent xmlns:mc="http://schemas.openxmlformats.org/markup-compatibility/2006" xmlns:p14="http://schemas.microsoft.com/office/powerpoint/2010/main">
    <mc:Choice Requires="p14">
      <p:transition spd="slow" p14:dur="2000" advTm="26441"/>
    </mc:Choice>
    <mc:Fallback xmlns="">
      <p:transition spd="slow" advTm="2644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BF822D2-0BE3-2646-8FE5-8660526E006A}"/>
              </a:ext>
            </a:extLst>
          </p:cNvPr>
          <p:cNvCxnSpPr/>
          <p:nvPr/>
        </p:nvCxnSpPr>
        <p:spPr>
          <a:xfrm>
            <a:off x="720001" y="636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A6A6BA3-2B52-964D-B46C-A5C3F1D509CF}"/>
              </a:ext>
            </a:extLst>
          </p:cNvPr>
          <p:cNvCxnSpPr/>
          <p:nvPr/>
        </p:nvCxnSpPr>
        <p:spPr>
          <a:xfrm>
            <a:off x="720001" y="480000"/>
            <a:ext cx="10751999" cy="0"/>
          </a:xfrm>
          <a:prstGeom prst="line">
            <a:avLst/>
          </a:prstGeom>
          <a:ln w="38100">
            <a:solidFill>
              <a:srgbClr val="E0197B"/>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A9DAAEA-181C-8F4B-B4DD-D33B43A98F1A}"/>
              </a:ext>
            </a:extLst>
          </p:cNvPr>
          <p:cNvSpPr txBox="1"/>
          <p:nvPr/>
        </p:nvSpPr>
        <p:spPr>
          <a:xfrm>
            <a:off x="720001" y="624001"/>
            <a:ext cx="10751999" cy="1015663"/>
          </a:xfrm>
          <a:prstGeom prst="rect">
            <a:avLst/>
          </a:prstGeom>
          <a:noFill/>
        </p:spPr>
        <p:txBody>
          <a:bodyPr wrap="square" lIns="0" rIns="0" rtlCol="0">
            <a:spAutoFit/>
          </a:bodyPr>
          <a:lstStyle/>
          <a:p>
            <a:r>
              <a:rPr lang="en-GB" sz="6000" b="1" dirty="0">
                <a:solidFill>
                  <a:srgbClr val="E2147E"/>
                </a:solidFill>
                <a:latin typeface="Avenir LT Std 65 Medium" panose="020B0603020203020204" pitchFamily="34" charset="0"/>
                <a:cs typeface="Arial" panose="020B0604020202020204" pitchFamily="34" charset="0"/>
              </a:rPr>
              <a:t>The card’s value</a:t>
            </a:r>
          </a:p>
        </p:txBody>
      </p:sp>
      <p:sp>
        <p:nvSpPr>
          <p:cNvPr id="8" name="TextBox 7">
            <a:extLst>
              <a:ext uri="{FF2B5EF4-FFF2-40B4-BE49-F238E27FC236}">
                <a16:creationId xmlns:a16="http://schemas.microsoft.com/office/drawing/2014/main" id="{6CD632A8-33D0-7646-ACCD-51DA77C29267}"/>
              </a:ext>
            </a:extLst>
          </p:cNvPr>
          <p:cNvSpPr txBox="1"/>
          <p:nvPr/>
        </p:nvSpPr>
        <p:spPr>
          <a:xfrm>
            <a:off x="848394" y="2305756"/>
            <a:ext cx="10664996" cy="2625847"/>
          </a:xfrm>
          <a:prstGeom prst="rect">
            <a:avLst/>
          </a:prstGeom>
          <a:noFill/>
        </p:spPr>
        <p:txBody>
          <a:bodyPr wrap="square" lIns="0" tIns="0" rIns="0" bIns="0" rtlCol="0">
            <a:spAutoFit/>
          </a:bodyPr>
          <a:lstStyle/>
          <a:p>
            <a:r>
              <a:rPr lang="en-GB" sz="2133" dirty="0">
                <a:solidFill>
                  <a:srgbClr val="2B246F"/>
                </a:solidFill>
                <a:latin typeface="Avenir LT Std 65 Medium" panose="020B0603020203020204" pitchFamily="34" charset="0"/>
                <a:cs typeface="Arial" panose="020B0604020202020204" pitchFamily="34" charset="0"/>
              </a:rPr>
              <a:t>The card will be automatically topped up </a:t>
            </a:r>
            <a:r>
              <a:rPr lang="en-GB" sz="2133" b="1" dirty="0">
                <a:solidFill>
                  <a:srgbClr val="2B246F"/>
                </a:solidFill>
                <a:latin typeface="Avenir LT Std 65 Medium" panose="020B0603020203020204" pitchFamily="34" charset="0"/>
                <a:cs typeface="Arial" panose="020B0604020202020204" pitchFamily="34" charset="0"/>
              </a:rPr>
              <a:t>every 4 weeks</a:t>
            </a:r>
            <a:r>
              <a:rPr lang="en-GB" sz="2133" dirty="0">
                <a:solidFill>
                  <a:srgbClr val="2B246F"/>
                </a:solidFill>
                <a:latin typeface="Avenir LT Std 65 Medium" panose="020B0603020203020204" pitchFamily="34" charset="0"/>
                <a:cs typeface="Arial" panose="020B0604020202020204" pitchFamily="34" charset="0"/>
              </a:rPr>
              <a:t>.</a:t>
            </a:r>
          </a:p>
          <a:p>
            <a:endParaRPr lang="en-GB" sz="2133" dirty="0">
              <a:solidFill>
                <a:srgbClr val="2B246F"/>
              </a:solidFill>
              <a:latin typeface="Avenir LT Std 65 Medium" panose="020B0603020203020204" pitchFamily="34" charset="0"/>
              <a:cs typeface="Arial" panose="020B0604020202020204" pitchFamily="34" charset="0"/>
            </a:endParaRPr>
          </a:p>
          <a:p>
            <a:r>
              <a:rPr lang="en-GB" sz="2133" dirty="0">
                <a:solidFill>
                  <a:srgbClr val="2B246F"/>
                </a:solidFill>
                <a:latin typeface="Avenir LT Std 65 Medium" panose="020B0603020203020204" pitchFamily="34" charset="0"/>
                <a:cs typeface="Arial" panose="020B0604020202020204" pitchFamily="34" charset="0"/>
              </a:rPr>
              <a:t>The value added to the card depends on the age of the </a:t>
            </a:r>
            <a:br>
              <a:rPr lang="en-GB" sz="2133" dirty="0">
                <a:solidFill>
                  <a:srgbClr val="2B246F"/>
                </a:solidFill>
                <a:latin typeface="Avenir LT Std 65 Medium" panose="020B0603020203020204" pitchFamily="34" charset="0"/>
                <a:cs typeface="Arial" panose="020B0604020202020204" pitchFamily="34" charset="0"/>
              </a:rPr>
            </a:br>
            <a:r>
              <a:rPr lang="en-GB" sz="2133" dirty="0">
                <a:solidFill>
                  <a:srgbClr val="2B246F"/>
                </a:solidFill>
                <a:latin typeface="Avenir LT Std 65 Medium" panose="020B0603020203020204" pitchFamily="34" charset="0"/>
                <a:cs typeface="Arial" panose="020B0604020202020204" pitchFamily="34" charset="0"/>
              </a:rPr>
              <a:t>child.</a:t>
            </a:r>
          </a:p>
          <a:p>
            <a:endParaRPr lang="en-GB" sz="2133" dirty="0">
              <a:solidFill>
                <a:srgbClr val="2B246F"/>
              </a:solidFill>
              <a:latin typeface="Avenir LT Std 65 Medium" panose="020B0603020203020204" pitchFamily="34" charset="0"/>
              <a:cs typeface="Arial" panose="020B0604020202020204" pitchFamily="34" charset="0"/>
            </a:endParaRPr>
          </a:p>
          <a:p>
            <a:pPr marL="380990" indent="-380990">
              <a:buClr>
                <a:srgbClr val="E0197B"/>
              </a:buClr>
              <a:buFont typeface="Arial" panose="020B0604020202020204" pitchFamily="34" charset="0"/>
              <a:buChar char="•"/>
            </a:pPr>
            <a:r>
              <a:rPr lang="en-GB" sz="2133" dirty="0">
                <a:solidFill>
                  <a:srgbClr val="E0197B"/>
                </a:solidFill>
                <a:latin typeface="Avenir LT Std 65 Medium" panose="020B0603020203020204" pitchFamily="34" charset="0"/>
                <a:cs typeface="Arial" panose="020B0604020202020204" pitchFamily="34" charset="0"/>
              </a:rPr>
              <a:t>£4.25 </a:t>
            </a:r>
            <a:r>
              <a:rPr lang="en-GB" sz="2133" dirty="0">
                <a:solidFill>
                  <a:srgbClr val="2B246F"/>
                </a:solidFill>
                <a:latin typeface="Avenir LT Std 65 Medium" panose="020B0603020203020204" pitchFamily="34" charset="0"/>
                <a:cs typeface="Arial" panose="020B0604020202020204" pitchFamily="34" charset="0"/>
              </a:rPr>
              <a:t>per week of pregnancy (from the 10th week until the baby is born)</a:t>
            </a:r>
          </a:p>
          <a:p>
            <a:pPr marL="380990" indent="-380990">
              <a:buClr>
                <a:srgbClr val="E0197B"/>
              </a:buClr>
              <a:buFont typeface="Arial" panose="020B0604020202020204" pitchFamily="34" charset="0"/>
              <a:buChar char="•"/>
            </a:pPr>
            <a:r>
              <a:rPr lang="en-GB" sz="2133" dirty="0">
                <a:solidFill>
                  <a:srgbClr val="E0197B"/>
                </a:solidFill>
                <a:latin typeface="Avenir LT Std 65 Medium" panose="020B0603020203020204" pitchFamily="34" charset="0"/>
                <a:cs typeface="Arial" panose="020B0604020202020204" pitchFamily="34" charset="0"/>
              </a:rPr>
              <a:t>£8.50 </a:t>
            </a:r>
            <a:r>
              <a:rPr lang="en-GB" sz="2133" dirty="0">
                <a:solidFill>
                  <a:srgbClr val="2B246F"/>
                </a:solidFill>
                <a:latin typeface="Avenir LT Std 65 Medium" panose="020B0603020203020204" pitchFamily="34" charset="0"/>
                <a:cs typeface="Arial" panose="020B0604020202020204" pitchFamily="34" charset="0"/>
              </a:rPr>
              <a:t>per week for children from birth to age 1</a:t>
            </a:r>
          </a:p>
          <a:p>
            <a:pPr marL="380990" indent="-380990">
              <a:buClr>
                <a:srgbClr val="E0197B"/>
              </a:buClr>
              <a:buFont typeface="Arial" panose="020B0604020202020204" pitchFamily="34" charset="0"/>
              <a:buChar char="•"/>
            </a:pPr>
            <a:r>
              <a:rPr lang="en-GB" sz="2133" dirty="0">
                <a:solidFill>
                  <a:srgbClr val="E0197B"/>
                </a:solidFill>
                <a:latin typeface="Avenir LT Std 65 Medium" panose="020B0603020203020204" pitchFamily="34" charset="0"/>
                <a:cs typeface="Arial" panose="020B0604020202020204" pitchFamily="34" charset="0"/>
              </a:rPr>
              <a:t>£4.25</a:t>
            </a:r>
            <a:r>
              <a:rPr lang="en-GB" sz="2133" dirty="0">
                <a:solidFill>
                  <a:srgbClr val="2B246F"/>
                </a:solidFill>
                <a:latin typeface="Avenir LT Std 65 Medium" panose="020B0603020203020204" pitchFamily="34" charset="0"/>
                <a:cs typeface="Arial" panose="020B0604020202020204" pitchFamily="34" charset="0"/>
              </a:rPr>
              <a:t> per week for children aged between 1 and 4</a:t>
            </a:r>
            <a:endParaRPr lang="en-US" sz="2133" dirty="0">
              <a:solidFill>
                <a:srgbClr val="2B246F"/>
              </a:solidFill>
              <a:latin typeface="Avenir LT Std 65 Medium" panose="020B0603020203020204" pitchFamily="34" charset="0"/>
            </a:endParaRPr>
          </a:p>
        </p:txBody>
      </p:sp>
      <p:pic>
        <p:nvPicPr>
          <p:cNvPr id="12" name="Picture 11" descr="A picture containing ax, silhouette&#10;&#10;Description automatically generated">
            <a:extLst>
              <a:ext uri="{FF2B5EF4-FFF2-40B4-BE49-F238E27FC236}">
                <a16:creationId xmlns:a16="http://schemas.microsoft.com/office/drawing/2014/main" id="{1FB60C97-1EFC-1C4C-82DC-186D1512226E}"/>
              </a:ext>
            </a:extLst>
          </p:cNvPr>
          <p:cNvPicPr>
            <a:picLocks noChangeAspect="1"/>
          </p:cNvPicPr>
          <p:nvPr/>
        </p:nvPicPr>
        <p:blipFill>
          <a:blip r:embed="rId3"/>
          <a:stretch>
            <a:fillRect/>
          </a:stretch>
        </p:blipFill>
        <p:spPr>
          <a:xfrm>
            <a:off x="6819966" y="975841"/>
            <a:ext cx="1391727" cy="978075"/>
          </a:xfrm>
          <a:prstGeom prst="rect">
            <a:avLst/>
          </a:prstGeom>
        </p:spPr>
      </p:pic>
      <p:pic>
        <p:nvPicPr>
          <p:cNvPr id="11" name="Picture 10">
            <a:extLst>
              <a:ext uri="{FF2B5EF4-FFF2-40B4-BE49-F238E27FC236}">
                <a16:creationId xmlns:a16="http://schemas.microsoft.com/office/drawing/2014/main" id="{4BE94E59-37E2-401F-98BC-8105C4E7D79D}"/>
              </a:ext>
            </a:extLst>
          </p:cNvPr>
          <p:cNvPicPr>
            <a:picLocks noChangeAspect="1"/>
          </p:cNvPicPr>
          <p:nvPr/>
        </p:nvPicPr>
        <p:blipFill>
          <a:blip r:embed="rId4"/>
          <a:stretch>
            <a:fillRect/>
          </a:stretch>
        </p:blipFill>
        <p:spPr>
          <a:xfrm rot="403647">
            <a:off x="8433321" y="676608"/>
            <a:ext cx="3177664" cy="2093224"/>
          </a:xfrm>
          <a:prstGeom prst="rect">
            <a:avLst/>
          </a:prstGeom>
        </p:spPr>
      </p:pic>
      <p:pic>
        <p:nvPicPr>
          <p:cNvPr id="9" name="Picture 8" descr="Shape, circle&#10;&#10;Description automatically generated">
            <a:extLst>
              <a:ext uri="{FF2B5EF4-FFF2-40B4-BE49-F238E27FC236}">
                <a16:creationId xmlns:a16="http://schemas.microsoft.com/office/drawing/2014/main" id="{8E3551EF-1E27-4166-A2D8-81D1420DB183}"/>
              </a:ext>
            </a:extLst>
          </p:cNvPr>
          <p:cNvPicPr>
            <a:picLocks noChangeAspect="1"/>
          </p:cNvPicPr>
          <p:nvPr/>
        </p:nvPicPr>
        <p:blipFill>
          <a:blip r:embed="rId5"/>
          <a:stretch>
            <a:fillRect/>
          </a:stretch>
        </p:blipFill>
        <p:spPr>
          <a:xfrm>
            <a:off x="9085621" y="5497696"/>
            <a:ext cx="2386379" cy="862304"/>
          </a:xfrm>
          <a:prstGeom prst="rect">
            <a:avLst/>
          </a:prstGeom>
        </p:spPr>
      </p:pic>
    </p:spTree>
    <p:extLst>
      <p:ext uri="{BB962C8B-B14F-4D97-AF65-F5344CB8AC3E}">
        <p14:creationId xmlns:p14="http://schemas.microsoft.com/office/powerpoint/2010/main" val="2013024364"/>
      </p:ext>
    </p:extLst>
  </p:cSld>
  <p:clrMapOvr>
    <a:masterClrMapping/>
  </p:clrMapOvr>
  <mc:AlternateContent xmlns:mc="http://schemas.openxmlformats.org/markup-compatibility/2006" xmlns:p14="http://schemas.microsoft.com/office/powerpoint/2010/main">
    <mc:Choice Requires="p14">
      <p:transition spd="slow" p14:dur="2000" advTm="26441"/>
    </mc:Choice>
    <mc:Fallback xmlns="">
      <p:transition spd="slow" advTm="2644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5"/>
</p:tagLst>
</file>

<file path=ppt/theme/theme1.xml><?xml version="1.0" encoding="utf-8"?>
<a:theme xmlns:a="http://schemas.openxmlformats.org/drawingml/2006/main" name="SSBC Presentation 201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9366EA3-1F97-9646-9A59-2BE12D088483}" vid="{67A5F3FB-BCEB-2448-BD1C-3C45B1401F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SSBC Presentation 2019</Template>
  <TotalTime>2317</TotalTime>
  <Words>1089</Words>
  <Application>Microsoft Office PowerPoint</Application>
  <PresentationFormat>Widescreen</PresentationFormat>
  <Paragraphs>159</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Avenir LT Std 45 Book</vt:lpstr>
      <vt:lpstr>Avenir LT Std 65 Medium</vt:lpstr>
      <vt:lpstr>Calibri</vt:lpstr>
      <vt:lpstr>Calibri Light</vt:lpstr>
      <vt:lpstr>Segoe UI</vt:lpstr>
      <vt:lpstr>Wingdings</vt:lpstr>
      <vt:lpstr>SSBC Presentation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Georgia Merrin</dc:creator>
  <cp:lastModifiedBy>ELLIS, Hayley (NOTTINGHAM CITYCARE PARTNERSHIP)</cp:lastModifiedBy>
  <cp:revision>38</cp:revision>
  <dcterms:created xsi:type="dcterms:W3CDTF">2019-03-18T13:12:00Z</dcterms:created>
  <dcterms:modified xsi:type="dcterms:W3CDTF">2022-02-02T21:31:01Z</dcterms:modified>
</cp:coreProperties>
</file>