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4" r:id="rId4"/>
    <p:sldId id="265" r:id="rId5"/>
    <p:sldId id="266" r:id="rId6"/>
    <p:sldId id="268" r:id="rId7"/>
    <p:sldId id="269" r:id="rId8"/>
    <p:sldId id="263" r:id="rId9"/>
    <p:sldId id="25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Johnston" initials="BJ" lastIdx="1" clrIdx="0">
    <p:extLst>
      <p:ext uri="{19B8F6BF-5375-455C-9EA6-DF929625EA0E}">
        <p15:presenceInfo xmlns:p15="http://schemas.microsoft.com/office/powerpoint/2012/main" userId="S-1-5-21-3388933763-2387696048-3050347461-137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D25"/>
    <a:srgbClr val="58595B"/>
    <a:srgbClr val="9DB220"/>
    <a:srgbClr val="FFFFFF"/>
    <a:srgbClr val="BBD426"/>
    <a:srgbClr val="FDD87B"/>
    <a:srgbClr val="F808C5"/>
    <a:srgbClr val="B50B9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095" autoAdjust="0"/>
  </p:normalViewPr>
  <p:slideViewPr>
    <p:cSldViewPr>
      <p:cViewPr varScale="1">
        <p:scale>
          <a:sx n="51" d="100"/>
          <a:sy n="51" d="100"/>
        </p:scale>
        <p:origin x="1256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2/7/2022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2/7/2022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2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62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20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01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6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92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05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50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60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0C4-EB28-49F5-8185-B891C97B8D2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8347-7BE9-47AD-BA85-7840A654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4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0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2" descr="Nottingham City Council Vector Logo - (.SVG + .PNG) - VectorLogoSeek.Com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1" b="20303"/>
          <a:stretch/>
        </p:blipFill>
        <p:spPr bwMode="auto">
          <a:xfrm>
            <a:off x="10200456" y="5993300"/>
            <a:ext cx="1805545" cy="6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0C4-EB28-49F5-8185-B891C97B8D2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8347-7BE9-47AD-BA85-7840A654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4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5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5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6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0C4-EB28-49F5-8185-B891C97B8D2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8347-7BE9-47AD-BA85-7840A654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0C4-EB28-49F5-8185-B891C97B8D2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8347-7BE9-47AD-BA85-7840A6545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" y="-10034"/>
            <a:ext cx="12202837" cy="686803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3790" y="1772816"/>
            <a:ext cx="7318682" cy="2016092"/>
          </a:xfrm>
          <a:prstGeom prst="roundRect">
            <a:avLst>
              <a:gd name="adj" fmla="val 1379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790" y="-459432"/>
            <a:ext cx="10275370" cy="317738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9DB220"/>
                </a:solidFill>
              </a:rPr>
              <a:t>Healthy start scheme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9143" y="2020264"/>
            <a:ext cx="7992888" cy="152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58595B"/>
                </a:solidFill>
              </a:rPr>
              <a:t>David Johns, PhD. RD</a:t>
            </a:r>
          </a:p>
          <a:p>
            <a:r>
              <a:rPr lang="en-GB" sz="2400" dirty="0">
                <a:solidFill>
                  <a:srgbClr val="58595B"/>
                </a:solidFill>
              </a:rPr>
              <a:t>Public Health Consultant, Nottingham City Council</a:t>
            </a:r>
          </a:p>
          <a:p>
            <a:endParaRPr lang="en-US" sz="2000" dirty="0">
              <a:solidFill>
                <a:srgbClr val="58595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344" y="6381064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8595B"/>
                </a:solidFill>
              </a:rPr>
              <a:t>Date: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941168"/>
            <a:ext cx="3133060" cy="20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437" r="794" b="53150"/>
          <a:stretch/>
        </p:blipFill>
        <p:spPr>
          <a:xfrm>
            <a:off x="515400" y="836712"/>
            <a:ext cx="11670870" cy="49372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Healthy Start Scheme: Nottingham</a:t>
            </a:r>
          </a:p>
        </p:txBody>
      </p:sp>
    </p:spTree>
    <p:extLst>
      <p:ext uri="{BB962C8B-B14F-4D97-AF65-F5344CB8AC3E}">
        <p14:creationId xmlns:p14="http://schemas.microsoft.com/office/powerpoint/2010/main" val="22053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390" r="1552" b="71000"/>
          <a:stretch/>
        </p:blipFill>
        <p:spPr>
          <a:xfrm>
            <a:off x="141173" y="1196752"/>
            <a:ext cx="12050827" cy="31683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Healthy Start Scheme: Nottingham</a:t>
            </a:r>
          </a:p>
        </p:txBody>
      </p:sp>
    </p:spTree>
    <p:extLst>
      <p:ext uri="{BB962C8B-B14F-4D97-AF65-F5344CB8AC3E}">
        <p14:creationId xmlns:p14="http://schemas.microsoft.com/office/powerpoint/2010/main" val="9623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Inequalities in diet &amp; nutrition (2019/20)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0" b="9791"/>
          <a:stretch/>
        </p:blipFill>
        <p:spPr>
          <a:xfrm>
            <a:off x="407368" y="918261"/>
            <a:ext cx="10009113" cy="5780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7" t="92856" r="42513" b="-1257"/>
          <a:stretch/>
        </p:blipFill>
        <p:spPr>
          <a:xfrm>
            <a:off x="9917584" y="5157192"/>
            <a:ext cx="2233788" cy="8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5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itamin A - Health Benefits, Natural Sources &amp;amp; Toxicity - Holistic Kenk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484782"/>
            <a:ext cx="5737914" cy="3826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Vitamin deficiencies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964" y="2705521"/>
            <a:ext cx="47224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12B32"/>
                </a:solidFill>
                <a:latin typeface="Frutiger W01"/>
              </a:rPr>
              <a:t>8% of children under 5 in the UK do not have enough Vitamin A in their diet</a:t>
            </a:r>
            <a:endParaRPr lang="en-US" sz="2800" b="0" i="0" dirty="0">
              <a:solidFill>
                <a:srgbClr val="212B32"/>
              </a:solidFill>
              <a:effectLst/>
              <a:latin typeface="Frutiger W01"/>
            </a:endParaRPr>
          </a:p>
        </p:txBody>
      </p:sp>
    </p:spTree>
    <p:extLst>
      <p:ext uri="{BB962C8B-B14F-4D97-AF65-F5344CB8AC3E}">
        <p14:creationId xmlns:p14="http://schemas.microsoft.com/office/powerpoint/2010/main" val="19658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Vitamin C (Ascorbic Acid) - Health Benefits, Dosage &amp;amp; Natural Sour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93" y="1484782"/>
            <a:ext cx="5739707" cy="3826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Vitamin deficiencies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964" y="2705521"/>
            <a:ext cx="47224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12B32"/>
                </a:solidFill>
                <a:latin typeface="Frutiger W01"/>
              </a:rPr>
              <a:t>Families in lower-income groups tend to have less vitamin C in their diet</a:t>
            </a:r>
            <a:endParaRPr lang="en-US" sz="2800" b="0" i="0" dirty="0">
              <a:solidFill>
                <a:srgbClr val="212B32"/>
              </a:solidFill>
              <a:effectLst/>
              <a:latin typeface="Frutiger W01"/>
            </a:endParaRPr>
          </a:p>
        </p:txBody>
      </p:sp>
    </p:spTree>
    <p:extLst>
      <p:ext uri="{BB962C8B-B14F-4D97-AF65-F5344CB8AC3E}">
        <p14:creationId xmlns:p14="http://schemas.microsoft.com/office/powerpoint/2010/main" val="33793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Vitamin deficiencies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3392" y="2243855"/>
            <a:ext cx="47224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12B32"/>
                </a:solidFill>
                <a:latin typeface="Frutiger W01"/>
              </a:rPr>
              <a:t>All pregnant and breastfeeding women and young children are at risk of vitamin D deficiency (teenagers, younger women and those from ethnic minorities are particularly at risk)</a:t>
            </a:r>
            <a:endParaRPr lang="en-US" sz="2400" b="0" i="0" dirty="0">
              <a:solidFill>
                <a:srgbClr val="212B32"/>
              </a:solidFill>
              <a:effectLst/>
              <a:latin typeface="Frutiger W01"/>
            </a:endParaRPr>
          </a:p>
        </p:txBody>
      </p:sp>
      <p:pic>
        <p:nvPicPr>
          <p:cNvPr id="7" name="Picture 2" descr="Vitamin Deficiency Statistics UK - Deficient in Vitamins D, B9 and B12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" b="18634"/>
          <a:stretch/>
        </p:blipFill>
        <p:spPr bwMode="auto">
          <a:xfrm>
            <a:off x="6152936" y="1484782"/>
            <a:ext cx="4947619" cy="3836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ch foods are most folic acid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6" r="7408"/>
          <a:stretch/>
        </p:blipFill>
        <p:spPr bwMode="auto">
          <a:xfrm>
            <a:off x="5756893" y="1467135"/>
            <a:ext cx="5739707" cy="382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Vitamin deficiencies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344" y="1795320"/>
            <a:ext cx="52184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Deficiency can occur if you are not getting enough folate in your diet or if requirements increase (such as during pregnancy).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If you do not get enough folic acid before and during pregnancy, your baby is at higher risk for 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neural tube defects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Neural tube defects are serious birth defects that affect the spine, spinal cord, or brain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210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Healthy Start Scheme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0" y="1258636"/>
            <a:ext cx="12046740" cy="4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Healthy Start Scheme</a:t>
            </a:r>
          </a:p>
        </p:txBody>
      </p:sp>
      <p:pic>
        <p:nvPicPr>
          <p:cNvPr id="1030" name="Picture 6" descr="Healthy Start Children&amp;#39;s Vitamin Drops 10ml – Konnar Dho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r="23829"/>
          <a:stretch/>
        </p:blipFill>
        <p:spPr bwMode="auto">
          <a:xfrm>
            <a:off x="134507" y="1484784"/>
            <a:ext cx="1872208" cy="42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althy Start Vitamins for Women Tablets - Pack of 56 – Bluecrest Direc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0" b="5524"/>
          <a:stretch/>
        </p:blipFill>
        <p:spPr bwMode="auto">
          <a:xfrm>
            <a:off x="6960096" y="2112205"/>
            <a:ext cx="172819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6843" y="1880209"/>
            <a:ext cx="4449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B32"/>
                </a:solidFill>
                <a:latin typeface="Frutiger W01"/>
              </a:rPr>
              <a:t>Children receiving Healthy Start vouchers qualify for free vitamin from birth until their 4th birthday.</a:t>
            </a:r>
            <a:br>
              <a:rPr lang="en-US" dirty="0">
                <a:solidFill>
                  <a:srgbClr val="212B32"/>
                </a:solidFill>
                <a:latin typeface="Frutiger W01"/>
              </a:rPr>
            </a:br>
            <a:endParaRPr lang="en-US" dirty="0">
              <a:solidFill>
                <a:srgbClr val="212B32"/>
              </a:solidFill>
              <a:latin typeface="Frutiger W01"/>
            </a:endParaRPr>
          </a:p>
          <a:p>
            <a:r>
              <a:rPr lang="en-US" dirty="0">
                <a:solidFill>
                  <a:srgbClr val="212B32"/>
                </a:solidFill>
                <a:latin typeface="Frutiger W01"/>
              </a:rPr>
              <a:t>The daily dose of 5 drops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B32"/>
                </a:solidFill>
                <a:latin typeface="Frutiger W01"/>
              </a:rPr>
              <a:t>233 micrograms of </a:t>
            </a:r>
            <a:r>
              <a:rPr lang="en-US" b="1" dirty="0">
                <a:solidFill>
                  <a:srgbClr val="212B32"/>
                </a:solidFill>
                <a:latin typeface="Frutiger W01"/>
              </a:rPr>
              <a:t>vitamin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B32"/>
                </a:solidFill>
                <a:latin typeface="Frutiger W01"/>
              </a:rPr>
              <a:t>20 milligrams of </a:t>
            </a:r>
            <a:r>
              <a:rPr lang="en-US" b="1" dirty="0">
                <a:solidFill>
                  <a:srgbClr val="212B32"/>
                </a:solidFill>
                <a:latin typeface="Frutiger W01"/>
              </a:rPr>
              <a:t>vitamin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B32"/>
                </a:solidFill>
                <a:latin typeface="Frutiger W01"/>
              </a:rPr>
              <a:t>10 micrograms of </a:t>
            </a:r>
            <a:r>
              <a:rPr lang="en-US" b="1" dirty="0">
                <a:solidFill>
                  <a:srgbClr val="212B32"/>
                </a:solidFill>
                <a:latin typeface="Frutiger W01"/>
              </a:rPr>
              <a:t>vitamin D3</a:t>
            </a:r>
          </a:p>
          <a:p>
            <a:br>
              <a:rPr lang="en-US" dirty="0">
                <a:solidFill>
                  <a:srgbClr val="212B32"/>
                </a:solidFill>
                <a:latin typeface="Frutiger W01"/>
              </a:rPr>
            </a:br>
            <a:r>
              <a:rPr lang="en-US" dirty="0">
                <a:solidFill>
                  <a:srgbClr val="212B32"/>
                </a:solidFill>
                <a:latin typeface="Frutiger W01"/>
              </a:rPr>
              <a:t>Children who are having 500ml or more of formula a day do not need Healthy Start vitamins.</a:t>
            </a:r>
            <a:endParaRPr lang="en-US" b="0" i="0" dirty="0">
              <a:solidFill>
                <a:srgbClr val="212B32"/>
              </a:solidFill>
              <a:effectLst/>
              <a:latin typeface="Frutiger W01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814" y="2711206"/>
            <a:ext cx="3359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B32"/>
                </a:solidFill>
                <a:latin typeface="Frutiger W01"/>
              </a:rPr>
              <a:t>The daily dose is 1 tablet, which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B32"/>
                </a:solidFill>
                <a:latin typeface="Frutiger W01"/>
              </a:rPr>
              <a:t>70 milligrams of vitamin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B32"/>
                </a:solidFill>
                <a:latin typeface="Frutiger W01"/>
              </a:rPr>
              <a:t>10 micrograms of vitamin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B32"/>
                </a:solidFill>
                <a:latin typeface="Frutiger W01"/>
              </a:rPr>
              <a:t>400 micrograms of folic acid</a:t>
            </a:r>
            <a:endParaRPr lang="en-US" b="0" i="0" dirty="0">
              <a:solidFill>
                <a:srgbClr val="212B32"/>
              </a:solidFill>
              <a:effectLst/>
              <a:latin typeface="Frutiger W01"/>
            </a:endParaRPr>
          </a:p>
        </p:txBody>
      </p:sp>
    </p:spTree>
    <p:extLst>
      <p:ext uri="{BB962C8B-B14F-4D97-AF65-F5344CB8AC3E}">
        <p14:creationId xmlns:p14="http://schemas.microsoft.com/office/powerpoint/2010/main" val="37212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62394"/>
              </p:ext>
            </p:extLst>
          </p:nvPr>
        </p:nvGraphicFramePr>
        <p:xfrm>
          <a:off x="335360" y="1268760"/>
          <a:ext cx="11449273" cy="44644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46222">
                  <a:extLst>
                    <a:ext uri="{9D8B030D-6E8A-4147-A177-3AD203B41FA5}">
                      <a16:colId xmlns:a16="http://schemas.microsoft.com/office/drawing/2014/main" val="1875095640"/>
                    </a:ext>
                  </a:extLst>
                </a:gridCol>
                <a:gridCol w="2663262">
                  <a:extLst>
                    <a:ext uri="{9D8B030D-6E8A-4147-A177-3AD203B41FA5}">
                      <a16:colId xmlns:a16="http://schemas.microsoft.com/office/drawing/2014/main" val="1849357857"/>
                    </a:ext>
                  </a:extLst>
                </a:gridCol>
                <a:gridCol w="2213263">
                  <a:extLst>
                    <a:ext uri="{9D8B030D-6E8A-4147-A177-3AD203B41FA5}">
                      <a16:colId xmlns:a16="http://schemas.microsoft.com/office/drawing/2014/main" val="3876641265"/>
                    </a:ext>
                  </a:extLst>
                </a:gridCol>
                <a:gridCol w="2213263">
                  <a:extLst>
                    <a:ext uri="{9D8B030D-6E8A-4147-A177-3AD203B41FA5}">
                      <a16:colId xmlns:a16="http://schemas.microsoft.com/office/drawing/2014/main" val="854790199"/>
                    </a:ext>
                  </a:extLst>
                </a:gridCol>
                <a:gridCol w="2213263">
                  <a:extLst>
                    <a:ext uri="{9D8B030D-6E8A-4147-A177-3AD203B41FA5}">
                      <a16:colId xmlns:a16="http://schemas.microsoft.com/office/drawing/2014/main" val="2678877850"/>
                    </a:ext>
                  </a:extLst>
                </a:gridCol>
              </a:tblGrid>
              <a:tr h="892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Date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Numbers who are eligible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Nottingham uptake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B5CD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East Midlands uptake </a:t>
                      </a:r>
                      <a:endParaRPr lang="en-GB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National uptake </a:t>
                      </a:r>
                      <a:endParaRPr lang="en-GB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27407"/>
                  </a:ext>
                </a:extLst>
              </a:tr>
              <a:tr h="595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Dec - Jan 22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3587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54%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B5CD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47%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50.5%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44698"/>
                  </a:ext>
                </a:extLst>
              </a:tr>
              <a:tr h="595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Nov - Dec 21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4065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47%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B5CD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46%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46.3%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79133"/>
                  </a:ext>
                </a:extLst>
              </a:tr>
              <a:tr h="595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Oct - Nov 21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3852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73%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B5CD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60%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65%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684619"/>
                  </a:ext>
                </a:extLst>
              </a:tr>
              <a:tr h="595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Sept - Oct 21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4839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65%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B5CD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61%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60.6%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80707"/>
                  </a:ext>
                </a:extLst>
              </a:tr>
              <a:tr h="595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Aug - Sept 21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4839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70%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B5CD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60.4%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59.7%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01912"/>
                  </a:ext>
                </a:extLst>
              </a:tr>
              <a:tr h="595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Jun - Jul 21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4865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70%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B5CD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59.7%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59 %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13370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0070123" cy="893515"/>
          </a:xfrm>
        </p:spPr>
        <p:txBody>
          <a:bodyPr/>
          <a:lstStyle/>
          <a:p>
            <a:r>
              <a:rPr lang="en-GB" b="1" dirty="0">
                <a:solidFill>
                  <a:srgbClr val="58595B"/>
                </a:solidFill>
              </a:rPr>
              <a:t>Healthy Start Scheme: Nottingham</a:t>
            </a:r>
          </a:p>
        </p:txBody>
      </p:sp>
    </p:spTree>
    <p:extLst>
      <p:ext uri="{BB962C8B-B14F-4D97-AF65-F5344CB8AC3E}">
        <p14:creationId xmlns:p14="http://schemas.microsoft.com/office/powerpoint/2010/main" val="3224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</TotalTime>
  <Words>351</Words>
  <Application>Microsoft Office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Franklin Gothic Medium</vt:lpstr>
      <vt:lpstr>Frutiger W01</vt:lpstr>
      <vt:lpstr>Office Theme</vt:lpstr>
      <vt:lpstr>Healthy start scheme</vt:lpstr>
      <vt:lpstr>Inequalities in diet &amp; nutrition (2019/20)</vt:lpstr>
      <vt:lpstr>Vitamin deficiencies</vt:lpstr>
      <vt:lpstr>Vitamin deficiencies</vt:lpstr>
      <vt:lpstr>Vitamin deficiencies</vt:lpstr>
      <vt:lpstr>Vitamin deficiencies</vt:lpstr>
      <vt:lpstr>Healthy Start Scheme</vt:lpstr>
      <vt:lpstr>Healthy Start Scheme</vt:lpstr>
      <vt:lpstr>Healthy Start Scheme: Nottingham</vt:lpstr>
      <vt:lpstr>Healthy Start Scheme: Nottingham</vt:lpstr>
      <vt:lpstr>Healthy Start Scheme: Nottingham</vt:lpstr>
    </vt:vector>
  </TitlesOfParts>
  <Company>Nottingham City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Johnston</dc:creator>
  <cp:lastModifiedBy>ELLIS, Hayley (NOTTINGHAM CITYCARE PARTNERSHIP)</cp:lastModifiedBy>
  <cp:revision>117</cp:revision>
  <dcterms:created xsi:type="dcterms:W3CDTF">2022-01-10T10:56:05Z</dcterms:created>
  <dcterms:modified xsi:type="dcterms:W3CDTF">2022-02-07T13:17:25Z</dcterms:modified>
</cp:coreProperties>
</file>