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80" d="100"/>
          <a:sy n="80" d="100"/>
        </p:scale>
        <p:origin x="52" y="19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dirty="0"/>
              <a:t>Throughput(</a:t>
            </a:r>
            <a:r>
              <a:rPr lang="en-US" sz="1600" dirty="0" err="1"/>
              <a:t>rps</a:t>
            </a:r>
            <a:r>
              <a:rPr lang="en-US" sz="1600" dirty="0"/>
              <a:t>, 1</a:t>
            </a:r>
            <a:r>
              <a:rPr lang="en-US" sz="1600" baseline="0" dirty="0"/>
              <a:t>t</a:t>
            </a:r>
            <a:r>
              <a:rPr lang="en-US" sz="1600" dirty="0"/>
              <a:t>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RunC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Ping-Inline</c:v>
                </c:pt>
                <c:pt idx="1">
                  <c:v>Ping-Bulk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13175.23</c:v>
                </c:pt>
                <c:pt idx="1">
                  <c:v>13089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435-4E18-8379-13CAD9F5677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Quark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Ping-Inline</c:v>
                </c:pt>
                <c:pt idx="1">
                  <c:v>Ping-Bulk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31746.03</c:v>
                </c:pt>
                <c:pt idx="1">
                  <c:v>34722.22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435-4E18-8379-13CAD9F5677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08235600"/>
        <c:axId val="708256816"/>
      </c:barChart>
      <c:catAx>
        <c:axId val="7082356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8256816"/>
        <c:crosses val="autoZero"/>
        <c:auto val="1"/>
        <c:lblAlgn val="ctr"/>
        <c:lblOffset val="100"/>
        <c:noMultiLvlLbl val="0"/>
      </c:catAx>
      <c:valAx>
        <c:axId val="708256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82356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Latency(</a:t>
            </a:r>
            <a:r>
              <a:rPr lang="en-US" dirty="0" err="1"/>
              <a:t>ms</a:t>
            </a:r>
            <a:r>
              <a:rPr lang="en-US" dirty="0"/>
              <a:t>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RunC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PI-P99</c:v>
                </c:pt>
                <c:pt idx="1">
                  <c:v>PB-P99</c:v>
                </c:pt>
                <c:pt idx="2">
                  <c:v>PI-avg</c:v>
                </c:pt>
                <c:pt idx="3">
                  <c:v>PB-avg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0.127</c:v>
                </c:pt>
                <c:pt idx="1">
                  <c:v>0.111</c:v>
                </c:pt>
                <c:pt idx="2">
                  <c:v>6.7000000000000004E-2</c:v>
                </c:pt>
                <c:pt idx="3">
                  <c:v>6.7000000000000004E-2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637-4838-BF1A-A17079FC0FE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Quark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PI-P99</c:v>
                </c:pt>
                <c:pt idx="1">
                  <c:v>PB-P99</c:v>
                </c:pt>
                <c:pt idx="2">
                  <c:v>PI-avg</c:v>
                </c:pt>
                <c:pt idx="3">
                  <c:v>PB-avg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3.1E-2</c:v>
                </c:pt>
                <c:pt idx="1">
                  <c:v>3.1E-2</c:v>
                </c:pt>
                <c:pt idx="2">
                  <c:v>1.4E-2</c:v>
                </c:pt>
                <c:pt idx="3">
                  <c:v>1.2999999999999999E-2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637-4838-BF1A-A17079FC0F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08235600"/>
        <c:axId val="708256816"/>
      </c:barChart>
      <c:catAx>
        <c:axId val="7082356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8256816"/>
        <c:crosses val="autoZero"/>
        <c:auto val="1"/>
        <c:lblAlgn val="ctr"/>
        <c:lblOffset val="100"/>
        <c:noMultiLvlLbl val="0"/>
      </c:catAx>
      <c:valAx>
        <c:axId val="708256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82356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dirty="0"/>
              <a:t>Throughput(</a:t>
            </a:r>
            <a:r>
              <a:rPr lang="en-US" sz="1600" dirty="0" err="1"/>
              <a:t>rps</a:t>
            </a:r>
            <a:r>
              <a:rPr lang="en-US" sz="1600" baseline="0" dirty="0"/>
              <a:t>, 50t</a:t>
            </a:r>
            <a:r>
              <a:rPr lang="en-US" sz="1600" dirty="0"/>
              <a:t>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RunC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Ping-Inline</c:v>
                </c:pt>
                <c:pt idx="1">
                  <c:v>Ping-Bulk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70472.160000000003</c:v>
                </c:pt>
                <c:pt idx="1">
                  <c:v>73909.83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71-4065-9D56-F5BE43E3AEE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Quark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Ping-Inline</c:v>
                </c:pt>
                <c:pt idx="1">
                  <c:v>Ping-Bulk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69686.41</c:v>
                </c:pt>
                <c:pt idx="1">
                  <c:v>71073.210000000006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171-4065-9D56-F5BE43E3AE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08235600"/>
        <c:axId val="708256816"/>
      </c:barChart>
      <c:catAx>
        <c:axId val="7082356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8256816"/>
        <c:crosses val="autoZero"/>
        <c:auto val="1"/>
        <c:lblAlgn val="ctr"/>
        <c:lblOffset val="100"/>
        <c:noMultiLvlLbl val="0"/>
      </c:catAx>
      <c:valAx>
        <c:axId val="708256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82356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Latency(</a:t>
            </a:r>
            <a:r>
              <a:rPr lang="en-US" dirty="0" err="1"/>
              <a:t>ms</a:t>
            </a:r>
            <a:r>
              <a:rPr lang="en-US" dirty="0"/>
              <a:t>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RunC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PI-P99</c:v>
                </c:pt>
                <c:pt idx="1">
                  <c:v>PB-P99</c:v>
                </c:pt>
                <c:pt idx="2">
                  <c:v>PI-avg</c:v>
                </c:pt>
                <c:pt idx="3">
                  <c:v>PB-avg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1.0149999999999999</c:v>
                </c:pt>
                <c:pt idx="1">
                  <c:v>0.90300000000000002</c:v>
                </c:pt>
                <c:pt idx="2">
                  <c:v>0.42399999999999999</c:v>
                </c:pt>
                <c:pt idx="3">
                  <c:v>0.40500000000000003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E35-4686-8A2A-EB087E8151B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Quark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PI-P99</c:v>
                </c:pt>
                <c:pt idx="1">
                  <c:v>PB-P99</c:v>
                </c:pt>
                <c:pt idx="2">
                  <c:v>PI-avg</c:v>
                </c:pt>
                <c:pt idx="3">
                  <c:v>PB-avg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0.503</c:v>
                </c:pt>
                <c:pt idx="1">
                  <c:v>0.47899999999999998</c:v>
                </c:pt>
                <c:pt idx="2">
                  <c:v>0.36799999999999999</c:v>
                </c:pt>
                <c:pt idx="3">
                  <c:v>0.372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E35-4686-8A2A-EB087E8151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08235600"/>
        <c:axId val="708256816"/>
      </c:barChart>
      <c:catAx>
        <c:axId val="7082356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8256816"/>
        <c:crosses val="autoZero"/>
        <c:auto val="1"/>
        <c:lblAlgn val="ctr"/>
        <c:lblOffset val="100"/>
        <c:noMultiLvlLbl val="0"/>
      </c:catAx>
      <c:valAx>
        <c:axId val="708256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82356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dirty="0"/>
              <a:t>Throughput(</a:t>
            </a:r>
            <a:r>
              <a:rPr lang="en-US" sz="1200" dirty="0" err="1"/>
              <a:t>krps</a:t>
            </a:r>
            <a:r>
              <a:rPr lang="en-US" sz="1200" dirty="0"/>
              <a:t>, 1 thread)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RunC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Sheet1!$A$2:$A$4</c:f>
              <c:numCache>
                <c:formatCode>General</c:formatCode>
                <c:ptCount val="3"/>
                <c:pt idx="0">
                  <c:v>8</c:v>
                </c:pt>
                <c:pt idx="1">
                  <c:v>128</c:v>
                </c:pt>
                <c:pt idx="2">
                  <c:v>1024</c:v>
                </c:pt>
              </c:numCache>
            </c:numRef>
          </c:cat>
          <c:val>
            <c:numRef>
              <c:f>Sheet1!$B$2:$B$4</c:f>
              <c:numCache>
                <c:formatCode>General</c:formatCode>
                <c:ptCount val="3"/>
                <c:pt idx="0">
                  <c:v>19.375</c:v>
                </c:pt>
                <c:pt idx="1">
                  <c:v>1.76953125</c:v>
                </c:pt>
                <c:pt idx="2">
                  <c:v>1.6733398437500002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224-4C93-BD1C-0BFE21D36B5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BareMetal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Sheet1!$A$2:$A$4</c:f>
              <c:numCache>
                <c:formatCode>General</c:formatCode>
                <c:ptCount val="3"/>
                <c:pt idx="0">
                  <c:v>8</c:v>
                </c:pt>
                <c:pt idx="1">
                  <c:v>128</c:v>
                </c:pt>
                <c:pt idx="2">
                  <c:v>1024</c:v>
                </c:pt>
              </c:numCache>
            </c:numRef>
          </c:cat>
          <c:val>
            <c:numRef>
              <c:f>Sheet1!$C$2:$C$4</c:f>
              <c:numCache>
                <c:formatCode>General</c:formatCode>
                <c:ptCount val="3"/>
                <c:pt idx="0">
                  <c:v>31.25</c:v>
                </c:pt>
                <c:pt idx="1">
                  <c:v>2.82421875</c:v>
                </c:pt>
                <c:pt idx="2">
                  <c:v>2.71044921875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224-4C93-BD1C-0BFE21D36B5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Quark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Sheet1!$A$2:$A$4</c:f>
              <c:numCache>
                <c:formatCode>General</c:formatCode>
                <c:ptCount val="3"/>
                <c:pt idx="0">
                  <c:v>8</c:v>
                </c:pt>
                <c:pt idx="1">
                  <c:v>128</c:v>
                </c:pt>
                <c:pt idx="2">
                  <c:v>1024</c:v>
                </c:pt>
              </c:numCache>
            </c:numRef>
          </c:cat>
          <c:val>
            <c:numRef>
              <c:f>Sheet1!$D$2:$D$4</c:f>
              <c:numCache>
                <c:formatCode>General</c:formatCode>
                <c:ptCount val="3"/>
                <c:pt idx="0">
                  <c:v>101.875</c:v>
                </c:pt>
                <c:pt idx="1">
                  <c:v>9.96484375</c:v>
                </c:pt>
                <c:pt idx="2">
                  <c:v>9.07568359375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224-4C93-BD1C-0BFE21D36B5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08231440"/>
        <c:axId val="708241008"/>
      </c:barChart>
      <c:catAx>
        <c:axId val="7082314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8241008"/>
        <c:crosses val="autoZero"/>
        <c:auto val="1"/>
        <c:lblAlgn val="ctr"/>
        <c:lblOffset val="100"/>
        <c:noMultiLvlLbl val="0"/>
      </c:catAx>
      <c:valAx>
        <c:axId val="7082410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82314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Latency</a:t>
            </a:r>
            <a:r>
              <a:rPr lang="en-US" baseline="0" dirty="0"/>
              <a:t> </a:t>
            </a:r>
            <a:r>
              <a:rPr lang="en-US" dirty="0"/>
              <a:t>(</a:t>
            </a:r>
            <a:r>
              <a:rPr lang="el-GR" sz="1862" b="0" i="0" u="none" strike="noStrike" baseline="0" dirty="0">
                <a:effectLst/>
              </a:rPr>
              <a:t>μ</a:t>
            </a:r>
            <a:r>
              <a:rPr lang="en-US" sz="1862" b="0" i="0" u="none" strike="noStrike" baseline="0" dirty="0">
                <a:effectLst/>
              </a:rPr>
              <a:t>s</a:t>
            </a:r>
            <a:r>
              <a:rPr lang="en-US" dirty="0"/>
              <a:t>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RunC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Sheet1!$A$2:$A$4</c:f>
              <c:numCache>
                <c:formatCode>General</c:formatCode>
                <c:ptCount val="3"/>
                <c:pt idx="0">
                  <c:v>8</c:v>
                </c:pt>
                <c:pt idx="1">
                  <c:v>128</c:v>
                </c:pt>
                <c:pt idx="2">
                  <c:v>1024</c:v>
                </c:pt>
              </c:numCache>
            </c:numRef>
          </c:cat>
          <c:val>
            <c:numRef>
              <c:f>Sheet1!$B$2:$B$4</c:f>
              <c:numCache>
                <c:formatCode>General</c:formatCode>
                <c:ptCount val="3"/>
                <c:pt idx="0">
                  <c:v>51.6</c:v>
                </c:pt>
                <c:pt idx="1">
                  <c:v>56.52</c:v>
                </c:pt>
                <c:pt idx="2">
                  <c:v>59.76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9EB-4D87-8768-6061A10813E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BareMetal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Sheet1!$A$2:$A$4</c:f>
              <c:numCache>
                <c:formatCode>General</c:formatCode>
                <c:ptCount val="3"/>
                <c:pt idx="0">
                  <c:v>8</c:v>
                </c:pt>
                <c:pt idx="1">
                  <c:v>128</c:v>
                </c:pt>
                <c:pt idx="2">
                  <c:v>1024</c:v>
                </c:pt>
              </c:numCache>
            </c:numRef>
          </c:cat>
          <c:val>
            <c:numRef>
              <c:f>Sheet1!$C$2:$C$4</c:f>
              <c:numCache>
                <c:formatCode>General</c:formatCode>
                <c:ptCount val="3"/>
                <c:pt idx="0">
                  <c:v>32.28</c:v>
                </c:pt>
                <c:pt idx="1">
                  <c:v>34.22</c:v>
                </c:pt>
                <c:pt idx="2">
                  <c:v>36.9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9EB-4D87-8768-6061A10813E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Quark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Sheet1!$A$2:$A$4</c:f>
              <c:numCache>
                <c:formatCode>General</c:formatCode>
                <c:ptCount val="3"/>
                <c:pt idx="0">
                  <c:v>8</c:v>
                </c:pt>
                <c:pt idx="1">
                  <c:v>128</c:v>
                </c:pt>
                <c:pt idx="2">
                  <c:v>1024</c:v>
                </c:pt>
              </c:numCache>
            </c:numRef>
          </c:cat>
          <c:val>
            <c:numRef>
              <c:f>Sheet1!$D$2:$D$4</c:f>
              <c:numCache>
                <c:formatCode>General</c:formatCode>
                <c:ptCount val="3"/>
                <c:pt idx="0">
                  <c:v>10</c:v>
                </c:pt>
                <c:pt idx="1">
                  <c:v>10.039999999999999</c:v>
                </c:pt>
                <c:pt idx="2">
                  <c:v>11.02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9EB-4D87-8768-6061A10813E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08231440"/>
        <c:axId val="708241008"/>
      </c:barChart>
      <c:catAx>
        <c:axId val="7082314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8241008"/>
        <c:crosses val="autoZero"/>
        <c:auto val="1"/>
        <c:lblAlgn val="ctr"/>
        <c:lblOffset val="100"/>
        <c:noMultiLvlLbl val="0"/>
      </c:catAx>
      <c:valAx>
        <c:axId val="7082410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82314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dirty="0"/>
              <a:t>Throughput(</a:t>
            </a:r>
            <a:r>
              <a:rPr lang="en-US" sz="1200" dirty="0" err="1"/>
              <a:t>krps</a:t>
            </a:r>
            <a:r>
              <a:rPr lang="en-US" sz="1200" dirty="0"/>
              <a:t>, 32 thread)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RunC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Sheet1!$A$2:$A$4</c:f>
              <c:numCache>
                <c:formatCode>General</c:formatCode>
                <c:ptCount val="3"/>
                <c:pt idx="0">
                  <c:v>8</c:v>
                </c:pt>
                <c:pt idx="1">
                  <c:v>128</c:v>
                </c:pt>
                <c:pt idx="2">
                  <c:v>1024</c:v>
                </c:pt>
              </c:numCache>
            </c:numRef>
          </c:cat>
          <c:val>
            <c:numRef>
              <c:f>Sheet1!$B$2:$B$4</c:f>
              <c:numCache>
                <c:formatCode>General</c:formatCode>
                <c:ptCount val="3"/>
                <c:pt idx="0">
                  <c:v>266.875</c:v>
                </c:pt>
                <c:pt idx="1">
                  <c:v>25.68359375</c:v>
                </c:pt>
                <c:pt idx="2">
                  <c:v>26.9052734375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F62-4F1F-8791-6ED36A311E7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BareMetal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Sheet1!$A$2:$A$4</c:f>
              <c:numCache>
                <c:formatCode>General</c:formatCode>
                <c:ptCount val="3"/>
                <c:pt idx="0">
                  <c:v>8</c:v>
                </c:pt>
                <c:pt idx="1">
                  <c:v>128</c:v>
                </c:pt>
                <c:pt idx="2">
                  <c:v>1024</c:v>
                </c:pt>
              </c:numCache>
            </c:numRef>
          </c:cat>
          <c:val>
            <c:numRef>
              <c:f>Sheet1!$C$2:$C$4</c:f>
              <c:numCache>
                <c:formatCode>General</c:formatCode>
                <c:ptCount val="3"/>
                <c:pt idx="0">
                  <c:v>359.375</c:v>
                </c:pt>
                <c:pt idx="1">
                  <c:v>36.67578125</c:v>
                </c:pt>
                <c:pt idx="2">
                  <c:v>32.9560546875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F62-4F1F-8791-6ED36A311E7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Quark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Sheet1!$A$2:$A$4</c:f>
              <c:numCache>
                <c:formatCode>General</c:formatCode>
                <c:ptCount val="3"/>
                <c:pt idx="0">
                  <c:v>8</c:v>
                </c:pt>
                <c:pt idx="1">
                  <c:v>128</c:v>
                </c:pt>
                <c:pt idx="2">
                  <c:v>1024</c:v>
                </c:pt>
              </c:numCache>
            </c:numRef>
          </c:cat>
          <c:val>
            <c:numRef>
              <c:f>Sheet1!$D$2:$D$4</c:f>
              <c:numCache>
                <c:formatCode>General</c:formatCode>
                <c:ptCount val="3"/>
                <c:pt idx="0">
                  <c:v>370.625</c:v>
                </c:pt>
                <c:pt idx="1">
                  <c:v>40.1015625</c:v>
                </c:pt>
                <c:pt idx="2">
                  <c:v>31.68212890625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F62-4F1F-8791-6ED36A311E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08231440"/>
        <c:axId val="708241008"/>
      </c:barChart>
      <c:catAx>
        <c:axId val="7082314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8241008"/>
        <c:crosses val="autoZero"/>
        <c:auto val="1"/>
        <c:lblAlgn val="ctr"/>
        <c:lblOffset val="100"/>
        <c:noMultiLvlLbl val="0"/>
      </c:catAx>
      <c:valAx>
        <c:axId val="7082410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82314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886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336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761999"/>
            <a:ext cx="2628900" cy="54149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761999"/>
            <a:ext cx="7734300" cy="541496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872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993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677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57399"/>
            <a:ext cx="5181600" cy="41195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57399"/>
            <a:ext cx="5181600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510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68338"/>
            <a:ext cx="10515600" cy="108426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157787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43199"/>
            <a:ext cx="5157787" cy="34464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8800"/>
            <a:ext cx="5183188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43199"/>
            <a:ext cx="5183188" cy="34464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60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813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813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7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230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7">
            <a:extLst>
              <a:ext uri="{FF2B5EF4-FFF2-40B4-BE49-F238E27FC236}">
                <a16:creationId xmlns:a16="http://schemas.microsoft.com/office/drawing/2014/main" id="{DD7EAFE6-2BB9-41FB-9CF4-588CFC708774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78657"/>
            <a:ext cx="10515600" cy="3998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AA70F276-1833-4A75-9C1D-A56E2295A68D}" type="datetimeFigureOut">
              <a:rPr lang="en-US" smtClean="0"/>
              <a:pPr/>
              <a:t>2/17/2022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293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895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75" r:id="rId5"/>
    <p:sldLayoutId id="2147483680" r:id="rId6"/>
    <p:sldLayoutId id="2147483676" r:id="rId7"/>
    <p:sldLayoutId id="2147483677" r:id="rId8"/>
    <p:sldLayoutId id="2147483678" r:id="rId9"/>
    <p:sldLayoutId id="2147483679" r:id="rId10"/>
    <p:sldLayoutId id="2147483681" r:id="rId11"/>
  </p:sldLayoutIdLst>
  <p:txStyles>
    <p:titleStyle>
      <a:lvl1pPr marL="0" algn="l" defTabSz="914400" rtl="0" eaLnBrk="1" latinLnBrk="0" hangingPunct="1">
        <a:lnSpc>
          <a:spcPct val="90000"/>
        </a:lnSpc>
        <a:spcBef>
          <a:spcPct val="0"/>
        </a:spcBef>
        <a:buNone/>
        <a:defRPr lang="en-US" sz="5200" kern="1200" dirty="0">
          <a:gradFill flip="none" rotWithShape="1">
            <a:gsLst>
              <a:gs pos="0">
                <a:schemeClr val="accent5"/>
              </a:gs>
              <a:gs pos="100000">
                <a:schemeClr val="accent1">
                  <a:alpha val="70000"/>
                </a:schemeClr>
              </a:gs>
            </a:gsLst>
            <a:lin ang="0" scaled="1"/>
            <a:tileRect/>
          </a:gradFill>
          <a:latin typeface="+mj-lt"/>
          <a:ea typeface="+mn-ea"/>
          <a:cs typeface="Angsana New" panose="02020603050405020304" pitchFamily="18" charset="-34"/>
        </a:defRPr>
      </a:lvl1pPr>
    </p:titleStyle>
    <p:bodyStyle>
      <a:lvl1pPr marL="4572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1pPr>
      <a:lvl2pPr marL="8001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4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2pPr>
      <a:lvl3pPr marL="12573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3pPr>
      <a:lvl4pPr marL="16573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4pPr>
      <a:lvl5pPr marL="21145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8C37C960-91F5-4F61-B2CD-8A0379207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5C31099-1BBD-40CE-BC60-FCE5074194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A2846BE-460A-477B-A2F4-52F298BF43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C8401D34-2155-4B53-A686-7345BE15C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43200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37BCD97-E1A4-4EBB-8D1C-8CC0B55A6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5EDC1F21-AC5B-4D05-9108-5E5D289488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Wave crashing underwater">
            <a:extLst>
              <a:ext uri="{FF2B5EF4-FFF2-40B4-BE49-F238E27FC236}">
                <a16:creationId xmlns:a16="http://schemas.microsoft.com/office/drawing/2014/main" id="{B7C6AFF2-0D11-49E1-B1A0-16175A94CD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</a:blip>
          <a:srcRect t="15710" r="-1" b="-1"/>
          <a:stretch/>
        </p:blipFill>
        <p:spPr>
          <a:xfrm>
            <a:off x="-2" y="10"/>
            <a:ext cx="1218895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4DE263-ABFC-4EC8-AC4D-E7378ADCB6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Quark </a:t>
            </a:r>
            <a:br>
              <a:rPr lang="en-US">
                <a:solidFill>
                  <a:srgbClr val="FFFFFF"/>
                </a:solidFill>
              </a:rPr>
            </a:br>
            <a:r>
              <a:rPr lang="en-US">
                <a:solidFill>
                  <a:srgbClr val="FFFFFF"/>
                </a:solidFill>
              </a:rPr>
              <a:t>TCP over RDMA POC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427455-1FC3-4085-B68C-0DDDC8834F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/>
          <a:p>
            <a:r>
              <a:rPr lang="en-US" sz="2200">
                <a:solidFill>
                  <a:srgbClr val="FFFFFF"/>
                </a:solidFill>
              </a:rPr>
              <a:t>Yulin and Qingming</a:t>
            </a:r>
          </a:p>
        </p:txBody>
      </p:sp>
    </p:spTree>
    <p:extLst>
      <p:ext uri="{BB962C8B-B14F-4D97-AF65-F5344CB8AC3E}">
        <p14:creationId xmlns:p14="http://schemas.microsoft.com/office/powerpoint/2010/main" val="2388406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73A4C-B3C5-4306-9E62-3AB539E35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 Configure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8D1F9-75F6-4899-A46B-D6DC9CC7F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CPU: </a:t>
            </a:r>
            <a:r>
              <a:rPr lang="pt-BR" dirty="0"/>
              <a:t>Intel(R) Xeon(R) CPU E5-1630 v4 @ 3.70GHz * 8 core</a:t>
            </a:r>
          </a:p>
          <a:p>
            <a:r>
              <a:rPr lang="pt-BR" dirty="0"/>
              <a:t>RDMA NIC: 40GbE Mellanox CX4131A</a:t>
            </a:r>
          </a:p>
          <a:p>
            <a:r>
              <a:rPr lang="pt-BR" dirty="0"/>
              <a:t>Switch: Dell S6000 40GbE Switch</a:t>
            </a:r>
          </a:p>
          <a:p>
            <a:r>
              <a:rPr lang="pt-BR" dirty="0"/>
              <a:t>MTU 4096 (default 1500)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154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26522-672F-4EBF-BDCC-ED84A83BB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Redis Ping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437EF3B-F4C3-40E4-81E9-5C337D2FD0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8880136"/>
              </p:ext>
            </p:extLst>
          </p:nvPr>
        </p:nvGraphicFramePr>
        <p:xfrm>
          <a:off x="1345324" y="1896467"/>
          <a:ext cx="2590573" cy="20155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ontent Placeholder 5">
            <a:extLst>
              <a:ext uri="{FF2B5EF4-FFF2-40B4-BE49-F238E27FC236}">
                <a16:creationId xmlns:a16="http://schemas.microsoft.com/office/drawing/2014/main" id="{BA886140-E274-4DEF-B89C-114E7D66D4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3922685"/>
              </p:ext>
            </p:extLst>
          </p:nvPr>
        </p:nvGraphicFramePr>
        <p:xfrm>
          <a:off x="1500088" y="3912042"/>
          <a:ext cx="2273126" cy="20155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Content Placeholder 5">
            <a:extLst>
              <a:ext uri="{FF2B5EF4-FFF2-40B4-BE49-F238E27FC236}">
                <a16:creationId xmlns:a16="http://schemas.microsoft.com/office/drawing/2014/main" id="{3743AAEB-4139-4DA3-ACAA-BD15EA393F8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0034095"/>
              </p:ext>
            </p:extLst>
          </p:nvPr>
        </p:nvGraphicFramePr>
        <p:xfrm>
          <a:off x="4156548" y="1912237"/>
          <a:ext cx="2590573" cy="20155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3" name="Content Placeholder 5">
            <a:extLst>
              <a:ext uri="{FF2B5EF4-FFF2-40B4-BE49-F238E27FC236}">
                <a16:creationId xmlns:a16="http://schemas.microsoft.com/office/drawing/2014/main" id="{25BED4EC-C362-47A8-8D85-6AAD8692D5D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59179180"/>
              </p:ext>
            </p:extLst>
          </p:nvPr>
        </p:nvGraphicFramePr>
        <p:xfrm>
          <a:off x="4311312" y="3927812"/>
          <a:ext cx="2273126" cy="20155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D401F6AA-F12E-4F54-A20A-904263CA90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3391854"/>
              </p:ext>
            </p:extLst>
          </p:nvPr>
        </p:nvGraphicFramePr>
        <p:xfrm>
          <a:off x="6967772" y="2647652"/>
          <a:ext cx="4249773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4283">
                  <a:extLst>
                    <a:ext uri="{9D8B030D-6E8A-4147-A177-3AD203B41FA5}">
                      <a16:colId xmlns:a16="http://schemas.microsoft.com/office/drawing/2014/main" val="2831473746"/>
                    </a:ext>
                  </a:extLst>
                </a:gridCol>
                <a:gridCol w="1240221">
                  <a:extLst>
                    <a:ext uri="{9D8B030D-6E8A-4147-A177-3AD203B41FA5}">
                      <a16:colId xmlns:a16="http://schemas.microsoft.com/office/drawing/2014/main" val="3418853082"/>
                    </a:ext>
                  </a:extLst>
                </a:gridCol>
                <a:gridCol w="1285269">
                  <a:extLst>
                    <a:ext uri="{9D8B030D-6E8A-4147-A177-3AD203B41FA5}">
                      <a16:colId xmlns:a16="http://schemas.microsoft.com/office/drawing/2014/main" val="3918606489"/>
                    </a:ext>
                  </a:extLst>
                </a:gridCol>
              </a:tblGrid>
              <a:tr h="260384">
                <a:tc>
                  <a:txBody>
                    <a:bodyPr/>
                    <a:lstStyle/>
                    <a:p>
                      <a:r>
                        <a:rPr lang="en-US" dirty="0"/>
                        <a:t>Quark/</a:t>
                      </a:r>
                      <a:r>
                        <a:rPr lang="en-US" dirty="0" err="1"/>
                        <a:t>RunC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thread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 thread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186621"/>
                  </a:ext>
                </a:extLst>
              </a:tr>
              <a:tr h="260384">
                <a:tc>
                  <a:txBody>
                    <a:bodyPr/>
                    <a:lstStyle/>
                    <a:p>
                      <a:r>
                        <a:rPr lang="en-US" dirty="0"/>
                        <a:t>PI-RPS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4796097"/>
                  </a:ext>
                </a:extLst>
              </a:tr>
              <a:tr h="260384">
                <a:tc>
                  <a:txBody>
                    <a:bodyPr/>
                    <a:lstStyle/>
                    <a:p>
                      <a:r>
                        <a:rPr lang="en-US" dirty="0"/>
                        <a:t>PB-RPS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6102525"/>
                  </a:ext>
                </a:extLst>
              </a:tr>
              <a:tr h="260384">
                <a:tc>
                  <a:txBody>
                    <a:bodyPr/>
                    <a:lstStyle/>
                    <a:p>
                      <a:r>
                        <a:rPr lang="en-US" dirty="0"/>
                        <a:t>PI-P99lat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3425239"/>
                  </a:ext>
                </a:extLst>
              </a:tr>
              <a:tr h="260384">
                <a:tc>
                  <a:txBody>
                    <a:bodyPr/>
                    <a:lstStyle/>
                    <a:p>
                      <a:r>
                        <a:rPr lang="en-US" dirty="0"/>
                        <a:t>PI-</a:t>
                      </a:r>
                      <a:r>
                        <a:rPr lang="en-US" dirty="0" err="1"/>
                        <a:t>avglat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4836915"/>
                  </a:ext>
                </a:extLst>
              </a:tr>
              <a:tr h="260384">
                <a:tc>
                  <a:txBody>
                    <a:bodyPr/>
                    <a:lstStyle/>
                    <a:p>
                      <a:r>
                        <a:rPr lang="en-US" dirty="0"/>
                        <a:t>PB-P99lat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992997"/>
                  </a:ext>
                </a:extLst>
              </a:tr>
              <a:tr h="260384">
                <a:tc>
                  <a:txBody>
                    <a:bodyPr/>
                    <a:lstStyle/>
                    <a:p>
                      <a:r>
                        <a:rPr lang="en-US" dirty="0"/>
                        <a:t>PB-</a:t>
                      </a:r>
                      <a:r>
                        <a:rPr lang="en-US" dirty="0" err="1"/>
                        <a:t>avglat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52872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4411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8128A-F193-4C06-8120-A7E22200D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PingPong</a:t>
            </a:r>
            <a:r>
              <a:rPr lang="en-US" dirty="0"/>
              <a:t>(request/response)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719D9CD8-E99A-438A-A68C-BFC6DE8A88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2706373"/>
              </p:ext>
            </p:extLst>
          </p:nvPr>
        </p:nvGraphicFramePr>
        <p:xfrm>
          <a:off x="1569720" y="1768117"/>
          <a:ext cx="3103179" cy="19735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ontent Placeholder 5">
            <a:extLst>
              <a:ext uri="{FF2B5EF4-FFF2-40B4-BE49-F238E27FC236}">
                <a16:creationId xmlns:a16="http://schemas.microsoft.com/office/drawing/2014/main" id="{1C62C09E-417C-4ECF-A260-F2A0F80F266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49707904"/>
              </p:ext>
            </p:extLst>
          </p:nvPr>
        </p:nvGraphicFramePr>
        <p:xfrm>
          <a:off x="1417982" y="3999508"/>
          <a:ext cx="3103179" cy="19735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69FC5811-3479-4885-B1DD-3C895496464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2960579"/>
              </p:ext>
            </p:extLst>
          </p:nvPr>
        </p:nvGraphicFramePr>
        <p:xfrm>
          <a:off x="6006991" y="1728267"/>
          <a:ext cx="3103179" cy="19735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2" name="Table 14">
            <a:extLst>
              <a:ext uri="{FF2B5EF4-FFF2-40B4-BE49-F238E27FC236}">
                <a16:creationId xmlns:a16="http://schemas.microsoft.com/office/drawing/2014/main" id="{E49B9CC0-0A1A-4D8E-B2C0-B0D9D95D7B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4725611"/>
              </p:ext>
            </p:extLst>
          </p:nvPr>
        </p:nvGraphicFramePr>
        <p:xfrm>
          <a:off x="4881217" y="3825577"/>
          <a:ext cx="6255027" cy="88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6922">
                  <a:extLst>
                    <a:ext uri="{9D8B030D-6E8A-4147-A177-3AD203B41FA5}">
                      <a16:colId xmlns:a16="http://schemas.microsoft.com/office/drawing/2014/main" val="2831473746"/>
                    </a:ext>
                  </a:extLst>
                </a:gridCol>
                <a:gridCol w="600765">
                  <a:extLst>
                    <a:ext uri="{9D8B030D-6E8A-4147-A177-3AD203B41FA5}">
                      <a16:colId xmlns:a16="http://schemas.microsoft.com/office/drawing/2014/main" val="3418853082"/>
                    </a:ext>
                  </a:extLst>
                </a:gridCol>
                <a:gridCol w="865809">
                  <a:extLst>
                    <a:ext uri="{9D8B030D-6E8A-4147-A177-3AD203B41FA5}">
                      <a16:colId xmlns:a16="http://schemas.microsoft.com/office/drawing/2014/main" val="3918606489"/>
                    </a:ext>
                  </a:extLst>
                </a:gridCol>
                <a:gridCol w="772884">
                  <a:extLst>
                    <a:ext uri="{9D8B030D-6E8A-4147-A177-3AD203B41FA5}">
                      <a16:colId xmlns:a16="http://schemas.microsoft.com/office/drawing/2014/main" val="2726606014"/>
                    </a:ext>
                  </a:extLst>
                </a:gridCol>
                <a:gridCol w="989549">
                  <a:extLst>
                    <a:ext uri="{9D8B030D-6E8A-4147-A177-3AD203B41FA5}">
                      <a16:colId xmlns:a16="http://schemas.microsoft.com/office/drawing/2014/main" val="627510835"/>
                    </a:ext>
                  </a:extLst>
                </a:gridCol>
                <a:gridCol w="989549">
                  <a:extLst>
                    <a:ext uri="{9D8B030D-6E8A-4147-A177-3AD203B41FA5}">
                      <a16:colId xmlns:a16="http://schemas.microsoft.com/office/drawing/2014/main" val="2556184952"/>
                    </a:ext>
                  </a:extLst>
                </a:gridCol>
                <a:gridCol w="989549">
                  <a:extLst>
                    <a:ext uri="{9D8B030D-6E8A-4147-A177-3AD203B41FA5}">
                      <a16:colId xmlns:a16="http://schemas.microsoft.com/office/drawing/2014/main" val="1684503606"/>
                    </a:ext>
                  </a:extLst>
                </a:gridCol>
              </a:tblGrid>
              <a:tr h="260384">
                <a:tc>
                  <a:txBody>
                    <a:bodyPr/>
                    <a:lstStyle/>
                    <a:p>
                      <a:r>
                        <a:rPr lang="en-US" sz="1200" dirty="0" err="1"/>
                        <a:t>rps</a:t>
                      </a:r>
                      <a:r>
                        <a:rPr lang="en-US" sz="1200" dirty="0"/>
                        <a:t>/</a:t>
                      </a:r>
                      <a:r>
                        <a:rPr lang="en-US" sz="1200" dirty="0" err="1"/>
                        <a:t>RunC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128-1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1024-1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8-32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128-32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1024-32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186621"/>
                  </a:ext>
                </a:extLst>
              </a:tr>
              <a:tr h="260384">
                <a:tc>
                  <a:txBody>
                    <a:bodyPr/>
                    <a:lstStyle/>
                    <a:p>
                      <a:r>
                        <a:rPr lang="en-US" sz="1400" dirty="0"/>
                        <a:t>BareMetal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1.60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1.68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1.22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4796097"/>
                  </a:ext>
                </a:extLst>
              </a:tr>
              <a:tr h="260384">
                <a:tc>
                  <a:txBody>
                    <a:bodyPr/>
                    <a:lstStyle/>
                    <a:p>
                      <a:r>
                        <a:rPr lang="en-US" sz="1400" dirty="0"/>
                        <a:t>Quark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1.39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1.18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6102525"/>
                  </a:ext>
                </a:extLst>
              </a:tr>
            </a:tbl>
          </a:graphicData>
        </a:graphic>
      </p:graphicFrame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68C7CE45-46E0-47E6-882F-E32257A1A7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6348291"/>
              </p:ext>
            </p:extLst>
          </p:nvPr>
        </p:nvGraphicFramePr>
        <p:xfrm>
          <a:off x="4881216" y="4910047"/>
          <a:ext cx="6255027" cy="88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1236">
                  <a:extLst>
                    <a:ext uri="{9D8B030D-6E8A-4147-A177-3AD203B41FA5}">
                      <a16:colId xmlns:a16="http://schemas.microsoft.com/office/drawing/2014/main" val="2831473746"/>
                    </a:ext>
                  </a:extLst>
                </a:gridCol>
                <a:gridCol w="1704837">
                  <a:extLst>
                    <a:ext uri="{9D8B030D-6E8A-4147-A177-3AD203B41FA5}">
                      <a16:colId xmlns:a16="http://schemas.microsoft.com/office/drawing/2014/main" val="3418853082"/>
                    </a:ext>
                  </a:extLst>
                </a:gridCol>
                <a:gridCol w="1647910">
                  <a:extLst>
                    <a:ext uri="{9D8B030D-6E8A-4147-A177-3AD203B41FA5}">
                      <a16:colId xmlns:a16="http://schemas.microsoft.com/office/drawing/2014/main" val="3918606489"/>
                    </a:ext>
                  </a:extLst>
                </a:gridCol>
                <a:gridCol w="1471044">
                  <a:extLst>
                    <a:ext uri="{9D8B030D-6E8A-4147-A177-3AD203B41FA5}">
                      <a16:colId xmlns:a16="http://schemas.microsoft.com/office/drawing/2014/main" val="2726606014"/>
                    </a:ext>
                  </a:extLst>
                </a:gridCol>
              </a:tblGrid>
              <a:tr h="260384">
                <a:tc>
                  <a:txBody>
                    <a:bodyPr/>
                    <a:lstStyle/>
                    <a:p>
                      <a:r>
                        <a:rPr lang="en-US" sz="1200" dirty="0"/>
                        <a:t>Latency/</a:t>
                      </a:r>
                      <a:r>
                        <a:rPr lang="en-US" sz="1200" dirty="0" err="1"/>
                        <a:t>RunC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186621"/>
                  </a:ext>
                </a:extLst>
              </a:tr>
              <a:tr h="260384">
                <a:tc>
                  <a:txBody>
                    <a:bodyPr/>
                    <a:lstStyle/>
                    <a:p>
                      <a:r>
                        <a:rPr lang="en-US" sz="1400" dirty="0"/>
                        <a:t>BareMetal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4796097"/>
                  </a:ext>
                </a:extLst>
              </a:tr>
              <a:tr h="260384">
                <a:tc>
                  <a:txBody>
                    <a:bodyPr/>
                    <a:lstStyle/>
                    <a:p>
                      <a:r>
                        <a:rPr lang="en-US" sz="1400" dirty="0"/>
                        <a:t>Quark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61025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9181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F0C88-4CDC-457D-A658-A4F88CC77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Known issues            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1B674-D27C-434F-BD2D-D9EE4C1979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78657"/>
            <a:ext cx="5209209" cy="3998306"/>
          </a:xfrm>
        </p:spPr>
        <p:txBody>
          <a:bodyPr>
            <a:normAutofit/>
          </a:bodyPr>
          <a:lstStyle/>
          <a:p>
            <a:r>
              <a:rPr lang="en-US" sz="1800" dirty="0"/>
              <a:t>Performance degrade </a:t>
            </a:r>
            <a:r>
              <a:rPr lang="en-US" sz="1800"/>
              <a:t>with more TCP </a:t>
            </a:r>
            <a:r>
              <a:rPr lang="en-US" sz="1800" dirty="0"/>
              <a:t>connections</a:t>
            </a:r>
          </a:p>
          <a:p>
            <a:endParaRPr lang="en-US" sz="1800" dirty="0"/>
          </a:p>
          <a:p>
            <a:r>
              <a:rPr lang="en-US" sz="1800" dirty="0"/>
              <a:t>Longer connection time</a:t>
            </a:r>
          </a:p>
          <a:p>
            <a:endParaRPr lang="en-US" sz="1800" dirty="0"/>
          </a:p>
          <a:p>
            <a:r>
              <a:rPr lang="en-US" sz="1800" dirty="0"/>
              <a:t>Gap with line speed:</a:t>
            </a:r>
          </a:p>
          <a:p>
            <a:pPr lvl="1"/>
            <a:r>
              <a:rPr lang="en-US" sz="1600" dirty="0"/>
              <a:t>With bigger payload, Quark can achieve 37.4Gbps which has a small gap (around 1.6 Gbps) compare with raw RDMA and TCP</a:t>
            </a:r>
          </a:p>
          <a:p>
            <a:endParaRPr lang="en-US" sz="18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EDE530A-B1B0-4561-ADB0-E77F88C3DC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8181254"/>
              </p:ext>
            </p:extLst>
          </p:nvPr>
        </p:nvGraphicFramePr>
        <p:xfrm>
          <a:off x="7023731" y="3957349"/>
          <a:ext cx="3162771" cy="1346200"/>
        </p:xfrm>
        <a:graphic>
          <a:graphicData uri="http://schemas.openxmlformats.org/drawingml/2006/table">
            <a:tbl>
              <a:tblPr/>
              <a:tblGrid>
                <a:gridCol w="1400041">
                  <a:extLst>
                    <a:ext uri="{9D8B030D-6E8A-4147-A177-3AD203B41FA5}">
                      <a16:colId xmlns:a16="http://schemas.microsoft.com/office/drawing/2014/main" val="3589625838"/>
                    </a:ext>
                  </a:extLst>
                </a:gridCol>
                <a:gridCol w="1762730">
                  <a:extLst>
                    <a:ext uri="{9D8B030D-6E8A-4147-A177-3AD203B41FA5}">
                      <a16:colId xmlns:a16="http://schemas.microsoft.com/office/drawing/2014/main" val="19214415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</a:rPr>
                        <a:t>TCP Connection time(</a:t>
                      </a:r>
                      <a:r>
                        <a:rPr lang="el-GR" sz="1100" b="0" i="0" u="none" strike="noStrike" baseline="0" dirty="0">
                          <a:effectLst/>
                        </a:rPr>
                        <a:t>μ</a:t>
                      </a:r>
                      <a:r>
                        <a:rPr lang="en-US" sz="1100" b="0" i="0" u="none" strike="noStrike" baseline="0" dirty="0">
                          <a:effectLst/>
                        </a:rPr>
                        <a:t>s</a:t>
                      </a:r>
                      <a:r>
                        <a:rPr lang="en-US" sz="1100" dirty="0"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82229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</a:rPr>
                        <a:t>BareMetal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</a:rPr>
                        <a:t>302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6723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  <a:latin typeface="Calibri" panose="020F0502020204030204" pitchFamily="34" charset="0"/>
                        </a:rPr>
                        <a:t>RunC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</a:rPr>
                        <a:t>355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79934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</a:rPr>
                        <a:t>Quark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</a:rPr>
                        <a:t>5040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16198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</a:rPr>
                        <a:t>Expected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3894850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874CFBC-9C11-4B24-A765-CE2281D5FC7E}"/>
              </a:ext>
            </a:extLst>
          </p:cNvPr>
          <p:cNvSpPr txBox="1">
            <a:spLocks/>
          </p:cNvSpPr>
          <p:nvPr/>
        </p:nvSpPr>
        <p:spPr>
          <a:xfrm>
            <a:off x="6467061" y="2201582"/>
            <a:ext cx="4639365" cy="18580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145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Share QPs across TCP connections to improve scalability</a:t>
            </a:r>
          </a:p>
          <a:p>
            <a:r>
              <a:rPr lang="en-US" sz="1800" dirty="0"/>
              <a:t>Pre create QPs to decrease connection time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332324"/>
      </p:ext>
    </p:extLst>
  </p:cSld>
  <p:clrMapOvr>
    <a:masterClrMapping/>
  </p:clrMapOvr>
</p:sld>
</file>

<file path=ppt/theme/theme1.xml><?xml version="1.0" encoding="utf-8"?>
<a:theme xmlns:a="http://schemas.openxmlformats.org/drawingml/2006/main" name="LuminousVTI">
  <a:themeElements>
    <a:clrScheme name="AnalogousFromDarkSeedLeftStep">
      <a:dk1>
        <a:srgbClr val="000000"/>
      </a:dk1>
      <a:lt1>
        <a:srgbClr val="FFFFFF"/>
      </a:lt1>
      <a:dk2>
        <a:srgbClr val="1B2C2F"/>
      </a:dk2>
      <a:lt2>
        <a:srgbClr val="F1F3F0"/>
      </a:lt2>
      <a:accent1>
        <a:srgbClr val="B447C9"/>
      </a:accent1>
      <a:accent2>
        <a:srgbClr val="6D37B7"/>
      </a:accent2>
      <a:accent3>
        <a:srgbClr val="4847C9"/>
      </a:accent3>
      <a:accent4>
        <a:srgbClr val="356AB7"/>
      </a:accent4>
      <a:accent5>
        <a:srgbClr val="47B2C9"/>
      </a:accent5>
      <a:accent6>
        <a:srgbClr val="35B797"/>
      </a:accent6>
      <a:hlink>
        <a:srgbClr val="3F93BF"/>
      </a:hlink>
      <a:folHlink>
        <a:srgbClr val="7F7F7F"/>
      </a:folHlink>
    </a:clrScheme>
    <a:fontScheme name="Custom 51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uminousVTI" id="{3EBF12FF-FD44-415B-AB75-5B4F7E5C3AC4}" vid="{521B7FAE-6A8D-4468-B79A-0706294A0D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229</Words>
  <Application>Microsoft Office PowerPoint</Application>
  <PresentationFormat>Widescreen</PresentationFormat>
  <Paragraphs>89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Avenir Next LT Pro</vt:lpstr>
      <vt:lpstr>Calibri</vt:lpstr>
      <vt:lpstr>Sabon Next LT</vt:lpstr>
      <vt:lpstr>Wingdings</vt:lpstr>
      <vt:lpstr>LuminousVTI</vt:lpstr>
      <vt:lpstr>Quark  TCP over RDMA POC</vt:lpstr>
      <vt:lpstr>Benchmark Configure</vt:lpstr>
      <vt:lpstr>Redis Ping</vt:lpstr>
      <vt:lpstr>PingPong(request/response)</vt:lpstr>
      <vt:lpstr>Known issues             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Qingming Qu</dc:creator>
  <cp:lastModifiedBy>Qingming Qu</cp:lastModifiedBy>
  <cp:revision>24</cp:revision>
  <dcterms:created xsi:type="dcterms:W3CDTF">2022-02-17T19:56:24Z</dcterms:created>
  <dcterms:modified xsi:type="dcterms:W3CDTF">2022-02-18T01:54:36Z</dcterms:modified>
</cp:coreProperties>
</file>