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67" r:id="rId2"/>
    <p:sldId id="257" r:id="rId3"/>
    <p:sldId id="279" r:id="rId4"/>
    <p:sldId id="268" r:id="rId5"/>
    <p:sldId id="271" r:id="rId6"/>
    <p:sldId id="269" r:id="rId7"/>
    <p:sldId id="272" r:id="rId8"/>
    <p:sldId id="278" r:id="rId9"/>
    <p:sldId id="281" r:id="rId10"/>
    <p:sldId id="282" r:id="rId11"/>
    <p:sldId id="283" r:id="rId12"/>
    <p:sldId id="284" r:id="rId13"/>
    <p:sldId id="287" r:id="rId14"/>
    <p:sldId id="291" r:id="rId15"/>
    <p:sldId id="290" r:id="rId16"/>
    <p:sldId id="277" r:id="rId17"/>
    <p:sldId id="295" r:id="rId18"/>
    <p:sldId id="298" r:id="rId19"/>
    <p:sldId id="299" r:id="rId20"/>
    <p:sldId id="274" r:id="rId21"/>
    <p:sldId id="297" r:id="rId22"/>
    <p:sldId id="292" r:id="rId23"/>
    <p:sldId id="293" r:id="rId24"/>
    <p:sldId id="29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18" autoAdjust="0"/>
  </p:normalViewPr>
  <p:slideViewPr>
    <p:cSldViewPr>
      <p:cViewPr>
        <p:scale>
          <a:sx n="66" d="100"/>
          <a:sy n="66" d="100"/>
        </p:scale>
        <p:origin x="-1506" y="-198"/>
      </p:cViewPr>
      <p:guideLst>
        <p:guide orient="horz" pos="2160"/>
        <p:guide pos="2880"/>
      </p:guideLst>
    </p:cSldViewPr>
  </p:slideViewPr>
  <p:outlineViewPr>
    <p:cViewPr>
      <p:scale>
        <a:sx n="33" d="100"/>
        <a:sy n="33" d="100"/>
      </p:scale>
      <p:origin x="0" y="55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285888-C213-4D6F-986A-FDEABC010304}" type="datetimeFigureOut">
              <a:rPr lang="en-US" smtClean="0"/>
              <a:pPr/>
              <a:t>11/26/2018</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EBA758-A157-4E14-B556-78B39B61B786}" type="slidenum">
              <a:rPr lang="en-IN" smtClean="0"/>
              <a:pPr/>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9EBA758-A157-4E14-B556-78B39B61B786}" type="slidenum">
              <a:rPr lang="en-IN" smtClean="0"/>
              <a:pPr/>
              <a:t>8</a:t>
            </a:fld>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9EBA758-A157-4E14-B556-78B39B61B786}" type="slidenum">
              <a:rPr lang="en-IN" smtClean="0"/>
              <a:pPr/>
              <a:t>16</a:t>
            </a:fld>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9EBA758-A157-4E14-B556-78B39B61B786}" type="slidenum">
              <a:rPr lang="en-IN" smtClean="0"/>
              <a:pPr/>
              <a:t>21</a:t>
            </a:fld>
            <a:endParaRPr lang="en-I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9EBA758-A157-4E14-B556-78B39B61B786}" type="slidenum">
              <a:rPr lang="en-IN" smtClean="0"/>
              <a:pPr/>
              <a:t>22</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82DF7DE-F407-4471-826D-E563DF83659A}" type="datetimeFigureOut">
              <a:rPr lang="en-US" smtClean="0"/>
              <a:pPr/>
              <a:t>11/26/2018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5FFBF9-1E7C-425E-AE72-BF703D9E64D8}"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82DF7DE-F407-4471-826D-E563DF83659A}" type="datetimeFigureOut">
              <a:rPr lang="en-US" smtClean="0"/>
              <a:pPr/>
              <a:t>11/26/2018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5FFBF9-1E7C-425E-AE72-BF703D9E64D8}"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82DF7DE-F407-4471-826D-E563DF83659A}" type="datetimeFigureOut">
              <a:rPr lang="en-US" smtClean="0"/>
              <a:pPr/>
              <a:t>11/26/2018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5FFBF9-1E7C-425E-AE72-BF703D9E64D8}"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82DF7DE-F407-4471-826D-E563DF83659A}" type="datetimeFigureOut">
              <a:rPr lang="en-US" smtClean="0"/>
              <a:pPr/>
              <a:t>11/26/2018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5FFBF9-1E7C-425E-AE72-BF703D9E64D8}"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2DF7DE-F407-4471-826D-E563DF83659A}" type="datetimeFigureOut">
              <a:rPr lang="en-US" smtClean="0"/>
              <a:pPr/>
              <a:t>11/26/2018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5FFBF9-1E7C-425E-AE72-BF703D9E64D8}"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82DF7DE-F407-4471-826D-E563DF83659A}" type="datetimeFigureOut">
              <a:rPr lang="en-US" smtClean="0"/>
              <a:pPr/>
              <a:t>11/26/2018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95FFBF9-1E7C-425E-AE72-BF703D9E64D8}"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82DF7DE-F407-4471-826D-E563DF83659A}" type="datetimeFigureOut">
              <a:rPr lang="en-US" smtClean="0"/>
              <a:pPr/>
              <a:t>11/26/2018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95FFBF9-1E7C-425E-AE72-BF703D9E64D8}"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82DF7DE-F407-4471-826D-E563DF83659A}" type="datetimeFigureOut">
              <a:rPr lang="en-US" smtClean="0"/>
              <a:pPr/>
              <a:t>11/26/2018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95FFBF9-1E7C-425E-AE72-BF703D9E64D8}"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2DF7DE-F407-4471-826D-E563DF83659A}" type="datetimeFigureOut">
              <a:rPr lang="en-US" smtClean="0"/>
              <a:pPr/>
              <a:t>11/26/2018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95FFBF9-1E7C-425E-AE72-BF703D9E64D8}"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2DF7DE-F407-4471-826D-E563DF83659A}" type="datetimeFigureOut">
              <a:rPr lang="en-US" smtClean="0"/>
              <a:pPr/>
              <a:t>11/26/2018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95FFBF9-1E7C-425E-AE72-BF703D9E64D8}"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2DF7DE-F407-4471-826D-E563DF83659A}" type="datetimeFigureOut">
              <a:rPr lang="en-US" smtClean="0"/>
              <a:pPr/>
              <a:t>11/26/2018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95FFBF9-1E7C-425E-AE72-BF703D9E64D8}"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2DF7DE-F407-4471-826D-E563DF83659A}" type="datetimeFigureOut">
              <a:rPr lang="en-US" smtClean="0"/>
              <a:pPr/>
              <a:t>11/26/2018</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5FFBF9-1E7C-425E-AE72-BF703D9E64D8}"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357158" y="857232"/>
            <a:ext cx="8501122"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1" i="0" strike="noStrike" cap="none" normalizeH="0" baseline="0" dirty="0" smtClean="0">
                <a:ln>
                  <a:noFill/>
                </a:ln>
                <a:solidFill>
                  <a:srgbClr val="1F497D"/>
                </a:solidFill>
                <a:effectLst/>
                <a:latin typeface="Calibri" pitchFamily="34" charset="0"/>
                <a:ea typeface="Times New Roman" pitchFamily="18" charset="0"/>
                <a:cs typeface="Calibri"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sz="4000" b="1" dirty="0" smtClean="0">
              <a:solidFill>
                <a:srgbClr val="1F497D"/>
              </a:solidFill>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4000" b="1" i="0" strike="noStrike" cap="none" normalizeH="0" baseline="0" dirty="0" smtClean="0">
              <a:ln>
                <a:noFill/>
              </a:ln>
              <a:solidFill>
                <a:srgbClr val="1F497D"/>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4000" b="1" i="0" strike="noStrike" cap="none" normalizeH="0" baseline="0" dirty="0" smtClean="0">
              <a:ln>
                <a:noFill/>
              </a:ln>
              <a:solidFill>
                <a:srgbClr val="1F497D"/>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1" i="0" strike="noStrike" cap="none" normalizeH="0" baseline="0" dirty="0" smtClean="0">
                <a:ln>
                  <a:noFill/>
                </a:ln>
                <a:solidFill>
                  <a:srgbClr val="1F497D"/>
                </a:solidFill>
                <a:effectLst/>
                <a:latin typeface="Calibri" pitchFamily="34" charset="0"/>
                <a:ea typeface="Times New Roman" pitchFamily="18" charset="0"/>
                <a:cs typeface="Calibri" pitchFamily="34" charset="0"/>
              </a:rPr>
              <a:t>RECOMMENDATION SYSTEM USING</a:t>
            </a:r>
            <a:endParaRPr kumimoji="0" lang="en-US" sz="16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endParaRPr>
          </a:p>
          <a:p>
            <a:pPr lvl="0" fontAlgn="base">
              <a:spcBef>
                <a:spcPct val="0"/>
              </a:spcBef>
              <a:spcAft>
                <a:spcPct val="0"/>
              </a:spcAft>
            </a:pPr>
            <a:r>
              <a:rPr lang="en-US" sz="1600" dirty="0" smtClean="0">
                <a:latin typeface="Calibri" pitchFamily="34" charset="0"/>
                <a:ea typeface="Times New Roman" pitchFamily="18" charset="0"/>
                <a:cs typeface="Times New Roman" pitchFamily="18" charset="0"/>
              </a:rPr>
              <a:t>                    </a:t>
            </a:r>
            <a:r>
              <a:rPr kumimoji="0" lang="en-US" sz="4000" b="1" i="0" strike="noStrike" cap="none" normalizeH="0" baseline="0" dirty="0" smtClean="0">
                <a:ln>
                  <a:noFill/>
                </a:ln>
                <a:solidFill>
                  <a:srgbClr val="1F497D"/>
                </a:solidFill>
                <a:effectLst/>
                <a:latin typeface="Calibri" pitchFamily="34" charset="0"/>
                <a:ea typeface="Times New Roman" pitchFamily="18" charset="0"/>
                <a:cs typeface="Calibri" pitchFamily="34" charset="0"/>
              </a:rPr>
              <a:t>FREQUENT</a:t>
            </a:r>
            <a:r>
              <a:rPr kumimoji="0" lang="en-US" sz="4000" b="1" i="0" strike="noStrike" cap="none" normalizeH="0" dirty="0" smtClean="0">
                <a:ln>
                  <a:noFill/>
                </a:ln>
                <a:solidFill>
                  <a:srgbClr val="1F497D"/>
                </a:solidFill>
                <a:effectLst/>
                <a:latin typeface="Calibri" pitchFamily="34" charset="0"/>
                <a:ea typeface="Times New Roman" pitchFamily="18" charset="0"/>
                <a:cs typeface="Calibri" pitchFamily="34" charset="0"/>
              </a:rPr>
              <a:t> </a:t>
            </a:r>
            <a:r>
              <a:rPr kumimoji="0" lang="en-US" sz="4000" b="1" i="0" strike="noStrike" cap="none" normalizeH="0" baseline="0" dirty="0" smtClean="0">
                <a:ln>
                  <a:noFill/>
                </a:ln>
                <a:solidFill>
                  <a:srgbClr val="1F497D"/>
                </a:solidFill>
                <a:effectLst/>
                <a:latin typeface="Calibri" pitchFamily="34" charset="0"/>
                <a:ea typeface="Times New Roman" pitchFamily="18" charset="0"/>
                <a:cs typeface="Calibri" pitchFamily="34" charset="0"/>
              </a:rPr>
              <a:t>ITEM DATA SETS</a:t>
            </a:r>
            <a:endParaRPr lang="en-US" sz="4000" dirty="0">
              <a:latin typeface="Calibri"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600" dirty="0">
              <a:latin typeface="Calibri" pitchFamily="34" charset="0"/>
              <a:ea typeface="Times New Roman" pitchFamily="18" charset="0"/>
              <a:cs typeface="Times New Roman" pitchFamily="18" charset="0"/>
            </a:endParaRPr>
          </a:p>
          <a:p>
            <a:pPr lvl="0" fontAlgn="base">
              <a:spcBef>
                <a:spcPct val="0"/>
              </a:spcBef>
              <a:spcAft>
                <a:spcPct val="0"/>
              </a:spcAft>
            </a:pPr>
            <a:r>
              <a:rPr kumimoji="0" lang="en-US" sz="2400" b="0" i="1"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1" i="1"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Author</a:t>
            </a:r>
            <a:r>
              <a:rPr kumimoji="0" lang="en-US" sz="2400" b="0" i="1"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Abhinav Singhal , </a:t>
            </a:r>
            <a:r>
              <a:rPr lang="en-US" sz="2400" i="1" dirty="0" smtClean="0">
                <a:latin typeface="Calibri" pitchFamily="34" charset="0"/>
                <a:ea typeface="Times New Roman" pitchFamily="18" charset="0"/>
                <a:cs typeface="Times New Roman" pitchFamily="18" charset="0"/>
              </a:rPr>
              <a:t>P</a:t>
            </a:r>
            <a:r>
              <a:rPr kumimoji="0" lang="en-US" sz="2400" b="0" i="1"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rof .Dr .Bhaskar Pant  (Graphic Era University , Dehradun)</a:t>
            </a:r>
            <a:endParaRPr kumimoji="0" lang="en-US" sz="2400" b="0" i="1"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1"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endParaRPr kumimoji="0" lang="en-US" sz="2400" b="0" i="1" u="none" strike="noStrike" cap="none" normalizeH="0" baseline="0" dirty="0" smtClean="0">
              <a:ln>
                <a:noFill/>
              </a:ln>
              <a:solidFill>
                <a:schemeClr val="tx1"/>
              </a:solidFill>
              <a:effectLst/>
              <a:latin typeface="Arial" pitchFamily="34" charset="0"/>
              <a:cs typeface="Arial" pitchFamily="34" charset="0"/>
            </a:endParaRPr>
          </a:p>
        </p:txBody>
      </p:sp>
      <p:pic>
        <p:nvPicPr>
          <p:cNvPr id="2050" name="Picture 2"/>
          <p:cNvPicPr>
            <a:picLocks noChangeAspect="1" noChangeArrowheads="1"/>
          </p:cNvPicPr>
          <p:nvPr/>
        </p:nvPicPr>
        <p:blipFill>
          <a:blip r:embed="rId2"/>
          <a:srcRect/>
          <a:stretch>
            <a:fillRect/>
          </a:stretch>
        </p:blipFill>
        <p:spPr bwMode="auto">
          <a:xfrm>
            <a:off x="571472" y="500042"/>
            <a:ext cx="7515225" cy="2028825"/>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1">
                    <a:lumMod val="75000"/>
                  </a:schemeClr>
                </a:solidFill>
              </a:rPr>
              <a:t>Application of Apriori Algorithm</a:t>
            </a:r>
            <a:endParaRPr lang="en-IN" b="1" dirty="0">
              <a:solidFill>
                <a:schemeClr val="accent1">
                  <a:lumMod val="75000"/>
                </a:schemeClr>
              </a:solidFill>
            </a:endParaRPr>
          </a:p>
        </p:txBody>
      </p:sp>
      <p:pic>
        <p:nvPicPr>
          <p:cNvPr id="3074" name="Picture 2"/>
          <p:cNvPicPr>
            <a:picLocks noChangeAspect="1" noChangeArrowheads="1"/>
          </p:cNvPicPr>
          <p:nvPr/>
        </p:nvPicPr>
        <p:blipFill>
          <a:blip r:embed="rId2"/>
          <a:srcRect/>
          <a:stretch>
            <a:fillRect/>
          </a:stretch>
        </p:blipFill>
        <p:spPr bwMode="auto">
          <a:xfrm>
            <a:off x="1643042" y="1643050"/>
            <a:ext cx="5500726" cy="4219596"/>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1">
                    <a:lumMod val="75000"/>
                  </a:schemeClr>
                </a:solidFill>
              </a:rPr>
              <a:t>Market Basket Analysis</a:t>
            </a:r>
            <a:endParaRPr lang="en-IN" b="1" dirty="0">
              <a:solidFill>
                <a:schemeClr val="accent1">
                  <a:lumMod val="75000"/>
                </a:schemeClr>
              </a:solidFill>
            </a:endParaRPr>
          </a:p>
        </p:txBody>
      </p:sp>
      <p:sp>
        <p:nvSpPr>
          <p:cNvPr id="3" name="Content Placeholder 2"/>
          <p:cNvSpPr>
            <a:spLocks noGrp="1"/>
          </p:cNvSpPr>
          <p:nvPr>
            <p:ph idx="1"/>
          </p:nvPr>
        </p:nvSpPr>
        <p:spPr/>
        <p:txBody>
          <a:bodyPr>
            <a:noAutofit/>
          </a:bodyPr>
          <a:lstStyle/>
          <a:p>
            <a:pPr algn="just"/>
            <a:r>
              <a:rPr lang="en-IN" sz="2800" dirty="0" smtClean="0"/>
              <a:t>Provides insight into which products tend to purchase together and which are most amenable to promotion.</a:t>
            </a:r>
          </a:p>
          <a:p>
            <a:pPr algn="just"/>
            <a:r>
              <a:rPr lang="en-IN" sz="2800" dirty="0" smtClean="0"/>
              <a:t>Actionable rules.</a:t>
            </a:r>
          </a:p>
          <a:p>
            <a:pPr algn="just"/>
            <a:r>
              <a:rPr lang="en-IN" sz="2800" dirty="0" smtClean="0"/>
              <a:t>Trivial rules: People who buy chalk piece also buy duster.</a:t>
            </a:r>
          </a:p>
          <a:p>
            <a:pPr algn="just"/>
            <a:r>
              <a:rPr lang="en-IN" sz="2800" dirty="0" smtClean="0"/>
              <a:t>Inexplicable : People who buy laptop also buy bag.</a:t>
            </a:r>
          </a:p>
          <a:p>
            <a:pPr algn="just"/>
            <a:endParaRPr lang="en-IN" sz="28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1">
                    <a:lumMod val="75000"/>
                  </a:schemeClr>
                </a:solidFill>
              </a:rPr>
              <a:t>The Apriori Algorithm</a:t>
            </a:r>
            <a:endParaRPr lang="en-IN" b="1" dirty="0">
              <a:solidFill>
                <a:schemeClr val="accent1">
                  <a:lumMod val="75000"/>
                </a:schemeClr>
              </a:solidFill>
            </a:endParaRPr>
          </a:p>
        </p:txBody>
      </p:sp>
      <p:sp>
        <p:nvSpPr>
          <p:cNvPr id="3" name="Content Placeholder 2"/>
          <p:cNvSpPr>
            <a:spLocks noGrp="1"/>
          </p:cNvSpPr>
          <p:nvPr>
            <p:ph idx="1"/>
          </p:nvPr>
        </p:nvSpPr>
        <p:spPr/>
        <p:txBody>
          <a:bodyPr>
            <a:normAutofit/>
          </a:bodyPr>
          <a:lstStyle/>
          <a:p>
            <a:r>
              <a:rPr lang="en-IN" sz="2800" dirty="0" smtClean="0"/>
              <a:t>Join step: is generated by joining  with itself.</a:t>
            </a:r>
          </a:p>
          <a:p>
            <a:r>
              <a:rPr lang="en-IN" sz="2800" dirty="0" smtClean="0"/>
              <a:t>Prune Step: any (k-1) item set that is not frequent cannot be a subset of a frequent k-item set.</a:t>
            </a:r>
          </a:p>
          <a:p>
            <a:pPr>
              <a:buNone/>
            </a:pPr>
            <a:r>
              <a:rPr lang="en-IN" sz="2800" dirty="0" smtClean="0"/>
              <a:t/>
            </a:r>
            <a:br>
              <a:rPr lang="en-IN" sz="2800" dirty="0" smtClean="0"/>
            </a:br>
            <a:endParaRPr lang="en-IN" sz="28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smtClean="0">
                <a:solidFill>
                  <a:schemeClr val="accent1">
                    <a:lumMod val="75000"/>
                  </a:schemeClr>
                </a:solidFill>
              </a:rPr>
              <a:t/>
            </a:r>
            <a:br>
              <a:rPr lang="en-IN" b="1" dirty="0" smtClean="0">
                <a:solidFill>
                  <a:schemeClr val="accent1">
                    <a:lumMod val="75000"/>
                  </a:schemeClr>
                </a:solidFill>
              </a:rPr>
            </a:br>
            <a:r>
              <a:rPr lang="en-IN" b="1" dirty="0" smtClean="0">
                <a:solidFill>
                  <a:schemeClr val="accent1">
                    <a:lumMod val="75000"/>
                  </a:schemeClr>
                </a:solidFill>
              </a:rPr>
              <a:t>Pseudo-code:</a:t>
            </a:r>
            <a:br>
              <a:rPr lang="en-IN" b="1" dirty="0" smtClean="0">
                <a:solidFill>
                  <a:schemeClr val="accent1">
                    <a:lumMod val="75000"/>
                  </a:schemeClr>
                </a:solidFill>
              </a:rPr>
            </a:br>
            <a:endParaRPr lang="en-IN" b="1" dirty="0">
              <a:solidFill>
                <a:schemeClr val="accent1">
                  <a:lumMod val="75000"/>
                </a:schemeClr>
              </a:solidFill>
            </a:endParaRPr>
          </a:p>
        </p:txBody>
      </p:sp>
      <p:pic>
        <p:nvPicPr>
          <p:cNvPr id="4" name="Picture 2"/>
          <p:cNvPicPr>
            <a:picLocks noGrp="1" noChangeAspect="1" noChangeArrowheads="1"/>
          </p:cNvPicPr>
          <p:nvPr>
            <p:ph idx="1"/>
          </p:nvPr>
        </p:nvPicPr>
        <p:blipFill>
          <a:blip r:embed="rId2"/>
          <a:srcRect/>
          <a:stretch>
            <a:fillRect/>
          </a:stretch>
        </p:blipFill>
        <p:spPr bwMode="auto">
          <a:xfrm>
            <a:off x="1100000" y="1500174"/>
            <a:ext cx="5410338" cy="478634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428604"/>
            <a:ext cx="8229600" cy="1143000"/>
          </a:xfrm>
        </p:spPr>
        <p:txBody>
          <a:bodyPr>
            <a:noAutofit/>
          </a:bodyPr>
          <a:lstStyle/>
          <a:p>
            <a:r>
              <a:rPr lang="en-IN" b="1" dirty="0" smtClean="0">
                <a:solidFill>
                  <a:schemeClr val="accent1">
                    <a:lumMod val="75000"/>
                  </a:schemeClr>
                </a:solidFill>
              </a:rPr>
              <a:t>Limitations</a:t>
            </a:r>
            <a:br>
              <a:rPr lang="en-IN" b="1" dirty="0" smtClean="0">
                <a:solidFill>
                  <a:schemeClr val="accent1">
                    <a:lumMod val="75000"/>
                  </a:schemeClr>
                </a:solidFill>
              </a:rPr>
            </a:br>
            <a:endParaRPr lang="en-IN" b="1" dirty="0">
              <a:solidFill>
                <a:schemeClr val="accent1">
                  <a:lumMod val="75000"/>
                </a:schemeClr>
              </a:solidFill>
            </a:endParaRPr>
          </a:p>
        </p:txBody>
      </p:sp>
      <p:sp>
        <p:nvSpPr>
          <p:cNvPr id="3" name="Content Placeholder 2"/>
          <p:cNvSpPr>
            <a:spLocks noGrp="1"/>
          </p:cNvSpPr>
          <p:nvPr>
            <p:ph idx="1"/>
          </p:nvPr>
        </p:nvSpPr>
        <p:spPr/>
        <p:txBody>
          <a:bodyPr>
            <a:normAutofit/>
          </a:bodyPr>
          <a:lstStyle/>
          <a:p>
            <a:pPr algn="just"/>
            <a:r>
              <a:rPr lang="en-IN" sz="2800" dirty="0" smtClean="0"/>
              <a:t>Apriori algorithm can be very slow and the bottleneck is candidate generation.</a:t>
            </a:r>
          </a:p>
          <a:p>
            <a:pPr algn="just"/>
            <a:r>
              <a:rPr lang="en-IN" sz="2800" dirty="0" smtClean="0"/>
              <a:t>For example, if the transaction DB has10</a:t>
            </a:r>
            <a:r>
              <a:rPr lang="en-IN" sz="2800" baseline="30000" dirty="0" smtClean="0"/>
              <a:t>4</a:t>
            </a:r>
            <a:r>
              <a:rPr lang="en-IN" sz="2800" dirty="0" smtClean="0"/>
              <a:t> frequent 1-itemsets, they will generate 10</a:t>
            </a:r>
            <a:r>
              <a:rPr lang="en-IN" sz="2800" baseline="30000" dirty="0" smtClean="0"/>
              <a:t>7</a:t>
            </a:r>
            <a:r>
              <a:rPr lang="en-IN" sz="2800" dirty="0" smtClean="0"/>
              <a:t> candidate 2-itemsets even after employing the downward closure.</a:t>
            </a:r>
          </a:p>
          <a:p>
            <a:pPr algn="just"/>
            <a:r>
              <a:rPr lang="en-IN" sz="2800" dirty="0" smtClean="0"/>
              <a:t>To compute those with sup more than min sup, the database need to be scanned at every level. It needs (</a:t>
            </a:r>
            <a:r>
              <a:rPr lang="en-IN" sz="2800" i="1" dirty="0" smtClean="0"/>
              <a:t>n </a:t>
            </a:r>
            <a:r>
              <a:rPr lang="en-IN" sz="2800" dirty="0" smtClean="0"/>
              <a:t>+</a:t>
            </a:r>
            <a:r>
              <a:rPr lang="en-IN" sz="2800" i="1" dirty="0" smtClean="0"/>
              <a:t>1 </a:t>
            </a:r>
            <a:r>
              <a:rPr lang="en-IN" sz="2800" dirty="0" smtClean="0"/>
              <a:t>) scans, where </a:t>
            </a:r>
            <a:r>
              <a:rPr lang="en-IN" sz="2800" i="1" dirty="0" smtClean="0"/>
              <a:t>n</a:t>
            </a:r>
            <a:r>
              <a:rPr lang="en-IN" sz="2800" dirty="0" smtClean="0"/>
              <a:t>  is the length of the longest pattern.</a:t>
            </a:r>
          </a:p>
          <a:p>
            <a:pPr algn="just"/>
            <a:endParaRPr lang="en-IN" sz="2800" dirty="0" smtClean="0"/>
          </a:p>
          <a:p>
            <a:pPr algn="just"/>
            <a:endParaRPr lang="en-IN"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846158"/>
          </a:xfrm>
        </p:spPr>
        <p:txBody>
          <a:bodyPr>
            <a:noAutofit/>
          </a:bodyPr>
          <a:lstStyle/>
          <a:p>
            <a:r>
              <a:rPr lang="en-IN" b="1" dirty="0" smtClean="0">
                <a:solidFill>
                  <a:schemeClr val="accent1">
                    <a:lumMod val="75000"/>
                  </a:schemeClr>
                </a:solidFill>
              </a:rPr>
              <a:t>Apriori Advantages/Disadvantages</a:t>
            </a:r>
            <a:r>
              <a:rPr lang="en-IN" b="1" dirty="0" smtClean="0"/>
              <a:t/>
            </a:r>
            <a:br>
              <a:rPr lang="en-IN" b="1" dirty="0" smtClean="0"/>
            </a:br>
            <a:endParaRPr lang="en-IN" b="1" dirty="0"/>
          </a:p>
        </p:txBody>
      </p:sp>
      <p:sp>
        <p:nvSpPr>
          <p:cNvPr id="3" name="Content Placeholder 2"/>
          <p:cNvSpPr>
            <a:spLocks noGrp="1"/>
          </p:cNvSpPr>
          <p:nvPr>
            <p:ph idx="1"/>
          </p:nvPr>
        </p:nvSpPr>
        <p:spPr/>
        <p:txBody>
          <a:bodyPr>
            <a:normAutofit/>
          </a:bodyPr>
          <a:lstStyle/>
          <a:p>
            <a:pPr algn="just">
              <a:buNone/>
            </a:pPr>
            <a:r>
              <a:rPr lang="en-IN" sz="2800" dirty="0" smtClean="0"/>
              <a:t>                        </a:t>
            </a:r>
            <a:r>
              <a:rPr lang="en-IN" sz="2800" dirty="0" smtClean="0">
                <a:solidFill>
                  <a:schemeClr val="accent1">
                    <a:lumMod val="75000"/>
                  </a:schemeClr>
                </a:solidFill>
              </a:rPr>
              <a:t>Advantages</a:t>
            </a:r>
          </a:p>
          <a:p>
            <a:pPr algn="just"/>
            <a:r>
              <a:rPr lang="en-IN" sz="2800" dirty="0" smtClean="0"/>
              <a:t>Uses large item set property.</a:t>
            </a:r>
          </a:p>
          <a:p>
            <a:pPr algn="just"/>
            <a:r>
              <a:rPr lang="en-IN" sz="2800" dirty="0" smtClean="0"/>
              <a:t>Easily parallelized.</a:t>
            </a:r>
          </a:p>
          <a:p>
            <a:pPr algn="just"/>
            <a:r>
              <a:rPr lang="en-IN" sz="2800" dirty="0" smtClean="0"/>
              <a:t>Easy to implement.</a:t>
            </a:r>
          </a:p>
          <a:p>
            <a:pPr algn="just">
              <a:buNone/>
            </a:pPr>
            <a:r>
              <a:rPr lang="en-IN" sz="2800" dirty="0" smtClean="0"/>
              <a:t>                     </a:t>
            </a:r>
            <a:r>
              <a:rPr lang="en-IN" sz="2800" dirty="0" smtClean="0">
                <a:solidFill>
                  <a:schemeClr val="accent1">
                    <a:lumMod val="75000"/>
                  </a:schemeClr>
                </a:solidFill>
              </a:rPr>
              <a:t> Disadvantages</a:t>
            </a:r>
          </a:p>
          <a:p>
            <a:pPr algn="just"/>
            <a:r>
              <a:rPr lang="en-IN" sz="2800" dirty="0" smtClean="0"/>
              <a:t>Assumes transaction database is memory resident.</a:t>
            </a:r>
          </a:p>
          <a:p>
            <a:pPr algn="just"/>
            <a:r>
              <a:rPr lang="en-IN" sz="2800" dirty="0" smtClean="0"/>
              <a:t>Requires many database scans.</a:t>
            </a:r>
          </a:p>
          <a:p>
            <a:pPr algn="just"/>
            <a:endParaRPr lang="en-IN"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2984"/>
          </a:xfrm>
        </p:spPr>
        <p:txBody>
          <a:bodyPr/>
          <a:lstStyle/>
          <a:p>
            <a:r>
              <a:rPr lang="en-IN" b="1" dirty="0" smtClean="0">
                <a:solidFill>
                  <a:schemeClr val="accent1">
                    <a:lumMod val="75000"/>
                  </a:schemeClr>
                </a:solidFill>
              </a:rPr>
              <a:t>Methodology</a:t>
            </a:r>
            <a:endParaRPr lang="en-IN" b="1" dirty="0">
              <a:solidFill>
                <a:schemeClr val="accent1">
                  <a:lumMod val="75000"/>
                </a:schemeClr>
              </a:solidFill>
            </a:endParaRPr>
          </a:p>
        </p:txBody>
      </p:sp>
      <p:sp>
        <p:nvSpPr>
          <p:cNvPr id="3" name="Content Placeholder 2"/>
          <p:cNvSpPr>
            <a:spLocks noGrp="1"/>
          </p:cNvSpPr>
          <p:nvPr>
            <p:ph idx="1"/>
          </p:nvPr>
        </p:nvSpPr>
        <p:spPr>
          <a:xfrm>
            <a:off x="457200" y="1000108"/>
            <a:ext cx="8229600" cy="5126055"/>
          </a:xfrm>
        </p:spPr>
        <p:txBody>
          <a:bodyPr>
            <a:noAutofit/>
          </a:bodyPr>
          <a:lstStyle/>
          <a:p>
            <a:pPr>
              <a:buNone/>
            </a:pPr>
            <a:endParaRPr lang="en-IN" sz="2400" dirty="0" smtClean="0"/>
          </a:p>
          <a:p>
            <a:r>
              <a:rPr lang="en-IN" sz="2400" dirty="0" smtClean="0"/>
              <a:t>The data is fetched from (movieslens.comhttps://grouplens.org/datasets/movielens).</a:t>
            </a:r>
          </a:p>
          <a:p>
            <a:r>
              <a:rPr lang="en-IN" sz="2400" dirty="0" smtClean="0"/>
              <a:t> Which contains some necessary  supplies such as User Id or (we can say number of users), Movie Id,  Movie Name,  </a:t>
            </a:r>
          </a:p>
          <a:p>
            <a:r>
              <a:rPr lang="en-IN" sz="2400" dirty="0" smtClean="0"/>
              <a:t>Categories in which user can comment (Action, Adventure, Animation, children, comedy, crime, drama, Fantastic, mystery, music, Horror, romantic, Documentary, thrilling, war, western ) i.e  genre and </a:t>
            </a:r>
          </a:p>
          <a:p>
            <a:r>
              <a:rPr lang="en-IN" sz="2400" dirty="0" smtClean="0"/>
              <a:t>The ratings that are done from  1to 5.</a:t>
            </a:r>
          </a:p>
          <a:p>
            <a:r>
              <a:rPr lang="en-IN" sz="2400" dirty="0" smtClean="0"/>
              <a:t>we have taken review from 40 users and then applying algorithm of frequent item data set. </a:t>
            </a:r>
          </a:p>
          <a:p>
            <a:endParaRPr lang="en-IN" sz="2400" dirty="0" smtClean="0"/>
          </a:p>
          <a:p>
            <a:endParaRPr lang="en-IN"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chemeClr val="accent1">
                    <a:lumMod val="75000"/>
                  </a:schemeClr>
                </a:solidFill>
              </a:rPr>
              <a:t>Methodology(cont)</a:t>
            </a:r>
            <a:endParaRPr lang="en-IN" b="1" dirty="0">
              <a:solidFill>
                <a:schemeClr val="accent1">
                  <a:lumMod val="75000"/>
                </a:schemeClr>
              </a:solidFill>
            </a:endParaRPr>
          </a:p>
        </p:txBody>
      </p:sp>
      <p:sp>
        <p:nvSpPr>
          <p:cNvPr id="3" name="Content Placeholder 2"/>
          <p:cNvSpPr>
            <a:spLocks noGrp="1"/>
          </p:cNvSpPr>
          <p:nvPr>
            <p:ph idx="1"/>
          </p:nvPr>
        </p:nvSpPr>
        <p:spPr/>
        <p:txBody>
          <a:bodyPr>
            <a:noAutofit/>
          </a:bodyPr>
          <a:lstStyle/>
          <a:p>
            <a:pPr algn="just"/>
            <a:r>
              <a:rPr lang="en-IN" sz="2800" dirty="0" smtClean="0"/>
              <a:t>Basically, there are 16 categories in which 40 users can give there comment. so when we make the combination of 2 items </a:t>
            </a:r>
            <a:r>
              <a:rPr lang="en-IN" sz="2800" dirty="0" err="1" smtClean="0"/>
              <a:t>i.e</a:t>
            </a:r>
            <a:r>
              <a:rPr lang="en-IN" sz="2800" dirty="0" smtClean="0"/>
              <a:t> 7C2=21 possible combination are formed out of which 20 passes the threshold value </a:t>
            </a:r>
            <a:r>
              <a:rPr lang="en-IN" sz="2800" dirty="0" err="1" smtClean="0"/>
              <a:t>i.e</a:t>
            </a:r>
            <a:r>
              <a:rPr lang="en-IN" sz="2800" dirty="0" smtClean="0"/>
              <a:t>  20.</a:t>
            </a:r>
          </a:p>
          <a:p>
            <a:pPr algn="just"/>
            <a:r>
              <a:rPr lang="en-IN" sz="2500" dirty="0" smtClean="0"/>
              <a:t> Now we have applied our algorithm for a combination of three items i.e 7C3=35 possible combination are formed out of which 22 items pass the threshold value. </a:t>
            </a:r>
          </a:p>
          <a:p>
            <a:pPr algn="just"/>
            <a:r>
              <a:rPr lang="en-IN" sz="2500" dirty="0" smtClean="0"/>
              <a:t>Then we have moved further and make the combination of 4 items i.e 7C4=35.now out of these 35 possible combinations, 7 items pass the threshold value and reaches to the next level. </a:t>
            </a:r>
          </a:p>
          <a:p>
            <a:pPr algn="just"/>
            <a:endParaRPr lang="en-IN" sz="25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214282" y="3214686"/>
            <a:ext cx="8477250" cy="2324100"/>
          </a:xfrm>
          <a:prstGeom prst="rect">
            <a:avLst/>
          </a:prstGeom>
          <a:noFill/>
          <a:ln w="9525">
            <a:noFill/>
            <a:miter lim="800000"/>
            <a:headEnd/>
            <a:tailEnd/>
          </a:ln>
          <a:effectLst/>
        </p:spPr>
      </p:pic>
      <p:sp>
        <p:nvSpPr>
          <p:cNvPr id="3" name="Rectangle 2"/>
          <p:cNvSpPr/>
          <p:nvPr/>
        </p:nvSpPr>
        <p:spPr>
          <a:xfrm>
            <a:off x="357158" y="428604"/>
            <a:ext cx="8001056" cy="1938992"/>
          </a:xfrm>
          <a:prstGeom prst="rect">
            <a:avLst/>
          </a:prstGeom>
        </p:spPr>
        <p:txBody>
          <a:bodyPr wrap="square">
            <a:spAutoFit/>
          </a:bodyPr>
          <a:lstStyle/>
          <a:p>
            <a:pPr algn="just">
              <a:buFont typeface="Arial" pitchFamily="34" charset="0"/>
              <a:buChar char="•"/>
            </a:pPr>
            <a:r>
              <a:rPr lang="en-IN" sz="2400" dirty="0" smtClean="0"/>
              <a:t>   Now I have tried to make the combination of 5 items </a:t>
            </a:r>
            <a:r>
              <a:rPr lang="en-IN" sz="2400" dirty="0" err="1" smtClean="0"/>
              <a:t>i.e</a:t>
            </a:r>
            <a:r>
              <a:rPr lang="en-IN" sz="2400" dirty="0" smtClean="0"/>
              <a:t>  4 possible combinations are formed and no one has passed the threshold value. So (ACTION, ADVENTURE, COMEDY, DRAMA, CRIME, THRILLER, ROMANCE) are the items which are most liked by the users from the fig given below.</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0"/>
            <a:ext cx="2428860" cy="36290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785918" y="0"/>
            <a:ext cx="1785950" cy="4600575"/>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3571836" y="0"/>
            <a:ext cx="5572164" cy="6143644"/>
          </a:xfrm>
          <a:prstGeom prst="rect">
            <a:avLst/>
          </a:prstGeom>
          <a:noFill/>
          <a:ln w="9525">
            <a:noFill/>
            <a:miter lim="800000"/>
            <a:headEnd/>
            <a:tailEnd/>
          </a:ln>
          <a:effectLst/>
        </p:spPr>
      </p:pic>
      <p:pic>
        <p:nvPicPr>
          <p:cNvPr id="2054" name="Picture 6"/>
          <p:cNvPicPr>
            <a:picLocks noChangeAspect="1" noChangeArrowheads="1"/>
          </p:cNvPicPr>
          <p:nvPr/>
        </p:nvPicPr>
        <p:blipFill>
          <a:blip r:embed="rId5"/>
          <a:srcRect/>
          <a:stretch>
            <a:fillRect/>
          </a:stretch>
        </p:blipFill>
        <p:spPr bwMode="auto">
          <a:xfrm>
            <a:off x="714348" y="3786190"/>
            <a:ext cx="857256" cy="428628"/>
          </a:xfrm>
          <a:prstGeom prst="rect">
            <a:avLst/>
          </a:prstGeom>
          <a:noFill/>
          <a:ln w="9525">
            <a:noFill/>
            <a:miter lim="800000"/>
            <a:headEnd/>
            <a:tailEnd/>
          </a:ln>
          <a:effectLst/>
        </p:spPr>
      </p:pic>
      <p:pic>
        <p:nvPicPr>
          <p:cNvPr id="7" name="Picture 6"/>
          <p:cNvPicPr>
            <a:picLocks noChangeAspect="1" noChangeArrowheads="1"/>
          </p:cNvPicPr>
          <p:nvPr/>
        </p:nvPicPr>
        <p:blipFill>
          <a:blip r:embed="rId5"/>
          <a:srcRect/>
          <a:stretch>
            <a:fillRect/>
          </a:stretch>
        </p:blipFill>
        <p:spPr bwMode="auto">
          <a:xfrm>
            <a:off x="2571736" y="4572008"/>
            <a:ext cx="857256" cy="428628"/>
          </a:xfrm>
          <a:prstGeom prst="rect">
            <a:avLst/>
          </a:prstGeom>
          <a:noFill/>
          <a:ln w="9525">
            <a:noFill/>
            <a:miter lim="800000"/>
            <a:headEnd/>
            <a:tailEnd/>
          </a:ln>
          <a:effectLst/>
        </p:spPr>
      </p:pic>
      <p:pic>
        <p:nvPicPr>
          <p:cNvPr id="2055" name="Picture 7"/>
          <p:cNvPicPr>
            <a:picLocks noChangeAspect="1" noChangeArrowheads="1"/>
          </p:cNvPicPr>
          <p:nvPr/>
        </p:nvPicPr>
        <p:blipFill>
          <a:blip r:embed="rId6"/>
          <a:srcRect/>
          <a:stretch>
            <a:fillRect/>
          </a:stretch>
        </p:blipFill>
        <p:spPr bwMode="auto">
          <a:xfrm>
            <a:off x="0" y="3571876"/>
            <a:ext cx="1643042" cy="785819"/>
          </a:xfrm>
          <a:prstGeom prst="rect">
            <a:avLst/>
          </a:prstGeom>
          <a:noFill/>
          <a:ln w="9525">
            <a:noFill/>
            <a:miter lim="800000"/>
            <a:headEnd/>
            <a:tailEnd/>
          </a:ln>
          <a:effectLst/>
        </p:spPr>
      </p:pic>
      <p:pic>
        <p:nvPicPr>
          <p:cNvPr id="2056" name="Picture 8"/>
          <p:cNvPicPr>
            <a:picLocks noChangeAspect="1" noChangeArrowheads="1"/>
          </p:cNvPicPr>
          <p:nvPr/>
        </p:nvPicPr>
        <p:blipFill>
          <a:blip r:embed="rId6"/>
          <a:srcRect/>
          <a:stretch>
            <a:fillRect/>
          </a:stretch>
        </p:blipFill>
        <p:spPr bwMode="auto">
          <a:xfrm>
            <a:off x="1785918" y="4643447"/>
            <a:ext cx="1857375" cy="857256"/>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chemeClr val="accent1">
                    <a:lumMod val="75000"/>
                  </a:schemeClr>
                </a:solidFill>
              </a:rPr>
              <a:t>Agenda</a:t>
            </a:r>
            <a:endParaRPr lang="en-IN" b="1" dirty="0">
              <a:solidFill>
                <a:schemeClr val="accent1">
                  <a:lumMod val="75000"/>
                </a:schemeClr>
              </a:solidFill>
            </a:endParaRPr>
          </a:p>
        </p:txBody>
      </p:sp>
      <p:sp>
        <p:nvSpPr>
          <p:cNvPr id="3" name="Content Placeholder 2"/>
          <p:cNvSpPr>
            <a:spLocks noGrp="1"/>
          </p:cNvSpPr>
          <p:nvPr>
            <p:ph idx="1"/>
          </p:nvPr>
        </p:nvSpPr>
        <p:spPr>
          <a:xfrm>
            <a:off x="214282" y="1600200"/>
            <a:ext cx="8472518" cy="4525963"/>
          </a:xfrm>
        </p:spPr>
        <p:txBody>
          <a:bodyPr>
            <a:normAutofit/>
          </a:bodyPr>
          <a:lstStyle/>
          <a:p>
            <a:r>
              <a:rPr lang="en-IN" sz="2800" dirty="0" smtClean="0"/>
              <a:t>Introduction : Recommendation System  </a:t>
            </a:r>
          </a:p>
          <a:p>
            <a:r>
              <a:rPr lang="en-IN" sz="2800" dirty="0" smtClean="0"/>
              <a:t>Types of System</a:t>
            </a:r>
          </a:p>
          <a:p>
            <a:r>
              <a:rPr lang="en-IN" sz="2800" dirty="0" smtClean="0"/>
              <a:t>Apriori Algorithm: Applications , Pseudo code,</a:t>
            </a:r>
          </a:p>
          <a:p>
            <a:r>
              <a:rPr lang="en-IN" sz="2800" dirty="0" smtClean="0"/>
              <a:t>Limitations ,Advantages and Disadvantages.</a:t>
            </a:r>
          </a:p>
          <a:p>
            <a:r>
              <a:rPr lang="en-IN" sz="2800" dirty="0" smtClean="0"/>
              <a:t>Methodology</a:t>
            </a:r>
          </a:p>
          <a:p>
            <a:r>
              <a:rPr lang="en-IN" sz="2800" dirty="0" smtClean="0"/>
              <a:t>Results and Discussion.</a:t>
            </a:r>
          </a:p>
          <a:p>
            <a:r>
              <a:rPr lang="en-IN" sz="2800" dirty="0" smtClean="0"/>
              <a:t>Conclusion and Future scope.</a:t>
            </a:r>
          </a:p>
          <a:p>
            <a:r>
              <a:rPr lang="en-IN" sz="2800" dirty="0" smtClean="0"/>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1">
                    <a:lumMod val="75000"/>
                  </a:schemeClr>
                </a:solidFill>
              </a:rPr>
              <a:t>Results And Discussion</a:t>
            </a:r>
            <a:endParaRPr lang="en-IN" b="1" dirty="0">
              <a:solidFill>
                <a:schemeClr val="accent1">
                  <a:lumMod val="75000"/>
                </a:schemeClr>
              </a:solidFill>
            </a:endParaRPr>
          </a:p>
        </p:txBody>
      </p:sp>
      <p:sp>
        <p:nvSpPr>
          <p:cNvPr id="3" name="Content Placeholder 2"/>
          <p:cNvSpPr>
            <a:spLocks noGrp="1"/>
          </p:cNvSpPr>
          <p:nvPr>
            <p:ph idx="1"/>
          </p:nvPr>
        </p:nvSpPr>
        <p:spPr/>
        <p:txBody>
          <a:bodyPr>
            <a:normAutofit lnSpcReduction="10000"/>
          </a:bodyPr>
          <a:lstStyle/>
          <a:p>
            <a:pPr algn="just"/>
            <a:r>
              <a:rPr lang="en-IN" sz="2600" dirty="0" smtClean="0"/>
              <a:t>After applying algorithm of frequent item datasets with minimum support as 10.  </a:t>
            </a:r>
          </a:p>
          <a:p>
            <a:pPr algn="just"/>
            <a:r>
              <a:rPr lang="en-IN" sz="2600" dirty="0" smtClean="0"/>
              <a:t>The result obtained is very large and time taking.</a:t>
            </a:r>
          </a:p>
          <a:p>
            <a:pPr algn="just"/>
            <a:r>
              <a:rPr lang="en-IN" sz="2600" dirty="0" smtClean="0"/>
              <a:t>Then we have taken minimum support as 20 and applied the algorithm in dataset.</a:t>
            </a:r>
          </a:p>
          <a:p>
            <a:pPr algn="just"/>
            <a:r>
              <a:rPr lang="en-IN" sz="2600" dirty="0" smtClean="0"/>
              <a:t> Then there are 5 tables each table shows us the different combinations of items and the rating of the items. Now we got  top 5 movie categories liked by users (ACTION, ADVENTURE, COMEDY, DRAMA, CRIME ).</a:t>
            </a:r>
          </a:p>
          <a:p>
            <a:pPr algn="just"/>
            <a:r>
              <a:rPr lang="en-IN" sz="2600" dirty="0" smtClean="0"/>
              <a:t> So after looking at these results, one can predict the liking and disliking of peoples.</a:t>
            </a:r>
          </a:p>
          <a:p>
            <a:pPr algn="just"/>
            <a:endParaRPr lang="en-IN" sz="2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0"/>
            <a:ext cx="8229600" cy="1000108"/>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1" i="0" u="none" strike="noStrike" kern="1200" cap="none" spc="0" normalizeH="0" baseline="0" noProof="0" dirty="0" smtClean="0">
                <a:ln>
                  <a:noFill/>
                </a:ln>
                <a:solidFill>
                  <a:schemeClr val="accent1">
                    <a:lumMod val="75000"/>
                  </a:schemeClr>
                </a:solidFill>
                <a:effectLst/>
                <a:uLnTx/>
                <a:uFillTx/>
                <a:latin typeface="+mj-lt"/>
                <a:ea typeface="+mj-ea"/>
                <a:cs typeface="+mj-cs"/>
              </a:rPr>
              <a:t>Conclusion And</a:t>
            </a:r>
            <a:r>
              <a:rPr kumimoji="0" lang="en-IN" sz="4400" b="1" i="0" u="none" strike="noStrike" kern="1200" cap="none" spc="0" normalizeH="0" noProof="0" dirty="0" smtClean="0">
                <a:ln>
                  <a:noFill/>
                </a:ln>
                <a:solidFill>
                  <a:schemeClr val="accent1">
                    <a:lumMod val="75000"/>
                  </a:schemeClr>
                </a:solidFill>
                <a:effectLst/>
                <a:uLnTx/>
                <a:uFillTx/>
                <a:latin typeface="+mj-lt"/>
                <a:ea typeface="+mj-ea"/>
                <a:cs typeface="+mj-cs"/>
              </a:rPr>
              <a:t> </a:t>
            </a:r>
            <a:r>
              <a:rPr kumimoji="0" lang="en-IN" sz="4400" b="1" i="0" u="none" strike="noStrike" kern="1200" cap="none" spc="0" normalizeH="0" baseline="0" noProof="0" dirty="0" smtClean="0">
                <a:ln>
                  <a:noFill/>
                </a:ln>
                <a:solidFill>
                  <a:schemeClr val="accent1">
                    <a:lumMod val="75000"/>
                  </a:schemeClr>
                </a:solidFill>
                <a:effectLst/>
                <a:uLnTx/>
                <a:uFillTx/>
                <a:latin typeface="+mj-lt"/>
                <a:ea typeface="+mj-ea"/>
                <a:cs typeface="+mj-cs"/>
              </a:rPr>
              <a:t>Future</a:t>
            </a:r>
            <a:r>
              <a:rPr kumimoji="0" lang="en-IN" sz="4400" b="1" i="0" u="none" strike="noStrike" kern="1200" cap="none" spc="0" normalizeH="0" noProof="0" dirty="0" smtClean="0">
                <a:ln>
                  <a:noFill/>
                </a:ln>
                <a:solidFill>
                  <a:schemeClr val="accent1">
                    <a:lumMod val="75000"/>
                  </a:schemeClr>
                </a:solidFill>
                <a:effectLst/>
                <a:uLnTx/>
                <a:uFillTx/>
                <a:latin typeface="+mj-lt"/>
                <a:ea typeface="+mj-ea"/>
                <a:cs typeface="+mj-cs"/>
              </a:rPr>
              <a:t> Scope </a:t>
            </a:r>
            <a:r>
              <a:rPr kumimoji="0" lang="en-IN" sz="4400" b="1" i="0" u="none" strike="noStrike" kern="1200" cap="none" spc="0" normalizeH="0" baseline="0" noProof="0" dirty="0" smtClean="0">
                <a:ln>
                  <a:noFill/>
                </a:ln>
                <a:solidFill>
                  <a:schemeClr val="accent1">
                    <a:lumMod val="75000"/>
                  </a:schemeClr>
                </a:solidFill>
                <a:effectLst/>
                <a:uLnTx/>
                <a:uFillTx/>
                <a:latin typeface="+mj-lt"/>
                <a:ea typeface="+mj-ea"/>
                <a:cs typeface="+mj-cs"/>
              </a:rPr>
              <a:t/>
            </a:r>
            <a:br>
              <a:rPr kumimoji="0" lang="en-IN" sz="4400" b="1" i="0" u="none" strike="noStrike" kern="1200" cap="none" spc="0" normalizeH="0" baseline="0" noProof="0" dirty="0" smtClean="0">
                <a:ln>
                  <a:noFill/>
                </a:ln>
                <a:solidFill>
                  <a:schemeClr val="accent1">
                    <a:lumMod val="75000"/>
                  </a:schemeClr>
                </a:solidFill>
                <a:effectLst/>
                <a:uLnTx/>
                <a:uFillTx/>
                <a:latin typeface="+mj-lt"/>
                <a:ea typeface="+mj-ea"/>
                <a:cs typeface="+mj-cs"/>
              </a:rPr>
            </a:br>
            <a:endParaRPr kumimoji="0" lang="en-IN" sz="4400" b="1" i="0" u="none" strike="noStrike" kern="1200" cap="none" spc="0" normalizeH="0" baseline="0" noProof="0" dirty="0">
              <a:ln>
                <a:noFill/>
              </a:ln>
              <a:solidFill>
                <a:schemeClr val="accent1">
                  <a:lumMod val="75000"/>
                </a:schemeClr>
              </a:solidFill>
              <a:effectLst/>
              <a:uLnTx/>
              <a:uFillTx/>
              <a:latin typeface="+mj-lt"/>
              <a:ea typeface="+mj-ea"/>
              <a:cs typeface="+mj-cs"/>
            </a:endParaRPr>
          </a:p>
        </p:txBody>
      </p:sp>
      <p:sp>
        <p:nvSpPr>
          <p:cNvPr id="3" name="Content Placeholder 2"/>
          <p:cNvSpPr txBox="1">
            <a:spLocks/>
          </p:cNvSpPr>
          <p:nvPr/>
        </p:nvSpPr>
        <p:spPr>
          <a:xfrm>
            <a:off x="357158" y="928670"/>
            <a:ext cx="8229600" cy="5572164"/>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500" b="0" i="0" u="sng" strike="noStrike" kern="1200" cap="none" spc="0" normalizeH="0" baseline="0" noProof="0" dirty="0" smtClean="0">
                <a:ln>
                  <a:noFill/>
                </a:ln>
                <a:solidFill>
                  <a:schemeClr val="tx1"/>
                </a:solidFill>
                <a:effectLst/>
                <a:uLnTx/>
                <a:uFillTx/>
                <a:latin typeface="+mn-lt"/>
                <a:ea typeface="+mn-ea"/>
                <a:cs typeface="+mn-cs"/>
              </a:rPr>
              <a:t>Hash-based item set counting</a:t>
            </a:r>
            <a:r>
              <a:rPr kumimoji="0" lang="en-IN" sz="2500" b="0" i="0" u="none" strike="noStrike" kern="1200" cap="none" spc="0" normalizeH="0" baseline="0" noProof="0" dirty="0" smtClean="0">
                <a:ln>
                  <a:noFill/>
                </a:ln>
                <a:solidFill>
                  <a:schemeClr val="tx1"/>
                </a:solidFill>
                <a:effectLst/>
                <a:uLnTx/>
                <a:uFillTx/>
                <a:latin typeface="+mn-lt"/>
                <a:ea typeface="+mn-ea"/>
                <a:cs typeface="+mn-cs"/>
              </a:rPr>
              <a:t>: A k-item set whose corresponding hashing bucket count is below the threshold cannot be frequent</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500" b="0" i="0" u="sng" strike="noStrike" kern="1200" cap="none" spc="0" normalizeH="0" baseline="0" noProof="0" dirty="0" smtClean="0">
                <a:ln>
                  <a:noFill/>
                </a:ln>
                <a:solidFill>
                  <a:schemeClr val="tx1"/>
                </a:solidFill>
                <a:effectLst/>
                <a:uLnTx/>
                <a:uFillTx/>
                <a:latin typeface="+mn-lt"/>
                <a:ea typeface="+mn-ea"/>
                <a:cs typeface="+mn-cs"/>
              </a:rPr>
              <a:t>Transaction reduction</a:t>
            </a:r>
            <a:r>
              <a:rPr kumimoji="0" lang="en-IN" sz="2500" b="0" i="0" u="none" strike="noStrike" kern="1200" cap="none" spc="0" normalizeH="0" baseline="0" noProof="0" dirty="0" smtClean="0">
                <a:ln>
                  <a:noFill/>
                </a:ln>
                <a:solidFill>
                  <a:schemeClr val="tx1"/>
                </a:solidFill>
                <a:effectLst/>
                <a:uLnTx/>
                <a:uFillTx/>
                <a:latin typeface="+mn-lt"/>
                <a:ea typeface="+mn-ea"/>
                <a:cs typeface="+mn-cs"/>
              </a:rPr>
              <a:t>: A transaction that does not contain any frequent k-item set is useless in subsequent scans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500" b="0" i="0" u="sng" strike="noStrike" kern="1200" cap="none" spc="0" normalizeH="0" baseline="0" noProof="0" dirty="0" smtClean="0">
                <a:ln>
                  <a:noFill/>
                </a:ln>
                <a:solidFill>
                  <a:schemeClr val="tx1"/>
                </a:solidFill>
                <a:effectLst/>
                <a:uLnTx/>
                <a:uFillTx/>
                <a:latin typeface="+mn-lt"/>
                <a:ea typeface="+mn-ea"/>
                <a:cs typeface="+mn-cs"/>
              </a:rPr>
              <a:t>Partitioning</a:t>
            </a:r>
            <a:r>
              <a:rPr kumimoji="0" lang="en-IN" sz="2500" b="0" i="0" u="none" strike="noStrike" kern="1200" cap="none" spc="0" normalizeH="0" baseline="0" noProof="0" dirty="0" smtClean="0">
                <a:ln>
                  <a:noFill/>
                </a:ln>
                <a:solidFill>
                  <a:schemeClr val="tx1"/>
                </a:solidFill>
                <a:effectLst/>
                <a:uLnTx/>
                <a:uFillTx/>
                <a:latin typeface="+mn-lt"/>
                <a:ea typeface="+mn-ea"/>
                <a:cs typeface="+mn-cs"/>
              </a:rPr>
              <a:t>: Any item set that is potentially frequent in DB must be frequent in at least one of the partitions of DB.</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500" b="0" i="0" u="sng" strike="noStrike" kern="1200" cap="none" spc="0" normalizeH="0" baseline="0" noProof="0" dirty="0" smtClean="0">
                <a:ln>
                  <a:noFill/>
                </a:ln>
                <a:solidFill>
                  <a:schemeClr val="tx1"/>
                </a:solidFill>
                <a:effectLst/>
                <a:uLnTx/>
                <a:uFillTx/>
                <a:latin typeface="+mn-lt"/>
                <a:ea typeface="+mn-ea"/>
                <a:cs typeface="+mn-cs"/>
              </a:rPr>
              <a:t>Sampling</a:t>
            </a:r>
            <a:r>
              <a:rPr kumimoji="0" lang="en-IN" sz="2500" b="0" i="0" u="none" strike="noStrike" kern="1200" cap="none" spc="0" normalizeH="0" baseline="0" noProof="0" dirty="0" smtClean="0">
                <a:ln>
                  <a:noFill/>
                </a:ln>
                <a:solidFill>
                  <a:schemeClr val="tx1"/>
                </a:solidFill>
                <a:effectLst/>
                <a:uLnTx/>
                <a:uFillTx/>
                <a:latin typeface="+mn-lt"/>
                <a:ea typeface="+mn-ea"/>
                <a:cs typeface="+mn-cs"/>
              </a:rPr>
              <a:t>: mining on a subset of given data, lower support threshold + a method to determine the completeness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500" b="0" i="0" u="sng" strike="noStrike" kern="1200" cap="none" spc="0" normalizeH="0" baseline="0" noProof="0" dirty="0" smtClean="0">
                <a:ln>
                  <a:noFill/>
                </a:ln>
                <a:solidFill>
                  <a:schemeClr val="tx1"/>
                </a:solidFill>
                <a:effectLst/>
                <a:uLnTx/>
                <a:uFillTx/>
                <a:latin typeface="+mn-lt"/>
                <a:ea typeface="+mn-ea"/>
                <a:cs typeface="+mn-cs"/>
              </a:rPr>
              <a:t>Dynamic item set counting</a:t>
            </a:r>
            <a:r>
              <a:rPr kumimoji="0" lang="en-IN" sz="2500" b="0" i="0" u="none" strike="noStrike" kern="1200" cap="none" spc="0" normalizeH="0" baseline="0" noProof="0" dirty="0" smtClean="0">
                <a:ln>
                  <a:noFill/>
                </a:ln>
                <a:solidFill>
                  <a:schemeClr val="tx1"/>
                </a:solidFill>
                <a:effectLst/>
                <a:uLnTx/>
                <a:uFillTx/>
                <a:latin typeface="+mn-lt"/>
                <a:ea typeface="+mn-ea"/>
                <a:cs typeface="+mn-cs"/>
              </a:rPr>
              <a:t>: add new candidate item sets only when all of their subsets are estimated to be </a:t>
            </a:r>
            <a:r>
              <a:rPr kumimoji="0" lang="en-IN" sz="2500" b="0" i="0" u="none" strike="noStrike" kern="1200" cap="none" spc="0" normalizeH="0" baseline="0" noProof="0" dirty="0" smtClean="0">
                <a:ln>
                  <a:noFill/>
                </a:ln>
                <a:solidFill>
                  <a:schemeClr val="tx1"/>
                </a:solidFill>
                <a:effectLst/>
                <a:uLnTx/>
                <a:uFillTx/>
                <a:latin typeface="+mn-lt"/>
                <a:ea typeface="+mn-ea"/>
                <a:cs typeface="+mn-cs"/>
              </a:rPr>
              <a:t>frequent</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en-IN" sz="2500" dirty="0" smtClean="0"/>
              <a:t>In Future we can have more number of instances and data </a:t>
            </a:r>
            <a:r>
              <a:rPr lang="en-IN" sz="2500" dirty="0" smtClean="0"/>
              <a:t>i</a:t>
            </a:r>
            <a:r>
              <a:rPr kumimoji="0" lang="en-IN" sz="2500" b="0" i="0" u="none" strike="noStrike" kern="1200" cap="none" spc="0" normalizeH="0" baseline="0" noProof="0" dirty="0" smtClean="0">
                <a:ln>
                  <a:noFill/>
                </a:ln>
                <a:solidFill>
                  <a:schemeClr val="tx1"/>
                </a:solidFill>
                <a:effectLst/>
                <a:uLnTx/>
                <a:uFillTx/>
                <a:latin typeface="+mn-lt"/>
                <a:ea typeface="+mn-ea"/>
                <a:cs typeface="+mn-cs"/>
              </a:rPr>
              <a:t>n more Distributed manner to get more</a:t>
            </a:r>
            <a:r>
              <a:rPr kumimoji="0" lang="en-IN" sz="2500" b="0" i="0" u="none" strike="noStrike" kern="1200" cap="none" spc="0" normalizeH="0" noProof="0" dirty="0" smtClean="0">
                <a:ln>
                  <a:noFill/>
                </a:ln>
                <a:solidFill>
                  <a:schemeClr val="tx1"/>
                </a:solidFill>
                <a:effectLst/>
                <a:uLnTx/>
                <a:uFillTx/>
                <a:latin typeface="+mn-lt"/>
                <a:ea typeface="+mn-ea"/>
                <a:cs typeface="+mn-cs"/>
              </a:rPr>
              <a:t> accuracy and better results.</a:t>
            </a:r>
            <a:endParaRPr kumimoji="0" lang="en-IN" sz="25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5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4422"/>
          </a:xfrm>
        </p:spPr>
        <p:txBody>
          <a:bodyPr/>
          <a:lstStyle/>
          <a:p>
            <a:r>
              <a:rPr lang="en-IN" b="1" dirty="0" smtClean="0">
                <a:solidFill>
                  <a:schemeClr val="accent1">
                    <a:lumMod val="75000"/>
                  </a:schemeClr>
                </a:solidFill>
              </a:rPr>
              <a:t>References</a:t>
            </a:r>
            <a:endParaRPr lang="en-IN" b="1" dirty="0">
              <a:solidFill>
                <a:schemeClr val="accent1">
                  <a:lumMod val="75000"/>
                </a:schemeClr>
              </a:solidFill>
            </a:endParaRPr>
          </a:p>
        </p:txBody>
      </p:sp>
      <p:sp>
        <p:nvSpPr>
          <p:cNvPr id="3" name="Content Placeholder 2"/>
          <p:cNvSpPr>
            <a:spLocks noGrp="1"/>
          </p:cNvSpPr>
          <p:nvPr>
            <p:ph idx="1"/>
          </p:nvPr>
        </p:nvSpPr>
        <p:spPr>
          <a:xfrm>
            <a:off x="457200" y="1071546"/>
            <a:ext cx="8229600" cy="5786454"/>
          </a:xfrm>
        </p:spPr>
        <p:txBody>
          <a:bodyPr>
            <a:noAutofit/>
          </a:bodyPr>
          <a:lstStyle/>
          <a:p>
            <a:pPr algn="just"/>
            <a:r>
              <a:rPr lang="en-IN" sz="2000" dirty="0" smtClean="0"/>
              <a:t>Agarwal, R.imielinski,t., and swami, A.N.,”Mining associates rules between sets of items in large database”, in Proceeding of the 1993 ACM SIGMOD international conference on management of data pp207-216,1993.</a:t>
            </a:r>
          </a:p>
          <a:p>
            <a:pPr algn="just"/>
            <a:endParaRPr lang="en-IN" sz="2000" dirty="0" smtClean="0"/>
          </a:p>
          <a:p>
            <a:pPr algn="just"/>
            <a:r>
              <a:rPr lang="en-IN" sz="2000" dirty="0" smtClean="0"/>
              <a:t> D.Burdik, M calimlim and j.gehrke., “MAFIA; a maximal itemset algorithm for transactional database “in intl.conf on data engineering.apr.2001</a:t>
            </a:r>
          </a:p>
          <a:p>
            <a:pPr algn="just"/>
            <a:endParaRPr lang="en-IN" sz="2000" dirty="0" smtClean="0"/>
          </a:p>
          <a:p>
            <a:pPr algn="just"/>
            <a:r>
              <a:rPr lang="en-IN" sz="2000" dirty="0" smtClean="0"/>
              <a:t> Greg Linden, Brent, and Jeremy York,”amazon.com recommendation item to item collaborative filtering “, industry report published by IEEE computer society, pp.76-79, January &amp; febuary 2003.</a:t>
            </a:r>
          </a:p>
          <a:p>
            <a:pPr algn="just"/>
            <a:r>
              <a:rPr lang="en-IN" sz="2000" dirty="0" smtClean="0"/>
              <a:t> J.B Schafer, j.Konstanz, and I.Ridl,”E-commerce Recommendation Application,”data mining and knowledge discovery, Kluwer Academics, pp.115-153,2001.</a:t>
            </a:r>
          </a:p>
          <a:p>
            <a:pPr algn="just"/>
            <a:endParaRPr lang="en-IN" sz="2000" dirty="0" smtClean="0"/>
          </a:p>
          <a:p>
            <a:pPr algn="just"/>
            <a:r>
              <a:rPr lang="en-IN" sz="2000" dirty="0" smtClean="0"/>
              <a:t>Jeff  m.phillips”|13: frequent items”, data mining, Springer 2013, University of Utah.</a:t>
            </a:r>
          </a:p>
          <a:p>
            <a:pPr algn="just"/>
            <a:endParaRPr lang="en-IN" sz="9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929354"/>
          </a:xfrm>
        </p:spPr>
        <p:txBody>
          <a:bodyPr>
            <a:normAutofit fontScale="70000" lnSpcReduction="20000"/>
          </a:bodyPr>
          <a:lstStyle/>
          <a:p>
            <a:pPr algn="just"/>
            <a:r>
              <a:rPr lang="en-IN" dirty="0" smtClean="0"/>
              <a:t>karandeep Singh Talwar, Abhishek oraganti, and Mahajan, Parvin Narsale”recommendation system using apriori algorithm”,”USRD-international journal for scientific research and development, pp.183-185, vol.3, issue 01,2015.</a:t>
            </a:r>
          </a:p>
          <a:p>
            <a:pPr algn="just"/>
            <a:endParaRPr lang="en-IN" dirty="0" smtClean="0"/>
          </a:p>
          <a:p>
            <a:pPr algn="just"/>
            <a:r>
              <a:rPr lang="en-IN" dirty="0" smtClean="0"/>
              <a:t> m.Boley and h.grosskreutz.approximating the numbers of frequent sets in dense data          .knowl.inf.syst.,page65=89,2009.</a:t>
            </a:r>
          </a:p>
          <a:p>
            <a:pPr algn="just"/>
            <a:endParaRPr lang="en-IN" dirty="0" smtClean="0"/>
          </a:p>
          <a:p>
            <a:pPr algn="just"/>
            <a:r>
              <a:rPr lang="en-IN" dirty="0" smtClean="0"/>
              <a:t>Rakesh Aggarwal and Ramakrishnan Srikant,”Fast Association for data Mining       Rules”, IBM Almaden Research center, 650 Harry Road, San Jose, CA 95120.</a:t>
            </a:r>
          </a:p>
          <a:p>
            <a:pPr algn="just"/>
            <a:endParaRPr lang="en-IN" dirty="0" smtClean="0"/>
          </a:p>
          <a:p>
            <a:pPr algn="just"/>
            <a:r>
              <a:rPr lang="en-IN" dirty="0" smtClean="0"/>
              <a:t>Recommendation System hand look ,Ricci,f:;Rokeach,I;Shapira ,b.;Kantor,p.B(eds),2011,Springer.</a:t>
            </a:r>
          </a:p>
          <a:p>
            <a:pPr algn="just"/>
            <a:endParaRPr lang="en-IN" dirty="0" smtClean="0"/>
          </a:p>
          <a:p>
            <a:pPr algn="just"/>
            <a:r>
              <a:rPr lang="en-IN" dirty="0" smtClean="0"/>
              <a:t> Sarwar, B, M., Kaypis, G., Konstan, J.A., and tried, J.,”Analysis of Recommendation Algorithm for E-commerce .in Proceeding of the ACM EC”, conference.Minneapolis,MN.pp.158-167,2000.</a:t>
            </a:r>
          </a:p>
          <a:p>
            <a:pPr algn="just"/>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7200" b="1" dirty="0" smtClean="0">
                <a:solidFill>
                  <a:schemeClr val="accent1">
                    <a:lumMod val="75000"/>
                  </a:schemeClr>
                </a:solidFill>
              </a:rPr>
              <a:t>Thank you.</a:t>
            </a:r>
            <a:endParaRPr lang="en-IN" sz="7200" b="1" dirty="0">
              <a:solidFill>
                <a:schemeClr val="accent1">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chemeClr val="accent1">
                    <a:lumMod val="75000"/>
                  </a:schemeClr>
                </a:solidFill>
              </a:rPr>
              <a:t>What is Recommendation System and Its Types.</a:t>
            </a:r>
            <a:endParaRPr lang="en-IN" b="1" dirty="0"/>
          </a:p>
        </p:txBody>
      </p:sp>
      <p:sp>
        <p:nvSpPr>
          <p:cNvPr id="3" name="Content Placeholder 2"/>
          <p:cNvSpPr>
            <a:spLocks noGrp="1"/>
          </p:cNvSpPr>
          <p:nvPr>
            <p:ph idx="1"/>
          </p:nvPr>
        </p:nvSpPr>
        <p:spPr>
          <a:xfrm>
            <a:off x="457200" y="1714488"/>
            <a:ext cx="8229600" cy="4643470"/>
          </a:xfrm>
        </p:spPr>
        <p:txBody>
          <a:bodyPr>
            <a:noAutofit/>
          </a:bodyPr>
          <a:lstStyle/>
          <a:p>
            <a:pPr algn="just"/>
            <a:endParaRPr lang="en-IN" sz="2600" dirty="0" smtClean="0"/>
          </a:p>
          <a:p>
            <a:pPr algn="just"/>
            <a:r>
              <a:rPr lang="en-IN" sz="2600" dirty="0" smtClean="0"/>
              <a:t>The recommendation system is a prediction of ratings given by users for a particular item or it is a subclass of information filtering system.</a:t>
            </a:r>
          </a:p>
          <a:p>
            <a:pPr algn="just">
              <a:buNone/>
            </a:pPr>
            <a:endParaRPr lang="en-IN" sz="2600" dirty="0" smtClean="0"/>
          </a:p>
          <a:p>
            <a:pPr algn="just"/>
            <a:r>
              <a:rPr lang="en-IN" sz="2600" dirty="0" smtClean="0"/>
              <a:t> The main significance of the Recommendation system is to get some useful recommendation of different items for users.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1">
                    <a:lumMod val="75000"/>
                  </a:schemeClr>
                </a:solidFill>
              </a:rPr>
              <a:t>Types of Recommendation Syste</a:t>
            </a:r>
            <a:r>
              <a:rPr lang="en-IN" b="1" dirty="0">
                <a:solidFill>
                  <a:schemeClr val="accent1">
                    <a:lumMod val="75000"/>
                  </a:schemeClr>
                </a:solidFill>
              </a:rPr>
              <a:t>m</a:t>
            </a:r>
          </a:p>
        </p:txBody>
      </p:sp>
      <p:sp>
        <p:nvSpPr>
          <p:cNvPr id="3" name="Content Placeholder 2"/>
          <p:cNvSpPr>
            <a:spLocks noGrp="1"/>
          </p:cNvSpPr>
          <p:nvPr>
            <p:ph idx="1"/>
          </p:nvPr>
        </p:nvSpPr>
        <p:spPr>
          <a:xfrm>
            <a:off x="457200" y="1600200"/>
            <a:ext cx="8229600" cy="5257800"/>
          </a:xfrm>
        </p:spPr>
        <p:txBody>
          <a:bodyPr>
            <a:noAutofit/>
          </a:bodyPr>
          <a:lstStyle/>
          <a:p>
            <a:pPr algn="just"/>
            <a:r>
              <a:rPr lang="en-IN" sz="2800" dirty="0"/>
              <a:t>Collaborative </a:t>
            </a:r>
            <a:r>
              <a:rPr lang="en-IN" sz="2800" dirty="0" smtClean="0"/>
              <a:t>filtering.</a:t>
            </a:r>
          </a:p>
          <a:p>
            <a:pPr algn="just"/>
            <a:r>
              <a:rPr lang="en-IN" sz="2800" dirty="0" smtClean="0"/>
              <a:t>Content-based filtering. </a:t>
            </a:r>
          </a:p>
          <a:p>
            <a:pPr algn="just"/>
            <a:r>
              <a:rPr lang="en-IN" sz="2800" dirty="0"/>
              <a:t>Hybrid Recommender </a:t>
            </a:r>
            <a:r>
              <a:rPr lang="en-IN" sz="2800" dirty="0" smtClean="0"/>
              <a:t>System. </a:t>
            </a:r>
          </a:p>
          <a:p>
            <a:pPr algn="just"/>
            <a:endParaRPr lang="en-IN" sz="2800" dirty="0" smtClean="0"/>
          </a:p>
          <a:p>
            <a:pPr algn="just">
              <a:buFont typeface="Wingdings" pitchFamily="2" charset="2"/>
              <a:buChar char="Ø"/>
            </a:pPr>
            <a:r>
              <a:rPr lang="en-IN" sz="2800" dirty="0" smtClean="0"/>
              <a:t> Content-based filtering recommends items based on a comparison between the content of the items and a user profile. The content of each item is represented as a set of descriptors.</a:t>
            </a:r>
          </a:p>
          <a:p>
            <a:pPr algn="just">
              <a:buNone/>
            </a:pP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357850"/>
          </a:xfrm>
        </p:spPr>
        <p:txBody>
          <a:bodyPr>
            <a:noAutofit/>
          </a:bodyPr>
          <a:lstStyle/>
          <a:p>
            <a:pPr algn="just"/>
            <a:r>
              <a:rPr lang="en-IN" sz="2800" dirty="0" smtClean="0"/>
              <a:t>In Collaborative filtering, a model is built from users past activity it has been noticed that similar decisions </a:t>
            </a:r>
            <a:r>
              <a:rPr lang="en-IN" dirty="0" smtClean="0"/>
              <a:t>were made by new users.</a:t>
            </a:r>
          </a:p>
          <a:p>
            <a:pPr algn="just"/>
            <a:r>
              <a:rPr lang="en-IN" dirty="0" smtClean="0"/>
              <a:t>Examples- </a:t>
            </a:r>
            <a:r>
              <a:rPr lang="en-IN" sz="2800" dirty="0" smtClean="0"/>
              <a:t>are Movies, Electronic gadgets and the products in general. </a:t>
            </a:r>
          </a:p>
          <a:p>
            <a:pPr algn="just"/>
            <a:r>
              <a:rPr lang="en-IN" sz="2800" dirty="0" smtClean="0"/>
              <a:t> Recommendation </a:t>
            </a:r>
            <a:r>
              <a:rPr lang="en-IN" sz="2800" dirty="0" smtClean="0"/>
              <a:t>system is  evolved from data analyzed and from new </a:t>
            </a:r>
            <a:r>
              <a:rPr lang="en-IN" sz="2800" dirty="0" smtClean="0"/>
              <a:t>classes.</a:t>
            </a:r>
            <a:endParaRPr lang="en-IN" sz="2800" dirty="0" smtClean="0"/>
          </a:p>
          <a:p>
            <a:pPr algn="just"/>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1"/>
            <a:ext cx="8229600" cy="3429024"/>
          </a:xfrm>
        </p:spPr>
        <p:txBody>
          <a:bodyPr>
            <a:normAutofit/>
          </a:bodyPr>
          <a:lstStyle/>
          <a:p>
            <a:pPr algn="just"/>
            <a:r>
              <a:rPr lang="en-IN" sz="2800" dirty="0" smtClean="0"/>
              <a:t>Hybrid Recommender System is the combination of Collaborative based filtering and combined based filtering.</a:t>
            </a:r>
          </a:p>
          <a:p>
            <a:pPr algn="just"/>
            <a:r>
              <a:rPr lang="en-IN" sz="2800" dirty="0" smtClean="0"/>
              <a:t> A hybrid approach can be applied in many ways by making collaborative and content-based work separately and then combining them.</a:t>
            </a:r>
          </a:p>
          <a:p>
            <a:pPr algn="just"/>
            <a:endParaRPr lang="en-IN" sz="3600" dirty="0"/>
          </a:p>
        </p:txBody>
      </p:sp>
      <p:cxnSp>
        <p:nvCxnSpPr>
          <p:cNvPr id="25608" name="AutoShape 8"/>
          <p:cNvCxnSpPr>
            <a:cxnSpLocks noChangeShapeType="1"/>
          </p:cNvCxnSpPr>
          <p:nvPr/>
        </p:nvCxnSpPr>
        <p:spPr bwMode="auto">
          <a:xfrm flipV="1">
            <a:off x="6143636" y="5500702"/>
            <a:ext cx="0" cy="231775"/>
          </a:xfrm>
          <a:prstGeom prst="straightConnector1">
            <a:avLst/>
          </a:prstGeom>
          <a:noFill/>
          <a:ln w="9525">
            <a:noFill/>
            <a:miter lim="800000"/>
            <a:headEnd/>
            <a:tailEnd/>
          </a:ln>
        </p:spPr>
      </p:cxnSp>
      <p:pic>
        <p:nvPicPr>
          <p:cNvPr id="1026" name="Picture 2"/>
          <p:cNvPicPr>
            <a:picLocks noChangeAspect="1" noChangeArrowheads="1"/>
          </p:cNvPicPr>
          <p:nvPr/>
        </p:nvPicPr>
        <p:blipFill>
          <a:blip r:embed="rId2"/>
          <a:srcRect/>
          <a:stretch>
            <a:fillRect/>
          </a:stretch>
        </p:blipFill>
        <p:spPr bwMode="auto">
          <a:xfrm>
            <a:off x="1142976" y="3000372"/>
            <a:ext cx="6429375" cy="35052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solidFill>
                  <a:schemeClr val="accent1">
                    <a:lumMod val="75000"/>
                  </a:schemeClr>
                </a:solidFill>
              </a:rPr>
              <a:t>Why would businesses want to implement this?</a:t>
            </a:r>
            <a:r>
              <a:rPr lang="en-IN" b="1" dirty="0" smtClean="0"/>
              <a:t/>
            </a:r>
            <a:br>
              <a:rPr lang="en-IN" b="1" dirty="0" smtClean="0"/>
            </a:br>
            <a:endParaRPr lang="en-IN" b="1" dirty="0"/>
          </a:p>
        </p:txBody>
      </p:sp>
      <p:sp>
        <p:nvSpPr>
          <p:cNvPr id="3" name="Content Placeholder 2"/>
          <p:cNvSpPr>
            <a:spLocks noGrp="1"/>
          </p:cNvSpPr>
          <p:nvPr>
            <p:ph idx="1"/>
          </p:nvPr>
        </p:nvSpPr>
        <p:spPr/>
        <p:txBody>
          <a:bodyPr>
            <a:normAutofit/>
          </a:bodyPr>
          <a:lstStyle/>
          <a:p>
            <a:pPr algn="just"/>
            <a:r>
              <a:rPr lang="en-IN" sz="2800" dirty="0" smtClean="0"/>
              <a:t>It provides personalization-so individual approach will be shown to each customer based on their past purchases and preferences.</a:t>
            </a:r>
          </a:p>
          <a:p>
            <a:pPr algn="just"/>
            <a:endParaRPr lang="en-IN" sz="2800" dirty="0" smtClean="0"/>
          </a:p>
          <a:p>
            <a:pPr algn="just"/>
            <a:r>
              <a:rPr lang="en-IN" sz="2800" dirty="0" smtClean="0"/>
              <a:t>It provides information about the customer-by learning more about the buyers they can make better business decisions.</a:t>
            </a:r>
          </a:p>
          <a:p>
            <a:pPr algn="just">
              <a:buNone/>
            </a:pP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857256"/>
          </a:xfrm>
        </p:spPr>
        <p:txBody>
          <a:bodyPr>
            <a:normAutofit/>
          </a:bodyPr>
          <a:lstStyle/>
          <a:p>
            <a:r>
              <a:rPr lang="en-IN" sz="4000" b="1" dirty="0" smtClean="0">
                <a:solidFill>
                  <a:schemeClr val="accent1">
                    <a:lumMod val="75000"/>
                  </a:schemeClr>
                </a:solidFill>
              </a:rPr>
              <a:t>Apriori Algorithm</a:t>
            </a:r>
            <a:endParaRPr lang="en-IN" sz="4000" b="1" dirty="0">
              <a:solidFill>
                <a:schemeClr val="accent1">
                  <a:lumMod val="75000"/>
                </a:schemeClr>
              </a:solidFill>
            </a:endParaRPr>
          </a:p>
        </p:txBody>
      </p:sp>
      <p:sp>
        <p:nvSpPr>
          <p:cNvPr id="3" name="Content Placeholder 2"/>
          <p:cNvSpPr>
            <a:spLocks noGrp="1"/>
          </p:cNvSpPr>
          <p:nvPr>
            <p:ph idx="1"/>
          </p:nvPr>
        </p:nvSpPr>
        <p:spPr>
          <a:xfrm>
            <a:off x="357158" y="642918"/>
            <a:ext cx="8072494" cy="6215082"/>
          </a:xfrm>
        </p:spPr>
        <p:txBody>
          <a:bodyPr>
            <a:noAutofit/>
          </a:bodyPr>
          <a:lstStyle/>
          <a:p>
            <a:pPr algn="just">
              <a:buNone/>
            </a:pPr>
            <a:endParaRPr lang="en-IN" sz="2700" dirty="0" smtClean="0"/>
          </a:p>
          <a:p>
            <a:pPr algn="just"/>
            <a:r>
              <a:rPr lang="en-IN" sz="2700" dirty="0" smtClean="0"/>
              <a:t>The Apriori Algorithm is an influential algorithm for mining frequent item sets for boolean association rules.</a:t>
            </a:r>
          </a:p>
          <a:p>
            <a:pPr algn="just"/>
            <a:r>
              <a:rPr lang="en-IN" sz="2700" dirty="0" smtClean="0"/>
              <a:t>  Apriori uses a ”Bottom-Up“ approach ,where frequent subsets are extended one item at a time.</a:t>
            </a:r>
          </a:p>
          <a:p>
            <a:pPr algn="just"/>
            <a:r>
              <a:rPr lang="en-IN" sz="2700" dirty="0" smtClean="0"/>
              <a:t> Apriori  is designation to operate on a database containing transactions </a:t>
            </a:r>
          </a:p>
          <a:p>
            <a:pPr algn="just"/>
            <a:r>
              <a:rPr lang="en-IN" sz="2700" dirty="0" smtClean="0"/>
              <a:t>Example - a collection of items bought by customer or detail of a website frequentation. </a:t>
            </a:r>
          </a:p>
          <a:p>
            <a:pPr algn="just"/>
            <a:endParaRPr lang="en-IN" sz="2700" dirty="0" smtClean="0"/>
          </a:p>
          <a:p>
            <a:pPr algn="just"/>
            <a:endParaRPr lang="en-IN" sz="2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1">
                    <a:lumMod val="75000"/>
                  </a:schemeClr>
                </a:solidFill>
              </a:rPr>
              <a:t>Key Concepts</a:t>
            </a:r>
            <a:endParaRPr lang="en-IN" b="1" dirty="0">
              <a:solidFill>
                <a:schemeClr val="accent1">
                  <a:lumMod val="75000"/>
                </a:schemeClr>
              </a:solidFill>
            </a:endParaRPr>
          </a:p>
        </p:txBody>
      </p:sp>
      <p:sp>
        <p:nvSpPr>
          <p:cNvPr id="5" name="Content Placeholder 4"/>
          <p:cNvSpPr>
            <a:spLocks noGrp="1"/>
          </p:cNvSpPr>
          <p:nvPr>
            <p:ph idx="1"/>
          </p:nvPr>
        </p:nvSpPr>
        <p:spPr/>
        <p:txBody>
          <a:bodyPr>
            <a:noAutofit/>
          </a:bodyPr>
          <a:lstStyle/>
          <a:p>
            <a:r>
              <a:rPr lang="en-IN" sz="2800" u="sng" dirty="0" smtClean="0"/>
              <a:t>Frequent  Item sets</a:t>
            </a:r>
            <a:r>
              <a:rPr lang="en-IN" sz="2800" dirty="0" smtClean="0"/>
              <a:t>: All the sets which contain the item with the minimum support (denoted L</a:t>
            </a:r>
            <a:r>
              <a:rPr lang="en-IN" sz="2400" dirty="0" smtClean="0"/>
              <a:t>i</a:t>
            </a:r>
            <a:r>
              <a:rPr lang="en-IN" sz="2800" dirty="0" smtClean="0"/>
              <a:t> for i</a:t>
            </a:r>
            <a:r>
              <a:rPr lang="en-IN" sz="2000" dirty="0" smtClean="0"/>
              <a:t>th</a:t>
            </a:r>
            <a:r>
              <a:rPr lang="en-IN" sz="2800" dirty="0" smtClean="0"/>
              <a:t> items).</a:t>
            </a:r>
          </a:p>
          <a:p>
            <a:pPr algn="just"/>
            <a:r>
              <a:rPr lang="en-IN" sz="2800" u="sng" dirty="0" smtClean="0"/>
              <a:t>Apriori properties</a:t>
            </a:r>
            <a:r>
              <a:rPr lang="en-IN" sz="2800" dirty="0" smtClean="0"/>
              <a:t>: Any Subset of frequent items must be frequent.</a:t>
            </a:r>
          </a:p>
          <a:p>
            <a:r>
              <a:rPr lang="en-IN" sz="2800" u="sng" dirty="0" smtClean="0"/>
              <a:t>Join operations</a:t>
            </a:r>
            <a:r>
              <a:rPr lang="en-IN" sz="2800" dirty="0" smtClean="0"/>
              <a:t>: To find L</a:t>
            </a:r>
            <a:r>
              <a:rPr lang="en-IN" sz="2000" dirty="0" smtClean="0"/>
              <a:t>k</a:t>
            </a:r>
            <a:r>
              <a:rPr lang="en-IN" sz="2800" dirty="0" smtClean="0"/>
              <a:t>, a Set of candidate K-item sets is generated by joining Lk-1 with itself.</a:t>
            </a:r>
            <a:endParaRPr lang="en-IN"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TotalTime>
  <Words>1293</Words>
  <Application>Microsoft Office PowerPoint</Application>
  <PresentationFormat>On-screen Show (4:3)</PresentationFormat>
  <Paragraphs>121</Paragraphs>
  <Slides>24</Slides>
  <Notes>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Slide 1</vt:lpstr>
      <vt:lpstr>Agenda</vt:lpstr>
      <vt:lpstr>What is Recommendation System and Its Types.</vt:lpstr>
      <vt:lpstr>Types of Recommendation System</vt:lpstr>
      <vt:lpstr>Slide 5</vt:lpstr>
      <vt:lpstr>Slide 6</vt:lpstr>
      <vt:lpstr> Why would businesses want to implement this? </vt:lpstr>
      <vt:lpstr>Apriori Algorithm</vt:lpstr>
      <vt:lpstr>Key Concepts</vt:lpstr>
      <vt:lpstr>Application of Apriori Algorithm</vt:lpstr>
      <vt:lpstr>Market Basket Analysis</vt:lpstr>
      <vt:lpstr>The Apriori Algorithm</vt:lpstr>
      <vt:lpstr> Pseudo-code: </vt:lpstr>
      <vt:lpstr>Limitations </vt:lpstr>
      <vt:lpstr>Apriori Advantages/Disadvantages </vt:lpstr>
      <vt:lpstr>Methodology</vt:lpstr>
      <vt:lpstr>Methodology(cont)</vt:lpstr>
      <vt:lpstr>Slide 18</vt:lpstr>
      <vt:lpstr>Slide 19</vt:lpstr>
      <vt:lpstr>Results And Discussion</vt:lpstr>
      <vt:lpstr>Slide 21</vt:lpstr>
      <vt:lpstr>References</vt:lpstr>
      <vt:lpstr>Slide 23</vt:lpstr>
      <vt:lpstr>Thank you.</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32</cp:revision>
  <dcterms:created xsi:type="dcterms:W3CDTF">2018-11-19T12:42:54Z</dcterms:created>
  <dcterms:modified xsi:type="dcterms:W3CDTF">2018-11-26T05:38:01Z</dcterms:modified>
</cp:coreProperties>
</file>