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a:t>Submitted by:</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51BAE8A3-35E5-4577-870C-03FB0188DCF5}">
      <dgm:prSet/>
      <dgm:spPr/>
      <dgm:t>
        <a:bodyPr/>
        <a:lstStyle/>
        <a:p>
          <a:r>
            <a:rPr lang="en-US" dirty="0" smtClean="0"/>
            <a:t>Abir Dey</a:t>
          </a:r>
          <a:endParaRPr lang="en-US" dirty="0"/>
        </a:p>
      </dgm:t>
    </dgm:pt>
    <dgm:pt modelId="{0D5F4866-8130-41AA-AABD-434802D05C88}" type="parTrans" cxnId="{4BD2C0E2-B312-43AD-9CB9-81BDBF3FAC13}">
      <dgm:prSet/>
      <dgm:spPr/>
      <dgm:t>
        <a:bodyPr/>
        <a:lstStyle/>
        <a:p>
          <a:endParaRPr lang="en-US"/>
        </a:p>
      </dgm:t>
    </dgm:pt>
    <dgm:pt modelId="{329EF480-84A7-4A45-AB72-1D3CA1340320}" type="sibTrans" cxnId="{4BD2C0E2-B312-43AD-9CB9-81BDBF3FAC13}">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t>
        <a:bodyPr/>
        <a:lstStyle/>
        <a:p>
          <a:endParaRPr lang="en-US"/>
        </a:p>
      </dgm:t>
    </dgm:pt>
    <dgm:pt modelId="{67463B7A-DAC8-4F9C-A77F-C75164462717}" type="pres">
      <dgm:prSet presAssocID="{F423E178-7000-4FB0-986C-DD30E98C9581}" presName="thickLine" presStyleLbl="alignNode1" presStyleIdx="0" presStyleCnt="2"/>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2"/>
      <dgm:spPr/>
      <dgm:t>
        <a:bodyPr/>
        <a:lstStyle/>
        <a:p>
          <a:endParaRPr lang="en-US"/>
        </a:p>
      </dgm:t>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2"/>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2"/>
      <dgm:spPr/>
      <dgm:t>
        <a:bodyPr/>
        <a:lstStyle/>
        <a:p>
          <a:endParaRPr lang="en-US"/>
        </a:p>
      </dgm:t>
    </dgm:pt>
    <dgm:pt modelId="{C319B701-E17C-4AFD-BB2F-88F7C45FC8CE}" type="pres">
      <dgm:prSet presAssocID="{51BAE8A3-35E5-4577-870C-03FB0188DCF5}" presName="vert1" presStyleCnt="0"/>
      <dgm:spPr/>
    </dgm:pt>
  </dgm:ptLst>
  <dgm:cxnLst>
    <dgm:cxn modelId="{4BD2C0E2-B312-43AD-9CB9-81BDBF3FAC13}" srcId="{4F7AC5AB-FCBC-43D5-B6CD-60032A7602F4}" destId="{51BAE8A3-35E5-4577-870C-03FB0188DCF5}" srcOrd="1" destOrd="0" parTransId="{0D5F4866-8130-41AA-AABD-434802D05C88}" sibTransId="{329EF480-84A7-4A45-AB72-1D3CA1340320}"/>
    <dgm:cxn modelId="{A36508D4-6A77-4072-80C6-3343AB91F030}" type="presOf" srcId="{51BAE8A3-35E5-4577-870C-03FB0188DCF5}" destId="{AFC16ECD-7213-44F8-978E-031E440C9D20}" srcOrd="0" destOrd="0" presId="urn:microsoft.com/office/officeart/2008/layout/LinedList"/>
    <dgm:cxn modelId="{51A81949-C7F6-4CFA-A460-595D7DE689B0}" type="presOf" srcId="{F423E178-7000-4FB0-986C-DD30E98C9581}" destId="{E2D96986-8269-4916-B6E8-66ABDC7E4C2F}" srcOrd="0" destOrd="0" presId="urn:microsoft.com/office/officeart/2008/layout/LinedList"/>
    <dgm:cxn modelId="{260489F2-C7F4-4BE1-AC32-B3DEE4E3C296}" type="presOf" srcId="{4F7AC5AB-FCBC-43D5-B6CD-60032A7602F4}" destId="{12745AD8-9A9C-4C2E-8439-F72597DEFFCE}" srcOrd="0" destOrd="0" presId="urn:microsoft.com/office/officeart/2008/layout/LinedList"/>
    <dgm:cxn modelId="{63CADD3F-9CC1-4680-AFB8-1942FFEF3E1E}" srcId="{4F7AC5AB-FCBC-43D5-B6CD-60032A7602F4}" destId="{F423E178-7000-4FB0-986C-DD30E98C9581}" srcOrd="0" destOrd="0" parTransId="{847A099C-745B-42FA-A13D-4ABD5E6536EB}" sibTransId="{62EDC601-3915-4D41-99B4-CFD1636BECCB}"/>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405F4A7B-FF86-48AC-BAC6-30705E88F185}" type="presParOf" srcId="{12745AD8-9A9C-4C2E-8439-F72597DEFFCE}" destId="{4D133A35-1B56-4295-B1D2-9F7028C224D3}" srcOrd="2" destOrd="0" presId="urn:microsoft.com/office/officeart/2008/layout/LinedList"/>
    <dgm:cxn modelId="{51AE26B7-DB97-4F90-9A71-D6A5B81E1A2A}" type="presParOf" srcId="{12745AD8-9A9C-4C2E-8439-F72597DEFFCE}" destId="{56D15577-9928-4754-A9E4-D696B5ADD503}" srcOrd="3" destOrd="0" presId="urn:microsoft.com/office/officeart/2008/layout/LinedList"/>
    <dgm:cxn modelId="{FD7D3E43-3C8D-4DD9-8358-0E264428AF2F}" type="presParOf" srcId="{56D15577-9928-4754-A9E4-D696B5ADD503}" destId="{AFC16ECD-7213-44F8-978E-031E440C9D20}" srcOrd="0" destOrd="0" presId="urn:microsoft.com/office/officeart/2008/layout/LinedList"/>
    <dgm:cxn modelId="{B019FD43-59E6-4CAF-A1EF-F03687C5D3ED}" type="presParOf" srcId="{56D15577-9928-4754-A9E4-D696B5ADD503}" destId="{C319B701-E17C-4AFD-BB2F-88F7C45FC8C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t>
        <a:bodyPr/>
        <a:lstStyle/>
        <a:p>
          <a:endParaRPr lang="en-US"/>
        </a:p>
      </dgm:t>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t>
        <a:bodyPr/>
        <a:lstStyle/>
        <a:p>
          <a:endParaRPr lang="en-US"/>
        </a:p>
      </dgm:t>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t>
        <a:bodyPr/>
        <a:lstStyle/>
        <a:p>
          <a:endParaRPr lang="en-US"/>
        </a:p>
      </dgm:t>
    </dgm:pt>
    <dgm:pt modelId="{2CCD6D9A-8DF0-4353-B898-3B8F4E38EDFA}" type="pres">
      <dgm:prSet presAssocID="{AB8B5C61-1586-410E-AB75-41387B8171FA}" presName="vert1" presStyleCnt="0"/>
      <dgm:spPr/>
    </dgm:pt>
  </dgm:ptLst>
  <dgm:cxnLst>
    <dgm:cxn modelId="{761ECC7A-2D17-4ACD-8761-F6EC163089AB}" srcId="{A528DA26-2D43-4893-B958-B3189115DB65}" destId="{2921BDB6-26DE-46C1-81C5-CD26CC3A276A}" srcOrd="0" destOrd="0" parTransId="{C14BC364-BBD5-4D44-8759-4357F53B2078}" sibTransId="{9EA032CA-CADD-4FA2-B615-C8914B05C5E0}"/>
    <dgm:cxn modelId="{8DD8F351-F417-4E82-8030-4D374FA45112}" type="presOf" srcId="{2921BDB6-26DE-46C1-81C5-CD26CC3A276A}" destId="{01ED00AC-7303-43B8-91E3-320EBD40BDE6}" srcOrd="0" destOrd="0" presId="urn:microsoft.com/office/officeart/2008/layout/LinedLi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t>There is the </a:t>
          </a:r>
          <a:r>
            <a:rPr lang="en-IN" b="1" i="0" dirty="0" err="1"/>
            <a:t>n_estimators</a:t>
          </a:r>
          <a:r>
            <a:rPr lang="en-IN" b="1" i="0" dirty="0"/>
            <a:t> </a:t>
          </a:r>
          <a:r>
            <a:rPr lang="en-IN" b="0" i="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a:t>max_features,</a:t>
          </a:r>
          <a:r>
            <a:rPr lang="en-IN" b="0" i="0"/>
            <a:t> which is the maximum number of features random forest considers to split a node. Sklearn provides several options, all described in the documentation.</a:t>
          </a:r>
          <a:endParaRPr lang="en-US"/>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a:t>The last important hyperparameter is </a:t>
          </a:r>
          <a:r>
            <a:rPr lang="en-IN" b="1" i="0"/>
            <a:t>min_sample_leaf. </a:t>
          </a:r>
          <a:r>
            <a:rPr lang="en-IN" b="0" i="0"/>
            <a:t>This determines the minimum number of leafs required to split an internal node</a:t>
          </a:r>
          <a:endParaRPr lang="en-US"/>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t>
        <a:bodyPr/>
        <a:lstStyle/>
        <a:p>
          <a:endParaRPr lang="en-US"/>
        </a:p>
      </dgm:t>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dgm:spPr/>
      <dgm:t>
        <a:bodyPr/>
        <a:lstStyle/>
        <a:p>
          <a:endParaRPr lang="en-US"/>
        </a:p>
      </dgm:t>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t>
        <a:bodyPr/>
        <a:lstStyle/>
        <a:p>
          <a:endParaRPr lang="en-US"/>
        </a:p>
      </dgm:t>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t>
        <a:bodyPr/>
        <a:lstStyle/>
        <a:p>
          <a:endParaRPr lang="en-US"/>
        </a:p>
      </dgm:t>
    </dgm:pt>
    <dgm:pt modelId="{C734F844-1357-4BA1-880B-377567641B86}" type="pres">
      <dgm:prSet presAssocID="{8036CE78-8288-49C2-B2DD-4AD0598B9B43}" presName="vert1" presStyleCnt="0"/>
      <dgm:spPr/>
    </dgm:pt>
  </dgm:ptLst>
  <dgm:cxnLst>
    <dgm:cxn modelId="{F5413DCA-F829-4281-9FF5-D2C40C5BB15A}" srcId="{69D8CFB3-B232-478E-9101-9134BD69F97D}" destId="{C10C90D4-77D0-418D-AD3C-701ED4779A01}" srcOrd="1" destOrd="0" parTransId="{DD99BC0F-EC9D-4A99-B5E0-D0029B706AA6}" sibTransId="{5A67E0B0-B796-46E9-B35A-4C75529DED48}"/>
    <dgm:cxn modelId="{F542D6DA-2624-45FF-AAAB-2C80D1ED592B}" type="presOf" srcId="{C10C90D4-77D0-418D-AD3C-701ED4779A01}" destId="{23DECE35-9FE4-41FF-905E-6A3AB9CAAFB9}" srcOrd="0" destOrd="0" presId="urn:microsoft.com/office/officeart/2008/layout/LinedList"/>
    <dgm:cxn modelId="{E9073DD3-5C01-4DAF-BFF2-25D176A0C3F5}" srcId="{69D8CFB3-B232-478E-9101-9134BD69F97D}" destId="{4B904F8D-D32F-41CC-826F-56832CCD5CD3}" srcOrd="0" destOrd="0" parTransId="{630F7D1B-F2F6-40B4-A2E7-6731F07C398C}" sibTransId="{D43593AD-49FF-40E7-A9AD-4D037031DFDD}"/>
    <dgm:cxn modelId="{4EE49640-53CD-43EF-ACBB-E22ED559B677}" srcId="{69D8CFB3-B232-478E-9101-9134BD69F97D}" destId="{8036CE78-8288-49C2-B2DD-4AD0598B9B43}" srcOrd="2" destOrd="0" parTransId="{DB3DF5F7-1BBA-41BA-9E22-D8E9C90622CF}" sibTransId="{8E4F5641-40C9-4AB0-B683-02F78E540CD5}"/>
    <dgm:cxn modelId="{3EB699F4-D95D-44B7-8417-07F38E099853}" type="presOf" srcId="{8036CE78-8288-49C2-B2DD-4AD0598B9B43}" destId="{07869DF0-0298-4C32-8887-2A3B4E0ABCDC}" srcOrd="0" destOrd="0" presId="urn:microsoft.com/office/officeart/2008/layout/LinedList"/>
    <dgm:cxn modelId="{09AE959C-8662-4B6D-8A0C-ED1B4930953D}" type="presOf" srcId="{69D8CFB3-B232-478E-9101-9134BD69F97D}" destId="{6F2BAA9C-39FB-4C4D-8474-F02A931B4154}"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t>
        <a:bodyPr/>
        <a:lstStyle/>
        <a:p>
          <a:endParaRPr lang="en-US"/>
        </a:p>
      </dgm:t>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t>
        <a:bodyPr/>
        <a:lstStyle/>
        <a:p>
          <a:endParaRPr lang="en-US"/>
        </a:p>
      </dgm:t>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t>
        <a:bodyPr/>
        <a:lstStyle/>
        <a:p>
          <a:endParaRPr lang="en-US"/>
        </a:p>
      </dgm:t>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t>
        <a:bodyPr/>
        <a:lstStyle/>
        <a:p>
          <a:endParaRPr lang="en-US"/>
        </a:p>
      </dgm:t>
    </dgm:pt>
    <dgm:pt modelId="{57B821E7-BCDE-4723-86AD-23F3B0CE6AEA}" type="pres">
      <dgm:prSet presAssocID="{C173A99E-AA63-433E-86E1-23F33A84740A}" presName="vert1" presStyleCnt="0"/>
      <dgm:spPr/>
    </dgm:pt>
  </dgm:ptLst>
  <dgm:cxnLst>
    <dgm:cxn modelId="{583D5445-86F3-486E-9437-1B9D5D370818}" srcId="{526FE0A5-BAB8-473B-9E3E-D03C3E2BE63D}" destId="{C173A99E-AA63-433E-86E1-23F33A84740A}" srcOrd="2" destOrd="0" parTransId="{C47B4488-60A6-437C-B81E-86D66AD0E223}" sibTransId="{9BD67285-F5AC-4699-822D-57C018897E0F}"/>
    <dgm:cxn modelId="{F7900276-2C4D-4981-BA7B-2FBA52146B7C}" srcId="{526FE0A5-BAB8-473B-9E3E-D03C3E2BE63D}" destId="{5A87BA4C-21B2-48C3-ADE3-F9A41444080A}" srcOrd="0" destOrd="0" parTransId="{70D21DE7-126B-4E85-95BA-2DD3CFC588EF}" sibTransId="{76720BA9-9C75-45C9-83D1-78328DDD411D}"/>
    <dgm:cxn modelId="{8F3A3555-1B9E-4495-A7AA-574F6252546B}" type="presOf" srcId="{526FE0A5-BAB8-473B-9E3E-D03C3E2BE63D}" destId="{65EB5D8E-221B-4868-9A87-50FABAABEBBC}"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FE2C4099-3138-464B-BC45-8C9EA7CC33C8}" type="presOf" srcId="{A6F9FECF-9731-490C-8B02-94916DE4EEF7}" destId="{19C0FC01-CE51-4101-8F0C-392A28AF34DE}" srcOrd="0" destOrd="0" presId="urn:microsoft.com/office/officeart/2008/layout/LinedList"/>
    <dgm:cxn modelId="{43B65CC8-3133-4C8A-88F1-1F25F920B421}" type="presOf" srcId="{C173A99E-AA63-433E-86E1-23F33A84740A}" destId="{B29F0975-FF24-4C9D-91F5-4C6A88FEF448}" srcOrd="0" destOrd="0" presId="urn:microsoft.com/office/officeart/2008/layout/LinedList"/>
    <dgm:cxn modelId="{8B0AC350-A95B-4E89-B0B0-98B0192BD118}" type="presOf" srcId="{5A87BA4C-21B2-48C3-ADE3-F9A41444080A}" destId="{75279DC8-1AAE-4622-A779-3136A268FE54}" srcOrd="0" destOrd="0" presId="urn:microsoft.com/office/officeart/2008/layout/LinedList"/>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en-US" sz="6500" b="1" kern="1200" dirty="0"/>
            <a:t>Submitted by:</a:t>
          </a:r>
          <a:endParaRPr lang="en-US" sz="6500" kern="1200" dirty="0"/>
        </a:p>
      </dsp:txBody>
      <dsp:txXfrm>
        <a:off x="0" y="0"/>
        <a:ext cx="6492875" cy="2552700"/>
      </dsp:txXfrm>
    </dsp:sp>
    <dsp:sp modelId="{4D133A35-1B56-4295-B1D2-9F7028C224D3}">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16ECD-7213-44F8-978E-031E440C9D20}">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lvl="0" algn="l" defTabSz="2889250">
            <a:lnSpc>
              <a:spcPct val="90000"/>
            </a:lnSpc>
            <a:spcBef>
              <a:spcPct val="0"/>
            </a:spcBef>
            <a:spcAft>
              <a:spcPct val="35000"/>
            </a:spcAft>
          </a:pPr>
          <a:r>
            <a:rPr lang="en-US" sz="6500" kern="1200" dirty="0" smtClean="0"/>
            <a:t>Abir Dey</a:t>
          </a:r>
          <a:endParaRPr lang="en-US" sz="6500" kern="1200" dirty="0"/>
        </a:p>
      </dsp:txBody>
      <dsp:txXfrm>
        <a:off x="0" y="2552700"/>
        <a:ext cx="6492875" cy="2552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IN" sz="26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0" i="0" kern="1200" dirty="0"/>
            <a:t>There is the </a:t>
          </a:r>
          <a:r>
            <a:rPr lang="en-IN" sz="2000" b="1" i="0" kern="1200" dirty="0" err="1"/>
            <a:t>n_estimators</a:t>
          </a:r>
          <a:r>
            <a:rPr lang="en-IN" sz="2000" b="1" i="0" kern="1200" dirty="0"/>
            <a:t> </a:t>
          </a:r>
          <a:r>
            <a:rPr lang="en-IN" sz="2000" b="0" i="0" kern="1200" dirty="0"/>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p>
      </dsp:txBody>
      <dsp:txXfrm>
        <a:off x="0" y="2703"/>
        <a:ext cx="6900512" cy="1843578"/>
      </dsp:txXfrm>
    </dsp:sp>
    <dsp:sp modelId="{446D05D4-CFCD-447E-B0A6-AE8D8587191B}">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1" i="0" kern="1200"/>
            <a:t>max_features,</a:t>
          </a:r>
          <a:r>
            <a:rPr lang="en-IN" sz="2000" b="0" i="0" kern="1200"/>
            <a:t> which is the maximum number of features random forest considers to split a node. Sklearn provides several options, all described in the documentation.</a:t>
          </a:r>
          <a:endParaRPr lang="en-US" sz="2000" kern="1200"/>
        </a:p>
      </dsp:txBody>
      <dsp:txXfrm>
        <a:off x="0" y="1846281"/>
        <a:ext cx="6900512" cy="1843578"/>
      </dsp:txXfrm>
    </dsp:sp>
    <dsp:sp modelId="{3BF9D3B1-E454-4372-B52B-E72033D071E7}">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IN" sz="2000" b="0" i="0" kern="1200"/>
            <a:t>The last important hyperparameter is </a:t>
          </a:r>
          <a:r>
            <a:rPr lang="en-IN" sz="2000" b="1" i="0" kern="1200"/>
            <a:t>min_sample_leaf. </a:t>
          </a:r>
          <a:r>
            <a:rPr lang="en-IN" sz="2000" b="0" i="0" kern="1200"/>
            <a:t>This determines the minimum number of leafs required to split an internal node</a:t>
          </a:r>
          <a:endParaRPr lang="en-US" sz="2000" kern="1200"/>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The </a:t>
          </a:r>
          <a:r>
            <a:rPr lang="en-IN" sz="1900" b="1" i="0" kern="1200"/>
            <a:t>n_jobs</a:t>
          </a:r>
          <a:r>
            <a:rPr lang="en-IN" sz="1900" b="0" i="0" kern="1200"/>
            <a:t> hyperparameter tells the engine how many processors it is allowed to use. If it has a value of one, it can only use one processor. A value of “-1” means that there is no limit.</a:t>
          </a:r>
          <a:endParaRPr lang="en-US" sz="1900" kern="120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The</a:t>
          </a:r>
          <a:r>
            <a:rPr lang="en-IN" sz="1900" b="1" i="0" kern="1200"/>
            <a:t> random_state </a:t>
          </a:r>
          <a:r>
            <a:rPr lang="en-IN" sz="1900" b="0" i="0" kern="1200"/>
            <a:t>hyperparameter makes the model’s output replicable. The model will always produce the same results when it has a definite value of random_state and if it has been given the same hyperparameters and the same training data.</a:t>
          </a:r>
          <a:endParaRPr lang="en-US" sz="19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IN" sz="1900" b="0" i="0" kern="1200"/>
            <a:t>here is the </a:t>
          </a:r>
          <a:r>
            <a:rPr lang="en-IN" sz="1900" b="1" i="0" kern="1200"/>
            <a:t>oob_score</a:t>
          </a:r>
          <a:r>
            <a:rPr lang="en-IN" sz="19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9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95A2-DC29-459E-8423-D90334ACAF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2097EA-A385-4236-A884-31AAC4FA8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0AE331-8913-4B98-92F1-132E43849C18}"/>
              </a:ext>
            </a:extLst>
          </p:cNvPr>
          <p:cNvSpPr>
            <a:spLocks noGrp="1"/>
          </p:cNvSpPr>
          <p:nvPr>
            <p:ph type="dt" sz="half" idx="10"/>
          </p:nvPr>
        </p:nvSpPr>
        <p:spPr/>
        <p:txBody>
          <a:bodyPr/>
          <a:lstStyle/>
          <a:p>
            <a:fld id="{6EEB61F6-5CA1-4CA0-A649-4B4CAC4B93DA}" type="datetimeFigureOut">
              <a:rPr lang="en-IN" smtClean="0"/>
              <a:t>07-03-2023</a:t>
            </a:fld>
            <a:endParaRPr lang="en-IN"/>
          </a:p>
        </p:txBody>
      </p:sp>
      <p:sp>
        <p:nvSpPr>
          <p:cNvPr id="5" name="Footer Placeholder 4">
            <a:extLst>
              <a:ext uri="{FF2B5EF4-FFF2-40B4-BE49-F238E27FC236}">
                <a16:creationId xmlns:a16="http://schemas.microsoft.com/office/drawing/2014/main" id="{CDA9658F-79EF-47E4-90CB-B506C2E618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2DAC0-15AE-4060-8BCD-660059B3D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40855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209B-5F1A-4A0B-B231-45C01A85B5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78451F-DDDB-4DBE-B231-6F707170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FDDDB-8B09-4C4E-8E9E-7EA38DC9C736}"/>
              </a:ext>
            </a:extLst>
          </p:cNvPr>
          <p:cNvSpPr>
            <a:spLocks noGrp="1"/>
          </p:cNvSpPr>
          <p:nvPr>
            <p:ph type="dt" sz="half" idx="10"/>
          </p:nvPr>
        </p:nvSpPr>
        <p:spPr/>
        <p:txBody>
          <a:bodyPr/>
          <a:lstStyle/>
          <a:p>
            <a:fld id="{6EEB61F6-5CA1-4CA0-A649-4B4CAC4B93DA}" type="datetimeFigureOut">
              <a:rPr lang="en-IN" smtClean="0"/>
              <a:t>07-03-2023</a:t>
            </a:fld>
            <a:endParaRPr lang="en-IN"/>
          </a:p>
        </p:txBody>
      </p:sp>
      <p:sp>
        <p:nvSpPr>
          <p:cNvPr id="5" name="Footer Placeholder 4">
            <a:extLst>
              <a:ext uri="{FF2B5EF4-FFF2-40B4-BE49-F238E27FC236}">
                <a16:creationId xmlns:a16="http://schemas.microsoft.com/office/drawing/2014/main" id="{5CBC0C51-1E6E-496D-9EFB-DA2DAAB2C8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5422B-650F-4FEE-B600-F7879F7AE4CC}"/>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8044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86C40-8B75-4E90-9DE4-8B7E70AEF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EFE13-816E-43BB-A477-A35F736928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543A7-B369-4275-BCF4-519E675E5E08}"/>
              </a:ext>
            </a:extLst>
          </p:cNvPr>
          <p:cNvSpPr>
            <a:spLocks noGrp="1"/>
          </p:cNvSpPr>
          <p:nvPr>
            <p:ph type="dt" sz="half" idx="10"/>
          </p:nvPr>
        </p:nvSpPr>
        <p:spPr/>
        <p:txBody>
          <a:bodyPr/>
          <a:lstStyle/>
          <a:p>
            <a:fld id="{6EEB61F6-5CA1-4CA0-A649-4B4CAC4B93DA}" type="datetimeFigureOut">
              <a:rPr lang="en-IN" smtClean="0"/>
              <a:t>07-03-2023</a:t>
            </a:fld>
            <a:endParaRPr lang="en-IN"/>
          </a:p>
        </p:txBody>
      </p:sp>
      <p:sp>
        <p:nvSpPr>
          <p:cNvPr id="5" name="Footer Placeholder 4">
            <a:extLst>
              <a:ext uri="{FF2B5EF4-FFF2-40B4-BE49-F238E27FC236}">
                <a16:creationId xmlns:a16="http://schemas.microsoft.com/office/drawing/2014/main" id="{2923A989-6EB0-4A9D-ABEC-0F6CB91EB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76165-BE76-41B6-93C8-9B893B4802A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2696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F044-32C2-4E70-91EE-6E96679F4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764BBD-1375-4DD7-8F6C-872C7412F4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11EB8-6E04-4933-936E-D2692577F2DD}"/>
              </a:ext>
            </a:extLst>
          </p:cNvPr>
          <p:cNvSpPr>
            <a:spLocks noGrp="1"/>
          </p:cNvSpPr>
          <p:nvPr>
            <p:ph type="dt" sz="half" idx="10"/>
          </p:nvPr>
        </p:nvSpPr>
        <p:spPr/>
        <p:txBody>
          <a:bodyPr/>
          <a:lstStyle/>
          <a:p>
            <a:fld id="{6EEB61F6-5CA1-4CA0-A649-4B4CAC4B93DA}" type="datetimeFigureOut">
              <a:rPr lang="en-IN" smtClean="0"/>
              <a:t>07-03-2023</a:t>
            </a:fld>
            <a:endParaRPr lang="en-IN"/>
          </a:p>
        </p:txBody>
      </p:sp>
      <p:sp>
        <p:nvSpPr>
          <p:cNvPr id="5" name="Footer Placeholder 4">
            <a:extLst>
              <a:ext uri="{FF2B5EF4-FFF2-40B4-BE49-F238E27FC236}">
                <a16:creationId xmlns:a16="http://schemas.microsoft.com/office/drawing/2014/main" id="{B6CA63AF-DA12-46D7-9BBB-C8EEE271A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48BFC9-FCBF-4B6E-A142-7AC7457FA328}"/>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524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6EBD-4AF1-40BE-8D8C-4AB388CC9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CBE47F-EB41-4824-9E2A-E494E73B2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9DDB2-6AA0-4DE6-984E-F729F2CEA470}"/>
              </a:ext>
            </a:extLst>
          </p:cNvPr>
          <p:cNvSpPr>
            <a:spLocks noGrp="1"/>
          </p:cNvSpPr>
          <p:nvPr>
            <p:ph type="dt" sz="half" idx="10"/>
          </p:nvPr>
        </p:nvSpPr>
        <p:spPr/>
        <p:txBody>
          <a:bodyPr/>
          <a:lstStyle/>
          <a:p>
            <a:fld id="{6EEB61F6-5CA1-4CA0-A649-4B4CAC4B93DA}" type="datetimeFigureOut">
              <a:rPr lang="en-IN" smtClean="0"/>
              <a:t>07-03-2023</a:t>
            </a:fld>
            <a:endParaRPr lang="en-IN"/>
          </a:p>
        </p:txBody>
      </p:sp>
      <p:sp>
        <p:nvSpPr>
          <p:cNvPr id="5" name="Footer Placeholder 4">
            <a:extLst>
              <a:ext uri="{FF2B5EF4-FFF2-40B4-BE49-F238E27FC236}">
                <a16:creationId xmlns:a16="http://schemas.microsoft.com/office/drawing/2014/main" id="{DA6E6223-1765-4BE5-8125-64990605E5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C9D30-47FF-4809-A0EE-A26C5C370FB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00327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919-55C8-436E-B92A-47495CE59C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15FB57-A31E-4670-AA3A-7CDF0207E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4541C1-6EF3-4827-9A17-B42D7B47F2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8A2C1E-B102-47A6-9B7D-ADD04C28D13B}"/>
              </a:ext>
            </a:extLst>
          </p:cNvPr>
          <p:cNvSpPr>
            <a:spLocks noGrp="1"/>
          </p:cNvSpPr>
          <p:nvPr>
            <p:ph type="dt" sz="half" idx="10"/>
          </p:nvPr>
        </p:nvSpPr>
        <p:spPr/>
        <p:txBody>
          <a:bodyPr/>
          <a:lstStyle/>
          <a:p>
            <a:fld id="{6EEB61F6-5CA1-4CA0-A649-4B4CAC4B93DA}" type="datetimeFigureOut">
              <a:rPr lang="en-IN" smtClean="0"/>
              <a:t>07-03-2023</a:t>
            </a:fld>
            <a:endParaRPr lang="en-IN"/>
          </a:p>
        </p:txBody>
      </p:sp>
      <p:sp>
        <p:nvSpPr>
          <p:cNvPr id="6" name="Footer Placeholder 5">
            <a:extLst>
              <a:ext uri="{FF2B5EF4-FFF2-40B4-BE49-F238E27FC236}">
                <a16:creationId xmlns:a16="http://schemas.microsoft.com/office/drawing/2014/main" id="{1260CBBC-620B-4279-A7FD-FB2C263573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09594-A30F-4061-A3BE-6E37679B02B3}"/>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06144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543B-754C-4EC4-8941-2D81A46EF3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6C7C9-0D7E-433E-8FF4-91E17D11D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1679F3-F5B2-4F07-8856-F55C3219C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CEB797-05AB-4FA8-A7D8-87CBB26DF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4B719-EEB1-4C27-ACFC-DE638B14BC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6A967-5630-4627-8F16-D674DAA442F3}"/>
              </a:ext>
            </a:extLst>
          </p:cNvPr>
          <p:cNvSpPr>
            <a:spLocks noGrp="1"/>
          </p:cNvSpPr>
          <p:nvPr>
            <p:ph type="dt" sz="half" idx="10"/>
          </p:nvPr>
        </p:nvSpPr>
        <p:spPr/>
        <p:txBody>
          <a:bodyPr/>
          <a:lstStyle/>
          <a:p>
            <a:fld id="{6EEB61F6-5CA1-4CA0-A649-4B4CAC4B93DA}" type="datetimeFigureOut">
              <a:rPr lang="en-IN" smtClean="0"/>
              <a:t>07-03-2023</a:t>
            </a:fld>
            <a:endParaRPr lang="en-IN"/>
          </a:p>
        </p:txBody>
      </p:sp>
      <p:sp>
        <p:nvSpPr>
          <p:cNvPr id="8" name="Footer Placeholder 7">
            <a:extLst>
              <a:ext uri="{FF2B5EF4-FFF2-40B4-BE49-F238E27FC236}">
                <a16:creationId xmlns:a16="http://schemas.microsoft.com/office/drawing/2014/main" id="{4E2088AD-DD8C-4161-A7C6-DCA370465A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232E47-7A9A-427B-9642-2210FC247D11}"/>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55601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4B0-E8BA-4E73-9C1F-0A355CF94D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B9DB47-F319-49F5-BD3A-88CD918B3CC3}"/>
              </a:ext>
            </a:extLst>
          </p:cNvPr>
          <p:cNvSpPr>
            <a:spLocks noGrp="1"/>
          </p:cNvSpPr>
          <p:nvPr>
            <p:ph type="dt" sz="half" idx="10"/>
          </p:nvPr>
        </p:nvSpPr>
        <p:spPr/>
        <p:txBody>
          <a:bodyPr/>
          <a:lstStyle/>
          <a:p>
            <a:fld id="{6EEB61F6-5CA1-4CA0-A649-4B4CAC4B93DA}" type="datetimeFigureOut">
              <a:rPr lang="en-IN" smtClean="0"/>
              <a:t>07-03-2023</a:t>
            </a:fld>
            <a:endParaRPr lang="en-IN"/>
          </a:p>
        </p:txBody>
      </p:sp>
      <p:sp>
        <p:nvSpPr>
          <p:cNvPr id="4" name="Footer Placeholder 3">
            <a:extLst>
              <a:ext uri="{FF2B5EF4-FFF2-40B4-BE49-F238E27FC236}">
                <a16:creationId xmlns:a16="http://schemas.microsoft.com/office/drawing/2014/main" id="{88D0565F-3ECC-49B0-8A33-34810FA4E8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6680B-D892-4195-A92D-52CFA8B48FCA}"/>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127581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854C3-08AD-4917-AAE2-F49045011333}"/>
              </a:ext>
            </a:extLst>
          </p:cNvPr>
          <p:cNvSpPr>
            <a:spLocks noGrp="1"/>
          </p:cNvSpPr>
          <p:nvPr>
            <p:ph type="dt" sz="half" idx="10"/>
          </p:nvPr>
        </p:nvSpPr>
        <p:spPr/>
        <p:txBody>
          <a:bodyPr/>
          <a:lstStyle/>
          <a:p>
            <a:fld id="{6EEB61F6-5CA1-4CA0-A649-4B4CAC4B93DA}" type="datetimeFigureOut">
              <a:rPr lang="en-IN" smtClean="0"/>
              <a:t>07-03-2023</a:t>
            </a:fld>
            <a:endParaRPr lang="en-IN"/>
          </a:p>
        </p:txBody>
      </p:sp>
      <p:sp>
        <p:nvSpPr>
          <p:cNvPr id="3" name="Footer Placeholder 2">
            <a:extLst>
              <a:ext uri="{FF2B5EF4-FFF2-40B4-BE49-F238E27FC236}">
                <a16:creationId xmlns:a16="http://schemas.microsoft.com/office/drawing/2014/main" id="{1F758CDD-C81E-4F17-A4CF-8686D25090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0C0131-8CFC-4459-97C8-CA06DD2D48E2}"/>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67174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879D-606D-4FD7-88EA-DA5B7EE1C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827C25-AE79-46FC-93D7-5C204CABC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D079AE-9BDC-48AF-B87C-2AD5F97C7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BBF53-64F7-475C-B99E-4A18ED6EB0CD}"/>
              </a:ext>
            </a:extLst>
          </p:cNvPr>
          <p:cNvSpPr>
            <a:spLocks noGrp="1"/>
          </p:cNvSpPr>
          <p:nvPr>
            <p:ph type="dt" sz="half" idx="10"/>
          </p:nvPr>
        </p:nvSpPr>
        <p:spPr/>
        <p:txBody>
          <a:bodyPr/>
          <a:lstStyle/>
          <a:p>
            <a:fld id="{6EEB61F6-5CA1-4CA0-A649-4B4CAC4B93DA}" type="datetimeFigureOut">
              <a:rPr lang="en-IN" smtClean="0"/>
              <a:t>07-03-2023</a:t>
            </a:fld>
            <a:endParaRPr lang="en-IN"/>
          </a:p>
        </p:txBody>
      </p:sp>
      <p:sp>
        <p:nvSpPr>
          <p:cNvPr id="6" name="Footer Placeholder 5">
            <a:extLst>
              <a:ext uri="{FF2B5EF4-FFF2-40B4-BE49-F238E27FC236}">
                <a16:creationId xmlns:a16="http://schemas.microsoft.com/office/drawing/2014/main" id="{B83FB491-F264-4040-9DEA-C6C6E8BDB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0EDA8E-AB45-4C6B-9090-6CAF48300369}"/>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33373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7E82C-31F2-450D-B8F5-E3598986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BA80DA-5E9E-41E5-94F3-A078ACDD7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758679-9A50-442E-8BDD-AEEA99C6E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C7C001-5DC2-4062-89CC-8A0B1688203C}"/>
              </a:ext>
            </a:extLst>
          </p:cNvPr>
          <p:cNvSpPr>
            <a:spLocks noGrp="1"/>
          </p:cNvSpPr>
          <p:nvPr>
            <p:ph type="dt" sz="half" idx="10"/>
          </p:nvPr>
        </p:nvSpPr>
        <p:spPr/>
        <p:txBody>
          <a:bodyPr/>
          <a:lstStyle/>
          <a:p>
            <a:fld id="{6EEB61F6-5CA1-4CA0-A649-4B4CAC4B93DA}" type="datetimeFigureOut">
              <a:rPr lang="en-IN" smtClean="0"/>
              <a:t>07-03-2023</a:t>
            </a:fld>
            <a:endParaRPr lang="en-IN"/>
          </a:p>
        </p:txBody>
      </p:sp>
      <p:sp>
        <p:nvSpPr>
          <p:cNvPr id="6" name="Footer Placeholder 5">
            <a:extLst>
              <a:ext uri="{FF2B5EF4-FFF2-40B4-BE49-F238E27FC236}">
                <a16:creationId xmlns:a16="http://schemas.microsoft.com/office/drawing/2014/main" id="{E7B20EBC-4DDB-4284-B641-09993CF5CA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73844D-1468-41A7-900D-D76825B579B0}"/>
              </a:ext>
            </a:extLst>
          </p:cNvPr>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42337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2CADB-8079-4E26-9458-32FA0AAC9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2A2D9-0F55-4614-8E53-6A49AF7D9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A616-685E-4184-9770-B6BAE7551C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B61F6-5CA1-4CA0-A649-4B4CAC4B93DA}" type="datetimeFigureOut">
              <a:rPr lang="en-IN" smtClean="0"/>
              <a:t>07-03-2023</a:t>
            </a:fld>
            <a:endParaRPr lang="en-IN"/>
          </a:p>
        </p:txBody>
      </p:sp>
      <p:sp>
        <p:nvSpPr>
          <p:cNvPr id="5" name="Footer Placeholder 4">
            <a:extLst>
              <a:ext uri="{FF2B5EF4-FFF2-40B4-BE49-F238E27FC236}">
                <a16:creationId xmlns:a16="http://schemas.microsoft.com/office/drawing/2014/main" id="{C2FDBB23-D82C-460D-8CAF-5D67FDE0D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5E502E-24C4-4F40-B9A5-C0BA47CC3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1431408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5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5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8D4F8BDB-2DD3-46F2-8E0F-51BD20DA7AC9}"/>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4C5EB2FC-2AE1-4BC5-98BC-DA836EE6AE1A}"/>
              </a:ext>
            </a:extLst>
          </p:cNvPr>
          <p:cNvGraphicFramePr>
            <a:graphicFrameLocks noGrp="1"/>
          </p:cNvGraphicFramePr>
          <p:nvPr>
            <p:ph idx="1"/>
            <p:extLst>
              <p:ext uri="{D42A27DB-BD31-4B8C-83A1-F6EECF244321}">
                <p14:modId xmlns:p14="http://schemas.microsoft.com/office/powerpoint/2010/main" val="264401744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a:t>Banking/Financial Institutes plays a significant role in providing financial service.</a:t>
            </a:r>
          </a:p>
          <a:p>
            <a:pPr marL="285750" indent="-228600" algn="l">
              <a:buFont typeface="Arial" panose="020B0604020202020204" pitchFamily="34" charset="0"/>
              <a:buChar char="•"/>
            </a:pPr>
            <a:r>
              <a:rPr lang="en-US"/>
              <a:t>To maintain the integrity,bank/institute must be careful when investing in customers to avoid financial loss.</a:t>
            </a:r>
          </a:p>
          <a:p>
            <a:pPr marL="285750" indent="-228600" algn="l">
              <a:buFont typeface="Arial" panose="020B0604020202020204" pitchFamily="34" charset="0"/>
              <a:buChar char="•"/>
            </a:pPr>
            <a:r>
              <a:rPr lang="en-US" b="0" i="0" u="none" strike="noStrike" baseline="0"/>
              <a:t>Before </a:t>
            </a:r>
            <a:r>
              <a:rPr lang="en-US"/>
              <a:t>giving credit to borroers,the bank must come to about the potential of customers.</a:t>
            </a:r>
          </a:p>
          <a:p>
            <a:pPr marL="285750" indent="-228600" algn="l">
              <a:buFont typeface="Arial" panose="020B0604020202020204" pitchFamily="34" charset="0"/>
              <a:buChar char="•"/>
            </a:pPr>
            <a:r>
              <a:rPr lang="en-US" b="0" i="0" u="none" strike="noStrike" baseline="0"/>
              <a:t>The term credit scoring,determines the relation between defaulters and loan characteristics.</a:t>
            </a:r>
          </a:p>
        </p:txBody>
      </p:sp>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73C011-40B8-45DB-9AFA-04957DFD790F}"/>
              </a:ext>
            </a:extLst>
          </p:cNvPr>
          <p:cNvSpPr>
            <a:spLocks noGrp="1"/>
          </p:cNvSpPr>
          <p:nvPr>
            <p:ph type="title"/>
          </p:nvPr>
        </p:nvSpPr>
        <p:spPr>
          <a:xfrm>
            <a:off x="781877" y="1404730"/>
            <a:ext cx="3896139"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9FA52C-E402-4132-99B4-A1D726922C25}"/>
              </a:ext>
            </a:extLst>
          </p:cNvPr>
          <p:cNvSpPr>
            <a:spLocks noGrp="1"/>
          </p:cNvSpPr>
          <p:nvPr>
            <p:ph idx="1"/>
          </p:nvPr>
        </p:nvSpPr>
        <p:spPr>
          <a:xfrm>
            <a:off x="5370153" y="1526033"/>
            <a:ext cx="5536397" cy="3935281"/>
          </a:xfrm>
        </p:spPr>
        <p:txBody>
          <a:bodyPr>
            <a:normAutofit/>
          </a:bodyPr>
          <a:lstStyle/>
          <a:p>
            <a:r>
              <a:rPr lang="en-US" sz="1800"/>
              <a:t>Data set  is divided in 80:20 ratio for train and test respectively.</a:t>
            </a:r>
          </a:p>
          <a:p>
            <a:r>
              <a:rPr lang="en-US" sz="1800"/>
              <a:t>ID column was dropped as its unnecessary for our modeling.</a:t>
            </a:r>
          </a:p>
          <a:p>
            <a:r>
              <a:rPr lang="en-US" sz="1800"/>
              <a:t>The attribute name ‘PAY_0’was converted to ‘PAY_1’ and  '</a:t>
            </a:r>
            <a:r>
              <a:rPr lang="en-US" sz="1800" err="1"/>
              <a:t>default.payment.next.month</a:t>
            </a:r>
            <a:r>
              <a:rPr lang="en-US" sz="1800"/>
              <a:t>’ was </a:t>
            </a:r>
            <a:r>
              <a:rPr lang="en-US" sz="1800" err="1"/>
              <a:t>covertes</a:t>
            </a:r>
            <a:r>
              <a:rPr lang="en-US" sz="1800"/>
              <a:t> to ‘Default’ for naming convenience.</a:t>
            </a:r>
          </a:p>
          <a:p>
            <a:r>
              <a:rPr lang="en-IN" sz="1800"/>
              <a:t>Pay_0:No consumption of credit card=-2,Pay duly(paid on time)=-1,payment delay for one mouth=1, payment delay for two months=2,payment delay for nine months and above=-9.</a:t>
            </a:r>
          </a:p>
          <a:p>
            <a:r>
              <a:rPr lang="en-IN" sz="1800"/>
              <a:t>No Null values in dataset</a:t>
            </a:r>
          </a:p>
        </p:txBody>
      </p:sp>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92F7B65-7995-4A92-9D5E-0689797B5C8C}"/>
              </a:ext>
            </a:extLst>
          </p:cNvPr>
          <p:cNvSpPr>
            <a:spLocks noGrp="1"/>
          </p:cNvSpPr>
          <p:nvPr>
            <p:ph idx="1"/>
          </p:nvPr>
        </p:nvSpPr>
        <p:spPr>
          <a:xfrm>
            <a:off x="5370153" y="1526033"/>
            <a:ext cx="5536397" cy="3935281"/>
          </a:xfrm>
        </p:spPr>
        <p:txBody>
          <a:bodyPr>
            <a:normAutofit/>
          </a:bodyPr>
          <a:lstStyle/>
          <a:p>
            <a:r>
              <a:rPr lang="en-IN" sz="2000" b="0" i="0">
                <a:effectLst/>
                <a:latin typeface="Helvetica Neue"/>
              </a:rPr>
              <a:t>There are more women than men in our dataset and, apparently, men have a slightly higher chance of default.</a:t>
            </a:r>
          </a:p>
          <a:p>
            <a:r>
              <a:rPr lang="en-IN" sz="2000">
                <a:latin typeface="Helvetica Neue"/>
              </a:rPr>
              <a:t>The probability of default was higher for men.</a:t>
            </a:r>
          </a:p>
          <a:p>
            <a:r>
              <a:rPr lang="en-IN" sz="2000" b="0" i="0">
                <a:effectLst/>
                <a:latin typeface="Helvetica Neue"/>
              </a:rPr>
              <a:t>Most people in our dataset have between 25 and 40 years old. There is also an impression that around that age the chance of default is a little lower.</a:t>
            </a:r>
          </a:p>
          <a:p>
            <a:r>
              <a:rPr lang="en-IN" sz="2000" b="0" i="0">
                <a:effectLst/>
                <a:latin typeface="Helvetica Neue"/>
              </a:rPr>
              <a:t>Most customers have 200k or less of credit limit. And it seems that we will find a higher concentration of customers in default on that range.</a:t>
            </a:r>
            <a:endParaRPr lang="en-IN" sz="2000"/>
          </a:p>
        </p:txBody>
      </p:sp>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5842C-D731-422D-B2E8-9121FE06F30F}"/>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FE99199-B055-4C8C-A3C0-C652F60289FA}"/>
              </a:ext>
            </a:extLst>
          </p:cNvPr>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307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1D8E67F-73D6-4CF6-8419-4ADE5F4BADCD}"/>
              </a:ext>
            </a:extLst>
          </p:cNvPr>
          <p:cNvGraphicFramePr>
            <a:graphicFrameLocks noGrp="1"/>
          </p:cNvGraphicFramePr>
          <p:nvPr>
            <p:ph idx="1"/>
            <p:extLst>
              <p:ext uri="{D42A27DB-BD31-4B8C-83A1-F6EECF244321}">
                <p14:modId xmlns:p14="http://schemas.microsoft.com/office/powerpoint/2010/main" val="2585455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2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376098" y="640823"/>
            <a:ext cx="3677561" cy="5583148"/>
          </a:xfrm>
        </p:spPr>
        <p:txBody>
          <a:bodyPr anchor="ctr">
            <a:normAutofit/>
          </a:bodyPr>
          <a:lstStyle/>
          <a:p>
            <a:r>
              <a:rPr lang="en-US" sz="5400" b="1" dirty="0"/>
              <a:t>INCREASING THE PREDICTIVE POWER</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85DC1E8-11AF-4A0C-9ABC-1E5EB15FD066}"/>
              </a:ext>
            </a:extLst>
          </p:cNvPr>
          <p:cNvGraphicFramePr>
            <a:graphicFrameLocks noGrp="1"/>
          </p:cNvGraphicFramePr>
          <p:nvPr>
            <p:ph idx="1"/>
            <p:extLst>
              <p:ext uri="{D42A27DB-BD31-4B8C-83A1-F6EECF244321}">
                <p14:modId xmlns:p14="http://schemas.microsoft.com/office/powerpoint/2010/main" val="214361838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5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04B6A-B3A1-493D-94A3-88D5F66BE645}"/>
              </a:ext>
            </a:extLst>
          </p:cNvPr>
          <p:cNvSpPr>
            <a:spLocks noGrp="1"/>
          </p:cNvSpPr>
          <p:nvPr>
            <p:ph type="title"/>
          </p:nvPr>
        </p:nvSpPr>
        <p:spPr>
          <a:xfrm>
            <a:off x="362846" y="640823"/>
            <a:ext cx="3690813" cy="5583148"/>
          </a:xfrm>
        </p:spPr>
        <p:txBody>
          <a:bodyPr anchor="ctr">
            <a:normAutofit/>
          </a:bodyPr>
          <a:lstStyle/>
          <a:p>
            <a:r>
              <a:rPr lang="en-US" sz="5400" b="1" dirty="0"/>
              <a:t>INCREASING THE MODEL’S SPEED</a:t>
            </a:r>
            <a:endParaRPr lang="en-IN" sz="5400" b="1"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F6924AD-0EE1-4A42-ACE5-15CB5408522B}"/>
              </a:ext>
            </a:extLst>
          </p:cNvPr>
          <p:cNvGraphicFramePr>
            <a:graphicFrameLocks noGrp="1"/>
          </p:cNvGraphicFramePr>
          <p:nvPr>
            <p:ph idx="1"/>
            <p:extLst>
              <p:ext uri="{D42A27DB-BD31-4B8C-83A1-F6EECF244321}">
                <p14:modId xmlns:p14="http://schemas.microsoft.com/office/powerpoint/2010/main" val="212768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4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a16="http://schemas.microsoft.com/office/drawing/2014/main" id="{9780C8B2-F6B2-4907-A581-7C8D96128B7C}"/>
              </a:ext>
            </a:extLst>
          </p:cNvPr>
          <p:cNvSpPr>
            <a:spLocks noGrp="1"/>
          </p:cNvSpPr>
          <p:nvPr>
            <p:ph idx="1"/>
          </p:nvPr>
        </p:nvSpPr>
        <p:spPr>
          <a:xfrm>
            <a:off x="838200" y="2586789"/>
            <a:ext cx="10515600" cy="3590174"/>
          </a:xfrm>
        </p:spPr>
        <p:txBody>
          <a:bodyPr>
            <a:normAutofit/>
          </a:bodyPr>
          <a:lstStyle/>
          <a:p>
            <a:r>
              <a:rPr lang="en-US" sz="2200"/>
              <a:t>We investigated the data,checking for data unbalancing,visualizing the features and understanding the relationship between different features.</a:t>
            </a:r>
          </a:p>
          <a:p>
            <a:r>
              <a:rPr lang="en-US" sz="2200"/>
              <a:t>We used train-test split to evaluate the model effectiveness to predict the target value i.e. detecting if a credit card will default next month.</a:t>
            </a:r>
          </a:p>
          <a:p>
            <a:r>
              <a:rPr lang="en-US" sz="2200"/>
              <a:t>We started with adaboost,random forest ,SVM,KNN and decision tree the accuracy all are different.</a:t>
            </a:r>
          </a:p>
          <a:p>
            <a:r>
              <a:rPr lang="en-US" sz="2200"/>
              <a:t>We choose random forest model base on the F1 score which very low the other model.</a:t>
            </a:r>
          </a:p>
          <a:p>
            <a:r>
              <a:rPr lang="en-IN" sz="2200"/>
              <a:t>This would also inform the issuer’s decisions on who to give a credit card toa and what credit limit to provide.</a:t>
            </a:r>
          </a:p>
        </p:txBody>
      </p:sp>
    </p:spTree>
    <p:extLst>
      <p:ext uri="{BB962C8B-B14F-4D97-AF65-F5344CB8AC3E}">
        <p14:creationId xmlns:p14="http://schemas.microsoft.com/office/powerpoint/2010/main" val="402007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512</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CREDIT CARD DEFAULT PREDICTION</vt:lpstr>
      <vt:lpstr>OVERVIEW</vt:lpstr>
      <vt:lpstr>          DATA PREPROCESSING</vt:lpstr>
      <vt:lpstr>INSIGHT FROM DATA ANALYSIS</vt:lpstr>
      <vt:lpstr>INSIGHT FROM DATA ANALYSIS</vt:lpstr>
      <vt:lpstr>RANDOM FOREST MODEL</vt:lpstr>
      <vt:lpstr>INCREASING THE PREDICTIVE POWER</vt:lpstr>
      <vt:lpstr>INCREASING THE MODEL’S SPEED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Abir Dey</cp:lastModifiedBy>
  <cp:revision>2</cp:revision>
  <dcterms:created xsi:type="dcterms:W3CDTF">2021-09-09T07:45:17Z</dcterms:created>
  <dcterms:modified xsi:type="dcterms:W3CDTF">2023-03-07T03:19:09Z</dcterms:modified>
</cp:coreProperties>
</file>