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3"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54435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‹Nº›</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‹Nº›</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hugomathien/socc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hugomathien/socc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vg247.com/2016/09/27/how-ea-calculates-fifa-17-player-rating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 dirty="0"/>
              <a:t>Analysis of  FIFA Player's Attributes</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r>
              <a:rPr lang="en"/>
              <a:t>Camilo Cruz</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Dataset</a:t>
            </a:r>
          </a:p>
        </p:txBody>
      </p:sp>
      <p:sp>
        <p:nvSpPr>
          <p:cNvPr id="61" name="Shape 61"/>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 selected dataset is the </a:t>
            </a:r>
            <a:r>
              <a:rPr lang="en" i="1"/>
              <a:t>European Soccer Database</a:t>
            </a:r>
            <a:r>
              <a:rPr lang="en"/>
              <a:t> which can be found on </a:t>
            </a:r>
            <a:r>
              <a:rPr lang="en" u="sng">
                <a:solidFill>
                  <a:schemeClr val="hlink"/>
                </a:solidFill>
                <a:hlinkClick r:id="rId3"/>
              </a:rPr>
              <a:t>Kaggle</a:t>
            </a:r>
            <a:r>
              <a:rPr lang="en"/>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Motivation</a:t>
            </a:r>
          </a:p>
        </p:txBody>
      </p:sp>
      <p:sp>
        <p:nvSpPr>
          <p:cNvPr id="67" name="Shape 67"/>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rtl="0">
              <a:spcBef>
                <a:spcPts val="0"/>
              </a:spcBef>
              <a:buNone/>
            </a:pPr>
            <a:r>
              <a:rPr lang="en"/>
              <a:t>The information about the player's overall rating is a parameter that is really valuable not only in real life (e.g. to plan and execute transfers) but also is an important evaluation parameter for FIFA (video game)) players, for instance to choose a specific team and/or to transfer players when playing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Research Question</a:t>
            </a:r>
          </a:p>
        </p:txBody>
      </p:sp>
      <p:sp>
        <p:nvSpPr>
          <p:cNvPr id="73" name="Shape 7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lvl="0">
              <a:spcBef>
                <a:spcPts val="0"/>
              </a:spcBef>
              <a:buNone/>
            </a:pPr>
            <a:r>
              <a:rPr lang="en"/>
              <a:t>The chosen research question is the following:</a:t>
            </a:r>
          </a:p>
          <a:p>
            <a:pPr lvl="0">
              <a:spcBef>
                <a:spcPts val="0"/>
              </a:spcBef>
              <a:buNone/>
            </a:pPr>
            <a:endParaRPr/>
          </a:p>
          <a:p>
            <a:pPr lvl="0">
              <a:spcBef>
                <a:spcPts val="0"/>
              </a:spcBef>
              <a:buNone/>
            </a:pPr>
            <a:endParaRPr/>
          </a:p>
          <a:p>
            <a:pPr lvl="0" algn="ctr" rtl="0">
              <a:spcBef>
                <a:spcPts val="0"/>
              </a:spcBef>
              <a:buNone/>
            </a:pPr>
            <a:r>
              <a:rPr lang="en" b="1" i="1"/>
              <a:t>How are the skills related between each other, </a:t>
            </a:r>
            <a:br>
              <a:rPr lang="en" b="1" i="1"/>
            </a:br>
            <a:r>
              <a:rPr lang="en" b="1" i="1"/>
              <a:t>specially with the player's overall rating?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Findings</a:t>
            </a:r>
          </a:p>
        </p:txBody>
      </p:sp>
      <p:sp>
        <p:nvSpPr>
          <p:cNvPr id="79" name="Shape 79"/>
          <p:cNvSpPr txBox="1">
            <a:spLocks noGrp="1"/>
          </p:cNvSpPr>
          <p:nvPr>
            <p:ph type="body" idx="1"/>
          </p:nvPr>
        </p:nvSpPr>
        <p:spPr>
          <a:xfrm>
            <a:off x="311700" y="1152475"/>
            <a:ext cx="4236900" cy="3695700"/>
          </a:xfrm>
          <a:prstGeom prst="rect">
            <a:avLst/>
          </a:prstGeom>
        </p:spPr>
        <p:txBody>
          <a:bodyPr lIns="91425" tIns="91425" rIns="91425" bIns="91425" anchor="t" anchorCtr="0">
            <a:noAutofit/>
          </a:bodyPr>
          <a:lstStyle/>
          <a:p>
            <a:pPr lvl="0">
              <a:spcBef>
                <a:spcPts val="0"/>
              </a:spcBef>
              <a:buNone/>
            </a:pPr>
            <a:r>
              <a:rPr lang="en" sz="1600"/>
              <a:t>The data analysis performed was the </a:t>
            </a:r>
            <a:r>
              <a:rPr lang="en" sz="1600" i="1"/>
              <a:t>correlation matrix</a:t>
            </a:r>
            <a:r>
              <a:rPr lang="en" sz="1600"/>
              <a:t>. </a:t>
            </a:r>
          </a:p>
          <a:p>
            <a:pPr lvl="0">
              <a:spcBef>
                <a:spcPts val="0"/>
              </a:spcBef>
              <a:buNone/>
            </a:pPr>
            <a:r>
              <a:rPr lang="en" sz="1600"/>
              <a:t>The dataset is extended and it includes historical updates on the skills of players, this allows a better analysis since much more data can be included.</a:t>
            </a:r>
          </a:p>
          <a:p>
            <a:pPr lvl="0" rtl="0">
              <a:spcBef>
                <a:spcPts val="0"/>
              </a:spcBef>
              <a:buNone/>
            </a:pPr>
            <a:r>
              <a:rPr lang="en" sz="1600"/>
              <a:t>A direct relationship between the related parameters, e.g. jumping with heading, GK skills, defensive skills and so forth, however the correlation values show this relationship is not as strong as one would expect.</a:t>
            </a:r>
            <a:br>
              <a:rPr lang="en" sz="1600"/>
            </a:br>
            <a:endParaRPr lang="en" sz="160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9392" r="5540"/>
          <a:stretch/>
        </p:blipFill>
        <p:spPr>
          <a:xfrm>
            <a:off x="4356100" y="628448"/>
            <a:ext cx="4787900" cy="42197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Findings</a:t>
            </a:r>
          </a:p>
        </p:txBody>
      </p:sp>
      <p:sp>
        <p:nvSpPr>
          <p:cNvPr id="79" name="Shape 79"/>
          <p:cNvSpPr txBox="1">
            <a:spLocks noGrp="1"/>
          </p:cNvSpPr>
          <p:nvPr>
            <p:ph type="body" idx="1"/>
          </p:nvPr>
        </p:nvSpPr>
        <p:spPr>
          <a:xfrm>
            <a:off x="311700" y="1152475"/>
            <a:ext cx="4236900" cy="3695700"/>
          </a:xfrm>
          <a:prstGeom prst="rect">
            <a:avLst/>
          </a:prstGeom>
        </p:spPr>
        <p:txBody>
          <a:bodyPr lIns="91425" tIns="91425" rIns="91425" bIns="91425" anchor="t" anchorCtr="0">
            <a:noAutofit/>
          </a:bodyPr>
          <a:lstStyle/>
          <a:p>
            <a:pPr lvl="0"/>
            <a:r>
              <a:rPr lang="en" sz="1600" dirty="0"/>
              <a:t>This analysis could indicate the use of a complex formula in the calculation of the </a:t>
            </a:r>
            <a:r>
              <a:rPr lang="en" sz="1600" i="1" dirty="0"/>
              <a:t>overall rating</a:t>
            </a:r>
            <a:r>
              <a:rPr lang="en" sz="1600" dirty="0"/>
              <a:t> of the player.</a:t>
            </a:r>
          </a:p>
          <a:p>
            <a:pPr lvl="0"/>
            <a:r>
              <a:rPr lang="en" sz="1600" dirty="0"/>
              <a:t>The correlation matrix analysis therefore </a:t>
            </a:r>
            <a:r>
              <a:rPr lang="en" sz="1600" b="1" dirty="0"/>
              <a:t>is not conclusive</a:t>
            </a:r>
            <a:r>
              <a:rPr lang="en" sz="1600" dirty="0"/>
              <a:t> in this specific case.</a:t>
            </a:r>
          </a:p>
          <a:p>
            <a:pPr lvl="0" rtl="0">
              <a:spcBef>
                <a:spcPts val="0"/>
              </a:spcBef>
              <a:buNone/>
            </a:pPr>
            <a:r>
              <a:rPr lang="en" sz="1600" dirty="0"/>
              <a:t/>
            </a:r>
            <a:br>
              <a:rPr lang="en" sz="1600" dirty="0"/>
            </a:br>
            <a:endParaRPr lang="en" sz="1600" dirty="0"/>
          </a:p>
        </p:txBody>
      </p:sp>
      <p:pic>
        <p:nvPicPr>
          <p:cNvPr id="2" name="Imagen 1"/>
          <p:cNvPicPr>
            <a:picLocks noChangeAspect="1"/>
          </p:cNvPicPr>
          <p:nvPr/>
        </p:nvPicPr>
        <p:blipFill rotWithShape="1">
          <a:blip r:embed="rId3">
            <a:extLst>
              <a:ext uri="{28A0092B-C50C-407E-A947-70E740481C1C}">
                <a14:useLocalDpi xmlns:a14="http://schemas.microsoft.com/office/drawing/2010/main" val="0"/>
              </a:ext>
            </a:extLst>
          </a:blip>
          <a:srcRect l="9392" r="5540"/>
          <a:stretch/>
        </p:blipFill>
        <p:spPr>
          <a:xfrm>
            <a:off x="4356100" y="628448"/>
            <a:ext cx="4787900" cy="4219727"/>
          </a:xfrm>
          <a:prstGeom prst="rect">
            <a:avLst/>
          </a:prstGeom>
        </p:spPr>
      </p:pic>
    </p:spTree>
    <p:extLst>
      <p:ext uri="{BB962C8B-B14F-4D97-AF65-F5344CB8AC3E}">
        <p14:creationId xmlns:p14="http://schemas.microsoft.com/office/powerpoint/2010/main" val="226242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rtl="0">
              <a:spcBef>
                <a:spcPts val="0"/>
              </a:spcBef>
              <a:buNone/>
            </a:pPr>
            <a:r>
              <a:rPr lang="en"/>
              <a:t>References</a:t>
            </a:r>
          </a:p>
        </p:txBody>
      </p:sp>
      <p:sp>
        <p:nvSpPr>
          <p:cNvPr id="93" name="Shape 9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buChar char="-"/>
            </a:pPr>
            <a:r>
              <a:rPr lang="en"/>
              <a:t>Hugo Mathien. </a:t>
            </a:r>
            <a:r>
              <a:rPr lang="en" i="1"/>
              <a:t>European Soccer Database</a:t>
            </a:r>
            <a:r>
              <a:rPr lang="en"/>
              <a:t>. Online on </a:t>
            </a:r>
            <a:r>
              <a:rPr lang="en" u="sng">
                <a:solidFill>
                  <a:schemeClr val="hlink"/>
                </a:solidFill>
                <a:hlinkClick r:id="rId3"/>
              </a:rPr>
              <a:t>Kaggle</a:t>
            </a:r>
            <a:r>
              <a:rPr lang="en"/>
              <a:t>.</a:t>
            </a:r>
            <a:br>
              <a:rPr lang="en"/>
            </a:br>
            <a:endParaRPr lang="en"/>
          </a:p>
          <a:p>
            <a:pPr marL="457200" lvl="0" indent="-228600" rtl="0">
              <a:spcBef>
                <a:spcPts val="0"/>
              </a:spcBef>
              <a:buChar char="-"/>
            </a:pPr>
            <a:r>
              <a:rPr lang="en"/>
              <a:t>VG24/7. </a:t>
            </a:r>
            <a:r>
              <a:rPr lang="en" i="1"/>
              <a:t>EA explains how FIFA player ratings are calculated. </a:t>
            </a:r>
            <a:r>
              <a:rPr lang="en" u="sng">
                <a:solidFill>
                  <a:schemeClr val="hlink"/>
                </a:solidFill>
                <a:hlinkClick r:id="rId4"/>
              </a:rPr>
              <a:t>Online article</a:t>
            </a:r>
            <a:r>
              <a:rPr lang="en"/>
              <a:t>. 27.09.2016.</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225</Words>
  <Application>Microsoft Office PowerPoint</Application>
  <PresentationFormat>Presentación en pantalla (16:9)</PresentationFormat>
  <Paragraphs>22</Paragraphs>
  <Slides>7</Slides>
  <Notes>7</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7</vt:i4>
      </vt:variant>
    </vt:vector>
  </HeadingPairs>
  <TitlesOfParts>
    <vt:vector size="9" baseType="lpstr">
      <vt:lpstr>Arial</vt:lpstr>
      <vt:lpstr>simple-light-2</vt:lpstr>
      <vt:lpstr>Analysis of  FIFA Player's Attributes</vt:lpstr>
      <vt:lpstr>Dataset</vt:lpstr>
      <vt:lpstr>Motivation</vt:lpstr>
      <vt:lpstr>Research Question</vt:lpstr>
      <vt:lpstr>Findings</vt:lpstr>
      <vt:lpstr>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FIFA Player's Attributes</dc:title>
  <dc:creator>Camilo</dc:creator>
  <cp:lastModifiedBy>Windows User</cp:lastModifiedBy>
  <cp:revision>2</cp:revision>
  <dcterms:modified xsi:type="dcterms:W3CDTF">2017-07-10T22:08:12Z</dcterms:modified>
</cp:coreProperties>
</file>