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18"/>
  </p:notesMasterIdLst>
  <p:handoutMasterIdLst>
    <p:handoutMasterId r:id="rId19"/>
  </p:handoutMasterIdLst>
  <p:sldIdLst>
    <p:sldId id="256" r:id="rId3"/>
    <p:sldId id="257" r:id="rId4"/>
    <p:sldId id="266" r:id="rId5"/>
    <p:sldId id="274" r:id="rId6"/>
    <p:sldId id="271" r:id="rId7"/>
    <p:sldId id="273" r:id="rId8"/>
    <p:sldId id="258" r:id="rId9"/>
    <p:sldId id="260" r:id="rId10"/>
    <p:sldId id="263" r:id="rId11"/>
    <p:sldId id="272" r:id="rId12"/>
    <p:sldId id="261" r:id="rId13"/>
    <p:sldId id="269" r:id="rId14"/>
    <p:sldId id="270" r:id="rId15"/>
    <p:sldId id="264" r:id="rId16"/>
    <p:sldId id="26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4424" autoAdjust="0"/>
  </p:normalViewPr>
  <p:slideViewPr>
    <p:cSldViewPr snapToGrid="0">
      <p:cViewPr varScale="1">
        <p:scale>
          <a:sx n="70" d="100"/>
          <a:sy n="70" d="100"/>
        </p:scale>
        <p:origin x="124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855D3E-D085-4190-A9A1-B3B99D13280C}" type="datetimeFigureOut">
              <a:rPr lang="zh-CN" altLang="en-US" smtClean="0"/>
              <a:t>2014/12/3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1961D1-23A7-49BD-871D-1F21A818F020}" type="slidenum">
              <a:rPr lang="zh-CN" altLang="en-US" smtClean="0"/>
              <a:t>‹#›</a:t>
            </a:fld>
            <a:endParaRPr lang="zh-CN" altLang="en-US"/>
          </a:p>
        </p:txBody>
      </p:sp>
    </p:spTree>
    <p:extLst>
      <p:ext uri="{BB962C8B-B14F-4D97-AF65-F5344CB8AC3E}">
        <p14:creationId xmlns:p14="http://schemas.microsoft.com/office/powerpoint/2010/main" val="104349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B3081-E539-46F3-9218-6D079A1E07E8}" type="datetimeFigureOut">
              <a:rPr lang="zh-CN" altLang="en-US" smtClean="0"/>
              <a:t>2014/12/3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95BBF-A766-4B2A-A572-2D09B35B6601}" type="slidenum">
              <a:rPr lang="zh-CN" altLang="en-US" smtClean="0"/>
              <a:t>‹#›</a:t>
            </a:fld>
            <a:endParaRPr lang="zh-CN" altLang="en-US"/>
          </a:p>
        </p:txBody>
      </p:sp>
    </p:spTree>
    <p:extLst>
      <p:ext uri="{BB962C8B-B14F-4D97-AF65-F5344CB8AC3E}">
        <p14:creationId xmlns:p14="http://schemas.microsoft.com/office/powerpoint/2010/main" val="148040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95BBF-A766-4B2A-A572-2D09B35B6601}" type="slidenum">
              <a:rPr lang="zh-CN" altLang="en-US" smtClean="0"/>
              <a:t>1</a:t>
            </a:fld>
            <a:endParaRPr lang="zh-CN" altLang="en-US"/>
          </a:p>
        </p:txBody>
      </p:sp>
    </p:spTree>
    <p:extLst>
      <p:ext uri="{BB962C8B-B14F-4D97-AF65-F5344CB8AC3E}">
        <p14:creationId xmlns:p14="http://schemas.microsoft.com/office/powerpoint/2010/main" val="38302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295BBF-A766-4B2A-A572-2D09B35B6601}" type="slidenum">
              <a:rPr lang="zh-CN" altLang="en-US" smtClean="0"/>
              <a:t>2</a:t>
            </a:fld>
            <a:endParaRPr lang="zh-CN" altLang="en-US"/>
          </a:p>
        </p:txBody>
      </p:sp>
    </p:spTree>
    <p:extLst>
      <p:ext uri="{BB962C8B-B14F-4D97-AF65-F5344CB8AC3E}">
        <p14:creationId xmlns:p14="http://schemas.microsoft.com/office/powerpoint/2010/main" val="2094124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广告、垃圾邮件</a:t>
            </a:r>
            <a:endParaRPr lang="zh-CN" altLang="en-US" dirty="0"/>
          </a:p>
        </p:txBody>
      </p:sp>
      <p:sp>
        <p:nvSpPr>
          <p:cNvPr id="4" name="灯片编号占位符 3"/>
          <p:cNvSpPr>
            <a:spLocks noGrp="1"/>
          </p:cNvSpPr>
          <p:nvPr>
            <p:ph type="sldNum" sz="quarter" idx="10"/>
          </p:nvPr>
        </p:nvSpPr>
        <p:spPr/>
        <p:txBody>
          <a:bodyPr/>
          <a:lstStyle/>
          <a:p>
            <a:fld id="{62295BBF-A766-4B2A-A572-2D09B35B6601}" type="slidenum">
              <a:rPr lang="zh-CN" altLang="en-US" smtClean="0"/>
              <a:t>3</a:t>
            </a:fld>
            <a:endParaRPr lang="zh-CN" altLang="en-US"/>
          </a:p>
        </p:txBody>
      </p:sp>
    </p:spTree>
    <p:extLst>
      <p:ext uri="{BB962C8B-B14F-4D97-AF65-F5344CB8AC3E}">
        <p14:creationId xmlns:p14="http://schemas.microsoft.com/office/powerpoint/2010/main" val="210798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广告、垃圾邮件</a:t>
            </a:r>
            <a:endParaRPr lang="zh-CN" altLang="en-US" dirty="0"/>
          </a:p>
        </p:txBody>
      </p:sp>
      <p:sp>
        <p:nvSpPr>
          <p:cNvPr id="4" name="灯片编号占位符 3"/>
          <p:cNvSpPr>
            <a:spLocks noGrp="1"/>
          </p:cNvSpPr>
          <p:nvPr>
            <p:ph type="sldNum" sz="quarter" idx="10"/>
          </p:nvPr>
        </p:nvSpPr>
        <p:spPr/>
        <p:txBody>
          <a:bodyPr/>
          <a:lstStyle/>
          <a:p>
            <a:fld id="{62295BBF-A766-4B2A-A572-2D09B35B6601}" type="slidenum">
              <a:rPr lang="zh-CN" altLang="en-US" smtClean="0"/>
              <a:t>5</a:t>
            </a:fld>
            <a:endParaRPr lang="zh-CN" altLang="en-US"/>
          </a:p>
        </p:txBody>
      </p:sp>
    </p:spTree>
    <p:extLst>
      <p:ext uri="{BB962C8B-B14F-4D97-AF65-F5344CB8AC3E}">
        <p14:creationId xmlns:p14="http://schemas.microsoft.com/office/powerpoint/2010/main" val="13599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2" y="1380071"/>
            <a:ext cx="6430967" cy="2616199"/>
          </a:xfrm>
        </p:spPr>
        <p:txBody>
          <a:bodyPr anchor="b">
            <a:normAutofit/>
          </a:bodyPr>
          <a:lstStyle>
            <a:lvl1pPr algn="r">
              <a:defRPr sz="45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386534"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a:xfrm>
            <a:off x="3999310" y="5883278"/>
            <a:ext cx="3243033"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05907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235" y="4732865"/>
            <a:ext cx="7514033" cy="566738"/>
          </a:xfrm>
        </p:spPr>
        <p:txBody>
          <a:bodyPr anchor="b">
            <a:normAutofit/>
          </a:bodyPr>
          <a:lstStyle>
            <a:lvl1pPr algn="ctr">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235"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425370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236" y="685800"/>
            <a:ext cx="7514033" cy="3048000"/>
          </a:xfrm>
        </p:spPr>
        <p:txBody>
          <a:bodyPr anchor="ctr">
            <a:normAutofit/>
          </a:bodyPr>
          <a:lstStyle>
            <a:lvl1pPr algn="ctr">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235"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08013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60" y="685801"/>
            <a:ext cx="6742509" cy="2743199"/>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827610"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113235"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28723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235"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26877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60" y="685801"/>
            <a:ext cx="6742509" cy="2743199"/>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236"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235"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51739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3"/>
            <a:ext cx="7514034"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235"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235"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44291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100618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3" y="685800"/>
            <a:ext cx="1327777"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235" y="685800"/>
            <a:ext cx="6014807"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586588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1860792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337193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13894" y="5867134"/>
            <a:ext cx="413375" cy="365125"/>
          </a:xfrm>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578167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1656901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3487735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412684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3722824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442444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2266073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246237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2150846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3235274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BFC468-4F0C-44B5-AE0F-457F5E4BBB44}" type="datetimeFigureOut">
              <a:rPr lang="zh-CN" altLang="en-US" smtClean="0"/>
              <a:t>2014/12/3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12400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29211" y="2666999"/>
            <a:ext cx="6698060" cy="2110382"/>
          </a:xfrm>
        </p:spPr>
        <p:txBody>
          <a:bodyPr anchor="b"/>
          <a:lstStyle>
            <a:lvl1pPr algn="r">
              <a:defRPr sz="3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12911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3"/>
            <a:ext cx="7514035"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13236" y="2667002"/>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81519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0367"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57846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37563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09945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235" y="1600200"/>
            <a:ext cx="2661841" cy="1371600"/>
          </a:xfrm>
        </p:spPr>
        <p:txBody>
          <a:bodyPr anchor="b">
            <a:normAutofit/>
          </a:bodyPr>
          <a:lstStyle>
            <a:lvl1pPr algn="ctr">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6526" y="685802"/>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235"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78605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044" y="1752599"/>
            <a:ext cx="4069619" cy="1371600"/>
          </a:xfrm>
        </p:spPr>
        <p:txBody>
          <a:bodyPr anchor="b">
            <a:normAutofit/>
          </a:bodyPr>
          <a:lstStyle>
            <a:lvl1pPr algn="ctr">
              <a:defRPr sz="21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6012"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044"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40786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3"/>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5" y="685803"/>
            <a:ext cx="7514035"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234" y="2667002"/>
            <a:ext cx="7514035"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9492" y="5883278"/>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3778D79-C4C3-4F64-AE27-C12B7D0488DD}" type="datetimeFigureOut">
              <a:rPr lang="zh-CN" altLang="en-US" smtClean="0"/>
              <a:t>2014/12/3</a:t>
            </a:fld>
            <a:endParaRPr lang="zh-CN" altLang="en-US"/>
          </a:p>
        </p:txBody>
      </p:sp>
      <p:sp>
        <p:nvSpPr>
          <p:cNvPr id="5" name="Footer Placeholder 4"/>
          <p:cNvSpPr>
            <a:spLocks noGrp="1"/>
          </p:cNvSpPr>
          <p:nvPr>
            <p:ph type="ftr" sz="quarter" idx="3"/>
          </p:nvPr>
        </p:nvSpPr>
        <p:spPr>
          <a:xfrm>
            <a:off x="1929211" y="5883278"/>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13894" y="5883278"/>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572521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FC468-4F0C-44B5-AE0F-457F5E4BBB44}" type="datetimeFigureOut">
              <a:rPr lang="zh-CN" altLang="en-US" smtClean="0"/>
              <a:t>2014/12/3</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DBB89-A458-4D47-B931-7605B005A73C}" type="slidenum">
              <a:rPr lang="zh-CN" altLang="en-US" smtClean="0"/>
              <a:t>‹#›</a:t>
            </a:fld>
            <a:endParaRPr lang="zh-CN" altLang="en-US"/>
          </a:p>
        </p:txBody>
      </p:sp>
    </p:spTree>
    <p:extLst>
      <p:ext uri="{BB962C8B-B14F-4D97-AF65-F5344CB8AC3E}">
        <p14:creationId xmlns:p14="http://schemas.microsoft.com/office/powerpoint/2010/main" val="258939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48249" y="1453750"/>
            <a:ext cx="7792421" cy="1962149"/>
          </a:xfrm>
        </p:spPr>
        <p:txBody>
          <a:bodyPr>
            <a:normAutofit fontScale="90000"/>
          </a:bodyPr>
          <a:lstStyle/>
          <a:p>
            <a:pPr algn="ctr"/>
            <a:r>
              <a:rPr lang="zh-CN" altLang="en-US" dirty="0"/>
              <a:t>面向</a:t>
            </a:r>
            <a:r>
              <a:rPr lang="en-US" altLang="zh-CN" dirty="0" smtClean="0">
                <a:latin typeface="幼圆" panose="02010509060101010101" pitchFamily="49" charset="-122"/>
                <a:ea typeface="幼圆" panose="02010509060101010101" pitchFamily="49" charset="-122"/>
              </a:rPr>
              <a:t>P2P</a:t>
            </a:r>
            <a:r>
              <a:rPr lang="zh-CN" altLang="en-US" dirty="0"/>
              <a:t>社交</a:t>
            </a:r>
            <a:r>
              <a:rPr lang="zh-CN" altLang="en-US" dirty="0" smtClean="0"/>
              <a:t>网络的</a:t>
            </a:r>
            <a:r>
              <a:rPr lang="en-US" altLang="zh-CN" dirty="0" smtClean="0"/>
              <a:t/>
            </a:r>
            <a:br>
              <a:rPr lang="en-US" altLang="zh-CN" dirty="0" smtClean="0"/>
            </a:br>
            <a:r>
              <a:rPr lang="zh-CN" altLang="en-US" dirty="0" smtClean="0"/>
              <a:t>自主授权</a:t>
            </a:r>
            <a:r>
              <a:rPr lang="en-US" altLang="zh-CN" dirty="0" smtClean="0">
                <a:latin typeface="幼圆" panose="02010509060101010101" pitchFamily="49" charset="-122"/>
                <a:ea typeface="幼圆" panose="02010509060101010101" pitchFamily="49" charset="-122"/>
              </a:rPr>
              <a:t>CP-ABE</a:t>
            </a:r>
            <a:r>
              <a:rPr lang="zh-CN" altLang="en-US" dirty="0" smtClean="0"/>
              <a:t>原型系统</a:t>
            </a:r>
            <a:r>
              <a:rPr lang="en-US" altLang="zh-CN" dirty="0" smtClean="0"/>
              <a:t/>
            </a:r>
            <a:br>
              <a:rPr lang="en-US" altLang="zh-CN" dirty="0" smtClean="0"/>
            </a:br>
            <a:r>
              <a:rPr lang="zh-CN" altLang="en-US" dirty="0" smtClean="0"/>
              <a:t>设计与实现</a:t>
            </a:r>
            <a:endParaRPr lang="zh-CN" altLang="en-US" dirty="0"/>
          </a:p>
        </p:txBody>
      </p:sp>
      <p:sp>
        <p:nvSpPr>
          <p:cNvPr id="3" name="副标题 2"/>
          <p:cNvSpPr>
            <a:spLocks noGrp="1"/>
          </p:cNvSpPr>
          <p:nvPr>
            <p:ph type="subTitle" idx="1"/>
          </p:nvPr>
        </p:nvSpPr>
        <p:spPr>
          <a:xfrm>
            <a:off x="2224091" y="3874923"/>
            <a:ext cx="5240734" cy="1041401"/>
          </a:xfrm>
        </p:spPr>
        <p:txBody>
          <a:bodyPr>
            <a:noAutofit/>
          </a:bodyPr>
          <a:lstStyle/>
          <a:p>
            <a:pPr algn="ctr">
              <a:spcBef>
                <a:spcPts val="0"/>
              </a:spcBef>
              <a:spcAft>
                <a:spcPts val="0"/>
              </a:spcAft>
            </a:pPr>
            <a:r>
              <a:rPr lang="zh-CN" altLang="en-US" sz="2700" dirty="0">
                <a:latin typeface="+mn-ea"/>
              </a:rPr>
              <a:t>开题报告人    ：文子龙</a:t>
            </a:r>
            <a:endParaRPr lang="en-US" altLang="zh-CN" sz="2700" dirty="0">
              <a:latin typeface="+mn-ea"/>
            </a:endParaRPr>
          </a:p>
          <a:p>
            <a:pPr algn="ctr">
              <a:spcBef>
                <a:spcPts val="0"/>
              </a:spcBef>
              <a:spcAft>
                <a:spcPts val="0"/>
              </a:spcAft>
            </a:pPr>
            <a:r>
              <a:rPr lang="zh-CN" altLang="en-US" sz="2700" dirty="0">
                <a:latin typeface="+mn-ea"/>
              </a:rPr>
              <a:t>指导老师        ：杨雅辉</a:t>
            </a:r>
            <a:endParaRPr lang="en-US" altLang="zh-CN" sz="2700" dirty="0">
              <a:latin typeface="+mn-ea"/>
            </a:endParaRPr>
          </a:p>
          <a:p>
            <a:pPr algn="ctr">
              <a:spcBef>
                <a:spcPts val="0"/>
              </a:spcBef>
              <a:spcAft>
                <a:spcPts val="0"/>
              </a:spcAft>
            </a:pPr>
            <a:r>
              <a:rPr lang="zh-CN" altLang="en-US" sz="2700" dirty="0">
                <a:latin typeface="+mn-ea"/>
              </a:rPr>
              <a:t>协助指导老师：方跃坚</a:t>
            </a:r>
            <a:endParaRPr lang="en-US" altLang="zh-CN" sz="2700" dirty="0">
              <a:latin typeface="+mn-ea"/>
            </a:endParaRPr>
          </a:p>
          <a:p>
            <a:pPr algn="ctr">
              <a:spcBef>
                <a:spcPts val="0"/>
              </a:spcBef>
              <a:spcAft>
                <a:spcPts val="0"/>
              </a:spcAft>
            </a:pPr>
            <a:endParaRPr lang="en-US" altLang="zh-CN" sz="2700">
              <a:latin typeface="幼圆" panose="02010509060101010101" pitchFamily="49" charset="-122"/>
              <a:ea typeface="幼圆" panose="02010509060101010101" pitchFamily="49" charset="-122"/>
            </a:endParaRPr>
          </a:p>
          <a:p>
            <a:pPr algn="ctr">
              <a:spcBef>
                <a:spcPts val="0"/>
              </a:spcBef>
              <a:spcAft>
                <a:spcPts val="0"/>
              </a:spcAft>
            </a:pPr>
            <a:r>
              <a:rPr lang="en-US" altLang="zh-CN" sz="2700" dirty="0">
                <a:latin typeface="幼圆" panose="02010509060101010101" pitchFamily="49" charset="-122"/>
                <a:ea typeface="幼圆" panose="02010509060101010101" pitchFamily="49" charset="-122"/>
              </a:rPr>
              <a:t>2014.12.04</a:t>
            </a:r>
            <a:endParaRPr lang="zh-CN" altLang="en-US" sz="27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90056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研究内容</a:t>
            </a:r>
            <a:endParaRPr lang="zh-CN" altLang="en-US" dirty="0"/>
          </a:p>
        </p:txBody>
      </p:sp>
      <p:sp>
        <p:nvSpPr>
          <p:cNvPr id="3" name="内容占位符 2"/>
          <p:cNvSpPr>
            <a:spLocks noGrp="1"/>
          </p:cNvSpPr>
          <p:nvPr>
            <p:ph idx="1"/>
          </p:nvPr>
        </p:nvSpPr>
        <p:spPr>
          <a:xfrm>
            <a:off x="1113234" y="2683919"/>
            <a:ext cx="7514035" cy="2343151"/>
          </a:xfrm>
        </p:spPr>
        <p:txBody>
          <a:bodyPr>
            <a:noAutofit/>
          </a:bodyPr>
          <a:lstStyle/>
          <a:p>
            <a:r>
              <a:rPr lang="en-US" altLang="zh-CN" sz="2000" dirty="0" smtClean="0">
                <a:latin typeface="+mj-ea"/>
                <a:ea typeface="+mj-ea"/>
              </a:rPr>
              <a:t>P2P</a:t>
            </a:r>
            <a:r>
              <a:rPr lang="zh-CN" altLang="en-US" sz="2000" dirty="0" smtClean="0">
                <a:latin typeface="+mj-ea"/>
                <a:ea typeface="+mj-ea"/>
              </a:rPr>
              <a:t>社交网络用户关系特点分析</a:t>
            </a:r>
            <a:endParaRPr lang="en-US" altLang="zh-CN" sz="2000" dirty="0" smtClean="0">
              <a:latin typeface="+mj-ea"/>
              <a:ea typeface="+mj-ea"/>
            </a:endParaRPr>
          </a:p>
          <a:p>
            <a:r>
              <a:rPr lang="zh-CN" altLang="en-US" sz="2000" dirty="0" smtClean="0">
                <a:latin typeface="+mj-ea"/>
                <a:ea typeface="+mj-ea"/>
              </a:rPr>
              <a:t>适合</a:t>
            </a:r>
            <a:r>
              <a:rPr lang="en-US" altLang="zh-CN" sz="2000" dirty="0" smtClean="0">
                <a:latin typeface="+mj-ea"/>
                <a:ea typeface="+mj-ea"/>
              </a:rPr>
              <a:t>P2P</a:t>
            </a:r>
            <a:r>
              <a:rPr lang="zh-CN" altLang="en-US" sz="2000" dirty="0" smtClean="0">
                <a:latin typeface="+mj-ea"/>
                <a:ea typeface="+mj-ea"/>
              </a:rPr>
              <a:t>社交网络的</a:t>
            </a:r>
            <a:r>
              <a:rPr lang="en-US" altLang="zh-CN" sz="2000" dirty="0" smtClean="0">
                <a:latin typeface="+mj-ea"/>
                <a:ea typeface="+mj-ea"/>
              </a:rPr>
              <a:t>CP-ABE</a:t>
            </a:r>
            <a:r>
              <a:rPr lang="zh-CN" altLang="en-US" sz="2000" dirty="0" smtClean="0">
                <a:latin typeface="+mj-ea"/>
                <a:ea typeface="+mj-ea"/>
              </a:rPr>
              <a:t>方案分析</a:t>
            </a:r>
            <a:endParaRPr lang="en-US" altLang="zh-CN" sz="2000" dirty="0" smtClean="0">
              <a:latin typeface="+mj-ea"/>
              <a:ea typeface="+mj-ea"/>
            </a:endParaRPr>
          </a:p>
          <a:p>
            <a:r>
              <a:rPr lang="zh-CN" altLang="en-US" sz="2000" dirty="0" smtClean="0">
                <a:latin typeface="+mj-ea"/>
                <a:ea typeface="+mj-ea"/>
              </a:rPr>
              <a:t>面向</a:t>
            </a:r>
            <a:r>
              <a:rPr lang="en-US" altLang="zh-CN" sz="2000" dirty="0">
                <a:latin typeface="+mj-ea"/>
                <a:ea typeface="+mj-ea"/>
              </a:rPr>
              <a:t>P2P</a:t>
            </a:r>
            <a:r>
              <a:rPr lang="zh-CN" altLang="en-US" sz="2000" dirty="0">
                <a:latin typeface="+mj-ea"/>
                <a:ea typeface="+mj-ea"/>
              </a:rPr>
              <a:t>社交网络的自主授权的</a:t>
            </a:r>
            <a:r>
              <a:rPr lang="en-US" altLang="zh-CN" sz="2000" dirty="0">
                <a:latin typeface="+mj-ea"/>
                <a:ea typeface="+mj-ea"/>
              </a:rPr>
              <a:t>CP-ABE</a:t>
            </a:r>
            <a:r>
              <a:rPr lang="zh-CN" altLang="en-US" sz="2000" dirty="0">
                <a:latin typeface="+mj-ea"/>
                <a:ea typeface="+mj-ea"/>
              </a:rPr>
              <a:t>原型系统的设计</a:t>
            </a:r>
            <a:r>
              <a:rPr lang="zh-CN" altLang="en-US" sz="2000" dirty="0" smtClean="0">
                <a:latin typeface="+mj-ea"/>
                <a:ea typeface="+mj-ea"/>
              </a:rPr>
              <a:t>与实现</a:t>
            </a:r>
            <a:endParaRPr lang="en-US" altLang="zh-CN" sz="2000" dirty="0" smtClean="0">
              <a:latin typeface="+mj-ea"/>
              <a:ea typeface="+mj-ea"/>
            </a:endParaRPr>
          </a:p>
        </p:txBody>
      </p:sp>
    </p:spTree>
    <p:extLst>
      <p:ext uri="{BB962C8B-B14F-4D97-AF65-F5344CB8AC3E}">
        <p14:creationId xmlns:p14="http://schemas.microsoft.com/office/powerpoint/2010/main" val="853634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拟方案设计</a:t>
            </a:r>
            <a:endParaRPr lang="zh-CN" altLang="en-US" dirty="0"/>
          </a:p>
        </p:txBody>
      </p:sp>
      <p:sp>
        <p:nvSpPr>
          <p:cNvPr id="26" name="云形 25"/>
          <p:cNvSpPr/>
          <p:nvPr/>
        </p:nvSpPr>
        <p:spPr>
          <a:xfrm>
            <a:off x="5295950" y="3406843"/>
            <a:ext cx="1622671" cy="115707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Internet</a:t>
            </a:r>
            <a:endParaRPr lang="zh-CN" altLang="en-US" sz="1350" dirty="0"/>
          </a:p>
        </p:txBody>
      </p:sp>
      <p:grpSp>
        <p:nvGrpSpPr>
          <p:cNvPr id="30" name="组合 29"/>
          <p:cNvGrpSpPr/>
          <p:nvPr/>
        </p:nvGrpSpPr>
        <p:grpSpPr>
          <a:xfrm>
            <a:off x="716973" y="2956683"/>
            <a:ext cx="3699164" cy="2057399"/>
            <a:chOff x="955964" y="2799240"/>
            <a:chExt cx="4932218" cy="2743199"/>
          </a:xfrm>
        </p:grpSpPr>
        <p:grpSp>
          <p:nvGrpSpPr>
            <p:cNvPr id="11" name="组合 10"/>
            <p:cNvGrpSpPr/>
            <p:nvPr/>
          </p:nvGrpSpPr>
          <p:grpSpPr>
            <a:xfrm>
              <a:off x="955964" y="2799240"/>
              <a:ext cx="4932218" cy="2743199"/>
              <a:chOff x="2133599" y="3089564"/>
              <a:chExt cx="5029201" cy="3089564"/>
            </a:xfrm>
          </p:grpSpPr>
          <p:sp>
            <p:nvSpPr>
              <p:cNvPr id="4" name="圆角矩形 3"/>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5" name="圆角矩形 4"/>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err="1"/>
                  <a:t>bittorrent</a:t>
                </a:r>
                <a:r>
                  <a:rPr lang="en-US" altLang="zh-CN" sz="1350" dirty="0"/>
                  <a:t> </a:t>
                </a:r>
                <a:r>
                  <a:rPr lang="zh-CN" altLang="en-US" sz="1350" dirty="0" smtClean="0"/>
                  <a:t>模块</a:t>
                </a:r>
                <a:endParaRPr lang="zh-CN" altLang="en-US" sz="1350" dirty="0"/>
              </a:p>
            </p:txBody>
          </p:sp>
          <p:sp>
            <p:nvSpPr>
              <p:cNvPr id="6" name="圆角矩形 5"/>
              <p:cNvSpPr/>
              <p:nvPr/>
            </p:nvSpPr>
            <p:spPr>
              <a:xfrm>
                <a:off x="2622622" y="4322618"/>
                <a:ext cx="2392722" cy="581890"/>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CP-ABE</a:t>
                </a:r>
                <a:r>
                  <a:rPr lang="zh-CN" altLang="en-US" sz="1350" dirty="0"/>
                  <a:t>模块</a:t>
                </a:r>
              </a:p>
            </p:txBody>
          </p:sp>
          <p:sp>
            <p:nvSpPr>
              <p:cNvPr id="7" name="圆角矩形 6"/>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GUI</a:t>
                </a:r>
                <a:endParaRPr lang="zh-CN" altLang="en-US" sz="1350" dirty="0"/>
              </a:p>
            </p:txBody>
          </p:sp>
          <p:sp>
            <p:nvSpPr>
              <p:cNvPr id="10" name="圆角矩形 9"/>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350" dirty="0"/>
                  <a:t>用户关系管理模块</a:t>
                </a:r>
              </a:p>
            </p:txBody>
          </p:sp>
        </p:grpSp>
        <p:cxnSp>
          <p:nvCxnSpPr>
            <p:cNvPr id="16" name="直接箭头连接符 15"/>
            <p:cNvCxnSpPr>
              <a:stCxn id="5" idx="3"/>
              <a:endCxn id="7"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6" idx="3"/>
              <a:endCxn id="7"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0" idx="3"/>
              <a:endCxn id="7"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5" idx="2"/>
              <a:endCxn id="6"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p:cNvCxnSpPr>
              <a:endCxn id="10"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7007631" y="4598908"/>
            <a:ext cx="1745903" cy="1208096"/>
            <a:chOff x="955964" y="2799240"/>
            <a:chExt cx="4932218" cy="2743199"/>
          </a:xfrm>
        </p:grpSpPr>
        <p:grpSp>
          <p:nvGrpSpPr>
            <p:cNvPr id="44" name="组合 43"/>
            <p:cNvGrpSpPr/>
            <p:nvPr/>
          </p:nvGrpSpPr>
          <p:grpSpPr>
            <a:xfrm>
              <a:off x="955964" y="2799240"/>
              <a:ext cx="4932218" cy="2743199"/>
              <a:chOff x="2133599" y="3089564"/>
              <a:chExt cx="5029201" cy="3089564"/>
            </a:xfrm>
          </p:grpSpPr>
          <p:sp>
            <p:nvSpPr>
              <p:cNvPr id="50" name="圆角矩形 49"/>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51" name="圆角矩形 50"/>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52" name="圆角矩形 51"/>
              <p:cNvSpPr/>
              <p:nvPr/>
            </p:nvSpPr>
            <p:spPr>
              <a:xfrm>
                <a:off x="2622621" y="4322619"/>
                <a:ext cx="2392722" cy="581891"/>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53" name="圆角矩形 52"/>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54" name="圆角矩形 53"/>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grpSp>
        <p:cxnSp>
          <p:nvCxnSpPr>
            <p:cNvPr id="45" name="直接箭头连接符 44"/>
            <p:cNvCxnSpPr>
              <a:stCxn id="51" idx="3"/>
              <a:endCxn id="53"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52" idx="3"/>
              <a:endCxn id="53"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54" idx="3"/>
              <a:endCxn id="53"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51" idx="2"/>
              <a:endCxn id="52"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9" name="直接箭头连接符 48"/>
            <p:cNvCxnSpPr>
              <a:endCxn id="54"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57" name="组合 56"/>
          <p:cNvGrpSpPr/>
          <p:nvPr/>
        </p:nvGrpSpPr>
        <p:grpSpPr>
          <a:xfrm>
            <a:off x="7007631" y="1724449"/>
            <a:ext cx="1745903" cy="1208096"/>
            <a:chOff x="955964" y="2799240"/>
            <a:chExt cx="4932218" cy="2743199"/>
          </a:xfrm>
        </p:grpSpPr>
        <p:grpSp>
          <p:nvGrpSpPr>
            <p:cNvPr id="58" name="组合 57"/>
            <p:cNvGrpSpPr/>
            <p:nvPr/>
          </p:nvGrpSpPr>
          <p:grpSpPr>
            <a:xfrm>
              <a:off x="955964" y="2799240"/>
              <a:ext cx="4932218" cy="2743199"/>
              <a:chOff x="2133599" y="3089564"/>
              <a:chExt cx="5029201" cy="3089564"/>
            </a:xfrm>
          </p:grpSpPr>
          <p:sp>
            <p:nvSpPr>
              <p:cNvPr id="64" name="圆角矩形 63"/>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65" name="圆角矩形 64"/>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66" name="圆角矩形 65"/>
              <p:cNvSpPr/>
              <p:nvPr/>
            </p:nvSpPr>
            <p:spPr>
              <a:xfrm>
                <a:off x="2622621" y="4322619"/>
                <a:ext cx="2392722" cy="581891"/>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67" name="圆角矩形 66"/>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68" name="圆角矩形 67"/>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grpSp>
        <p:cxnSp>
          <p:nvCxnSpPr>
            <p:cNvPr id="59" name="直接箭头连接符 58"/>
            <p:cNvCxnSpPr>
              <a:stCxn id="65" idx="3"/>
              <a:endCxn id="67"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66" idx="3"/>
              <a:endCxn id="67"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68" idx="3"/>
              <a:endCxn id="67"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65" idx="2"/>
              <a:endCxn id="66"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3" name="直接箭头连接符 62"/>
            <p:cNvCxnSpPr>
              <a:endCxn id="68"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70" name="直接连接符 69"/>
          <p:cNvCxnSpPr>
            <a:stCxn id="4" idx="3"/>
            <a:endCxn id="26" idx="2"/>
          </p:cNvCxnSpPr>
          <p:nvPr/>
        </p:nvCxnSpPr>
        <p:spPr>
          <a:xfrm flipV="1">
            <a:off x="4416137" y="3985382"/>
            <a:ext cx="884844" cy="1"/>
          </a:xfrm>
          <a:prstGeom prst="line">
            <a:avLst/>
          </a:prstGeom>
        </p:spPr>
        <p:style>
          <a:lnRef idx="2">
            <a:schemeClr val="dk1"/>
          </a:lnRef>
          <a:fillRef idx="0">
            <a:schemeClr val="dk1"/>
          </a:fillRef>
          <a:effectRef idx="1">
            <a:schemeClr val="dk1"/>
          </a:effectRef>
          <a:fontRef idx="minor">
            <a:schemeClr val="tx1"/>
          </a:fontRef>
        </p:style>
      </p:cxnSp>
      <p:cxnSp>
        <p:nvCxnSpPr>
          <p:cNvPr id="76" name="直接连接符 75"/>
          <p:cNvCxnSpPr>
            <a:stCxn id="64" idx="2"/>
          </p:cNvCxnSpPr>
          <p:nvPr/>
        </p:nvCxnSpPr>
        <p:spPr>
          <a:xfrm flipH="1">
            <a:off x="6785265" y="2932547"/>
            <a:ext cx="1095317" cy="637665"/>
          </a:xfrm>
          <a:prstGeom prst="line">
            <a:avLst/>
          </a:prstGeom>
        </p:spPr>
        <p:style>
          <a:lnRef idx="2">
            <a:schemeClr val="dk1"/>
          </a:lnRef>
          <a:fillRef idx="0">
            <a:schemeClr val="dk1"/>
          </a:fillRef>
          <a:effectRef idx="1">
            <a:schemeClr val="dk1"/>
          </a:effectRef>
          <a:fontRef idx="minor">
            <a:schemeClr val="tx1"/>
          </a:fontRef>
        </p:style>
      </p:cxnSp>
      <p:cxnSp>
        <p:nvCxnSpPr>
          <p:cNvPr id="78" name="直接连接符 77"/>
          <p:cNvCxnSpPr>
            <a:endCxn id="50" idx="1"/>
          </p:cNvCxnSpPr>
          <p:nvPr/>
        </p:nvCxnSpPr>
        <p:spPr>
          <a:xfrm>
            <a:off x="6390411" y="4405165"/>
            <a:ext cx="617219" cy="79779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4931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拟方案设计</a:t>
            </a:r>
            <a:endParaRPr lang="zh-CN" altLang="en-US" dirty="0"/>
          </a:p>
        </p:txBody>
      </p:sp>
      <p:sp>
        <p:nvSpPr>
          <p:cNvPr id="3" name="内容占位符 2"/>
          <p:cNvSpPr>
            <a:spLocks noGrp="1"/>
          </p:cNvSpPr>
          <p:nvPr>
            <p:ph idx="1"/>
          </p:nvPr>
        </p:nvSpPr>
        <p:spPr>
          <a:xfrm>
            <a:off x="1113234" y="2230273"/>
            <a:ext cx="7514035" cy="3124201"/>
          </a:xfrm>
        </p:spPr>
        <p:txBody>
          <a:bodyPr>
            <a:normAutofit/>
          </a:bodyPr>
          <a:lstStyle/>
          <a:p>
            <a:r>
              <a:rPr lang="zh-CN" altLang="en-US" sz="2000" dirty="0" smtClean="0"/>
              <a:t>系统由各个自主管理运行的用户端构成</a:t>
            </a:r>
            <a:endParaRPr lang="en-US" altLang="zh-CN" sz="2000" dirty="0" smtClean="0"/>
          </a:p>
          <a:p>
            <a:r>
              <a:rPr lang="zh-CN" altLang="en-US" sz="2000" dirty="0" smtClean="0"/>
              <a:t>用户关系管理模块的功能主要包括添加好友关系，删除好友关系，将好友分组等。</a:t>
            </a:r>
            <a:endParaRPr lang="en-US" altLang="zh-CN" sz="2000" dirty="0" smtClean="0"/>
          </a:p>
          <a:p>
            <a:r>
              <a:rPr lang="en-US" altLang="zh-CN" sz="2000" dirty="0" smtClean="0"/>
              <a:t>CP-ABE</a:t>
            </a:r>
            <a:r>
              <a:rPr lang="zh-CN" altLang="en-US" sz="2000" dirty="0" smtClean="0"/>
              <a:t>模块处理包含属性加密相关的操作</a:t>
            </a:r>
            <a:endParaRPr lang="en-US" altLang="zh-CN" sz="2000" dirty="0" smtClean="0"/>
          </a:p>
          <a:p>
            <a:r>
              <a:rPr lang="en-US" altLang="zh-CN" sz="2000" dirty="0" err="1"/>
              <a:t>b</a:t>
            </a:r>
            <a:r>
              <a:rPr lang="en-US" altLang="zh-CN" sz="2000" dirty="0" err="1" smtClean="0"/>
              <a:t>ittorrent</a:t>
            </a:r>
            <a:r>
              <a:rPr lang="zh-CN" altLang="en-US" sz="2000" dirty="0" smtClean="0"/>
              <a:t>模块用于搜素好友，以及共享文件时的上传和下载功能</a:t>
            </a:r>
            <a:endParaRPr lang="zh-CN" altLang="en-US" sz="2000" dirty="0"/>
          </a:p>
        </p:txBody>
      </p:sp>
    </p:spTree>
    <p:extLst>
      <p:ext uri="{BB962C8B-B14F-4D97-AF65-F5344CB8AC3E}">
        <p14:creationId xmlns:p14="http://schemas.microsoft.com/office/powerpoint/2010/main" val="2509100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拟方案设计</a:t>
            </a:r>
            <a:endParaRPr lang="zh-CN" altLang="en-US" dirty="0"/>
          </a:p>
        </p:txBody>
      </p:sp>
      <p:sp>
        <p:nvSpPr>
          <p:cNvPr id="3" name="内容占位符 2"/>
          <p:cNvSpPr>
            <a:spLocks noGrp="1"/>
          </p:cNvSpPr>
          <p:nvPr>
            <p:ph idx="1"/>
          </p:nvPr>
        </p:nvSpPr>
        <p:spPr/>
        <p:txBody>
          <a:bodyPr>
            <a:noAutofit/>
          </a:bodyPr>
          <a:lstStyle/>
          <a:p>
            <a:r>
              <a:rPr lang="en-US" altLang="zh-CN" sz="2000" dirty="0" err="1">
                <a:latin typeface="+mj-ea"/>
                <a:ea typeface="+mj-ea"/>
              </a:rPr>
              <a:t>b</a:t>
            </a:r>
            <a:r>
              <a:rPr lang="en-US" altLang="zh-CN" sz="2000" dirty="0" err="1" smtClean="0">
                <a:latin typeface="+mj-ea"/>
                <a:ea typeface="+mj-ea"/>
              </a:rPr>
              <a:t>ittorrent</a:t>
            </a:r>
            <a:r>
              <a:rPr lang="zh-CN" altLang="en-US" sz="2000" dirty="0" smtClean="0">
                <a:latin typeface="+mj-ea"/>
                <a:ea typeface="+mj-ea"/>
              </a:rPr>
              <a:t>模块</a:t>
            </a:r>
            <a:endParaRPr lang="en-US" altLang="zh-CN" sz="2000" dirty="0">
              <a:latin typeface="+mj-ea"/>
              <a:ea typeface="+mj-ea"/>
            </a:endParaRPr>
          </a:p>
          <a:p>
            <a:pPr lvl="1"/>
            <a:r>
              <a:rPr lang="en-US" altLang="zh-CN" sz="2000" dirty="0" err="1" smtClean="0">
                <a:latin typeface="+mj-ea"/>
                <a:ea typeface="+mj-ea"/>
              </a:rPr>
              <a:t>RetroShare</a:t>
            </a:r>
            <a:r>
              <a:rPr lang="zh-CN" altLang="en-US" sz="2000" dirty="0">
                <a:latin typeface="+mj-ea"/>
                <a:ea typeface="+mj-ea"/>
              </a:rPr>
              <a:t>是一</a:t>
            </a:r>
            <a:r>
              <a:rPr lang="zh-CN" altLang="en-US" sz="2000" dirty="0" smtClean="0">
                <a:latin typeface="+mj-ea"/>
                <a:ea typeface="+mj-ea"/>
              </a:rPr>
              <a:t>个</a:t>
            </a:r>
            <a:r>
              <a:rPr lang="zh-CN" altLang="en-US" sz="2000" dirty="0">
                <a:latin typeface="+mj-ea"/>
                <a:ea typeface="+mj-ea"/>
              </a:rPr>
              <a:t>开源</a:t>
            </a:r>
            <a:r>
              <a:rPr lang="zh-CN" altLang="en-US" sz="2000" dirty="0" smtClean="0">
                <a:latin typeface="+mj-ea"/>
                <a:ea typeface="+mj-ea"/>
              </a:rPr>
              <a:t>跨</a:t>
            </a:r>
            <a:r>
              <a:rPr lang="zh-CN" altLang="en-US" sz="2000" dirty="0">
                <a:latin typeface="+mj-ea"/>
                <a:ea typeface="+mj-ea"/>
              </a:rPr>
              <a:t>平台的</a:t>
            </a:r>
            <a:r>
              <a:rPr lang="en-US" altLang="zh-CN" sz="2000" dirty="0">
                <a:latin typeface="+mj-ea"/>
                <a:ea typeface="+mj-ea"/>
              </a:rPr>
              <a:t>P2P</a:t>
            </a:r>
            <a:r>
              <a:rPr lang="zh-CN" altLang="en-US" sz="2000" dirty="0">
                <a:latin typeface="+mj-ea"/>
                <a:ea typeface="+mj-ea"/>
              </a:rPr>
              <a:t>分享程序，它基于网络对等层和</a:t>
            </a:r>
            <a:r>
              <a:rPr lang="zh-CN" altLang="en-US" sz="2000" dirty="0" smtClean="0">
                <a:latin typeface="+mj-ea"/>
                <a:ea typeface="+mj-ea"/>
              </a:rPr>
              <a:t>用</a:t>
            </a:r>
            <a:r>
              <a:rPr lang="en-US" altLang="zh-CN" sz="2000" dirty="0" err="1">
                <a:latin typeface="+mj-ea"/>
                <a:ea typeface="+mj-ea"/>
              </a:rPr>
              <a:t>O</a:t>
            </a:r>
            <a:r>
              <a:rPr lang="en-US" altLang="zh-CN" sz="2000" dirty="0" err="1" smtClean="0">
                <a:latin typeface="+mj-ea"/>
                <a:ea typeface="+mj-ea"/>
              </a:rPr>
              <a:t>penSSL</a:t>
            </a:r>
            <a:r>
              <a:rPr lang="zh-CN" altLang="en-US" sz="2000" dirty="0">
                <a:latin typeface="+mj-ea"/>
                <a:ea typeface="+mj-ea"/>
              </a:rPr>
              <a:t>对信息进行加密</a:t>
            </a:r>
            <a:r>
              <a:rPr lang="zh-CN" altLang="en-US" sz="2000" dirty="0" smtClean="0">
                <a:latin typeface="+mj-ea"/>
                <a:ea typeface="+mj-ea"/>
              </a:rPr>
              <a:t>，提供</a:t>
            </a:r>
            <a:r>
              <a:rPr lang="zh-CN" altLang="en-US" sz="2000" dirty="0">
                <a:latin typeface="+mj-ea"/>
                <a:ea typeface="+mj-ea"/>
              </a:rPr>
              <a:t>了文件分享，聊天，</a:t>
            </a:r>
            <a:r>
              <a:rPr lang="zh-CN" altLang="en-US" sz="2000" dirty="0" smtClean="0">
                <a:latin typeface="+mj-ea"/>
                <a:ea typeface="+mj-ea"/>
              </a:rPr>
              <a:t>信息等</a:t>
            </a:r>
            <a:r>
              <a:rPr lang="zh-CN" altLang="en-US" sz="2000" dirty="0">
                <a:latin typeface="+mj-ea"/>
                <a:ea typeface="+mj-ea"/>
              </a:rPr>
              <a:t>功能</a:t>
            </a:r>
            <a:r>
              <a:rPr lang="zh-CN" altLang="en-US" sz="2000" dirty="0" smtClean="0">
                <a:latin typeface="+mj-ea"/>
                <a:ea typeface="+mj-ea"/>
              </a:rPr>
              <a:t>。</a:t>
            </a:r>
            <a:endParaRPr lang="en-US" altLang="zh-CN" sz="2000" dirty="0" smtClean="0">
              <a:latin typeface="+mj-ea"/>
              <a:ea typeface="+mj-ea"/>
            </a:endParaRPr>
          </a:p>
          <a:p>
            <a:r>
              <a:rPr lang="en-US" altLang="zh-CN" sz="2000" dirty="0" smtClean="0">
                <a:latin typeface="+mj-ea"/>
                <a:ea typeface="+mj-ea"/>
              </a:rPr>
              <a:t>CP-ABE</a:t>
            </a:r>
            <a:r>
              <a:rPr lang="zh-CN" altLang="en-US" sz="2000" dirty="0" smtClean="0">
                <a:latin typeface="+mj-ea"/>
                <a:ea typeface="+mj-ea"/>
              </a:rPr>
              <a:t>模块</a:t>
            </a:r>
            <a:endParaRPr lang="en-US" altLang="zh-CN" sz="2000" dirty="0" smtClean="0">
              <a:latin typeface="+mj-ea"/>
              <a:ea typeface="+mj-ea"/>
            </a:endParaRPr>
          </a:p>
          <a:p>
            <a:pPr lvl="1"/>
            <a:r>
              <a:rPr lang="zh-CN" altLang="en-US" sz="2000" dirty="0" smtClean="0">
                <a:latin typeface="+mj-ea"/>
                <a:ea typeface="+mj-ea"/>
              </a:rPr>
              <a:t>原有的</a:t>
            </a:r>
            <a:r>
              <a:rPr lang="en-US" altLang="zh-CN" sz="2000" dirty="0" smtClean="0">
                <a:latin typeface="+mj-ea"/>
                <a:ea typeface="+mj-ea"/>
              </a:rPr>
              <a:t>CP-ABE</a:t>
            </a:r>
            <a:r>
              <a:rPr lang="zh-CN" altLang="en-US" sz="2000" dirty="0" smtClean="0">
                <a:latin typeface="+mj-ea"/>
                <a:ea typeface="+mj-ea"/>
              </a:rPr>
              <a:t>开源实现是</a:t>
            </a:r>
            <a:r>
              <a:rPr lang="zh-CN" altLang="en-US" sz="2000" dirty="0" smtClean="0">
                <a:latin typeface="+mj-ea"/>
                <a:ea typeface="+mj-ea"/>
              </a:rPr>
              <a:t>采用</a:t>
            </a:r>
            <a:r>
              <a:rPr lang="en-US" altLang="zh-CN" sz="2000" dirty="0" smtClean="0">
                <a:latin typeface="+mj-ea"/>
                <a:ea typeface="+mj-ea"/>
              </a:rPr>
              <a:t>C</a:t>
            </a:r>
            <a:r>
              <a:rPr lang="zh-CN" altLang="en-US" sz="2000" dirty="0" smtClean="0">
                <a:latin typeface="+mj-ea"/>
                <a:ea typeface="+mj-ea"/>
              </a:rPr>
              <a:t>语言编写的，不支持中文的策略</a:t>
            </a:r>
            <a:endParaRPr lang="en-US" altLang="zh-CN" sz="2000" dirty="0" smtClean="0">
              <a:latin typeface="+mj-ea"/>
              <a:ea typeface="+mj-ea"/>
            </a:endParaRPr>
          </a:p>
          <a:p>
            <a:pPr lvl="1"/>
            <a:r>
              <a:rPr lang="en-US" altLang="zh-CN" sz="2000" dirty="0" err="1" smtClean="0">
                <a:latin typeface="+mj-ea"/>
                <a:ea typeface="+mj-ea"/>
              </a:rPr>
              <a:t>jPBC</a:t>
            </a:r>
            <a:r>
              <a:rPr lang="zh-CN" altLang="en-US" sz="2000" dirty="0" smtClean="0">
                <a:latin typeface="+mj-ea"/>
                <a:ea typeface="+mj-ea"/>
              </a:rPr>
              <a:t>是双线性映射的</a:t>
            </a:r>
            <a:r>
              <a:rPr lang="en-US" altLang="zh-CN" sz="2000" dirty="0" smtClean="0">
                <a:latin typeface="+mj-ea"/>
                <a:ea typeface="+mj-ea"/>
              </a:rPr>
              <a:t>Java</a:t>
            </a:r>
            <a:r>
              <a:rPr lang="zh-CN" altLang="en-US" sz="2000" dirty="0" smtClean="0">
                <a:latin typeface="+mj-ea"/>
                <a:ea typeface="+mj-ea"/>
              </a:rPr>
              <a:t>实现</a:t>
            </a:r>
            <a:endParaRPr lang="en-US" altLang="zh-CN" sz="2000" dirty="0" smtClean="0">
              <a:latin typeface="+mj-ea"/>
              <a:ea typeface="+mj-ea"/>
            </a:endParaRPr>
          </a:p>
          <a:p>
            <a:pPr lvl="1"/>
            <a:r>
              <a:rPr lang="en-US" altLang="zh-CN" sz="2000" dirty="0">
                <a:latin typeface="+mj-ea"/>
                <a:ea typeface="+mj-ea"/>
              </a:rPr>
              <a:t>https://github.com/zlwen/cpabe-java</a:t>
            </a:r>
            <a:endParaRPr lang="zh-CN" altLang="en-US" sz="2000" dirty="0">
              <a:latin typeface="+mj-ea"/>
              <a:ea typeface="+mj-ea"/>
            </a:endParaRPr>
          </a:p>
        </p:txBody>
      </p:sp>
    </p:spTree>
    <p:extLst>
      <p:ext uri="{BB962C8B-B14F-4D97-AF65-F5344CB8AC3E}">
        <p14:creationId xmlns:p14="http://schemas.microsoft.com/office/powerpoint/2010/main" val="824383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进展规划</a:t>
            </a:r>
            <a:endParaRPr lang="zh-CN" altLang="en-US" dirty="0"/>
          </a:p>
        </p:txBody>
      </p:sp>
      <p:sp>
        <p:nvSpPr>
          <p:cNvPr id="3" name="内容占位符 2"/>
          <p:cNvSpPr>
            <a:spLocks noGrp="1"/>
          </p:cNvSpPr>
          <p:nvPr>
            <p:ph idx="1"/>
          </p:nvPr>
        </p:nvSpPr>
        <p:spPr>
          <a:xfrm>
            <a:off x="1113235" y="2271217"/>
            <a:ext cx="7514035" cy="3124201"/>
          </a:xfrm>
        </p:spPr>
        <p:txBody>
          <a:bodyPr>
            <a:normAutofit/>
          </a:bodyPr>
          <a:lstStyle/>
          <a:p>
            <a:r>
              <a:rPr lang="en-US" altLang="zh-CN" sz="2000" dirty="0">
                <a:latin typeface="幼圆" panose="02010509060101010101" pitchFamily="49" charset="-122"/>
                <a:ea typeface="幼圆" panose="02010509060101010101" pitchFamily="49" charset="-122"/>
              </a:rPr>
              <a:t>12</a:t>
            </a:r>
            <a:r>
              <a:rPr lang="zh-CN" altLang="en-US" sz="2000" dirty="0"/>
              <a:t>月 </a:t>
            </a:r>
            <a:r>
              <a:rPr lang="zh-CN" altLang="en-US" sz="2000" dirty="0" smtClean="0"/>
              <a:t>                   系统设计与</a:t>
            </a:r>
            <a:r>
              <a:rPr lang="zh-CN" altLang="en-US" sz="2000" dirty="0"/>
              <a:t>实现</a:t>
            </a:r>
            <a:endParaRPr lang="en-US" altLang="zh-CN" sz="2000" dirty="0" smtClean="0"/>
          </a:p>
          <a:p>
            <a:r>
              <a:rPr lang="en-US" altLang="zh-CN" sz="2000" dirty="0">
                <a:latin typeface="幼圆" panose="02010509060101010101" pitchFamily="49" charset="-122"/>
                <a:ea typeface="幼圆" panose="02010509060101010101" pitchFamily="49" charset="-122"/>
              </a:rPr>
              <a:t>1</a:t>
            </a:r>
            <a:r>
              <a:rPr lang="zh-CN" altLang="en-US" sz="2000" dirty="0" smtClean="0"/>
              <a:t>月上旬             系统调试与部署，数据统计分析</a:t>
            </a:r>
            <a:endParaRPr lang="en-US" altLang="zh-CN" sz="2000" dirty="0" smtClean="0"/>
          </a:p>
          <a:p>
            <a:r>
              <a:rPr lang="en-US" altLang="zh-CN" sz="2000" dirty="0">
                <a:latin typeface="幼圆" panose="02010509060101010101" pitchFamily="49" charset="-122"/>
                <a:ea typeface="幼圆" panose="02010509060101010101" pitchFamily="49" charset="-122"/>
              </a:rPr>
              <a:t>1</a:t>
            </a:r>
            <a:r>
              <a:rPr lang="zh-CN" altLang="en-US" sz="2000" dirty="0" smtClean="0"/>
              <a:t>月下旬</a:t>
            </a:r>
            <a:r>
              <a:rPr lang="en-US" altLang="zh-CN" sz="2000" dirty="0" smtClean="0">
                <a:latin typeface="幼圆" panose="02010509060101010101" pitchFamily="49" charset="-122"/>
                <a:ea typeface="幼圆" panose="02010509060101010101" pitchFamily="49" charset="-122"/>
              </a:rPr>
              <a:t>-3</a:t>
            </a:r>
            <a:r>
              <a:rPr lang="zh-CN" altLang="en-US" sz="2000" dirty="0" smtClean="0"/>
              <a:t>月   论文撰写</a:t>
            </a:r>
            <a:endParaRPr lang="zh-CN" altLang="en-US" sz="2000" dirty="0"/>
          </a:p>
        </p:txBody>
      </p:sp>
    </p:spTree>
    <p:extLst>
      <p:ext uri="{BB962C8B-B14F-4D97-AF65-F5344CB8AC3E}">
        <p14:creationId xmlns:p14="http://schemas.microsoft.com/office/powerpoint/2010/main" val="2071974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5573" y="3082754"/>
            <a:ext cx="4812857" cy="692497"/>
          </a:xfrm>
          <a:prstGeom prst="rect">
            <a:avLst/>
          </a:prstGeom>
          <a:noFill/>
        </p:spPr>
        <p:txBody>
          <a:bodyPr wrap="non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4050" b="1" dirty="0">
                <a:ln/>
                <a:solidFill>
                  <a:schemeClr val="accent1">
                    <a:lumMod val="75000"/>
                  </a:schemeClr>
                </a:solidFill>
              </a:rPr>
              <a:t>谢谢各位老师的评审</a:t>
            </a:r>
          </a:p>
        </p:txBody>
      </p:sp>
    </p:spTree>
    <p:extLst>
      <p:ext uri="{BB962C8B-B14F-4D97-AF65-F5344CB8AC3E}">
        <p14:creationId xmlns:p14="http://schemas.microsoft.com/office/powerpoint/2010/main" val="191591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3235" y="1471402"/>
            <a:ext cx="7514035" cy="3729251"/>
          </a:xfrm>
        </p:spPr>
        <p:txBody>
          <a:bodyPr>
            <a:normAutofit/>
          </a:bodyPr>
          <a:lstStyle/>
          <a:p>
            <a:r>
              <a:rPr lang="zh-CN" altLang="en-US" sz="3000" dirty="0"/>
              <a:t>选题背景</a:t>
            </a:r>
            <a:endParaRPr lang="en-US" altLang="zh-CN" sz="3000" dirty="0"/>
          </a:p>
          <a:p>
            <a:r>
              <a:rPr lang="zh-CN" altLang="en-US" sz="3000" dirty="0"/>
              <a:t>研究内容</a:t>
            </a:r>
            <a:endParaRPr lang="en-US" altLang="zh-CN" sz="3000" dirty="0"/>
          </a:p>
          <a:p>
            <a:r>
              <a:rPr lang="zh-CN" altLang="en-US" sz="3000" dirty="0"/>
              <a:t>拟方案设计</a:t>
            </a:r>
            <a:endParaRPr lang="en-US" altLang="zh-CN" sz="3000" dirty="0"/>
          </a:p>
          <a:p>
            <a:r>
              <a:rPr lang="zh-CN" altLang="en-US" sz="3000" dirty="0"/>
              <a:t>进展计划</a:t>
            </a:r>
            <a:endParaRPr lang="en-US" altLang="zh-CN" sz="3000" dirty="0"/>
          </a:p>
        </p:txBody>
      </p:sp>
    </p:spTree>
    <p:extLst>
      <p:ext uri="{BB962C8B-B14F-4D97-AF65-F5344CB8AC3E}">
        <p14:creationId xmlns:p14="http://schemas.microsoft.com/office/powerpoint/2010/main" val="2764823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122894" y="2857502"/>
            <a:ext cx="7698259" cy="2343151"/>
          </a:xfrm>
        </p:spPr>
        <p:txBody>
          <a:bodyPr>
            <a:noAutofit/>
          </a:bodyPr>
          <a:lstStyle/>
          <a:p>
            <a:r>
              <a:rPr lang="zh-CN" altLang="en-US" sz="2000" dirty="0" smtClean="0"/>
              <a:t>社交网络应用高速发展</a:t>
            </a:r>
            <a:endParaRPr lang="en-US" altLang="zh-CN" sz="2000" dirty="0" smtClean="0"/>
          </a:p>
          <a:p>
            <a:pPr lvl="1"/>
            <a:r>
              <a:rPr lang="en-US" altLang="zh-CN" sz="2000" dirty="0" smtClean="0"/>
              <a:t>QQ</a:t>
            </a:r>
            <a:r>
              <a:rPr lang="zh-CN" altLang="en-US" sz="2000" dirty="0" smtClean="0"/>
              <a:t>、微信、</a:t>
            </a:r>
            <a:r>
              <a:rPr lang="en-US" altLang="zh-CN" sz="2000" dirty="0" smtClean="0"/>
              <a:t>Facebook</a:t>
            </a:r>
            <a:r>
              <a:rPr lang="zh-CN" altLang="en-US" sz="2000" dirty="0" smtClean="0"/>
              <a:t>、</a:t>
            </a:r>
            <a:r>
              <a:rPr lang="en-US" altLang="zh-CN" sz="2000" dirty="0" smtClean="0"/>
              <a:t>twitter</a:t>
            </a:r>
            <a:r>
              <a:rPr lang="zh-CN" altLang="en-US" sz="2000" dirty="0" smtClean="0"/>
              <a:t>、 </a:t>
            </a:r>
            <a:r>
              <a:rPr lang="en-US" altLang="zh-CN" sz="2000" dirty="0" err="1" smtClean="0"/>
              <a:t>Linkedin</a:t>
            </a:r>
            <a:r>
              <a:rPr lang="en-US" altLang="zh-CN" sz="2000" dirty="0" smtClean="0"/>
              <a:t>… …</a:t>
            </a:r>
          </a:p>
          <a:p>
            <a:r>
              <a:rPr lang="zh-CN" altLang="en-US" sz="2000" dirty="0"/>
              <a:t>当前</a:t>
            </a:r>
            <a:r>
              <a:rPr lang="zh-CN" altLang="en-US" sz="2000" dirty="0" smtClean="0"/>
              <a:t>社交网络应用基本都采用集中式的服务器</a:t>
            </a:r>
            <a:r>
              <a:rPr lang="en-US" altLang="zh-CN" sz="2000" dirty="0" smtClean="0"/>
              <a:t>-</a:t>
            </a:r>
            <a:r>
              <a:rPr lang="zh-CN" altLang="en-US" sz="2000" dirty="0" smtClean="0"/>
              <a:t>客户端架构</a:t>
            </a:r>
            <a:endParaRPr lang="en-US" altLang="zh-CN" sz="2000" dirty="0" smtClean="0"/>
          </a:p>
          <a:p>
            <a:r>
              <a:rPr lang="zh-CN" altLang="en-US" sz="2000" dirty="0" smtClean="0"/>
              <a:t>当前社交网络应用中存在的安全风险</a:t>
            </a:r>
            <a:endParaRPr lang="en-US" altLang="zh-CN" sz="2000" dirty="0" smtClean="0"/>
          </a:p>
          <a:p>
            <a:pPr lvl="1"/>
            <a:r>
              <a:rPr lang="zh-CN" altLang="en-US" sz="2000" dirty="0" smtClean="0"/>
              <a:t>社交网络应用服务端拥有用户上传的数据（个人资料、兴趣爱好、行为特点</a:t>
            </a:r>
            <a:r>
              <a:rPr lang="en-US" altLang="zh-CN" sz="2000" dirty="0" smtClean="0"/>
              <a:t>… …</a:t>
            </a:r>
            <a:r>
              <a:rPr lang="zh-CN" altLang="en-US" sz="2000" dirty="0" smtClean="0"/>
              <a:t>）</a:t>
            </a:r>
            <a:endParaRPr lang="en-US" altLang="zh-CN" sz="2000" dirty="0" smtClean="0"/>
          </a:p>
          <a:p>
            <a:pPr lvl="1"/>
            <a:r>
              <a:rPr lang="zh-CN" altLang="en-US" sz="2000" dirty="0"/>
              <a:t>上</a:t>
            </a:r>
            <a:r>
              <a:rPr lang="zh-CN" altLang="en-US" sz="2000" dirty="0" smtClean="0"/>
              <a:t>传的数据用户将不能彻底删除</a:t>
            </a:r>
            <a:endParaRPr lang="en-US" altLang="zh-CN" sz="2000" dirty="0" smtClean="0"/>
          </a:p>
          <a:p>
            <a:pPr lvl="1"/>
            <a:r>
              <a:rPr lang="zh-CN" altLang="en-US" sz="2000" dirty="0" smtClean="0"/>
              <a:t>社交网络应用向第三方应用提供用户的全部或部分数据</a:t>
            </a:r>
            <a:endParaRPr lang="en-US" altLang="zh-CN" sz="2000" dirty="0" smtClean="0"/>
          </a:p>
          <a:p>
            <a:endParaRPr lang="en-US" altLang="zh-CN" sz="2000" dirty="0" smtClean="0"/>
          </a:p>
          <a:p>
            <a:pPr lvl="1"/>
            <a:endParaRPr lang="zh-CN" altLang="en-US" sz="2000" dirty="0"/>
          </a:p>
        </p:txBody>
      </p:sp>
    </p:spTree>
    <p:extLst>
      <p:ext uri="{BB962C8B-B14F-4D97-AF65-F5344CB8AC3E}">
        <p14:creationId xmlns:p14="http://schemas.microsoft.com/office/powerpoint/2010/main" val="278016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8422" y="1337481"/>
            <a:ext cx="6168789" cy="2961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 name="流程图: 磁盘 4"/>
          <p:cNvSpPr/>
          <p:nvPr/>
        </p:nvSpPr>
        <p:spPr>
          <a:xfrm>
            <a:off x="1692322" y="2381532"/>
            <a:ext cx="2060812" cy="175374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 name="流程图: 磁盘 5"/>
          <p:cNvSpPr/>
          <p:nvPr/>
        </p:nvSpPr>
        <p:spPr>
          <a:xfrm>
            <a:off x="4135270" y="2381530"/>
            <a:ext cx="2074459" cy="1753741"/>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文本框 14"/>
          <p:cNvSpPr txBox="1"/>
          <p:nvPr/>
        </p:nvSpPr>
        <p:spPr>
          <a:xfrm>
            <a:off x="2146347" y="1875725"/>
            <a:ext cx="1606787" cy="369332"/>
          </a:xfrm>
          <a:prstGeom prst="rect">
            <a:avLst/>
          </a:prstGeom>
          <a:noFill/>
        </p:spPr>
        <p:txBody>
          <a:bodyPr wrap="none" rtlCol="0">
            <a:spAutoFit/>
          </a:bodyPr>
          <a:lstStyle/>
          <a:p>
            <a:r>
              <a:rPr lang="en-US" altLang="zh-CN" dirty="0" smtClean="0"/>
              <a:t>User A Storage</a:t>
            </a:r>
            <a:endParaRPr lang="zh-CN" altLang="en-US" dirty="0"/>
          </a:p>
        </p:txBody>
      </p:sp>
      <p:sp>
        <p:nvSpPr>
          <p:cNvPr id="16" name="文本框 15"/>
          <p:cNvSpPr txBox="1"/>
          <p:nvPr/>
        </p:nvSpPr>
        <p:spPr>
          <a:xfrm>
            <a:off x="4107975" y="1875725"/>
            <a:ext cx="1607299" cy="369332"/>
          </a:xfrm>
          <a:prstGeom prst="rect">
            <a:avLst/>
          </a:prstGeom>
          <a:noFill/>
        </p:spPr>
        <p:txBody>
          <a:bodyPr wrap="none" rtlCol="0">
            <a:spAutoFit/>
          </a:bodyPr>
          <a:lstStyle/>
          <a:p>
            <a:r>
              <a:rPr lang="en-US" altLang="zh-CN" dirty="0" smtClean="0"/>
              <a:t>User B Storage</a:t>
            </a:r>
            <a:endParaRPr lang="zh-CN" altLang="en-US" dirty="0"/>
          </a:p>
        </p:txBody>
      </p:sp>
      <p:sp>
        <p:nvSpPr>
          <p:cNvPr id="17" name="文本框 16"/>
          <p:cNvSpPr txBox="1"/>
          <p:nvPr/>
        </p:nvSpPr>
        <p:spPr>
          <a:xfrm>
            <a:off x="6209730" y="2886080"/>
            <a:ext cx="596638" cy="369332"/>
          </a:xfrm>
          <a:prstGeom prst="rect">
            <a:avLst/>
          </a:prstGeom>
          <a:noFill/>
        </p:spPr>
        <p:txBody>
          <a:bodyPr wrap="none" rtlCol="0">
            <a:spAutoFit/>
          </a:bodyPr>
          <a:lstStyle/>
          <a:p>
            <a:r>
              <a:rPr lang="en-US" altLang="zh-CN" dirty="0" smtClean="0"/>
              <a:t>… …</a:t>
            </a:r>
            <a:endParaRPr lang="zh-CN" altLang="en-US" dirty="0"/>
          </a:p>
        </p:txBody>
      </p:sp>
      <p:cxnSp>
        <p:nvCxnSpPr>
          <p:cNvPr id="19" name="直接连接符 18"/>
          <p:cNvCxnSpPr/>
          <p:nvPr/>
        </p:nvCxnSpPr>
        <p:spPr>
          <a:xfrm>
            <a:off x="2348326" y="4135271"/>
            <a:ext cx="558647" cy="1255595"/>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flipV="1">
            <a:off x="2906973" y="4162564"/>
            <a:ext cx="2004650" cy="1228302"/>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5" idx="3"/>
          </p:cNvCxnSpPr>
          <p:nvPr/>
        </p:nvCxnSpPr>
        <p:spPr>
          <a:xfrm>
            <a:off x="2722728" y="4135272"/>
            <a:ext cx="2188896" cy="125559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flipH="1">
            <a:off x="4911624" y="4135271"/>
            <a:ext cx="423080" cy="1255595"/>
          </a:xfrm>
          <a:prstGeom prst="line">
            <a:avLst/>
          </a:prstGeom>
        </p:spPr>
        <p:style>
          <a:lnRef idx="2">
            <a:schemeClr val="dk1"/>
          </a:lnRef>
          <a:fillRef idx="0">
            <a:schemeClr val="dk1"/>
          </a:fillRef>
          <a:effectRef idx="1">
            <a:schemeClr val="dk1"/>
          </a:effectRef>
          <a:fontRef idx="minor">
            <a:schemeClr val="tx1"/>
          </a:fontRef>
        </p:style>
      </p:cxnSp>
      <p:sp>
        <p:nvSpPr>
          <p:cNvPr id="29" name="文本框 28"/>
          <p:cNvSpPr txBox="1"/>
          <p:nvPr/>
        </p:nvSpPr>
        <p:spPr>
          <a:xfrm>
            <a:off x="4038144" y="1352505"/>
            <a:ext cx="1144865" cy="523220"/>
          </a:xfrm>
          <a:prstGeom prst="rect">
            <a:avLst/>
          </a:prstGeom>
          <a:noFill/>
        </p:spPr>
        <p:txBody>
          <a:bodyPr wrap="none" rtlCol="0">
            <a:spAutoFit/>
          </a:bodyPr>
          <a:lstStyle/>
          <a:p>
            <a:r>
              <a:rPr lang="en-US" altLang="zh-CN" sz="2800" dirty="0" smtClean="0"/>
              <a:t>Server</a:t>
            </a:r>
            <a:endParaRPr lang="zh-CN" altLang="en-US" sz="2800" dirty="0"/>
          </a:p>
        </p:txBody>
      </p:sp>
      <p:sp>
        <p:nvSpPr>
          <p:cNvPr id="31" name="剪去单角的矩形 30"/>
          <p:cNvSpPr/>
          <p:nvPr/>
        </p:nvSpPr>
        <p:spPr>
          <a:xfrm>
            <a:off x="1881820"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2" name="剪去单角的矩形 31"/>
          <p:cNvSpPr/>
          <p:nvPr/>
        </p:nvSpPr>
        <p:spPr>
          <a:xfrm>
            <a:off x="2497605"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剪去单角的矩形 32"/>
          <p:cNvSpPr/>
          <p:nvPr/>
        </p:nvSpPr>
        <p:spPr>
          <a:xfrm>
            <a:off x="3113391"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剪去单角的矩形 33"/>
          <p:cNvSpPr/>
          <p:nvPr/>
        </p:nvSpPr>
        <p:spPr>
          <a:xfrm>
            <a:off x="4331355"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剪去单角的矩形 34"/>
          <p:cNvSpPr/>
          <p:nvPr/>
        </p:nvSpPr>
        <p:spPr>
          <a:xfrm>
            <a:off x="4947140"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剪去单角的矩形 35"/>
          <p:cNvSpPr/>
          <p:nvPr/>
        </p:nvSpPr>
        <p:spPr>
          <a:xfrm>
            <a:off x="5562926" y="3002507"/>
            <a:ext cx="466506" cy="40943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矩形 36"/>
          <p:cNvSpPr/>
          <p:nvPr/>
        </p:nvSpPr>
        <p:spPr>
          <a:xfrm>
            <a:off x="1881820" y="3596180"/>
            <a:ext cx="1698077" cy="286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Access Policy</a:t>
            </a:r>
            <a:endParaRPr lang="zh-CN" altLang="en-US" dirty="0"/>
          </a:p>
        </p:txBody>
      </p:sp>
      <p:sp>
        <p:nvSpPr>
          <p:cNvPr id="40" name="矩形 39"/>
          <p:cNvSpPr/>
          <p:nvPr/>
        </p:nvSpPr>
        <p:spPr>
          <a:xfrm>
            <a:off x="4331355" y="3603005"/>
            <a:ext cx="1698077" cy="286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Access Policy</a:t>
            </a:r>
            <a:endParaRPr lang="zh-CN" altLang="en-US" dirty="0"/>
          </a:p>
        </p:txBody>
      </p:sp>
      <p:pic>
        <p:nvPicPr>
          <p:cNvPr id="47" name="图片 46"/>
          <p:cNvPicPr>
            <a:picLocks noChangeAspect="1"/>
          </p:cNvPicPr>
          <p:nvPr/>
        </p:nvPicPr>
        <p:blipFill>
          <a:blip r:embed="rId2"/>
          <a:stretch>
            <a:fillRect/>
          </a:stretch>
        </p:blipFill>
        <p:spPr>
          <a:xfrm>
            <a:off x="2549784" y="5371449"/>
            <a:ext cx="714375" cy="600075"/>
          </a:xfrm>
          <a:prstGeom prst="rect">
            <a:avLst/>
          </a:prstGeom>
        </p:spPr>
      </p:pic>
      <p:pic>
        <p:nvPicPr>
          <p:cNvPr id="48" name="图片 47"/>
          <p:cNvPicPr>
            <a:picLocks noChangeAspect="1"/>
          </p:cNvPicPr>
          <p:nvPr/>
        </p:nvPicPr>
        <p:blipFill>
          <a:blip r:embed="rId2"/>
          <a:stretch>
            <a:fillRect/>
          </a:stretch>
        </p:blipFill>
        <p:spPr>
          <a:xfrm>
            <a:off x="4589952" y="5371449"/>
            <a:ext cx="714375" cy="600075"/>
          </a:xfrm>
          <a:prstGeom prst="rect">
            <a:avLst/>
          </a:prstGeom>
        </p:spPr>
      </p:pic>
      <p:sp>
        <p:nvSpPr>
          <p:cNvPr id="49" name="文本框 48"/>
          <p:cNvSpPr txBox="1"/>
          <p:nvPr/>
        </p:nvSpPr>
        <p:spPr>
          <a:xfrm>
            <a:off x="2412660" y="6093939"/>
            <a:ext cx="926344" cy="369332"/>
          </a:xfrm>
          <a:prstGeom prst="rect">
            <a:avLst/>
          </a:prstGeom>
          <a:noFill/>
        </p:spPr>
        <p:txBody>
          <a:bodyPr wrap="none" rtlCol="0">
            <a:spAutoFit/>
          </a:bodyPr>
          <a:lstStyle/>
          <a:p>
            <a:r>
              <a:rPr lang="en-US" altLang="zh-CN" dirty="0" smtClean="0"/>
              <a:t>Client A</a:t>
            </a:r>
            <a:endParaRPr lang="zh-CN" altLang="en-US" dirty="0"/>
          </a:p>
        </p:txBody>
      </p:sp>
      <p:sp>
        <p:nvSpPr>
          <p:cNvPr id="50" name="文本框 49"/>
          <p:cNvSpPr txBox="1"/>
          <p:nvPr/>
        </p:nvSpPr>
        <p:spPr>
          <a:xfrm>
            <a:off x="4448451" y="6115042"/>
            <a:ext cx="926857" cy="369332"/>
          </a:xfrm>
          <a:prstGeom prst="rect">
            <a:avLst/>
          </a:prstGeom>
          <a:noFill/>
        </p:spPr>
        <p:txBody>
          <a:bodyPr wrap="none" rtlCol="0">
            <a:spAutoFit/>
          </a:bodyPr>
          <a:lstStyle/>
          <a:p>
            <a:r>
              <a:rPr lang="en-US" altLang="zh-CN" dirty="0" smtClean="0"/>
              <a:t>Client B</a:t>
            </a:r>
            <a:endParaRPr lang="zh-CN" altLang="en-US" dirty="0"/>
          </a:p>
        </p:txBody>
      </p:sp>
      <p:cxnSp>
        <p:nvCxnSpPr>
          <p:cNvPr id="52" name="直接箭头连接符 51"/>
          <p:cNvCxnSpPr/>
          <p:nvPr/>
        </p:nvCxnSpPr>
        <p:spPr>
          <a:xfrm>
            <a:off x="2146347" y="3411940"/>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a:off x="2722728" y="3411940"/>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接箭头连接符 53"/>
          <p:cNvCxnSpPr/>
          <p:nvPr/>
        </p:nvCxnSpPr>
        <p:spPr>
          <a:xfrm>
            <a:off x="3339004" y="3418765"/>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a:off x="4557959" y="3418765"/>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直接箭头连接符 55"/>
          <p:cNvCxnSpPr/>
          <p:nvPr/>
        </p:nvCxnSpPr>
        <p:spPr>
          <a:xfrm>
            <a:off x="5183009" y="3418765"/>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直接箭头连接符 56"/>
          <p:cNvCxnSpPr/>
          <p:nvPr/>
        </p:nvCxnSpPr>
        <p:spPr>
          <a:xfrm>
            <a:off x="5838101" y="3418765"/>
            <a:ext cx="0" cy="184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49841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3235" y="522029"/>
            <a:ext cx="7514035" cy="1752599"/>
          </a:xfrm>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113235" y="3225992"/>
            <a:ext cx="7698259" cy="2343151"/>
          </a:xfrm>
        </p:spPr>
        <p:txBody>
          <a:bodyPr>
            <a:noAutofit/>
          </a:bodyPr>
          <a:lstStyle/>
          <a:p>
            <a:r>
              <a:rPr lang="zh-CN" altLang="en-US" sz="2000" dirty="0" smtClean="0"/>
              <a:t>分布式社交网络（</a:t>
            </a:r>
            <a:r>
              <a:rPr lang="en-US" altLang="zh-CN" sz="2000" dirty="0" smtClean="0"/>
              <a:t>Decentralized Online Social Network, DOSN</a:t>
            </a:r>
            <a:r>
              <a:rPr lang="zh-CN" altLang="en-US" sz="2000" dirty="0" smtClean="0"/>
              <a:t>）</a:t>
            </a:r>
            <a:endParaRPr lang="en-US" altLang="zh-CN" sz="2000" dirty="0" smtClean="0"/>
          </a:p>
          <a:p>
            <a:pPr lvl="1" algn="just"/>
            <a:r>
              <a:rPr lang="en-US" altLang="zh-CN" sz="2000" dirty="0" smtClean="0"/>
              <a:t>A decentralized online social networks is an online social network implemented on a distributed information management platform, such as a network of trusted servers or a peer-to-peer system.</a:t>
            </a:r>
          </a:p>
          <a:p>
            <a:pPr lvl="1" algn="just"/>
            <a:r>
              <a:rPr lang="en-US" altLang="zh-CN" sz="2000" dirty="0"/>
              <a:t>Privacy: Users in decentralized social networks decide who to show the information to and what restriction there is </a:t>
            </a:r>
            <a:r>
              <a:rPr lang="en-US" altLang="zh-CN" sz="2000" dirty="0" smtClean="0"/>
              <a:t>on the </a:t>
            </a:r>
            <a:r>
              <a:rPr lang="en-US" altLang="zh-CN" sz="2000" dirty="0"/>
              <a:t>data.</a:t>
            </a:r>
          </a:p>
          <a:p>
            <a:pPr lvl="1" algn="just"/>
            <a:r>
              <a:rPr lang="en-US" altLang="zh-CN" sz="2000" dirty="0"/>
              <a:t>Ownership: As the information is stored on a trusted server or on the local computer, users have complete ownership of the data. They would not loose their data suddenly as the proprietary service hosting their data decides to shutdown without much notice. </a:t>
            </a:r>
          </a:p>
          <a:p>
            <a:pPr lvl="1" algn="just"/>
            <a:r>
              <a:rPr lang="en-US" altLang="zh-CN" sz="2000" dirty="0"/>
              <a:t>Dissemination: Information is disseminated according to users’ preferences and friendship relations.</a:t>
            </a:r>
            <a:endParaRPr lang="zh-CN" altLang="en-US" sz="2000" dirty="0"/>
          </a:p>
          <a:p>
            <a:pPr lvl="1"/>
            <a:endParaRPr lang="zh-CN" altLang="en-US" sz="2000" dirty="0"/>
          </a:p>
        </p:txBody>
      </p:sp>
    </p:spTree>
    <p:extLst>
      <p:ext uri="{BB962C8B-B14F-4D97-AF65-F5344CB8AC3E}">
        <p14:creationId xmlns:p14="http://schemas.microsoft.com/office/powerpoint/2010/main" val="1246852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half" idx="1"/>
          </p:nvPr>
        </p:nvSpPr>
        <p:spPr/>
        <p:txBody>
          <a:bodyPr/>
          <a:lstStyle/>
          <a:p>
            <a:endParaRPr lang="zh-CN" altLang="en-US"/>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0578" y="685803"/>
            <a:ext cx="8159347" cy="5134949"/>
          </a:xfrm>
          <a:prstGeom prst="rect">
            <a:avLst/>
          </a:prstGeom>
        </p:spPr>
      </p:pic>
    </p:spTree>
    <p:extLst>
      <p:ext uri="{BB962C8B-B14F-4D97-AF65-F5344CB8AC3E}">
        <p14:creationId xmlns:p14="http://schemas.microsoft.com/office/powerpoint/2010/main" val="697452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113235" y="2857502"/>
            <a:ext cx="7698259" cy="2343151"/>
          </a:xfrm>
        </p:spPr>
        <p:txBody>
          <a:bodyPr>
            <a:noAutofit/>
          </a:bodyPr>
          <a:lstStyle/>
          <a:p>
            <a:r>
              <a:rPr lang="zh-CN" altLang="en-US" sz="2000" dirty="0" smtClean="0"/>
              <a:t>随着社交网络应用的发展，用户在社交网络中的好友数量剧增，同时用户在社交网络中扮演的角色也出现多样化。</a:t>
            </a:r>
            <a:endParaRPr lang="en-US" altLang="zh-CN" sz="2000" dirty="0" smtClean="0"/>
          </a:p>
          <a:p>
            <a:r>
              <a:rPr lang="zh-CN" altLang="en-US" sz="2000" dirty="0" smtClean="0"/>
              <a:t>在某些应用场景中需要用户具备某种属性才能够访问一些数据。当前的解决方案是借助一个可信的第三方来存储数据并进行访问控制，但是这种解决方案存在以下不足的地方：</a:t>
            </a:r>
            <a:endParaRPr lang="en-US" altLang="zh-CN" sz="2000" dirty="0" smtClean="0"/>
          </a:p>
          <a:p>
            <a:pPr lvl="1"/>
            <a:r>
              <a:rPr lang="zh-CN" altLang="en-US" sz="2000" dirty="0"/>
              <a:t>第三</a:t>
            </a:r>
            <a:r>
              <a:rPr lang="zh-CN" altLang="en-US" sz="2000" dirty="0" smtClean="0"/>
              <a:t>方必须可信</a:t>
            </a:r>
            <a:endParaRPr lang="en-US" altLang="zh-CN" sz="2000" dirty="0" smtClean="0"/>
          </a:p>
          <a:p>
            <a:pPr lvl="1"/>
            <a:r>
              <a:rPr lang="zh-CN" altLang="en-US" sz="2000" dirty="0" smtClean="0"/>
              <a:t>若第三方被攻击者攻破，用户的数据也将被泄露</a:t>
            </a:r>
            <a:endParaRPr lang="en-US" altLang="zh-CN" sz="2000" dirty="0" smtClean="0"/>
          </a:p>
          <a:p>
            <a:pPr lvl="1"/>
            <a:r>
              <a:rPr lang="zh-CN" altLang="en-US" sz="2000" dirty="0" smtClean="0"/>
              <a:t>第三方必须具备比较强的计算能力和带宽来应对</a:t>
            </a:r>
            <a:r>
              <a:rPr lang="zh-CN" altLang="en-US" sz="2000" dirty="0"/>
              <a:t>同时有很多用户发起访问数据请求</a:t>
            </a:r>
            <a:endParaRPr lang="en-US" altLang="zh-CN" sz="2000" dirty="0" smtClean="0"/>
          </a:p>
          <a:p>
            <a:endParaRPr lang="zh-CN" altLang="en-US" sz="2000" dirty="0"/>
          </a:p>
        </p:txBody>
      </p:sp>
    </p:spTree>
    <p:extLst>
      <p:ext uri="{BB962C8B-B14F-4D97-AF65-F5344CB8AC3E}">
        <p14:creationId xmlns:p14="http://schemas.microsoft.com/office/powerpoint/2010/main" val="16423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113234" y="2683919"/>
            <a:ext cx="7514035" cy="2343151"/>
          </a:xfrm>
        </p:spPr>
        <p:txBody>
          <a:bodyPr>
            <a:noAutofit/>
          </a:bodyPr>
          <a:lstStyle/>
          <a:p>
            <a:r>
              <a:rPr lang="zh-CN" altLang="en-US" sz="2000" dirty="0" smtClean="0"/>
              <a:t>属性加密方案（</a:t>
            </a:r>
            <a:r>
              <a:rPr lang="en-US" altLang="zh-CN" sz="2000" dirty="0" smtClean="0"/>
              <a:t>Attribute Based Encryption, ABE</a:t>
            </a:r>
            <a:r>
              <a:rPr lang="en-US" altLang="zh-CN" sz="2000" dirty="0" smtClean="0"/>
              <a:t>)</a:t>
            </a:r>
          </a:p>
          <a:p>
            <a:pPr lvl="1"/>
            <a:r>
              <a:rPr lang="zh-CN" altLang="en-US" sz="2000" dirty="0" smtClean="0"/>
              <a:t>属性加密由身份加密</a:t>
            </a:r>
            <a:r>
              <a:rPr lang="zh-CN" altLang="en-US" sz="2000" dirty="0" smtClean="0"/>
              <a:t>（</a:t>
            </a:r>
            <a:r>
              <a:rPr lang="en-US" altLang="zh-CN" sz="2000" dirty="0" smtClean="0"/>
              <a:t>Identity Based Encryption</a:t>
            </a:r>
            <a:r>
              <a:rPr lang="zh-CN" altLang="en-US" sz="2000" dirty="0" smtClean="0"/>
              <a:t>）</a:t>
            </a:r>
            <a:r>
              <a:rPr lang="zh-CN" altLang="en-US" sz="2000" dirty="0" smtClean="0"/>
              <a:t>发展而来</a:t>
            </a:r>
            <a:endParaRPr lang="en-US" altLang="zh-CN" sz="2000" dirty="0" smtClean="0"/>
          </a:p>
          <a:p>
            <a:pPr lvl="1"/>
            <a:r>
              <a:rPr lang="zh-CN" altLang="en-US" sz="2000" dirty="0" smtClean="0"/>
              <a:t>密文策略属性加密方案  </a:t>
            </a:r>
            <a:r>
              <a:rPr lang="en-US" altLang="zh-CN" sz="2000" dirty="0" smtClean="0"/>
              <a:t>(</a:t>
            </a:r>
            <a:r>
              <a:rPr lang="en-US" altLang="zh-CN" sz="2000" dirty="0" err="1" smtClean="0"/>
              <a:t>Ciphertext</a:t>
            </a:r>
            <a:r>
              <a:rPr lang="en-US" altLang="zh-CN" sz="2000" dirty="0" smtClean="0"/>
              <a:t> Policy Attribute Based Encryption, CP-ABE)</a:t>
            </a:r>
          </a:p>
          <a:p>
            <a:pPr lvl="2"/>
            <a:r>
              <a:rPr lang="zh-CN" altLang="en-US" sz="2000" dirty="0" smtClean="0"/>
              <a:t>密文中包含一个访问策略，密钥中包含若干属性，只有密钥中的属性满足密文中的访问策略，才能够进行解密。</a:t>
            </a:r>
            <a:endParaRPr lang="en-US" altLang="zh-CN" sz="2000" dirty="0" smtClean="0"/>
          </a:p>
          <a:p>
            <a:pPr lvl="1"/>
            <a:r>
              <a:rPr lang="zh-CN" altLang="en-US" sz="2000" dirty="0" smtClean="0"/>
              <a:t>密钥策略属性加密方案  </a:t>
            </a:r>
            <a:r>
              <a:rPr lang="en-US" altLang="zh-CN" sz="2000" dirty="0" smtClean="0"/>
              <a:t>(Key Policy Attribute Based Encryption, KP-ABE)</a:t>
            </a:r>
          </a:p>
          <a:p>
            <a:pPr lvl="2"/>
            <a:r>
              <a:rPr lang="zh-CN" altLang="en-US" sz="2000" dirty="0" smtClean="0"/>
              <a:t>密钥中包含一个访问策略，密文中包含若干属性，只有密文中的属性满足密钥中的访问策略，才能够进行解密。</a:t>
            </a:r>
            <a:endParaRPr lang="zh-CN" altLang="en-US" sz="2000" dirty="0"/>
          </a:p>
        </p:txBody>
      </p:sp>
    </p:spTree>
    <p:extLst>
      <p:ext uri="{BB962C8B-B14F-4D97-AF65-F5344CB8AC3E}">
        <p14:creationId xmlns:p14="http://schemas.microsoft.com/office/powerpoint/2010/main" val="1100736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492" y="4574381"/>
            <a:ext cx="9334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kev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8442" y="4617244"/>
            <a:ext cx="952500" cy="952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 Box 8"/>
              <p:cNvSpPr txBox="1">
                <a:spLocks noChangeArrowheads="1"/>
              </p:cNvSpPr>
              <p:nvPr/>
            </p:nvSpPr>
            <p:spPr bwMode="auto">
              <a:xfrm>
                <a:off x="1174392" y="4617246"/>
                <a:ext cx="2114550" cy="646331"/>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𝑆𝐾</m:t>
                        </m:r>
                      </m:e>
                      <m:sub>
                        <m:r>
                          <a:rPr lang="en-US" altLang="zh-CN" i="1">
                            <a:latin typeface="Cambria Math" panose="02040503050406030204" pitchFamily="18" charset="0"/>
                            <a:ea typeface="宋体" panose="02010600030101010101" pitchFamily="2" charset="-122"/>
                          </a:rPr>
                          <m:t>𝐴</m:t>
                        </m:r>
                      </m:sub>
                    </m:sSub>
                  </m:oMath>
                </a14:m>
                <a:r>
                  <a:rPr lang="en-US" altLang="zh-CN" dirty="0">
                    <a:ea typeface="宋体" panose="02010600030101010101" pitchFamily="2" charset="-122"/>
                  </a:rPr>
                  <a:t>:</a:t>
                </a:r>
              </a:p>
              <a:p>
                <a:pPr algn="l"/>
                <a:r>
                  <a:rPr lang="zh-CN" altLang="en-US" dirty="0">
                    <a:latin typeface="华文楷体" panose="02010600040101010101" pitchFamily="2" charset="-122"/>
                    <a:ea typeface="华文楷体" panose="02010600040101010101" pitchFamily="2" charset="-122"/>
                  </a:rPr>
                  <a:t>（北京大学，老师）</a:t>
                </a:r>
                <a:endParaRPr lang="en-US" altLang="zh-CN" dirty="0">
                  <a:latin typeface="华文楷体" panose="02010600040101010101" pitchFamily="2" charset="-122"/>
                  <a:ea typeface="华文楷体" panose="02010600040101010101" pitchFamily="2" charset="-122"/>
                </a:endParaRPr>
              </a:p>
            </p:txBody>
          </p:sp>
        </mc:Choice>
        <mc:Fallback xmlns="">
          <p:sp>
            <p:nvSpPr>
              <p:cNvPr id="11" name="Text Box 8"/>
              <p:cNvSpPr txBox="1">
                <a:spLocks noRot="1" noChangeAspect="1" noMove="1" noResize="1" noEditPoints="1" noAdjustHandles="1" noChangeArrowheads="1" noChangeShapeType="1" noTextEdit="1"/>
              </p:cNvSpPr>
              <p:nvPr/>
            </p:nvSpPr>
            <p:spPr bwMode="auto">
              <a:xfrm>
                <a:off x="1565856" y="5013325"/>
                <a:ext cx="2819400" cy="830997"/>
              </a:xfrm>
              <a:prstGeom prst="rect">
                <a:avLst/>
              </a:prstGeom>
              <a:blipFill rotWithShape="0">
                <a:blip r:embed="rId4"/>
                <a:stretch>
                  <a:fillRect l="-3463" t="-5839" r="-7143" b="-153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4717692" y="4641059"/>
                <a:ext cx="2190750" cy="646331"/>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𝑆𝐾</m:t>
                        </m:r>
                      </m:e>
                      <m:sub>
                        <m:r>
                          <a:rPr lang="en-US" altLang="zh-CN" i="1">
                            <a:latin typeface="Cambria Math" panose="02040503050406030204" pitchFamily="18" charset="0"/>
                            <a:ea typeface="宋体" panose="02010600030101010101" pitchFamily="2" charset="-122"/>
                          </a:rPr>
                          <m:t>𝐵</m:t>
                        </m:r>
                      </m:sub>
                    </m:sSub>
                  </m:oMath>
                </a14:m>
                <a:r>
                  <a:rPr lang="en-US" altLang="zh-CN" dirty="0">
                    <a:ea typeface="宋体" panose="02010600030101010101" pitchFamily="2" charset="-122"/>
                  </a:rPr>
                  <a:t>:</a:t>
                </a:r>
              </a:p>
              <a:p>
                <a:r>
                  <a:rPr lang="zh-CN" altLang="en-US" dirty="0">
                    <a:latin typeface="华文楷体" panose="02010600040101010101" pitchFamily="2" charset="-122"/>
                    <a:ea typeface="华文楷体" panose="02010600040101010101" pitchFamily="2" charset="-122"/>
                  </a:rPr>
                  <a:t>（北京大学，学生）</a:t>
                </a:r>
                <a:endParaRPr lang="en-US" altLang="zh-CN" dirty="0">
                  <a:latin typeface="华文楷体" panose="02010600040101010101" pitchFamily="2" charset="-122"/>
                  <a:ea typeface="华文楷体" panose="02010600040101010101" pitchFamily="2" charset="-122"/>
                </a:endParaRPr>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6290256" y="5045075"/>
                <a:ext cx="2921000" cy="830997"/>
              </a:xfrm>
              <a:prstGeom prst="rect">
                <a:avLst/>
              </a:prstGeom>
              <a:blipFill rotWithShape="0">
                <a:blip r:embed="rId5"/>
                <a:stretch>
                  <a:fillRect l="-3340" t="-5882" r="-3340"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0" name="矩形 39"/>
          <p:cNvSpPr/>
          <p:nvPr/>
        </p:nvSpPr>
        <p:spPr>
          <a:xfrm>
            <a:off x="1574445" y="1600084"/>
            <a:ext cx="4172755" cy="28011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tLang="zh-CN" sz="1350" dirty="0" smtClean="0"/>
          </a:p>
          <a:p>
            <a:pPr algn="ctr"/>
            <a:r>
              <a:rPr lang="en-US" altLang="zh-CN" sz="1350" dirty="0" err="1" smtClean="0"/>
              <a:t>Ciphertext</a:t>
            </a:r>
            <a:endParaRPr lang="en-US" altLang="zh-CN" sz="1350" dirty="0"/>
          </a:p>
          <a:p>
            <a:pPr algn="ctr"/>
            <a:endParaRPr lang="en-US" altLang="zh-CN" sz="1350" dirty="0" smtClean="0"/>
          </a:p>
          <a:p>
            <a:pPr algn="ctr"/>
            <a:endParaRPr lang="en-US" altLang="zh-CN" sz="1350" dirty="0"/>
          </a:p>
          <a:p>
            <a:pPr algn="ctr"/>
            <a:endParaRPr lang="en-US" altLang="zh-CN" sz="1350" dirty="0" smtClean="0"/>
          </a:p>
          <a:p>
            <a:pPr algn="ctr"/>
            <a:endParaRPr lang="en-US" altLang="zh-CN" sz="1350" dirty="0"/>
          </a:p>
          <a:p>
            <a:pPr algn="ctr"/>
            <a:endParaRPr lang="en-US" altLang="zh-CN" sz="1350" dirty="0" smtClean="0"/>
          </a:p>
          <a:p>
            <a:pPr algn="ctr"/>
            <a:endParaRPr lang="en-US" altLang="zh-CN" sz="1350" dirty="0"/>
          </a:p>
          <a:p>
            <a:pPr algn="ctr"/>
            <a:endParaRPr lang="en-US" altLang="zh-CN" sz="1350" dirty="0" smtClean="0"/>
          </a:p>
          <a:p>
            <a:pPr algn="ctr"/>
            <a:endParaRPr lang="en-US" altLang="zh-CN" sz="1350" dirty="0" smtClean="0"/>
          </a:p>
          <a:p>
            <a:pPr algn="ctr"/>
            <a:endParaRPr lang="en-US" altLang="zh-CN" sz="1350" dirty="0"/>
          </a:p>
          <a:p>
            <a:pPr algn="ctr"/>
            <a:endParaRPr lang="en-US" altLang="zh-CN" sz="1350" dirty="0" smtClean="0"/>
          </a:p>
          <a:p>
            <a:pPr algn="ctr"/>
            <a:endParaRPr lang="en-US" altLang="zh-CN" sz="1350" dirty="0"/>
          </a:p>
          <a:p>
            <a:pPr algn="ctr"/>
            <a:endParaRPr lang="en-US" altLang="zh-CN" sz="1350" dirty="0" smtClean="0"/>
          </a:p>
          <a:p>
            <a:pPr algn="ctr"/>
            <a:endParaRPr lang="zh-CN" altLang="en-US" sz="1350" dirty="0"/>
          </a:p>
        </p:txBody>
      </p:sp>
      <p:grpSp>
        <p:nvGrpSpPr>
          <p:cNvPr id="51" name="组合 50"/>
          <p:cNvGrpSpPr/>
          <p:nvPr/>
        </p:nvGrpSpPr>
        <p:grpSpPr>
          <a:xfrm>
            <a:off x="1819142" y="1913871"/>
            <a:ext cx="2580067" cy="2017575"/>
            <a:chOff x="2443230" y="1524310"/>
            <a:chExt cx="3440089" cy="2690100"/>
          </a:xfrm>
        </p:grpSpPr>
        <p:sp>
          <p:nvSpPr>
            <p:cNvPr id="44" name="椭圆 43"/>
            <p:cNvSpPr/>
            <p:nvPr/>
          </p:nvSpPr>
          <p:spPr>
            <a:xfrm>
              <a:off x="3167665" y="1524310"/>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AND</a:t>
              </a:r>
              <a:endParaRPr lang="zh-CN" altLang="en-US" sz="1350" dirty="0"/>
            </a:p>
          </p:txBody>
        </p:sp>
        <p:sp>
          <p:nvSpPr>
            <p:cNvPr id="46" name="椭圆 45"/>
            <p:cNvSpPr/>
            <p:nvPr/>
          </p:nvSpPr>
          <p:spPr>
            <a:xfrm>
              <a:off x="2443230" y="2568106"/>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350" dirty="0"/>
                <a:t>北京大学</a:t>
              </a:r>
            </a:p>
          </p:txBody>
        </p:sp>
        <p:sp>
          <p:nvSpPr>
            <p:cNvPr id="47" name="椭圆 46"/>
            <p:cNvSpPr/>
            <p:nvPr/>
          </p:nvSpPr>
          <p:spPr>
            <a:xfrm>
              <a:off x="3957034" y="2568105"/>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OR</a:t>
              </a:r>
              <a:endParaRPr lang="zh-CN" altLang="en-US" sz="1350" dirty="0"/>
            </a:p>
          </p:txBody>
        </p:sp>
        <p:sp>
          <p:nvSpPr>
            <p:cNvPr id="48" name="椭圆 47"/>
            <p:cNvSpPr/>
            <p:nvPr/>
          </p:nvSpPr>
          <p:spPr>
            <a:xfrm>
              <a:off x="3167665" y="3634861"/>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350" dirty="0"/>
                <a:t>老师</a:t>
              </a:r>
            </a:p>
          </p:txBody>
        </p:sp>
        <p:sp>
          <p:nvSpPr>
            <p:cNvPr id="49" name="椭圆 48"/>
            <p:cNvSpPr/>
            <p:nvPr/>
          </p:nvSpPr>
          <p:spPr>
            <a:xfrm>
              <a:off x="4778956" y="3634860"/>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350" dirty="0"/>
                <a:t>学生</a:t>
              </a:r>
            </a:p>
          </p:txBody>
        </p:sp>
      </p:grpSp>
      <p:cxnSp>
        <p:nvCxnSpPr>
          <p:cNvPr id="55" name="直接连接符 54"/>
          <p:cNvCxnSpPr>
            <a:stCxn id="44" idx="3"/>
            <a:endCxn id="46" idx="0"/>
          </p:cNvCxnSpPr>
          <p:nvPr/>
        </p:nvCxnSpPr>
        <p:spPr>
          <a:xfrm flipH="1">
            <a:off x="2233279" y="2284876"/>
            <a:ext cx="250487" cy="41184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4" idx="5"/>
            <a:endCxn id="47" idx="0"/>
          </p:cNvCxnSpPr>
          <p:nvPr/>
        </p:nvCxnSpPr>
        <p:spPr>
          <a:xfrm>
            <a:off x="3069443" y="2284878"/>
            <a:ext cx="299189" cy="411839"/>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a:stCxn id="47" idx="3"/>
            <a:endCxn id="48" idx="0"/>
          </p:cNvCxnSpPr>
          <p:nvPr/>
        </p:nvCxnSpPr>
        <p:spPr>
          <a:xfrm flipH="1">
            <a:off x="2776603" y="3067722"/>
            <a:ext cx="299188" cy="42906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a:stCxn id="47" idx="5"/>
            <a:endCxn id="49" idx="0"/>
          </p:cNvCxnSpPr>
          <p:nvPr/>
        </p:nvCxnSpPr>
        <p:spPr>
          <a:xfrm>
            <a:off x="3661470" y="3067725"/>
            <a:ext cx="323603" cy="429059"/>
          </a:xfrm>
          <a:prstGeom prst="line">
            <a:avLst/>
          </a:prstGeom>
        </p:spPr>
        <p:style>
          <a:lnRef idx="2">
            <a:schemeClr val="dk1"/>
          </a:lnRef>
          <a:fillRef idx="0">
            <a:schemeClr val="dk1"/>
          </a:fillRef>
          <a:effectRef idx="1">
            <a:schemeClr val="dk1"/>
          </a:effectRef>
          <a:fontRef idx="minor">
            <a:schemeClr val="tx1"/>
          </a:fontRef>
        </p:style>
      </p:cxnSp>
      <p:pic>
        <p:nvPicPr>
          <p:cNvPr id="62" name="图片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7681" y="2696717"/>
            <a:ext cx="1377589" cy="1377589"/>
          </a:xfrm>
          <a:prstGeom prst="rect">
            <a:avLst/>
          </a:prstGeom>
        </p:spPr>
      </p:pic>
      <p:pic>
        <p:nvPicPr>
          <p:cNvPr id="27" name="Picture 24" descr="loc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7000" y="2696715"/>
            <a:ext cx="273346" cy="273346"/>
          </a:xfrm>
          <a:prstGeom prst="rect">
            <a:avLst/>
          </a:prstGeom>
          <a:noFill/>
          <a:extLst>
            <a:ext uri="{909E8E84-426E-40DD-AFC4-6F175D3DCCD1}">
              <a14:hiddenFill xmlns:a14="http://schemas.microsoft.com/office/drawing/2010/main">
                <a:solidFill>
                  <a:srgbClr val="FFFFFF"/>
                </a:solidFill>
              </a14:hiddenFill>
            </a:ext>
          </a:extLst>
        </p:spPr>
      </p:pic>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281248">
            <a:off x="2877908" y="1932025"/>
            <a:ext cx="490071" cy="256610"/>
          </a:xfrm>
          <a:prstGeom prst="rect">
            <a:avLst/>
          </a:prstGeom>
        </p:spPr>
      </p:pic>
      <p:pic>
        <p:nvPicPr>
          <p:cNvPr id="66" name="Picture 12" descr="pmore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60942" y="2060330"/>
            <a:ext cx="876300" cy="876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7" name="Text Box 9"/>
              <p:cNvSpPr txBox="1">
                <a:spLocks noChangeArrowheads="1"/>
              </p:cNvSpPr>
              <p:nvPr/>
            </p:nvSpPr>
            <p:spPr bwMode="auto">
              <a:xfrm>
                <a:off x="5888440" y="2121586"/>
                <a:ext cx="2190750" cy="646331"/>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𝑆𝐾</m:t>
                        </m:r>
                      </m:e>
                      <m:sub>
                        <m:r>
                          <a:rPr lang="en-US" altLang="zh-CN" i="1">
                            <a:latin typeface="Cambria Math" panose="02040503050406030204" pitchFamily="18" charset="0"/>
                            <a:ea typeface="宋体" panose="02010600030101010101" pitchFamily="2" charset="-122"/>
                          </a:rPr>
                          <m:t>𝐶</m:t>
                        </m:r>
                      </m:sub>
                    </m:sSub>
                  </m:oMath>
                </a14:m>
                <a:r>
                  <a:rPr lang="en-US" altLang="zh-CN" dirty="0">
                    <a:ea typeface="宋体" panose="02010600030101010101" pitchFamily="2" charset="-122"/>
                  </a:rPr>
                  <a:t>:</a:t>
                </a:r>
              </a:p>
              <a:p>
                <a:r>
                  <a:rPr lang="zh-CN" altLang="en-US" dirty="0">
                    <a:latin typeface="华文楷体" panose="02010600040101010101" pitchFamily="2" charset="-122"/>
                    <a:ea typeface="华文楷体" panose="02010600040101010101" pitchFamily="2" charset="-122"/>
                  </a:rPr>
                  <a:t>（北京大学，校友）</a:t>
                </a:r>
                <a:endParaRPr lang="en-US" altLang="zh-CN" dirty="0">
                  <a:latin typeface="华文楷体" panose="02010600040101010101" pitchFamily="2" charset="-122"/>
                  <a:ea typeface="华文楷体" panose="02010600040101010101" pitchFamily="2" charset="-122"/>
                </a:endParaRPr>
              </a:p>
            </p:txBody>
          </p:sp>
        </mc:Choice>
        <mc:Fallback xmlns="">
          <p:sp>
            <p:nvSpPr>
              <p:cNvPr id="67" name="Text Box 9"/>
              <p:cNvSpPr txBox="1">
                <a:spLocks noRot="1" noChangeAspect="1" noMove="1" noResize="1" noEditPoints="1" noAdjustHandles="1" noChangeArrowheads="1" noChangeShapeType="1" noTextEdit="1"/>
              </p:cNvSpPr>
              <p:nvPr/>
            </p:nvSpPr>
            <p:spPr bwMode="auto">
              <a:xfrm>
                <a:off x="7851253" y="1685778"/>
                <a:ext cx="2921000" cy="830997"/>
              </a:xfrm>
              <a:prstGeom prst="rect">
                <a:avLst/>
              </a:prstGeom>
              <a:blipFill rotWithShape="0">
                <a:blip r:embed="rId10"/>
                <a:stretch>
                  <a:fillRect l="-3340" t="-5882" r="-3340"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898610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1111</TotalTime>
  <Words>718</Words>
  <Application>Microsoft Office PowerPoint</Application>
  <PresentationFormat>全屏显示(4:3)</PresentationFormat>
  <Paragraphs>102</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华文楷体</vt:lpstr>
      <vt:lpstr>宋体</vt:lpstr>
      <vt:lpstr>幼圆</vt:lpstr>
      <vt:lpstr>Arial</vt:lpstr>
      <vt:lpstr>Calibri</vt:lpstr>
      <vt:lpstr>Calibri Light</vt:lpstr>
      <vt:lpstr>Cambria Math</vt:lpstr>
      <vt:lpstr>Corbel</vt:lpstr>
      <vt:lpstr>视差</vt:lpstr>
      <vt:lpstr>自定义设计方案</vt:lpstr>
      <vt:lpstr>面向P2P社交网络的 自主授权CP-ABE原型系统 设计与实现</vt:lpstr>
      <vt:lpstr>PowerPoint 演示文稿</vt:lpstr>
      <vt:lpstr>选题背景</vt:lpstr>
      <vt:lpstr>PowerPoint 演示文稿</vt:lpstr>
      <vt:lpstr>选题背景</vt:lpstr>
      <vt:lpstr>PowerPoint 演示文稿</vt:lpstr>
      <vt:lpstr>选题背景</vt:lpstr>
      <vt:lpstr>选题背景</vt:lpstr>
      <vt:lpstr>PowerPoint 演示文稿</vt:lpstr>
      <vt:lpstr>研究内容</vt:lpstr>
      <vt:lpstr>拟方案设计</vt:lpstr>
      <vt:lpstr>拟方案设计</vt:lpstr>
      <vt:lpstr>拟方案设计</vt:lpstr>
      <vt:lpstr>进展规划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wenzilong</dc:creator>
  <cp:lastModifiedBy>wenzilong</cp:lastModifiedBy>
  <cp:revision>77</cp:revision>
  <dcterms:created xsi:type="dcterms:W3CDTF">2014-11-26T04:23:11Z</dcterms:created>
  <dcterms:modified xsi:type="dcterms:W3CDTF">2014-12-03T14:57:46Z</dcterms:modified>
</cp:coreProperties>
</file>