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3" r:id="rId7"/>
    <p:sldId id="262" r:id="rId8"/>
    <p:sldId id="261"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p:normalViewPr>
  <p:slideViewPr>
    <p:cSldViewPr snapToGrid="0">
      <p:cViewPr varScale="1">
        <p:scale>
          <a:sx n="69" d="100"/>
          <a:sy n="69" d="100"/>
        </p:scale>
        <p:origin x="7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B3081-E539-46F3-9218-6D079A1E07E8}" type="datetimeFigureOut">
              <a:rPr lang="zh-CN" altLang="en-US" smtClean="0"/>
              <a:t>2014/11/26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95BBF-A766-4B2A-A572-2D09B35B6601}" type="slidenum">
              <a:rPr lang="zh-CN" altLang="en-US" smtClean="0"/>
              <a:t>‹#›</a:t>
            </a:fld>
            <a:endParaRPr lang="zh-CN" altLang="en-US"/>
          </a:p>
        </p:txBody>
      </p:sp>
    </p:spTree>
    <p:extLst>
      <p:ext uri="{BB962C8B-B14F-4D97-AF65-F5344CB8AC3E}">
        <p14:creationId xmlns:p14="http://schemas.microsoft.com/office/powerpoint/2010/main" val="148040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105907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425370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1080136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2287239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1268777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517395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1442912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1100618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58658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57816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12911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81519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257846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375638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09945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278605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778D79-C4C3-4F64-AE27-C12B7D0488DD}" type="datetimeFigureOut">
              <a:rPr lang="zh-CN" altLang="en-US" smtClean="0"/>
              <a:t>2014/11/26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340786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778D79-C4C3-4F64-AE27-C12B7D0488DD}" type="datetimeFigureOut">
              <a:rPr lang="zh-CN" altLang="en-US" smtClean="0"/>
              <a:t>2014/11/26</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F301A4-F83B-4FFA-9D0B-859038350B33}" type="slidenum">
              <a:rPr lang="zh-CN" altLang="en-US" smtClean="0"/>
              <a:t>‹#›</a:t>
            </a:fld>
            <a:endParaRPr lang="zh-CN" altLang="en-US"/>
          </a:p>
        </p:txBody>
      </p:sp>
    </p:spTree>
    <p:extLst>
      <p:ext uri="{BB962C8B-B14F-4D97-AF65-F5344CB8AC3E}">
        <p14:creationId xmlns:p14="http://schemas.microsoft.com/office/powerpoint/2010/main" val="572521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64328" y="795330"/>
            <a:ext cx="10389895" cy="2616199"/>
          </a:xfrm>
        </p:spPr>
        <p:txBody>
          <a:bodyPr>
            <a:normAutofit fontScale="90000"/>
          </a:bodyPr>
          <a:lstStyle/>
          <a:p>
            <a:pPr algn="ctr"/>
            <a:r>
              <a:rPr lang="en-US" altLang="zh-CN" dirty="0" smtClean="0">
                <a:latin typeface="幼圆" panose="02010509060101010101" pitchFamily="49" charset="-122"/>
                <a:ea typeface="幼圆" panose="02010509060101010101" pitchFamily="49" charset="-122"/>
              </a:rPr>
              <a:t>P2P</a:t>
            </a:r>
            <a:r>
              <a:rPr lang="zh-CN" altLang="en-US" dirty="0" smtClean="0"/>
              <a:t>网络下的</a:t>
            </a:r>
            <a:r>
              <a:rPr lang="en-US" altLang="zh-CN" dirty="0" smtClean="0"/>
              <a:t/>
            </a:r>
            <a:br>
              <a:rPr lang="en-US" altLang="zh-CN" dirty="0" smtClean="0"/>
            </a:br>
            <a:r>
              <a:rPr lang="zh-CN" altLang="en-US" dirty="0" smtClean="0"/>
              <a:t>自主授权</a:t>
            </a:r>
            <a:r>
              <a:rPr lang="en-US" altLang="zh-CN" dirty="0" smtClean="0">
                <a:latin typeface="幼圆" panose="02010509060101010101" pitchFamily="49" charset="-122"/>
                <a:ea typeface="幼圆" panose="02010509060101010101" pitchFamily="49" charset="-122"/>
              </a:rPr>
              <a:t>CP-ABE</a:t>
            </a:r>
            <a:r>
              <a:rPr lang="zh-CN" altLang="en-US" dirty="0" smtClean="0"/>
              <a:t>原型系统</a:t>
            </a:r>
            <a:r>
              <a:rPr lang="en-US" altLang="zh-CN" dirty="0" smtClean="0"/>
              <a:t/>
            </a:r>
            <a:br>
              <a:rPr lang="en-US" altLang="zh-CN" dirty="0" smtClean="0"/>
            </a:br>
            <a:r>
              <a:rPr lang="zh-CN" altLang="en-US" dirty="0" smtClean="0"/>
              <a:t>设计</a:t>
            </a:r>
            <a:r>
              <a:rPr lang="zh-CN" altLang="en-US" dirty="0" smtClean="0"/>
              <a:t>与实现</a:t>
            </a:r>
            <a:endParaRPr lang="zh-CN" altLang="en-US" dirty="0"/>
          </a:p>
        </p:txBody>
      </p:sp>
      <p:sp>
        <p:nvSpPr>
          <p:cNvPr id="3" name="副标题 2"/>
          <p:cNvSpPr>
            <a:spLocks noGrp="1"/>
          </p:cNvSpPr>
          <p:nvPr>
            <p:ph type="subTitle" idx="1"/>
          </p:nvPr>
        </p:nvSpPr>
        <p:spPr>
          <a:xfrm>
            <a:off x="2965454" y="4023562"/>
            <a:ext cx="6987645" cy="1388534"/>
          </a:xfrm>
        </p:spPr>
        <p:txBody>
          <a:bodyPr>
            <a:noAutofit/>
          </a:bodyPr>
          <a:lstStyle/>
          <a:p>
            <a:pPr algn="ctr">
              <a:spcBef>
                <a:spcPts val="0"/>
              </a:spcBef>
              <a:spcAft>
                <a:spcPts val="0"/>
              </a:spcAft>
            </a:pPr>
            <a:r>
              <a:rPr lang="zh-CN" altLang="en-US" sz="3600" dirty="0" smtClean="0">
                <a:latin typeface="+mn-ea"/>
              </a:rPr>
              <a:t>开题报告人    ：文</a:t>
            </a:r>
            <a:r>
              <a:rPr lang="zh-CN" altLang="en-US" sz="3600" dirty="0">
                <a:latin typeface="+mn-ea"/>
              </a:rPr>
              <a:t>子</a:t>
            </a:r>
            <a:r>
              <a:rPr lang="zh-CN" altLang="en-US" sz="3600" dirty="0" smtClean="0">
                <a:latin typeface="+mn-ea"/>
              </a:rPr>
              <a:t>龙</a:t>
            </a:r>
            <a:endParaRPr lang="en-US" altLang="zh-CN" sz="3600" dirty="0" smtClean="0">
              <a:latin typeface="+mn-ea"/>
            </a:endParaRPr>
          </a:p>
          <a:p>
            <a:pPr algn="ctr">
              <a:spcBef>
                <a:spcPts val="0"/>
              </a:spcBef>
              <a:spcAft>
                <a:spcPts val="0"/>
              </a:spcAft>
            </a:pPr>
            <a:r>
              <a:rPr lang="zh-CN" altLang="en-US" sz="3600" dirty="0">
                <a:latin typeface="+mn-ea"/>
              </a:rPr>
              <a:t>指导</a:t>
            </a:r>
            <a:r>
              <a:rPr lang="zh-CN" altLang="en-US" sz="3600" dirty="0" smtClean="0">
                <a:latin typeface="+mn-ea"/>
              </a:rPr>
              <a:t>老师        ：杨雅辉</a:t>
            </a:r>
            <a:endParaRPr lang="en-US" altLang="zh-CN" sz="3600" dirty="0" smtClean="0">
              <a:latin typeface="+mn-ea"/>
            </a:endParaRPr>
          </a:p>
          <a:p>
            <a:pPr algn="ctr">
              <a:spcBef>
                <a:spcPts val="0"/>
              </a:spcBef>
              <a:spcAft>
                <a:spcPts val="0"/>
              </a:spcAft>
            </a:pPr>
            <a:r>
              <a:rPr lang="zh-CN" altLang="en-US" sz="3600" dirty="0" smtClean="0">
                <a:latin typeface="+mn-ea"/>
              </a:rPr>
              <a:t>协助指导老师：方跃坚</a:t>
            </a:r>
            <a:endParaRPr lang="en-US" altLang="zh-CN" sz="3600" dirty="0" smtClean="0">
              <a:latin typeface="+mn-ea"/>
            </a:endParaRPr>
          </a:p>
          <a:p>
            <a:pPr algn="ctr">
              <a:spcBef>
                <a:spcPts val="0"/>
              </a:spcBef>
              <a:spcAft>
                <a:spcPts val="0"/>
              </a:spcAft>
            </a:pPr>
            <a:endParaRPr lang="en-US" altLang="zh-CN" sz="3600" smtClean="0">
              <a:latin typeface="幼圆" panose="02010509060101010101" pitchFamily="49" charset="-122"/>
              <a:ea typeface="幼圆" panose="02010509060101010101" pitchFamily="49" charset="-122"/>
            </a:endParaRPr>
          </a:p>
          <a:p>
            <a:pPr algn="ctr">
              <a:spcBef>
                <a:spcPts val="0"/>
              </a:spcBef>
              <a:spcAft>
                <a:spcPts val="0"/>
              </a:spcAft>
            </a:pPr>
            <a:r>
              <a:rPr lang="en-US" altLang="zh-CN" sz="3600" dirty="0" smtClean="0">
                <a:latin typeface="幼圆" panose="02010509060101010101" pitchFamily="49" charset="-122"/>
                <a:ea typeface="幼圆" panose="02010509060101010101" pitchFamily="49" charset="-122"/>
              </a:rPr>
              <a:t>2014.12.04</a:t>
            </a:r>
            <a:endParaRPr lang="zh-CN" altLang="en-US" sz="36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90056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87429" y="2967335"/>
            <a:ext cx="641714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5400" b="1" dirty="0" smtClean="0">
                <a:ln/>
                <a:solidFill>
                  <a:schemeClr val="accent1">
                    <a:lumMod val="75000"/>
                  </a:schemeClr>
                </a:solidFill>
              </a:rPr>
              <a:t>谢谢各位老师的评审</a:t>
            </a:r>
            <a:endParaRPr lang="zh-CN" altLang="en-US" sz="5400" b="1" dirty="0">
              <a:ln/>
              <a:solidFill>
                <a:schemeClr val="accent1">
                  <a:lumMod val="75000"/>
                </a:schemeClr>
              </a:solidFill>
            </a:endParaRPr>
          </a:p>
        </p:txBody>
      </p:sp>
    </p:spTree>
    <p:extLst>
      <p:ext uri="{BB962C8B-B14F-4D97-AF65-F5344CB8AC3E}">
        <p14:creationId xmlns:p14="http://schemas.microsoft.com/office/powerpoint/2010/main" val="1915916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818867"/>
            <a:ext cx="10018713" cy="4972334"/>
          </a:xfrm>
        </p:spPr>
        <p:txBody>
          <a:bodyPr>
            <a:normAutofit/>
          </a:bodyPr>
          <a:lstStyle/>
          <a:p>
            <a:r>
              <a:rPr lang="zh-CN" altLang="en-US" sz="4000" dirty="0" smtClean="0"/>
              <a:t>选题背景</a:t>
            </a:r>
            <a:endParaRPr lang="en-US" altLang="zh-CN" sz="4000" dirty="0" smtClean="0"/>
          </a:p>
          <a:p>
            <a:r>
              <a:rPr lang="zh-CN" altLang="en-US" sz="4000" dirty="0" smtClean="0"/>
              <a:t>研究内容</a:t>
            </a:r>
            <a:endParaRPr lang="en-US" altLang="zh-CN" sz="4000" dirty="0" smtClean="0"/>
          </a:p>
          <a:p>
            <a:r>
              <a:rPr lang="zh-CN" altLang="en-US" sz="4000" dirty="0" smtClean="0"/>
              <a:t>拟方案设计</a:t>
            </a:r>
            <a:endParaRPr lang="en-US" altLang="zh-CN" sz="4000" dirty="0" smtClean="0"/>
          </a:p>
          <a:p>
            <a:r>
              <a:rPr lang="zh-CN" altLang="en-US" sz="4000" dirty="0" smtClean="0"/>
              <a:t>进展计划</a:t>
            </a:r>
            <a:endParaRPr lang="en-US" altLang="zh-CN" sz="4000" dirty="0" smtClean="0"/>
          </a:p>
        </p:txBody>
      </p:sp>
    </p:spTree>
    <p:extLst>
      <p:ext uri="{BB962C8B-B14F-4D97-AF65-F5344CB8AC3E}">
        <p14:creationId xmlns:p14="http://schemas.microsoft.com/office/powerpoint/2010/main" val="2764823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选题背景</a:t>
            </a:r>
            <a:endParaRPr lang="zh-CN" altLang="en-US" dirty="0"/>
          </a:p>
        </p:txBody>
      </p:sp>
      <p:sp>
        <p:nvSpPr>
          <p:cNvPr id="3" name="内容占位符 2"/>
          <p:cNvSpPr>
            <a:spLocks noGrp="1"/>
          </p:cNvSpPr>
          <p:nvPr>
            <p:ph idx="1"/>
          </p:nvPr>
        </p:nvSpPr>
        <p:spPr>
          <a:xfrm>
            <a:off x="1484310" y="2666999"/>
            <a:ext cx="10264345" cy="3124201"/>
          </a:xfrm>
        </p:spPr>
        <p:txBody>
          <a:bodyPr>
            <a:normAutofit/>
          </a:bodyPr>
          <a:lstStyle/>
          <a:p>
            <a:r>
              <a:rPr lang="zh-CN" altLang="en-US" dirty="0" smtClean="0"/>
              <a:t>随着社会的发展，人们在社会生活中扮演的角色出现多样化，在某些应用场景中需要用户具备某种属性才能够访问一些数据。当前的解决方案是借助一个可信的第三方来存储数据并进行访问控制，但是这种解决方案存在以下不足的地方：</a:t>
            </a:r>
            <a:endParaRPr lang="en-US" altLang="zh-CN" dirty="0" smtClean="0"/>
          </a:p>
          <a:p>
            <a:pPr lvl="1"/>
            <a:r>
              <a:rPr lang="zh-CN" altLang="en-US" dirty="0"/>
              <a:t>第三</a:t>
            </a:r>
            <a:r>
              <a:rPr lang="zh-CN" altLang="en-US" dirty="0" smtClean="0"/>
              <a:t>方必须可信</a:t>
            </a:r>
            <a:endParaRPr lang="en-US" altLang="zh-CN" dirty="0" smtClean="0"/>
          </a:p>
          <a:p>
            <a:pPr lvl="1"/>
            <a:r>
              <a:rPr lang="zh-CN" altLang="en-US" dirty="0" smtClean="0"/>
              <a:t>若第三方被攻击者攻破，用户的数据也将被泄露</a:t>
            </a:r>
            <a:endParaRPr lang="en-US" altLang="zh-CN" dirty="0" smtClean="0"/>
          </a:p>
          <a:p>
            <a:pPr lvl="1"/>
            <a:r>
              <a:rPr lang="zh-CN" altLang="en-US" dirty="0" smtClean="0"/>
              <a:t>第三方必须具备比较强的计算能力和带宽来应对</a:t>
            </a:r>
            <a:r>
              <a:rPr lang="zh-CN" altLang="en-US" dirty="0"/>
              <a:t>同时有很多用户发起访问数据请求</a:t>
            </a:r>
            <a:endParaRPr lang="en-US" altLang="zh-CN" dirty="0" smtClean="0"/>
          </a:p>
          <a:p>
            <a:endParaRPr lang="zh-CN" altLang="en-US" dirty="0"/>
          </a:p>
        </p:txBody>
      </p:sp>
    </p:spTree>
    <p:extLst>
      <p:ext uri="{BB962C8B-B14F-4D97-AF65-F5344CB8AC3E}">
        <p14:creationId xmlns:p14="http://schemas.microsoft.com/office/powerpoint/2010/main" val="16423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选题背景</a:t>
            </a:r>
            <a:endParaRPr lang="zh-CN" altLang="en-US" dirty="0"/>
          </a:p>
        </p:txBody>
      </p:sp>
      <p:sp>
        <p:nvSpPr>
          <p:cNvPr id="3" name="内容占位符 2"/>
          <p:cNvSpPr>
            <a:spLocks noGrp="1"/>
          </p:cNvSpPr>
          <p:nvPr>
            <p:ph idx="1"/>
          </p:nvPr>
        </p:nvSpPr>
        <p:spPr>
          <a:xfrm>
            <a:off x="1484311" y="2280632"/>
            <a:ext cx="10018713" cy="3124201"/>
          </a:xfrm>
        </p:spPr>
        <p:txBody>
          <a:bodyPr/>
          <a:lstStyle/>
          <a:p>
            <a:r>
              <a:rPr lang="zh-CN" altLang="en-US" dirty="0" smtClean="0"/>
              <a:t>当前大多数系统应用都采用“服务器</a:t>
            </a:r>
            <a:r>
              <a:rPr lang="en-US" altLang="zh-CN" dirty="0" smtClean="0"/>
              <a:t>-</a:t>
            </a:r>
            <a:r>
              <a:rPr lang="zh-CN" altLang="en-US" dirty="0" smtClean="0"/>
              <a:t>客户端”的架构，服务器保存了认证用户所需要的信息（用户名</a:t>
            </a:r>
            <a:r>
              <a:rPr lang="en-US" altLang="zh-CN" dirty="0" smtClean="0"/>
              <a:t>/</a:t>
            </a:r>
            <a:r>
              <a:rPr lang="zh-CN" altLang="en-US" dirty="0" smtClean="0"/>
              <a:t>密码），这样就存在</a:t>
            </a:r>
            <a:r>
              <a:rPr lang="zh-CN" altLang="en-US" dirty="0"/>
              <a:t>以下</a:t>
            </a:r>
            <a:r>
              <a:rPr lang="zh-CN" altLang="en-US" dirty="0" smtClean="0"/>
              <a:t>安全风险：</a:t>
            </a:r>
            <a:endParaRPr lang="en-US" altLang="zh-CN" dirty="0" smtClean="0"/>
          </a:p>
          <a:p>
            <a:pPr lvl="1"/>
            <a:r>
              <a:rPr lang="zh-CN" altLang="en-US" dirty="0" smtClean="0"/>
              <a:t>服务器系统管理员可以查看每一个用户的敏感信息</a:t>
            </a:r>
            <a:endParaRPr lang="en-US" altLang="zh-CN" dirty="0" smtClean="0"/>
          </a:p>
          <a:p>
            <a:pPr lvl="1"/>
            <a:r>
              <a:rPr lang="zh-CN" altLang="en-US" dirty="0" smtClean="0"/>
              <a:t>若服务器被攻击者攻破，用户的敏感信息也将被泄露</a:t>
            </a:r>
            <a:endParaRPr lang="en-US" altLang="zh-CN" dirty="0" smtClean="0"/>
          </a:p>
          <a:p>
            <a:endParaRPr lang="zh-CN" altLang="en-US" dirty="0"/>
          </a:p>
        </p:txBody>
      </p:sp>
    </p:spTree>
    <p:extLst>
      <p:ext uri="{BB962C8B-B14F-4D97-AF65-F5344CB8AC3E}">
        <p14:creationId xmlns:p14="http://schemas.microsoft.com/office/powerpoint/2010/main" val="2114828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研究内容</a:t>
            </a:r>
            <a:endParaRPr lang="zh-CN" altLang="en-US" dirty="0"/>
          </a:p>
        </p:txBody>
      </p:sp>
      <p:sp>
        <p:nvSpPr>
          <p:cNvPr id="3" name="内容占位符 2"/>
          <p:cNvSpPr>
            <a:spLocks noGrp="1"/>
          </p:cNvSpPr>
          <p:nvPr>
            <p:ph idx="1"/>
          </p:nvPr>
        </p:nvSpPr>
        <p:spPr>
          <a:xfrm>
            <a:off x="1484310" y="1562099"/>
            <a:ext cx="10018713" cy="3124201"/>
          </a:xfrm>
        </p:spPr>
        <p:txBody>
          <a:bodyPr/>
          <a:lstStyle/>
          <a:p>
            <a:r>
              <a:rPr lang="zh-CN" altLang="en-US" dirty="0" smtClean="0"/>
              <a:t>属性加密方案（</a:t>
            </a:r>
            <a:r>
              <a:rPr lang="en-US" altLang="zh-CN" dirty="0" smtClean="0"/>
              <a:t>Attribute Based Encryption, ABE)</a:t>
            </a:r>
          </a:p>
          <a:p>
            <a:pPr lvl="1"/>
            <a:r>
              <a:rPr lang="zh-CN" altLang="en-US" dirty="0" smtClean="0"/>
              <a:t>密文策略属性加密方案  </a:t>
            </a:r>
            <a:r>
              <a:rPr lang="en-US" altLang="zh-CN" dirty="0" smtClean="0"/>
              <a:t>(</a:t>
            </a:r>
            <a:r>
              <a:rPr lang="en-US" altLang="zh-CN" dirty="0" err="1" smtClean="0"/>
              <a:t>Ciphertext</a:t>
            </a:r>
            <a:r>
              <a:rPr lang="en-US" altLang="zh-CN" dirty="0" smtClean="0"/>
              <a:t> Policy Attribute Based Encryption, CP-ABE)</a:t>
            </a:r>
          </a:p>
          <a:p>
            <a:pPr lvl="1"/>
            <a:r>
              <a:rPr lang="zh-CN" altLang="en-US" dirty="0" smtClean="0"/>
              <a:t>密钥策略属性加密方案  </a:t>
            </a:r>
            <a:r>
              <a:rPr lang="en-US" altLang="zh-CN" dirty="0" smtClean="0"/>
              <a:t>(Key Policy Attribute Based Encryption, KP-ABE)</a:t>
            </a:r>
            <a:endParaRPr lang="zh-CN" altLang="en-US" dirty="0"/>
          </a:p>
        </p:txBody>
      </p:sp>
    </p:spTree>
    <p:extLst>
      <p:ext uri="{BB962C8B-B14F-4D97-AF65-F5344CB8AC3E}">
        <p14:creationId xmlns:p14="http://schemas.microsoft.com/office/powerpoint/2010/main" val="1100736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sar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656" y="4956175"/>
            <a:ext cx="1244600" cy="1244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kev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1256" y="5013325"/>
            <a:ext cx="1270000" cy="1270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1" name="Text Box 8"/>
              <p:cNvSpPr txBox="1">
                <a:spLocks noChangeArrowheads="1"/>
              </p:cNvSpPr>
              <p:nvPr/>
            </p:nvSpPr>
            <p:spPr bwMode="auto">
              <a:xfrm>
                <a:off x="1565856" y="5013325"/>
                <a:ext cx="2819400" cy="830997"/>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CN" sz="2400" b="0" dirty="0" smtClean="0">
                    <a:ea typeface="宋体" panose="02010600030101010101" pitchFamily="2" charset="-122"/>
                  </a:rPr>
                  <a:t>                  </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𝑆𝐾</m:t>
                        </m:r>
                      </m:e>
                      <m:sub>
                        <m:r>
                          <a:rPr lang="en-US" altLang="zh-CN" sz="2400" b="0" i="1" smtClean="0">
                            <a:latin typeface="Cambria Math" panose="02040503050406030204" pitchFamily="18" charset="0"/>
                            <a:ea typeface="宋体" panose="02010600030101010101" pitchFamily="2" charset="-122"/>
                          </a:rPr>
                          <m:t>𝐴</m:t>
                        </m:r>
                      </m:sub>
                    </m:sSub>
                  </m:oMath>
                </a14:m>
                <a:r>
                  <a:rPr lang="en-US" altLang="zh-CN" sz="2400" dirty="0" smtClean="0">
                    <a:ea typeface="宋体" panose="02010600030101010101" pitchFamily="2" charset="-122"/>
                  </a:rPr>
                  <a:t>:</a:t>
                </a:r>
                <a:endParaRPr lang="en-US" altLang="zh-CN" sz="2400" dirty="0">
                  <a:ea typeface="宋体" panose="02010600030101010101" pitchFamily="2" charset="-122"/>
                </a:endParaRPr>
              </a:p>
              <a:p>
                <a:pPr algn="l"/>
                <a:r>
                  <a:rPr lang="zh-CN" altLang="en-US" sz="2400" dirty="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北京大学，老师）</a:t>
                </a:r>
                <a:endParaRPr lang="en-US" altLang="zh-CN" sz="2400" dirty="0">
                  <a:latin typeface="华文楷体" panose="02010600040101010101" pitchFamily="2" charset="-122"/>
                  <a:ea typeface="华文楷体" panose="02010600040101010101" pitchFamily="2" charset="-122"/>
                </a:endParaRPr>
              </a:p>
            </p:txBody>
          </p:sp>
        </mc:Choice>
        <mc:Fallback>
          <p:sp>
            <p:nvSpPr>
              <p:cNvPr id="11" name="Text Box 8"/>
              <p:cNvSpPr txBox="1">
                <a:spLocks noRot="1" noChangeAspect="1" noMove="1" noResize="1" noEditPoints="1" noAdjustHandles="1" noChangeArrowheads="1" noChangeShapeType="1" noTextEdit="1"/>
              </p:cNvSpPr>
              <p:nvPr/>
            </p:nvSpPr>
            <p:spPr bwMode="auto">
              <a:xfrm>
                <a:off x="1565856" y="5013325"/>
                <a:ext cx="2819400" cy="830997"/>
              </a:xfrm>
              <a:prstGeom prst="rect">
                <a:avLst/>
              </a:prstGeom>
              <a:blipFill rotWithShape="0">
                <a:blip r:embed="rId4"/>
                <a:stretch>
                  <a:fillRect l="-3463" t="-5839" r="-7143" b="-153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 Box 9"/>
              <p:cNvSpPr txBox="1">
                <a:spLocks noChangeArrowheads="1"/>
              </p:cNvSpPr>
              <p:nvPr/>
            </p:nvSpPr>
            <p:spPr bwMode="auto">
              <a:xfrm>
                <a:off x="6290256" y="5045075"/>
                <a:ext cx="2921000" cy="830997"/>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                  </m:t>
                        </m:r>
                        <m:r>
                          <a:rPr lang="en-US" altLang="zh-CN" sz="2400" i="1">
                            <a:latin typeface="Cambria Math" panose="02040503050406030204" pitchFamily="18" charset="0"/>
                            <a:ea typeface="宋体" panose="02010600030101010101" pitchFamily="2" charset="-122"/>
                          </a:rPr>
                          <m:t>𝑆𝐾</m:t>
                        </m:r>
                      </m:e>
                      <m:sub>
                        <m:r>
                          <a:rPr lang="en-US" altLang="zh-CN" sz="2400" b="0" i="1" smtClean="0">
                            <a:latin typeface="Cambria Math" panose="02040503050406030204" pitchFamily="18" charset="0"/>
                            <a:ea typeface="宋体" panose="02010600030101010101" pitchFamily="2" charset="-122"/>
                          </a:rPr>
                          <m:t>𝐵</m:t>
                        </m:r>
                      </m:sub>
                    </m:sSub>
                  </m:oMath>
                </a14:m>
                <a:r>
                  <a:rPr lang="en-US" altLang="zh-CN" sz="2400" dirty="0" smtClean="0">
                    <a:ea typeface="宋体" panose="02010600030101010101" pitchFamily="2" charset="-122"/>
                  </a:rPr>
                  <a:t>:</a:t>
                </a:r>
              </a:p>
              <a:p>
                <a:r>
                  <a:rPr lang="zh-CN" alt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北京大学，学生）</a:t>
                </a:r>
                <a:endParaRPr lang="en-US" altLang="zh-CN" sz="2400" dirty="0">
                  <a:latin typeface="华文楷体" panose="02010600040101010101" pitchFamily="2" charset="-122"/>
                  <a:ea typeface="华文楷体" panose="02010600040101010101" pitchFamily="2" charset="-122"/>
                </a:endParaRPr>
              </a:p>
            </p:txBody>
          </p:sp>
        </mc:Choice>
        <mc:Fallback>
          <p:sp>
            <p:nvSpPr>
              <p:cNvPr id="12" name="Text Box 9"/>
              <p:cNvSpPr txBox="1">
                <a:spLocks noRot="1" noChangeAspect="1" noMove="1" noResize="1" noEditPoints="1" noAdjustHandles="1" noChangeArrowheads="1" noChangeShapeType="1" noTextEdit="1"/>
              </p:cNvSpPr>
              <p:nvPr/>
            </p:nvSpPr>
            <p:spPr bwMode="auto">
              <a:xfrm>
                <a:off x="6290256" y="5045075"/>
                <a:ext cx="2921000" cy="830997"/>
              </a:xfrm>
              <a:prstGeom prst="rect">
                <a:avLst/>
              </a:prstGeom>
              <a:blipFill rotWithShape="0">
                <a:blip r:embed="rId5"/>
                <a:stretch>
                  <a:fillRect l="-3340" t="-5882" r="-3340" b="-16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0" name="矩形 39"/>
          <p:cNvSpPr/>
          <p:nvPr/>
        </p:nvSpPr>
        <p:spPr>
          <a:xfrm>
            <a:off x="2099257" y="990442"/>
            <a:ext cx="5563673" cy="37348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nvGrpSpPr>
          <p:cNvPr id="51" name="组合 50"/>
          <p:cNvGrpSpPr/>
          <p:nvPr/>
        </p:nvGrpSpPr>
        <p:grpSpPr>
          <a:xfrm>
            <a:off x="2425520" y="1408825"/>
            <a:ext cx="3440089" cy="2690100"/>
            <a:chOff x="2443230" y="1524310"/>
            <a:chExt cx="3440089" cy="2690100"/>
          </a:xfrm>
        </p:grpSpPr>
        <p:sp>
          <p:nvSpPr>
            <p:cNvPr id="44" name="椭圆 43"/>
            <p:cNvSpPr/>
            <p:nvPr/>
          </p:nvSpPr>
          <p:spPr>
            <a:xfrm>
              <a:off x="3167665" y="1524310"/>
              <a:ext cx="1104363" cy="579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AND</a:t>
              </a:r>
              <a:endParaRPr lang="zh-CN" altLang="en-US" dirty="0"/>
            </a:p>
          </p:txBody>
        </p:sp>
        <p:sp>
          <p:nvSpPr>
            <p:cNvPr id="46" name="椭圆 45"/>
            <p:cNvSpPr/>
            <p:nvPr/>
          </p:nvSpPr>
          <p:spPr>
            <a:xfrm>
              <a:off x="2443230" y="2568106"/>
              <a:ext cx="1104363" cy="579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北京大学</a:t>
              </a:r>
            </a:p>
          </p:txBody>
        </p:sp>
        <p:sp>
          <p:nvSpPr>
            <p:cNvPr id="47" name="椭圆 46"/>
            <p:cNvSpPr/>
            <p:nvPr/>
          </p:nvSpPr>
          <p:spPr>
            <a:xfrm>
              <a:off x="3957034" y="2568105"/>
              <a:ext cx="1104363" cy="579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OR</a:t>
              </a:r>
              <a:endParaRPr lang="zh-CN" altLang="en-US" dirty="0"/>
            </a:p>
          </p:txBody>
        </p:sp>
        <p:sp>
          <p:nvSpPr>
            <p:cNvPr id="48" name="椭圆 47"/>
            <p:cNvSpPr/>
            <p:nvPr/>
          </p:nvSpPr>
          <p:spPr>
            <a:xfrm>
              <a:off x="3167665" y="3634861"/>
              <a:ext cx="1104363" cy="579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老师</a:t>
              </a:r>
            </a:p>
          </p:txBody>
        </p:sp>
        <p:sp>
          <p:nvSpPr>
            <p:cNvPr id="49" name="椭圆 48"/>
            <p:cNvSpPr/>
            <p:nvPr/>
          </p:nvSpPr>
          <p:spPr>
            <a:xfrm>
              <a:off x="4778956" y="3634860"/>
              <a:ext cx="1104363" cy="579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学生</a:t>
              </a:r>
              <a:endParaRPr lang="zh-CN" altLang="en-US" dirty="0"/>
            </a:p>
          </p:txBody>
        </p:sp>
      </p:grpSp>
      <p:cxnSp>
        <p:nvCxnSpPr>
          <p:cNvPr id="55" name="直接连接符 54"/>
          <p:cNvCxnSpPr>
            <a:stCxn id="44" idx="3"/>
            <a:endCxn id="46" idx="0"/>
          </p:cNvCxnSpPr>
          <p:nvPr/>
        </p:nvCxnSpPr>
        <p:spPr>
          <a:xfrm flipH="1">
            <a:off x="2977702" y="1903501"/>
            <a:ext cx="333983" cy="549120"/>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4" idx="5"/>
            <a:endCxn id="47" idx="0"/>
          </p:cNvCxnSpPr>
          <p:nvPr/>
        </p:nvCxnSpPr>
        <p:spPr>
          <a:xfrm>
            <a:off x="4092588" y="1903501"/>
            <a:ext cx="398918" cy="549119"/>
          </a:xfrm>
          <a:prstGeom prst="line">
            <a:avLst/>
          </a:prstGeom>
        </p:spPr>
        <p:style>
          <a:lnRef idx="2">
            <a:schemeClr val="dk1"/>
          </a:lnRef>
          <a:fillRef idx="0">
            <a:schemeClr val="dk1"/>
          </a:fillRef>
          <a:effectRef idx="1">
            <a:schemeClr val="dk1"/>
          </a:effectRef>
          <a:fontRef idx="minor">
            <a:schemeClr val="tx1"/>
          </a:fontRef>
        </p:style>
      </p:cxnSp>
      <p:cxnSp>
        <p:nvCxnSpPr>
          <p:cNvPr id="59" name="直接连接符 58"/>
          <p:cNvCxnSpPr>
            <a:stCxn id="47" idx="3"/>
            <a:endCxn id="48" idx="0"/>
          </p:cNvCxnSpPr>
          <p:nvPr/>
        </p:nvCxnSpPr>
        <p:spPr>
          <a:xfrm flipH="1">
            <a:off x="3702137" y="2947296"/>
            <a:ext cx="398917" cy="572080"/>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p:cNvCxnSpPr>
            <a:stCxn id="47" idx="5"/>
            <a:endCxn id="49" idx="0"/>
          </p:cNvCxnSpPr>
          <p:nvPr/>
        </p:nvCxnSpPr>
        <p:spPr>
          <a:xfrm>
            <a:off x="4881957" y="2947296"/>
            <a:ext cx="431471" cy="572079"/>
          </a:xfrm>
          <a:prstGeom prst="line">
            <a:avLst/>
          </a:prstGeom>
        </p:spPr>
        <p:style>
          <a:lnRef idx="2">
            <a:schemeClr val="dk1"/>
          </a:lnRef>
          <a:fillRef idx="0">
            <a:schemeClr val="dk1"/>
          </a:fillRef>
          <a:effectRef idx="1">
            <a:schemeClr val="dk1"/>
          </a:effectRef>
          <a:fontRef idx="minor">
            <a:schemeClr val="tx1"/>
          </a:fontRef>
        </p:style>
      </p:cxnSp>
      <p:pic>
        <p:nvPicPr>
          <p:cNvPr id="62" name="图片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6905" y="2452620"/>
            <a:ext cx="1836785" cy="1836785"/>
          </a:xfrm>
          <a:prstGeom prst="rect">
            <a:avLst/>
          </a:prstGeom>
        </p:spPr>
      </p:pic>
      <p:pic>
        <p:nvPicPr>
          <p:cNvPr id="27" name="Picture 24" descr="loc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49333" y="2452620"/>
            <a:ext cx="364461" cy="364461"/>
          </a:xfrm>
          <a:prstGeom prst="rect">
            <a:avLst/>
          </a:prstGeom>
          <a:noFill/>
          <a:extLst>
            <a:ext uri="{909E8E84-426E-40DD-AFC4-6F175D3DCCD1}">
              <a14:hiddenFill xmlns:a14="http://schemas.microsoft.com/office/drawing/2010/main">
                <a:solidFill>
                  <a:srgbClr val="FFFFFF"/>
                </a:solidFill>
              </a14:hiddenFill>
            </a:ext>
          </a:extLst>
        </p:spPr>
      </p:pic>
      <p:pic>
        <p:nvPicPr>
          <p:cNvPr id="64" name="图片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281248">
            <a:off x="3837208" y="1433034"/>
            <a:ext cx="653428" cy="342146"/>
          </a:xfrm>
          <a:prstGeom prst="rect">
            <a:avLst/>
          </a:prstGeom>
        </p:spPr>
      </p:pic>
      <p:pic>
        <p:nvPicPr>
          <p:cNvPr id="66" name="Picture 12" descr="pmore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81256" y="1604107"/>
            <a:ext cx="1168400" cy="1168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7" name="Text Box 9"/>
              <p:cNvSpPr txBox="1">
                <a:spLocks noChangeArrowheads="1"/>
              </p:cNvSpPr>
              <p:nvPr/>
            </p:nvSpPr>
            <p:spPr bwMode="auto">
              <a:xfrm>
                <a:off x="7851253" y="1685778"/>
                <a:ext cx="2921000" cy="830997"/>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                  </m:t>
                        </m:r>
                        <m:r>
                          <a:rPr lang="en-US" altLang="zh-CN" sz="2400" i="1">
                            <a:latin typeface="Cambria Math" panose="02040503050406030204" pitchFamily="18" charset="0"/>
                            <a:ea typeface="宋体" panose="02010600030101010101" pitchFamily="2" charset="-122"/>
                          </a:rPr>
                          <m:t>𝑆𝐾</m:t>
                        </m:r>
                      </m:e>
                      <m:sub>
                        <m:r>
                          <a:rPr lang="en-US" altLang="zh-CN" sz="2400" b="0" i="1" smtClean="0">
                            <a:latin typeface="Cambria Math" panose="02040503050406030204" pitchFamily="18" charset="0"/>
                            <a:ea typeface="宋体" panose="02010600030101010101" pitchFamily="2" charset="-122"/>
                          </a:rPr>
                          <m:t>𝐶</m:t>
                        </m:r>
                      </m:sub>
                    </m:sSub>
                  </m:oMath>
                </a14:m>
                <a:r>
                  <a:rPr lang="en-US" altLang="zh-CN" sz="2400" dirty="0" smtClean="0">
                    <a:ea typeface="宋体" panose="02010600030101010101" pitchFamily="2" charset="-122"/>
                  </a:rPr>
                  <a:t>:</a:t>
                </a:r>
              </a:p>
              <a:p>
                <a:r>
                  <a:rPr lang="zh-CN" alt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北京大学</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校友</a:t>
                </a:r>
                <a:r>
                  <a:rPr lang="zh-CN" altLang="en-US" sz="2400" dirty="0" smtClean="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p:txBody>
          </p:sp>
        </mc:Choice>
        <mc:Fallback>
          <p:sp>
            <p:nvSpPr>
              <p:cNvPr id="67" name="Text Box 9"/>
              <p:cNvSpPr txBox="1">
                <a:spLocks noRot="1" noChangeAspect="1" noMove="1" noResize="1" noEditPoints="1" noAdjustHandles="1" noChangeArrowheads="1" noChangeShapeType="1" noTextEdit="1"/>
              </p:cNvSpPr>
              <p:nvPr/>
            </p:nvSpPr>
            <p:spPr bwMode="auto">
              <a:xfrm>
                <a:off x="7851253" y="1685778"/>
                <a:ext cx="2921000" cy="830997"/>
              </a:xfrm>
              <a:prstGeom prst="rect">
                <a:avLst/>
              </a:prstGeom>
              <a:blipFill rotWithShape="0">
                <a:blip r:embed="rId10"/>
                <a:stretch>
                  <a:fillRect l="-3340" t="-5882" r="-3340" b="-16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898610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研究内容</a:t>
            </a:r>
            <a:endParaRPr lang="zh-CN" altLang="en-US" dirty="0"/>
          </a:p>
        </p:txBody>
      </p:sp>
      <p:sp>
        <p:nvSpPr>
          <p:cNvPr id="3" name="内容占位符 2"/>
          <p:cNvSpPr>
            <a:spLocks noGrp="1"/>
          </p:cNvSpPr>
          <p:nvPr>
            <p:ph idx="1"/>
          </p:nvPr>
        </p:nvSpPr>
        <p:spPr>
          <a:xfrm>
            <a:off x="1484311" y="1943098"/>
            <a:ext cx="5761617" cy="3124201"/>
          </a:xfrm>
        </p:spPr>
        <p:txBody>
          <a:bodyPr>
            <a:normAutofit lnSpcReduction="10000"/>
          </a:bodyPr>
          <a:lstStyle/>
          <a:p>
            <a:r>
              <a:rPr lang="en-US" altLang="zh-CN" dirty="0" smtClean="0">
                <a:latin typeface="幼圆" panose="02010509060101010101" pitchFamily="49" charset="-122"/>
                <a:ea typeface="幼圆" panose="02010509060101010101" pitchFamily="49" charset="-122"/>
              </a:rPr>
              <a:t>P2P</a:t>
            </a:r>
            <a:r>
              <a:rPr lang="zh-CN" altLang="en-US" dirty="0" smtClean="0"/>
              <a:t>网络</a:t>
            </a:r>
            <a:endParaRPr lang="en-US" altLang="zh-CN" dirty="0" smtClean="0"/>
          </a:p>
          <a:p>
            <a:pPr marL="0" indent="0">
              <a:buNone/>
            </a:pPr>
            <a:r>
              <a:rPr lang="zh-CN" altLang="en-US" b="1" dirty="0"/>
              <a:t>对等网络</a:t>
            </a:r>
            <a:r>
              <a:rPr lang="zh-CN" altLang="en-US" dirty="0"/>
              <a:t>（</a:t>
            </a:r>
            <a:r>
              <a:rPr lang="en-US" altLang="zh-CN" dirty="0"/>
              <a:t>peer-to-peer</a:t>
            </a:r>
            <a:r>
              <a:rPr lang="zh-CN" altLang="en-US" dirty="0"/>
              <a:t>， 简称</a:t>
            </a:r>
            <a:r>
              <a:rPr lang="en-US" altLang="zh-CN" dirty="0">
                <a:latin typeface="幼圆" panose="02010509060101010101" pitchFamily="49" charset="-122"/>
                <a:ea typeface="幼圆" panose="02010509060101010101" pitchFamily="49" charset="-122"/>
              </a:rPr>
              <a:t>P2P</a:t>
            </a:r>
            <a:r>
              <a:rPr lang="zh-CN" altLang="en-US" dirty="0"/>
              <a:t>），又称点对点技术，是无中心服务器、依靠用户群（</a:t>
            </a:r>
            <a:r>
              <a:rPr lang="en-US" altLang="zh-CN" dirty="0"/>
              <a:t>peers</a:t>
            </a:r>
            <a:r>
              <a:rPr lang="zh-CN" altLang="en-US" dirty="0"/>
              <a:t>）交换信息的互联网体系。与有中心服务器的中央网络系统不同，对等网络的每个用户端既是一个节点，也有服务器的功能，任何一个节点无法直接找到其他节点，必须依靠其户群进行信息交流。</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830" y="2628897"/>
            <a:ext cx="4393623" cy="4115360"/>
          </a:xfrm>
          <a:prstGeom prst="rect">
            <a:avLst/>
          </a:prstGeom>
        </p:spPr>
      </p:pic>
    </p:spTree>
    <p:extLst>
      <p:ext uri="{BB962C8B-B14F-4D97-AF65-F5344CB8AC3E}">
        <p14:creationId xmlns:p14="http://schemas.microsoft.com/office/powerpoint/2010/main" val="4245927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拟方案设计</a:t>
            </a:r>
            <a:endParaRPr lang="zh-CN" altLang="en-US" dirty="0"/>
          </a:p>
        </p:txBody>
      </p:sp>
      <p:sp>
        <p:nvSpPr>
          <p:cNvPr id="26" name="云形 25"/>
          <p:cNvSpPr/>
          <p:nvPr/>
        </p:nvSpPr>
        <p:spPr>
          <a:xfrm>
            <a:off x="7061263" y="3399457"/>
            <a:ext cx="2163561" cy="154276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Internet</a:t>
            </a:r>
            <a:endParaRPr lang="zh-CN" altLang="en-US" dirty="0"/>
          </a:p>
        </p:txBody>
      </p:sp>
      <p:grpSp>
        <p:nvGrpSpPr>
          <p:cNvPr id="30" name="组合 29"/>
          <p:cNvGrpSpPr/>
          <p:nvPr/>
        </p:nvGrpSpPr>
        <p:grpSpPr>
          <a:xfrm>
            <a:off x="955964" y="2799240"/>
            <a:ext cx="4932218" cy="2743199"/>
            <a:chOff x="955964" y="2799240"/>
            <a:chExt cx="4932218" cy="2743199"/>
          </a:xfrm>
        </p:grpSpPr>
        <p:grpSp>
          <p:nvGrpSpPr>
            <p:cNvPr id="11" name="组合 10"/>
            <p:cNvGrpSpPr/>
            <p:nvPr/>
          </p:nvGrpSpPr>
          <p:grpSpPr>
            <a:xfrm>
              <a:off x="955964" y="2799240"/>
              <a:ext cx="4932218" cy="2743199"/>
              <a:chOff x="2133599" y="3089564"/>
              <a:chExt cx="5029201" cy="3089564"/>
            </a:xfrm>
          </p:grpSpPr>
          <p:sp>
            <p:nvSpPr>
              <p:cNvPr id="4" name="圆角矩形 3"/>
              <p:cNvSpPr/>
              <p:nvPr/>
            </p:nvSpPr>
            <p:spPr>
              <a:xfrm>
                <a:off x="2133599" y="3089564"/>
                <a:ext cx="5029201" cy="30895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圆角矩形 4"/>
              <p:cNvSpPr/>
              <p:nvPr/>
            </p:nvSpPr>
            <p:spPr>
              <a:xfrm>
                <a:off x="2622836" y="3429003"/>
                <a:ext cx="2392507" cy="581890"/>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b</a:t>
                </a:r>
                <a:r>
                  <a:rPr lang="en-US" altLang="zh-CN" dirty="0" err="1" smtClean="0"/>
                  <a:t>ittorrent</a:t>
                </a:r>
                <a:r>
                  <a:rPr lang="en-US" altLang="zh-CN" dirty="0" smtClean="0"/>
                  <a:t> </a:t>
                </a:r>
                <a:r>
                  <a:rPr lang="zh-CN" altLang="en-US" dirty="0" smtClean="0"/>
                  <a:t>客户端模块</a:t>
                </a:r>
                <a:endParaRPr lang="zh-CN" altLang="en-US" dirty="0"/>
              </a:p>
            </p:txBody>
          </p:sp>
          <p:sp>
            <p:nvSpPr>
              <p:cNvPr id="6" name="圆角矩形 5"/>
              <p:cNvSpPr/>
              <p:nvPr/>
            </p:nvSpPr>
            <p:spPr>
              <a:xfrm>
                <a:off x="2622622" y="4322618"/>
                <a:ext cx="2392722" cy="581890"/>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CP-ABE</a:t>
                </a:r>
                <a:r>
                  <a:rPr lang="zh-CN" altLang="en-US" dirty="0" smtClean="0"/>
                  <a:t>模块</a:t>
                </a:r>
                <a:endParaRPr lang="zh-CN" altLang="en-US" dirty="0"/>
              </a:p>
            </p:txBody>
          </p:sp>
          <p:sp>
            <p:nvSpPr>
              <p:cNvPr id="7" name="圆角矩形 6"/>
              <p:cNvSpPr/>
              <p:nvPr/>
            </p:nvSpPr>
            <p:spPr>
              <a:xfrm>
                <a:off x="6030190" y="4322618"/>
                <a:ext cx="852054" cy="581890"/>
              </a:xfrm>
              <a:prstGeom prst="roundRect">
                <a:avLst/>
              </a:prstGeom>
              <a:solidFill>
                <a:srgbClr val="FF66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GUI</a:t>
                </a:r>
                <a:endParaRPr lang="zh-CN" altLang="en-US" dirty="0"/>
              </a:p>
            </p:txBody>
          </p:sp>
          <p:sp>
            <p:nvSpPr>
              <p:cNvPr id="10" name="圆角矩形 9"/>
              <p:cNvSpPr/>
              <p:nvPr/>
            </p:nvSpPr>
            <p:spPr>
              <a:xfrm>
                <a:off x="2622621" y="5264728"/>
                <a:ext cx="2392722" cy="581890"/>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用户关系管理模块</a:t>
                </a:r>
                <a:endParaRPr lang="zh-CN" altLang="en-US" dirty="0"/>
              </a:p>
            </p:txBody>
          </p:sp>
        </p:grpSp>
        <p:cxnSp>
          <p:nvCxnSpPr>
            <p:cNvPr id="16" name="直接箭头连接符 15"/>
            <p:cNvCxnSpPr>
              <a:stCxn id="5" idx="3"/>
              <a:endCxn id="7" idx="1"/>
            </p:cNvCxnSpPr>
            <p:nvPr/>
          </p:nvCxnSpPr>
          <p:spPr>
            <a:xfrm>
              <a:off x="3782137" y="3358953"/>
              <a:ext cx="995276" cy="793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6" idx="3"/>
              <a:endCxn id="7" idx="1"/>
            </p:cNvCxnSpPr>
            <p:nvPr/>
          </p:nvCxnSpPr>
          <p:spPr>
            <a:xfrm>
              <a:off x="3782138" y="4152387"/>
              <a:ext cx="995275"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0" idx="3"/>
              <a:endCxn id="7" idx="1"/>
            </p:cNvCxnSpPr>
            <p:nvPr/>
          </p:nvCxnSpPr>
          <p:spPr>
            <a:xfrm flipV="1">
              <a:off x="3782137" y="4152387"/>
              <a:ext cx="995276" cy="83649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5" idx="2"/>
              <a:endCxn id="6" idx="0"/>
            </p:cNvCxnSpPr>
            <p:nvPr/>
          </p:nvCxnSpPr>
          <p:spPr>
            <a:xfrm flipH="1">
              <a:off x="2608848" y="3617280"/>
              <a:ext cx="104" cy="27677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接箭头连接符 28"/>
            <p:cNvCxnSpPr>
              <a:endCxn id="10" idx="0"/>
            </p:cNvCxnSpPr>
            <p:nvPr/>
          </p:nvCxnSpPr>
          <p:spPr>
            <a:xfrm flipH="1">
              <a:off x="2608847" y="4410714"/>
              <a:ext cx="1" cy="3198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grpSp>
        <p:nvGrpSpPr>
          <p:cNvPr id="43" name="组合 42"/>
          <p:cNvGrpSpPr/>
          <p:nvPr/>
        </p:nvGrpSpPr>
        <p:grpSpPr>
          <a:xfrm>
            <a:off x="9343504" y="4988878"/>
            <a:ext cx="2327871" cy="1610794"/>
            <a:chOff x="955964" y="2799240"/>
            <a:chExt cx="4932218" cy="2743199"/>
          </a:xfrm>
        </p:grpSpPr>
        <p:grpSp>
          <p:nvGrpSpPr>
            <p:cNvPr id="44" name="组合 43"/>
            <p:cNvGrpSpPr/>
            <p:nvPr/>
          </p:nvGrpSpPr>
          <p:grpSpPr>
            <a:xfrm>
              <a:off x="955964" y="2799240"/>
              <a:ext cx="4932218" cy="2743199"/>
              <a:chOff x="2133599" y="3089564"/>
              <a:chExt cx="5029201" cy="3089564"/>
            </a:xfrm>
          </p:grpSpPr>
          <p:sp>
            <p:nvSpPr>
              <p:cNvPr id="50" name="圆角矩形 49"/>
              <p:cNvSpPr/>
              <p:nvPr/>
            </p:nvSpPr>
            <p:spPr>
              <a:xfrm>
                <a:off x="2133599" y="3089564"/>
                <a:ext cx="5029201" cy="30895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1" name="圆角矩形 50"/>
              <p:cNvSpPr/>
              <p:nvPr/>
            </p:nvSpPr>
            <p:spPr>
              <a:xfrm>
                <a:off x="2622836" y="3429003"/>
                <a:ext cx="2392507" cy="581890"/>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2" name="圆角矩形 51"/>
              <p:cNvSpPr/>
              <p:nvPr/>
            </p:nvSpPr>
            <p:spPr>
              <a:xfrm>
                <a:off x="2622621" y="4322619"/>
                <a:ext cx="2392722" cy="581891"/>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3" name="圆角矩形 52"/>
              <p:cNvSpPr/>
              <p:nvPr/>
            </p:nvSpPr>
            <p:spPr>
              <a:xfrm>
                <a:off x="6030190" y="4322618"/>
                <a:ext cx="852054" cy="581890"/>
              </a:xfrm>
              <a:prstGeom prst="roundRect">
                <a:avLst/>
              </a:prstGeom>
              <a:solidFill>
                <a:srgbClr val="FF66CC"/>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4" name="圆角矩形 53"/>
              <p:cNvSpPr/>
              <p:nvPr/>
            </p:nvSpPr>
            <p:spPr>
              <a:xfrm>
                <a:off x="2622621" y="5264728"/>
                <a:ext cx="2392722" cy="581890"/>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cxnSp>
          <p:nvCxnSpPr>
            <p:cNvPr id="45" name="直接箭头连接符 44"/>
            <p:cNvCxnSpPr>
              <a:stCxn id="51" idx="3"/>
              <a:endCxn id="53" idx="1"/>
            </p:cNvCxnSpPr>
            <p:nvPr/>
          </p:nvCxnSpPr>
          <p:spPr>
            <a:xfrm>
              <a:off x="3782137" y="3358953"/>
              <a:ext cx="995276" cy="793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52" idx="3"/>
              <a:endCxn id="53" idx="1"/>
            </p:cNvCxnSpPr>
            <p:nvPr/>
          </p:nvCxnSpPr>
          <p:spPr>
            <a:xfrm>
              <a:off x="3782138" y="4152387"/>
              <a:ext cx="995275"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54" idx="3"/>
              <a:endCxn id="53" idx="1"/>
            </p:cNvCxnSpPr>
            <p:nvPr/>
          </p:nvCxnSpPr>
          <p:spPr>
            <a:xfrm flipV="1">
              <a:off x="3782137" y="4152387"/>
              <a:ext cx="995276" cy="83649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51" idx="2"/>
              <a:endCxn id="52" idx="0"/>
            </p:cNvCxnSpPr>
            <p:nvPr/>
          </p:nvCxnSpPr>
          <p:spPr>
            <a:xfrm flipH="1">
              <a:off x="2608848" y="3617280"/>
              <a:ext cx="104" cy="27677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9" name="直接箭头连接符 48"/>
            <p:cNvCxnSpPr>
              <a:endCxn id="54" idx="0"/>
            </p:cNvCxnSpPr>
            <p:nvPr/>
          </p:nvCxnSpPr>
          <p:spPr>
            <a:xfrm flipH="1">
              <a:off x="2608847" y="4410714"/>
              <a:ext cx="1" cy="3198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grpSp>
        <p:nvGrpSpPr>
          <p:cNvPr id="57" name="组合 56"/>
          <p:cNvGrpSpPr/>
          <p:nvPr/>
        </p:nvGrpSpPr>
        <p:grpSpPr>
          <a:xfrm>
            <a:off x="9343504" y="1156266"/>
            <a:ext cx="2327871" cy="1610794"/>
            <a:chOff x="955964" y="2799240"/>
            <a:chExt cx="4932218" cy="2743199"/>
          </a:xfrm>
        </p:grpSpPr>
        <p:grpSp>
          <p:nvGrpSpPr>
            <p:cNvPr id="58" name="组合 57"/>
            <p:cNvGrpSpPr/>
            <p:nvPr/>
          </p:nvGrpSpPr>
          <p:grpSpPr>
            <a:xfrm>
              <a:off x="955964" y="2799240"/>
              <a:ext cx="4932218" cy="2743199"/>
              <a:chOff x="2133599" y="3089564"/>
              <a:chExt cx="5029201" cy="3089564"/>
            </a:xfrm>
          </p:grpSpPr>
          <p:sp>
            <p:nvSpPr>
              <p:cNvPr id="64" name="圆角矩形 63"/>
              <p:cNvSpPr/>
              <p:nvPr/>
            </p:nvSpPr>
            <p:spPr>
              <a:xfrm>
                <a:off x="2133599" y="3089564"/>
                <a:ext cx="5029201" cy="30895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角矩形 64"/>
              <p:cNvSpPr/>
              <p:nvPr/>
            </p:nvSpPr>
            <p:spPr>
              <a:xfrm>
                <a:off x="2622836" y="3429003"/>
                <a:ext cx="2392507" cy="581890"/>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66" name="圆角矩形 65"/>
              <p:cNvSpPr/>
              <p:nvPr/>
            </p:nvSpPr>
            <p:spPr>
              <a:xfrm>
                <a:off x="2622621" y="4322619"/>
                <a:ext cx="2392722" cy="581891"/>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67" name="圆角矩形 66"/>
              <p:cNvSpPr/>
              <p:nvPr/>
            </p:nvSpPr>
            <p:spPr>
              <a:xfrm>
                <a:off x="6030190" y="4322618"/>
                <a:ext cx="852054" cy="581890"/>
              </a:xfrm>
              <a:prstGeom prst="roundRect">
                <a:avLst/>
              </a:prstGeom>
              <a:solidFill>
                <a:srgbClr val="FF66CC"/>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68" name="圆角矩形 67"/>
              <p:cNvSpPr/>
              <p:nvPr/>
            </p:nvSpPr>
            <p:spPr>
              <a:xfrm>
                <a:off x="2622621" y="5264728"/>
                <a:ext cx="2392722" cy="581890"/>
              </a:xfrm>
              <a:prstGeom prst="round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cxnSp>
          <p:nvCxnSpPr>
            <p:cNvPr id="59" name="直接箭头连接符 58"/>
            <p:cNvCxnSpPr>
              <a:stCxn id="65" idx="3"/>
              <a:endCxn id="67" idx="1"/>
            </p:cNvCxnSpPr>
            <p:nvPr/>
          </p:nvCxnSpPr>
          <p:spPr>
            <a:xfrm>
              <a:off x="3782137" y="3358953"/>
              <a:ext cx="995276" cy="793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66" idx="3"/>
              <a:endCxn id="67" idx="1"/>
            </p:cNvCxnSpPr>
            <p:nvPr/>
          </p:nvCxnSpPr>
          <p:spPr>
            <a:xfrm>
              <a:off x="3782138" y="4152387"/>
              <a:ext cx="995275"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68" idx="3"/>
              <a:endCxn id="67" idx="1"/>
            </p:cNvCxnSpPr>
            <p:nvPr/>
          </p:nvCxnSpPr>
          <p:spPr>
            <a:xfrm flipV="1">
              <a:off x="3782137" y="4152387"/>
              <a:ext cx="995276" cy="83649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65" idx="2"/>
              <a:endCxn id="66" idx="0"/>
            </p:cNvCxnSpPr>
            <p:nvPr/>
          </p:nvCxnSpPr>
          <p:spPr>
            <a:xfrm flipH="1">
              <a:off x="2608848" y="3617280"/>
              <a:ext cx="104" cy="27677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3" name="直接箭头连接符 62"/>
            <p:cNvCxnSpPr>
              <a:endCxn id="68" idx="0"/>
            </p:cNvCxnSpPr>
            <p:nvPr/>
          </p:nvCxnSpPr>
          <p:spPr>
            <a:xfrm flipH="1">
              <a:off x="2608847" y="4410714"/>
              <a:ext cx="1" cy="3198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cxnSp>
        <p:nvCxnSpPr>
          <p:cNvPr id="70" name="直接连接符 69"/>
          <p:cNvCxnSpPr>
            <a:stCxn id="4" idx="3"/>
            <a:endCxn id="26" idx="2"/>
          </p:cNvCxnSpPr>
          <p:nvPr/>
        </p:nvCxnSpPr>
        <p:spPr>
          <a:xfrm flipV="1">
            <a:off x="5888182" y="4170839"/>
            <a:ext cx="1179792" cy="1"/>
          </a:xfrm>
          <a:prstGeom prst="line">
            <a:avLst/>
          </a:prstGeom>
        </p:spPr>
        <p:style>
          <a:lnRef idx="2">
            <a:schemeClr val="dk1"/>
          </a:lnRef>
          <a:fillRef idx="0">
            <a:schemeClr val="dk1"/>
          </a:fillRef>
          <a:effectRef idx="1">
            <a:schemeClr val="dk1"/>
          </a:effectRef>
          <a:fontRef idx="minor">
            <a:schemeClr val="tx1"/>
          </a:fontRef>
        </p:style>
      </p:cxnSp>
      <p:cxnSp>
        <p:nvCxnSpPr>
          <p:cNvPr id="76" name="直接连接符 75"/>
          <p:cNvCxnSpPr>
            <a:stCxn id="64" idx="2"/>
          </p:cNvCxnSpPr>
          <p:nvPr/>
        </p:nvCxnSpPr>
        <p:spPr>
          <a:xfrm flipH="1">
            <a:off x="9047018" y="2767060"/>
            <a:ext cx="1460422" cy="850220"/>
          </a:xfrm>
          <a:prstGeom prst="line">
            <a:avLst/>
          </a:prstGeom>
        </p:spPr>
        <p:style>
          <a:lnRef idx="2">
            <a:schemeClr val="dk1"/>
          </a:lnRef>
          <a:fillRef idx="0">
            <a:schemeClr val="dk1"/>
          </a:fillRef>
          <a:effectRef idx="1">
            <a:schemeClr val="dk1"/>
          </a:effectRef>
          <a:fontRef idx="minor">
            <a:schemeClr val="tx1"/>
          </a:fontRef>
        </p:style>
      </p:cxnSp>
      <p:cxnSp>
        <p:nvCxnSpPr>
          <p:cNvPr id="78" name="直接连接符 77"/>
          <p:cNvCxnSpPr>
            <a:endCxn id="50" idx="1"/>
          </p:cNvCxnSpPr>
          <p:nvPr/>
        </p:nvCxnSpPr>
        <p:spPr>
          <a:xfrm>
            <a:off x="8520545" y="4730551"/>
            <a:ext cx="822959" cy="106372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49315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进展规划</a:t>
            </a:r>
            <a:endParaRPr lang="zh-CN" altLang="en-US" dirty="0"/>
          </a:p>
        </p:txBody>
      </p:sp>
      <p:sp>
        <p:nvSpPr>
          <p:cNvPr id="3" name="内容占位符 2"/>
          <p:cNvSpPr>
            <a:spLocks noGrp="1"/>
          </p:cNvSpPr>
          <p:nvPr>
            <p:ph idx="1"/>
          </p:nvPr>
        </p:nvSpPr>
        <p:spPr/>
        <p:txBody>
          <a:bodyPr/>
          <a:lstStyle/>
          <a:p>
            <a:r>
              <a:rPr lang="en-US" altLang="zh-CN" dirty="0">
                <a:latin typeface="幼圆" panose="02010509060101010101" pitchFamily="49" charset="-122"/>
                <a:ea typeface="幼圆" panose="02010509060101010101" pitchFamily="49" charset="-122"/>
              </a:rPr>
              <a:t>12</a:t>
            </a:r>
            <a:r>
              <a:rPr lang="zh-CN" altLang="en-US" dirty="0"/>
              <a:t>月 </a:t>
            </a:r>
            <a:r>
              <a:rPr lang="zh-CN" altLang="en-US" dirty="0" smtClean="0"/>
              <a:t>                   系统设计与开发</a:t>
            </a:r>
            <a:endParaRPr lang="en-US" altLang="zh-CN" dirty="0" smtClean="0"/>
          </a:p>
          <a:p>
            <a:r>
              <a:rPr lang="en-US" altLang="zh-CN" dirty="0">
                <a:latin typeface="幼圆" panose="02010509060101010101" pitchFamily="49" charset="-122"/>
                <a:ea typeface="幼圆" panose="02010509060101010101" pitchFamily="49" charset="-122"/>
              </a:rPr>
              <a:t>1</a:t>
            </a:r>
            <a:r>
              <a:rPr lang="zh-CN" altLang="en-US" dirty="0" smtClean="0"/>
              <a:t>月上旬             系统调试与部署，数据统计分析</a:t>
            </a:r>
            <a:endParaRPr lang="en-US" altLang="zh-CN" dirty="0" smtClean="0"/>
          </a:p>
          <a:p>
            <a:r>
              <a:rPr lang="en-US" altLang="zh-CN" dirty="0">
                <a:latin typeface="幼圆" panose="02010509060101010101" pitchFamily="49" charset="-122"/>
                <a:ea typeface="幼圆" panose="02010509060101010101" pitchFamily="49" charset="-122"/>
              </a:rPr>
              <a:t>1</a:t>
            </a:r>
            <a:r>
              <a:rPr lang="zh-CN" altLang="en-US" dirty="0" smtClean="0"/>
              <a:t>月下旬</a:t>
            </a:r>
            <a:r>
              <a:rPr lang="en-US" altLang="zh-CN" dirty="0" smtClean="0">
                <a:latin typeface="幼圆" panose="02010509060101010101" pitchFamily="49" charset="-122"/>
                <a:ea typeface="幼圆" panose="02010509060101010101" pitchFamily="49" charset="-122"/>
              </a:rPr>
              <a:t>-3</a:t>
            </a:r>
            <a:r>
              <a:rPr lang="zh-CN" altLang="en-US" dirty="0" smtClean="0"/>
              <a:t>月   论文撰写</a:t>
            </a:r>
            <a:endParaRPr lang="zh-CN" altLang="en-US" dirty="0"/>
          </a:p>
        </p:txBody>
      </p:sp>
    </p:spTree>
    <p:extLst>
      <p:ext uri="{BB962C8B-B14F-4D97-AF65-F5344CB8AC3E}">
        <p14:creationId xmlns:p14="http://schemas.microsoft.com/office/powerpoint/2010/main" val="20719746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617</TotalTime>
  <Words>369</Words>
  <Application>Microsoft Office PowerPoint</Application>
  <PresentationFormat>宽屏</PresentationFormat>
  <Paragraphs>48</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华文楷体</vt:lpstr>
      <vt:lpstr>宋体</vt:lpstr>
      <vt:lpstr>幼圆</vt:lpstr>
      <vt:lpstr>Arial</vt:lpstr>
      <vt:lpstr>Calibri</vt:lpstr>
      <vt:lpstr>Cambria Math</vt:lpstr>
      <vt:lpstr>Corbel</vt:lpstr>
      <vt:lpstr>视差</vt:lpstr>
      <vt:lpstr>P2P网络下的 自主授权CP-ABE原型系统 设计与实现</vt:lpstr>
      <vt:lpstr>PowerPoint 演示文稿</vt:lpstr>
      <vt:lpstr>选题背景</vt:lpstr>
      <vt:lpstr>选题背景</vt:lpstr>
      <vt:lpstr>研究内容</vt:lpstr>
      <vt:lpstr>PowerPoint 演示文稿</vt:lpstr>
      <vt:lpstr>研究内容</vt:lpstr>
      <vt:lpstr>拟方案设计</vt:lpstr>
      <vt:lpstr>进展规划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wenzilong</dc:creator>
  <cp:lastModifiedBy>wenzilong</cp:lastModifiedBy>
  <cp:revision>34</cp:revision>
  <dcterms:created xsi:type="dcterms:W3CDTF">2014-11-26T04:23:11Z</dcterms:created>
  <dcterms:modified xsi:type="dcterms:W3CDTF">2014-11-26T15:03:41Z</dcterms:modified>
</cp:coreProperties>
</file>