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32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650" b="1" i="0">
                <a:solidFill>
                  <a:srgbClr val="156669"/>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800" b="0" i="0">
                <a:solidFill>
                  <a:srgbClr val="1B4B9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i="0">
                <a:solidFill>
                  <a:srgbClr val="15666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rgbClr val="1B4B9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i="0">
                <a:solidFill>
                  <a:srgbClr val="156669"/>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1" i="0">
                <a:solidFill>
                  <a:srgbClr val="15666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B8D1E3"/>
          </a:solidFill>
        </p:spPr>
        <p:txBody>
          <a:bodyPr wrap="square" lIns="0" tIns="0" rIns="0" bIns="0" rtlCol="0"/>
          <a:lstStyle/>
          <a:p>
            <a:endParaRPr/>
          </a:p>
        </p:txBody>
      </p:sp>
      <p:sp>
        <p:nvSpPr>
          <p:cNvPr id="2" name="Holder 2"/>
          <p:cNvSpPr>
            <a:spLocks noGrp="1"/>
          </p:cNvSpPr>
          <p:nvPr>
            <p:ph type="title"/>
          </p:nvPr>
        </p:nvSpPr>
        <p:spPr>
          <a:xfrm>
            <a:off x="4339935" y="-51141"/>
            <a:ext cx="9481185" cy="1412010"/>
          </a:xfrm>
          <a:prstGeom prst="rect">
            <a:avLst/>
          </a:prstGeom>
        </p:spPr>
        <p:txBody>
          <a:bodyPr wrap="square" lIns="0" tIns="0" rIns="0" bIns="0">
            <a:spAutoFit/>
          </a:bodyPr>
          <a:lstStyle>
            <a:lvl1pPr>
              <a:defRPr sz="6650" b="1" i="0">
                <a:solidFill>
                  <a:srgbClr val="156669"/>
                </a:solidFill>
                <a:latin typeface="Trebuchet MS"/>
                <a:cs typeface="Trebuchet MS"/>
              </a:defRPr>
            </a:lvl1pPr>
          </a:lstStyle>
          <a:p>
            <a:endParaRPr/>
          </a:p>
        </p:txBody>
      </p:sp>
      <p:sp>
        <p:nvSpPr>
          <p:cNvPr id="3" name="Holder 3"/>
          <p:cNvSpPr>
            <a:spLocks noGrp="1"/>
          </p:cNvSpPr>
          <p:nvPr>
            <p:ph type="body" idx="1"/>
          </p:nvPr>
        </p:nvSpPr>
        <p:spPr>
          <a:xfrm>
            <a:off x="1156040" y="3198291"/>
            <a:ext cx="15960725" cy="4092575"/>
          </a:xfrm>
          <a:prstGeom prst="rect">
            <a:avLst/>
          </a:prstGeom>
        </p:spPr>
        <p:txBody>
          <a:bodyPr wrap="square" lIns="0" tIns="0" rIns="0" bIns="0">
            <a:spAutoFit/>
          </a:bodyPr>
          <a:lstStyle>
            <a:lvl1pPr>
              <a:defRPr sz="2800" b="0" i="0">
                <a:solidFill>
                  <a:srgbClr val="1B4B9C"/>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hyperlink" Target="https://fernando-gaitan.com.ar/introduccion-a-node-js-parte-7-instalar-express/" TargetMode="Externa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801678"/>
            <a:ext cx="8839199" cy="7619993"/>
          </a:xfrm>
          <a:prstGeom prst="rect">
            <a:avLst/>
          </a:prstGeom>
        </p:spPr>
      </p:pic>
      <p:sp>
        <p:nvSpPr>
          <p:cNvPr id="3" name="object 3"/>
          <p:cNvSpPr/>
          <p:nvPr/>
        </p:nvSpPr>
        <p:spPr>
          <a:xfrm>
            <a:off x="1269191" y="3965931"/>
            <a:ext cx="6760204" cy="2777769"/>
          </a:xfrm>
          <a:custGeom>
            <a:avLst/>
            <a:gdLst/>
            <a:ahLst/>
            <a:cxnLst/>
            <a:rect l="l" t="t" r="r" b="b"/>
            <a:pathLst>
              <a:path w="6336665" h="1863725">
                <a:moveTo>
                  <a:pt x="0" y="0"/>
                </a:moveTo>
                <a:lnTo>
                  <a:pt x="6336058" y="0"/>
                </a:lnTo>
                <a:lnTo>
                  <a:pt x="6336058" y="1863623"/>
                </a:lnTo>
                <a:lnTo>
                  <a:pt x="0" y="1863623"/>
                </a:lnTo>
                <a:lnTo>
                  <a:pt x="0" y="0"/>
                </a:lnTo>
                <a:close/>
              </a:path>
            </a:pathLst>
          </a:custGeom>
          <a:ln w="38099">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4754423" y="237246"/>
            <a:ext cx="3228959" cy="1181099"/>
          </a:xfrm>
          <a:prstGeom prst="rect">
            <a:avLst/>
          </a:prstGeom>
        </p:spPr>
      </p:pic>
      <p:sp>
        <p:nvSpPr>
          <p:cNvPr id="6" name="object 6"/>
          <p:cNvSpPr txBox="1">
            <a:spLocks noGrp="1"/>
          </p:cNvSpPr>
          <p:nvPr>
            <p:ph type="title"/>
          </p:nvPr>
        </p:nvSpPr>
        <p:spPr>
          <a:xfrm>
            <a:off x="1294242" y="1801678"/>
            <a:ext cx="7218488" cy="2346796"/>
          </a:xfrm>
          <a:prstGeom prst="rect">
            <a:avLst/>
          </a:prstGeom>
        </p:spPr>
        <p:txBody>
          <a:bodyPr vert="horz" wrap="square" lIns="0" tIns="12700" rIns="0" bIns="0" rtlCol="0">
            <a:spAutoFit/>
          </a:bodyPr>
          <a:lstStyle/>
          <a:p>
            <a:pPr algn="ctr">
              <a:lnSpc>
                <a:spcPct val="100000"/>
              </a:lnSpc>
              <a:spcBef>
                <a:spcPts val="100"/>
              </a:spcBef>
            </a:pPr>
            <a:r>
              <a:rPr lang="en-IN" sz="11550" dirty="0"/>
              <a:t>MedInsure</a:t>
            </a:r>
            <a:endParaRPr sz="11550" dirty="0"/>
          </a:p>
          <a:p>
            <a:pPr marR="34925" algn="ctr">
              <a:lnSpc>
                <a:spcPct val="100000"/>
              </a:lnSpc>
              <a:spcBef>
                <a:spcPts val="220"/>
              </a:spcBef>
            </a:pPr>
            <a:endParaRPr sz="3450" dirty="0"/>
          </a:p>
        </p:txBody>
      </p:sp>
      <p:sp>
        <p:nvSpPr>
          <p:cNvPr id="7" name="object 7"/>
          <p:cNvSpPr/>
          <p:nvPr/>
        </p:nvSpPr>
        <p:spPr>
          <a:xfrm>
            <a:off x="1269192" y="6743700"/>
            <a:ext cx="6760204" cy="838200"/>
          </a:xfrm>
          <a:custGeom>
            <a:avLst/>
            <a:gdLst/>
            <a:ahLst/>
            <a:cxnLst/>
            <a:rect l="l" t="t" r="r" b="b"/>
            <a:pathLst>
              <a:path w="6336665" h="754379">
                <a:moveTo>
                  <a:pt x="0" y="0"/>
                </a:moveTo>
                <a:lnTo>
                  <a:pt x="6336210" y="0"/>
                </a:lnTo>
                <a:lnTo>
                  <a:pt x="6336210" y="754105"/>
                </a:lnTo>
                <a:lnTo>
                  <a:pt x="0" y="754105"/>
                </a:lnTo>
                <a:lnTo>
                  <a:pt x="0" y="0"/>
                </a:lnTo>
                <a:close/>
              </a:path>
            </a:pathLst>
          </a:custGeom>
          <a:ln w="38100">
            <a:solidFill>
              <a:srgbClr val="000000"/>
            </a:solidFill>
          </a:ln>
        </p:spPr>
        <p:txBody>
          <a:bodyPr wrap="square" lIns="0" tIns="0" rIns="0" bIns="0" rtlCol="0"/>
          <a:lstStyle/>
          <a:p>
            <a:endParaRPr/>
          </a:p>
        </p:txBody>
      </p:sp>
      <p:sp>
        <p:nvSpPr>
          <p:cNvPr id="8" name="object 8"/>
          <p:cNvSpPr txBox="1"/>
          <p:nvPr/>
        </p:nvSpPr>
        <p:spPr>
          <a:xfrm>
            <a:off x="1371600" y="3967415"/>
            <a:ext cx="7086600" cy="3390544"/>
          </a:xfrm>
          <a:prstGeom prst="rect">
            <a:avLst/>
          </a:prstGeom>
        </p:spPr>
        <p:txBody>
          <a:bodyPr vert="horz" wrap="square" lIns="0" tIns="136525" rIns="0" bIns="0" rtlCol="0">
            <a:spAutoFit/>
          </a:bodyPr>
          <a:lstStyle/>
          <a:p>
            <a:pPr marL="222885" marR="396240" indent="-64769" algn="l">
              <a:lnSpc>
                <a:spcPct val="76400"/>
              </a:lnSpc>
              <a:spcBef>
                <a:spcPts val="1075"/>
              </a:spcBef>
            </a:pPr>
            <a:r>
              <a:rPr lang="en-IN" sz="3400" spc="-130" dirty="0">
                <a:solidFill>
                  <a:srgbClr val="1B4B9C"/>
                </a:solidFill>
                <a:latin typeface="Trebuchet MS"/>
                <a:cs typeface="Trebuchet MS"/>
              </a:rPr>
              <a:t>Sagar Mangal</a:t>
            </a:r>
            <a:r>
              <a:rPr sz="3400" spc="100" dirty="0">
                <a:solidFill>
                  <a:srgbClr val="1B4B9C"/>
                </a:solidFill>
                <a:latin typeface="Trebuchet MS"/>
                <a:cs typeface="Trebuchet MS"/>
              </a:rPr>
              <a:t>-</a:t>
            </a:r>
            <a:r>
              <a:rPr sz="3400" spc="-770" dirty="0">
                <a:solidFill>
                  <a:srgbClr val="1B4B9C"/>
                </a:solidFill>
                <a:latin typeface="Trebuchet MS"/>
                <a:cs typeface="Trebuchet MS"/>
              </a:rPr>
              <a:t> </a:t>
            </a:r>
            <a:r>
              <a:rPr sz="3400" spc="-10" dirty="0">
                <a:solidFill>
                  <a:srgbClr val="1B4B9C"/>
                </a:solidFill>
                <a:latin typeface="Trebuchet MS"/>
                <a:cs typeface="Trebuchet MS"/>
              </a:rPr>
              <a:t>E23CSEU</a:t>
            </a:r>
            <a:r>
              <a:rPr lang="en-IN" sz="3400" spc="-10" dirty="0">
                <a:solidFill>
                  <a:srgbClr val="1B4B9C"/>
                </a:solidFill>
                <a:latin typeface="Trebuchet MS"/>
                <a:cs typeface="Trebuchet MS"/>
              </a:rPr>
              <a:t>2307</a:t>
            </a:r>
          </a:p>
          <a:p>
            <a:pPr marL="222885" marR="396240" indent="-64769" algn="l">
              <a:lnSpc>
                <a:spcPct val="76400"/>
              </a:lnSpc>
              <a:spcBef>
                <a:spcPts val="1075"/>
              </a:spcBef>
            </a:pPr>
            <a:r>
              <a:rPr lang="en-IN" sz="3400" spc="-85" dirty="0">
                <a:solidFill>
                  <a:srgbClr val="1B4B9C"/>
                </a:solidFill>
                <a:latin typeface="Trebuchet MS"/>
                <a:cs typeface="Trebuchet MS"/>
              </a:rPr>
              <a:t>Aditya Karanwal</a:t>
            </a:r>
            <a:r>
              <a:rPr sz="3400" spc="140" dirty="0">
                <a:solidFill>
                  <a:srgbClr val="1B4B9C"/>
                </a:solidFill>
                <a:latin typeface="Trebuchet MS"/>
                <a:cs typeface="Trebuchet MS"/>
              </a:rPr>
              <a:t>-</a:t>
            </a:r>
            <a:r>
              <a:rPr sz="3400" spc="-740" dirty="0">
                <a:solidFill>
                  <a:srgbClr val="1B4B9C"/>
                </a:solidFill>
                <a:latin typeface="Trebuchet MS"/>
                <a:cs typeface="Trebuchet MS"/>
              </a:rPr>
              <a:t> </a:t>
            </a:r>
            <a:r>
              <a:rPr sz="3400" spc="55" dirty="0">
                <a:solidFill>
                  <a:srgbClr val="1B4B9C"/>
                </a:solidFill>
                <a:latin typeface="Trebuchet MS"/>
                <a:cs typeface="Trebuchet MS"/>
              </a:rPr>
              <a:t>E23CSEU</a:t>
            </a:r>
            <a:r>
              <a:rPr lang="en-IN" sz="3400" spc="55" dirty="0">
                <a:solidFill>
                  <a:srgbClr val="1B4B9C"/>
                </a:solidFill>
                <a:latin typeface="Trebuchet MS"/>
                <a:cs typeface="Trebuchet MS"/>
              </a:rPr>
              <a:t>2290</a:t>
            </a:r>
            <a:endParaRPr lang="en-IN" sz="3400" spc="-55" dirty="0">
              <a:solidFill>
                <a:srgbClr val="1B4B9C"/>
              </a:solidFill>
              <a:latin typeface="Trebuchet MS"/>
              <a:cs typeface="Trebuchet MS"/>
            </a:endParaRPr>
          </a:p>
          <a:p>
            <a:pPr marL="222885" marR="396240" indent="-64769" algn="l">
              <a:lnSpc>
                <a:spcPct val="76400"/>
              </a:lnSpc>
              <a:spcBef>
                <a:spcPts val="1075"/>
              </a:spcBef>
            </a:pPr>
            <a:r>
              <a:rPr lang="en-IN" sz="3400" spc="-55" dirty="0">
                <a:solidFill>
                  <a:srgbClr val="1B4B9C"/>
                </a:solidFill>
                <a:latin typeface="Trebuchet MS"/>
                <a:cs typeface="Trebuchet MS"/>
              </a:rPr>
              <a:t>Nimish Shukla – E23CSEU2286</a:t>
            </a:r>
          </a:p>
          <a:p>
            <a:pPr marL="222885" marR="396240" indent="-64769" algn="l">
              <a:lnSpc>
                <a:spcPct val="76400"/>
              </a:lnSpc>
              <a:spcBef>
                <a:spcPts val="1075"/>
              </a:spcBef>
            </a:pPr>
            <a:r>
              <a:rPr lang="en-IN" sz="3400" spc="-55" dirty="0">
                <a:solidFill>
                  <a:srgbClr val="1B4B9C"/>
                </a:solidFill>
                <a:latin typeface="Trebuchet MS"/>
                <a:cs typeface="Trebuchet MS"/>
              </a:rPr>
              <a:t>Divyansh Srivastava-E23CSEU2288</a:t>
            </a:r>
            <a:endParaRPr lang="en-IN" sz="3400" dirty="0">
              <a:latin typeface="Trebuchet MS"/>
              <a:cs typeface="Trebuchet MS"/>
            </a:endParaRPr>
          </a:p>
          <a:p>
            <a:pPr>
              <a:lnSpc>
                <a:spcPct val="100000"/>
              </a:lnSpc>
              <a:spcBef>
                <a:spcPts val="1530"/>
              </a:spcBef>
            </a:pPr>
            <a:endParaRPr sz="3400" dirty="0">
              <a:latin typeface="Trebuchet MS"/>
              <a:cs typeface="Trebuchet MS"/>
            </a:endParaRPr>
          </a:p>
          <a:p>
            <a:pPr marL="282575">
              <a:lnSpc>
                <a:spcPct val="100000"/>
              </a:lnSpc>
            </a:pPr>
            <a:r>
              <a:rPr sz="3400" spc="-125" dirty="0">
                <a:solidFill>
                  <a:srgbClr val="1B4B9C"/>
                </a:solidFill>
                <a:latin typeface="Trebuchet MS"/>
                <a:cs typeface="Trebuchet MS"/>
              </a:rPr>
              <a:t>M</a:t>
            </a:r>
            <a:r>
              <a:rPr sz="3400" spc="-175" dirty="0">
                <a:solidFill>
                  <a:srgbClr val="1B4B9C"/>
                </a:solidFill>
                <a:latin typeface="Trebuchet MS"/>
                <a:cs typeface="Trebuchet MS"/>
              </a:rPr>
              <a:t>e</a:t>
            </a:r>
            <a:r>
              <a:rPr sz="3400" spc="-170" dirty="0">
                <a:solidFill>
                  <a:srgbClr val="1B4B9C"/>
                </a:solidFill>
                <a:latin typeface="Trebuchet MS"/>
                <a:cs typeface="Trebuchet MS"/>
              </a:rPr>
              <a:t>n</a:t>
            </a:r>
            <a:r>
              <a:rPr sz="3400" spc="-180" dirty="0">
                <a:solidFill>
                  <a:srgbClr val="1B4B9C"/>
                </a:solidFill>
                <a:latin typeface="Trebuchet MS"/>
                <a:cs typeface="Trebuchet MS"/>
              </a:rPr>
              <a:t>t</a:t>
            </a:r>
            <a:r>
              <a:rPr sz="3400" spc="-170" dirty="0">
                <a:solidFill>
                  <a:srgbClr val="1B4B9C"/>
                </a:solidFill>
                <a:latin typeface="Trebuchet MS"/>
                <a:cs typeface="Trebuchet MS"/>
              </a:rPr>
              <a:t>o</a:t>
            </a:r>
            <a:r>
              <a:rPr sz="3400" spc="330" dirty="0">
                <a:solidFill>
                  <a:srgbClr val="1B4B9C"/>
                </a:solidFill>
                <a:latin typeface="Trebuchet MS"/>
                <a:cs typeface="Trebuchet MS"/>
              </a:rPr>
              <a:t>r</a:t>
            </a:r>
            <a:r>
              <a:rPr sz="3400" spc="105" dirty="0">
                <a:solidFill>
                  <a:srgbClr val="1B4B9C"/>
                </a:solidFill>
                <a:latin typeface="Trebuchet MS"/>
                <a:cs typeface="Trebuchet MS"/>
              </a:rPr>
              <a:t>-</a:t>
            </a:r>
            <a:r>
              <a:rPr sz="3400" spc="-750" dirty="0">
                <a:solidFill>
                  <a:srgbClr val="1B4B9C"/>
                </a:solidFill>
                <a:latin typeface="Trebuchet MS"/>
                <a:cs typeface="Trebuchet MS"/>
              </a:rPr>
              <a:t> </a:t>
            </a:r>
            <a:r>
              <a:rPr sz="3400" spc="-270" dirty="0">
                <a:solidFill>
                  <a:srgbClr val="1B4B9C"/>
                </a:solidFill>
                <a:latin typeface="Trebuchet MS"/>
                <a:cs typeface="Trebuchet MS"/>
              </a:rPr>
              <a:t>Dr.</a:t>
            </a:r>
            <a:r>
              <a:rPr sz="3400" spc="-745" dirty="0">
                <a:solidFill>
                  <a:srgbClr val="1B4B9C"/>
                </a:solidFill>
                <a:latin typeface="Trebuchet MS"/>
                <a:cs typeface="Trebuchet MS"/>
              </a:rPr>
              <a:t> </a:t>
            </a:r>
            <a:r>
              <a:rPr lang="en-IN" sz="3400" spc="-100" dirty="0">
                <a:solidFill>
                  <a:srgbClr val="1B4B9C"/>
                </a:solidFill>
                <a:latin typeface="Trebuchet MS"/>
                <a:cs typeface="Trebuchet MS"/>
              </a:rPr>
              <a:t>Rashmi Kumari</a:t>
            </a:r>
            <a:endParaRPr sz="3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953000" y="3314700"/>
            <a:ext cx="7581265" cy="2298065"/>
          </a:xfrm>
          <a:prstGeom prst="rect">
            <a:avLst/>
          </a:prstGeom>
        </p:spPr>
        <p:txBody>
          <a:bodyPr vert="horz" wrap="square" lIns="0" tIns="12700" rIns="0" bIns="0" rtlCol="0">
            <a:spAutoFit/>
          </a:bodyPr>
          <a:lstStyle/>
          <a:p>
            <a:pPr marL="12700">
              <a:lnSpc>
                <a:spcPct val="100000"/>
              </a:lnSpc>
              <a:spcBef>
                <a:spcPts val="100"/>
              </a:spcBef>
            </a:pPr>
            <a:r>
              <a:rPr sz="14850" b="0" spc="-1019" dirty="0">
                <a:latin typeface="Trebuchet MS"/>
                <a:cs typeface="Trebuchet MS"/>
              </a:rPr>
              <a:t>T</a:t>
            </a:r>
            <a:r>
              <a:rPr sz="14850" b="0" spc="-980" dirty="0">
                <a:latin typeface="Trebuchet MS"/>
                <a:cs typeface="Trebuchet MS"/>
              </a:rPr>
              <a:t>h</a:t>
            </a:r>
            <a:r>
              <a:rPr sz="14850" b="0" spc="-955" dirty="0">
                <a:latin typeface="Trebuchet MS"/>
                <a:cs typeface="Trebuchet MS"/>
              </a:rPr>
              <a:t>a</a:t>
            </a:r>
            <a:r>
              <a:rPr sz="14850" b="0" spc="-980" dirty="0">
                <a:latin typeface="Trebuchet MS"/>
                <a:cs typeface="Trebuchet MS"/>
              </a:rPr>
              <a:t>n</a:t>
            </a:r>
            <a:r>
              <a:rPr sz="14850" b="0" spc="955" dirty="0">
                <a:latin typeface="Trebuchet MS"/>
                <a:cs typeface="Trebuchet MS"/>
              </a:rPr>
              <a:t>k</a:t>
            </a:r>
            <a:r>
              <a:rPr sz="14850" b="0" spc="-940" dirty="0">
                <a:latin typeface="Trebuchet MS"/>
                <a:cs typeface="Trebuchet MS"/>
              </a:rPr>
              <a:t>y</a:t>
            </a:r>
            <a:r>
              <a:rPr sz="14850" b="0" spc="-990" dirty="0">
                <a:latin typeface="Trebuchet MS"/>
                <a:cs typeface="Trebuchet MS"/>
              </a:rPr>
              <a:t>o</a:t>
            </a:r>
            <a:r>
              <a:rPr sz="14850" b="0" spc="385" dirty="0">
                <a:latin typeface="Trebuchet MS"/>
                <a:cs typeface="Trebuchet MS"/>
              </a:rPr>
              <a:t>u</a:t>
            </a:r>
            <a:endParaRPr sz="1485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2414" y="3177173"/>
            <a:ext cx="16743680" cy="4933950"/>
          </a:xfrm>
          <a:custGeom>
            <a:avLst/>
            <a:gdLst/>
            <a:ahLst/>
            <a:cxnLst/>
            <a:rect l="l" t="t" r="r" b="b"/>
            <a:pathLst>
              <a:path w="16743680" h="4933950">
                <a:moveTo>
                  <a:pt x="16257400" y="4933949"/>
                </a:moveTo>
                <a:lnTo>
                  <a:pt x="485774" y="4933949"/>
                </a:lnTo>
                <a:lnTo>
                  <a:pt x="437761" y="4931572"/>
                </a:lnTo>
                <a:lnTo>
                  <a:pt x="390562" y="4924529"/>
                </a:lnTo>
                <a:lnTo>
                  <a:pt x="344494" y="4912953"/>
                </a:lnTo>
                <a:lnTo>
                  <a:pt x="299876" y="4896973"/>
                </a:lnTo>
                <a:lnTo>
                  <a:pt x="257027" y="4876723"/>
                </a:lnTo>
                <a:lnTo>
                  <a:pt x="216266" y="4852335"/>
                </a:lnTo>
                <a:lnTo>
                  <a:pt x="177911" y="4823939"/>
                </a:lnTo>
                <a:lnTo>
                  <a:pt x="142280" y="4791669"/>
                </a:lnTo>
                <a:lnTo>
                  <a:pt x="110010" y="4756036"/>
                </a:lnTo>
                <a:lnTo>
                  <a:pt x="81615" y="4717678"/>
                </a:lnTo>
                <a:lnTo>
                  <a:pt x="57227" y="4676915"/>
                </a:lnTo>
                <a:lnTo>
                  <a:pt x="36977" y="4634064"/>
                </a:lnTo>
                <a:lnTo>
                  <a:pt x="20997" y="4589445"/>
                </a:lnTo>
                <a:lnTo>
                  <a:pt x="9420" y="4543375"/>
                </a:lnTo>
                <a:lnTo>
                  <a:pt x="2377" y="4496173"/>
                </a:lnTo>
                <a:lnTo>
                  <a:pt x="0" y="4448159"/>
                </a:lnTo>
                <a:lnTo>
                  <a:pt x="0" y="485759"/>
                </a:lnTo>
                <a:lnTo>
                  <a:pt x="2377" y="437745"/>
                </a:lnTo>
                <a:lnTo>
                  <a:pt x="9420" y="390544"/>
                </a:lnTo>
                <a:lnTo>
                  <a:pt x="20997" y="344475"/>
                </a:lnTo>
                <a:lnTo>
                  <a:pt x="36977" y="299858"/>
                </a:lnTo>
                <a:lnTo>
                  <a:pt x="57227" y="257011"/>
                </a:lnTo>
                <a:lnTo>
                  <a:pt x="81615" y="216253"/>
                </a:lnTo>
                <a:lnTo>
                  <a:pt x="110010" y="177903"/>
                </a:lnTo>
                <a:lnTo>
                  <a:pt x="142280" y="142280"/>
                </a:lnTo>
                <a:lnTo>
                  <a:pt x="177911" y="110009"/>
                </a:lnTo>
                <a:lnTo>
                  <a:pt x="216266" y="81614"/>
                </a:lnTo>
                <a:lnTo>
                  <a:pt x="257027" y="57225"/>
                </a:lnTo>
                <a:lnTo>
                  <a:pt x="299876" y="36976"/>
                </a:lnTo>
                <a:lnTo>
                  <a:pt x="344494" y="20996"/>
                </a:lnTo>
                <a:lnTo>
                  <a:pt x="390562" y="9419"/>
                </a:lnTo>
                <a:lnTo>
                  <a:pt x="437761" y="2376"/>
                </a:lnTo>
                <a:lnTo>
                  <a:pt x="485774" y="0"/>
                </a:lnTo>
                <a:lnTo>
                  <a:pt x="16257400" y="0"/>
                </a:lnTo>
                <a:lnTo>
                  <a:pt x="16305413" y="2376"/>
                </a:lnTo>
                <a:lnTo>
                  <a:pt x="16352611" y="9419"/>
                </a:lnTo>
                <a:lnTo>
                  <a:pt x="16398676" y="20996"/>
                </a:lnTo>
                <a:lnTo>
                  <a:pt x="16443290" y="36976"/>
                </a:lnTo>
                <a:lnTo>
                  <a:pt x="16486135" y="57225"/>
                </a:lnTo>
                <a:lnTo>
                  <a:pt x="16526893" y="81614"/>
                </a:lnTo>
                <a:lnTo>
                  <a:pt x="16565247" y="110009"/>
                </a:lnTo>
                <a:lnTo>
                  <a:pt x="16600879" y="142280"/>
                </a:lnTo>
                <a:lnTo>
                  <a:pt x="16633149" y="177903"/>
                </a:lnTo>
                <a:lnTo>
                  <a:pt x="16661545" y="216253"/>
                </a:lnTo>
                <a:lnTo>
                  <a:pt x="16685934" y="257011"/>
                </a:lnTo>
                <a:lnTo>
                  <a:pt x="16706183" y="299858"/>
                </a:lnTo>
                <a:lnTo>
                  <a:pt x="16722163" y="344475"/>
                </a:lnTo>
                <a:lnTo>
                  <a:pt x="16733740" y="390544"/>
                </a:lnTo>
                <a:lnTo>
                  <a:pt x="16740783" y="437745"/>
                </a:lnTo>
                <a:lnTo>
                  <a:pt x="16743159" y="485759"/>
                </a:lnTo>
                <a:lnTo>
                  <a:pt x="16743159" y="4448159"/>
                </a:lnTo>
                <a:lnTo>
                  <a:pt x="16740783" y="4496173"/>
                </a:lnTo>
                <a:lnTo>
                  <a:pt x="16733740" y="4543375"/>
                </a:lnTo>
                <a:lnTo>
                  <a:pt x="16722163" y="4589445"/>
                </a:lnTo>
                <a:lnTo>
                  <a:pt x="16706183" y="4634064"/>
                </a:lnTo>
                <a:lnTo>
                  <a:pt x="16685934" y="4676915"/>
                </a:lnTo>
                <a:lnTo>
                  <a:pt x="16661545" y="4717678"/>
                </a:lnTo>
                <a:lnTo>
                  <a:pt x="16633149" y="4756036"/>
                </a:lnTo>
                <a:lnTo>
                  <a:pt x="16600879" y="4791669"/>
                </a:lnTo>
                <a:lnTo>
                  <a:pt x="16565247" y="4823939"/>
                </a:lnTo>
                <a:lnTo>
                  <a:pt x="16526893" y="4852335"/>
                </a:lnTo>
                <a:lnTo>
                  <a:pt x="16486135" y="4876723"/>
                </a:lnTo>
                <a:lnTo>
                  <a:pt x="16443290" y="4896973"/>
                </a:lnTo>
                <a:lnTo>
                  <a:pt x="16398676" y="4912953"/>
                </a:lnTo>
                <a:lnTo>
                  <a:pt x="16352611" y="4924529"/>
                </a:lnTo>
                <a:lnTo>
                  <a:pt x="16305413" y="4931572"/>
                </a:lnTo>
                <a:lnTo>
                  <a:pt x="16257400" y="4933949"/>
                </a:lnTo>
                <a:close/>
              </a:path>
            </a:pathLst>
          </a:custGeom>
          <a:solidFill>
            <a:srgbClr val="DFF4F7"/>
          </a:solidFill>
        </p:spPr>
        <p:txBody>
          <a:bodyPr wrap="square" lIns="0" tIns="0" rIns="0" bIns="0" rtlCol="0"/>
          <a:lstStyle/>
          <a:p>
            <a:endParaRPr/>
          </a:p>
        </p:txBody>
      </p:sp>
      <p:sp>
        <p:nvSpPr>
          <p:cNvPr id="3" name="object 3"/>
          <p:cNvSpPr txBox="1">
            <a:spLocks noGrp="1"/>
          </p:cNvSpPr>
          <p:nvPr>
            <p:ph type="body" idx="1"/>
          </p:nvPr>
        </p:nvSpPr>
        <p:spPr>
          <a:xfrm>
            <a:off x="771906" y="3198291"/>
            <a:ext cx="16743680" cy="4647619"/>
          </a:xfrm>
          <a:prstGeom prst="rect">
            <a:avLst/>
          </a:prstGeom>
        </p:spPr>
        <p:txBody>
          <a:bodyPr vert="horz" wrap="square" lIns="0" tIns="11430" rIns="0" bIns="0" rtlCol="0">
            <a:spAutoFit/>
          </a:bodyPr>
          <a:lstStyle/>
          <a:p>
            <a:pPr marL="12700" marR="5080" algn="just">
              <a:lnSpc>
                <a:spcPct val="136200"/>
              </a:lnSpc>
              <a:spcBef>
                <a:spcPts val="90"/>
              </a:spcBef>
            </a:pPr>
            <a:r>
              <a:rPr lang="en-US" spc="-10" dirty="0"/>
              <a:t>It is really very difficult to predict fair and accurate health insurance premiums due to the fact that there are no clear pricing methods. As a consequence, many do not understand how indeed their costs are calculated by the insurer, thus leading probably to a lot of frustration. Traditional modeling tends to use generalized actuarial tables, which probably don't allow reflection of all relevant individual risk factors. Without any kind of system transparency, the users do not have access to ways of estimating how things such as age, BMI, smoking habits, or location affect their premiums. Such lack of insight makes planning one's finances or comparing different policies difficult.</a:t>
            </a:r>
          </a:p>
          <a:p>
            <a:pPr marL="12700" marR="5080" algn="just">
              <a:lnSpc>
                <a:spcPct val="136200"/>
              </a:lnSpc>
              <a:spcBef>
                <a:spcPts val="90"/>
              </a:spcBef>
            </a:pPr>
            <a:endParaRPr lang="en-US" spc="-10" dirty="0"/>
          </a:p>
        </p:txBody>
      </p:sp>
      <p:sp>
        <p:nvSpPr>
          <p:cNvPr id="4" name="object 4"/>
          <p:cNvSpPr txBox="1">
            <a:spLocks noGrp="1"/>
          </p:cNvSpPr>
          <p:nvPr>
            <p:ph type="title"/>
          </p:nvPr>
        </p:nvSpPr>
        <p:spPr>
          <a:prstGeom prst="rect">
            <a:avLst/>
          </a:prstGeom>
        </p:spPr>
        <p:txBody>
          <a:bodyPr vert="horz" wrap="square" lIns="0" tIns="202809" rIns="0" bIns="0" rtlCol="0">
            <a:spAutoFit/>
          </a:bodyPr>
          <a:lstStyle/>
          <a:p>
            <a:pPr marL="309245">
              <a:lnSpc>
                <a:spcPct val="100000"/>
              </a:lnSpc>
              <a:spcBef>
                <a:spcPts val="100"/>
              </a:spcBef>
            </a:pPr>
            <a:r>
              <a:rPr sz="6700" spc="-114" dirty="0">
                <a:solidFill>
                  <a:srgbClr val="1B4B9C"/>
                </a:solidFill>
              </a:rPr>
              <a:t>P</a:t>
            </a:r>
            <a:r>
              <a:rPr sz="6700" spc="-100" dirty="0">
                <a:solidFill>
                  <a:srgbClr val="1B4B9C"/>
                </a:solidFill>
              </a:rPr>
              <a:t>R</a:t>
            </a:r>
            <a:r>
              <a:rPr sz="6700" spc="-130" dirty="0">
                <a:solidFill>
                  <a:srgbClr val="1B4B9C"/>
                </a:solidFill>
              </a:rPr>
              <a:t>O</a:t>
            </a:r>
            <a:r>
              <a:rPr sz="6700" spc="-95" dirty="0">
                <a:solidFill>
                  <a:srgbClr val="1B4B9C"/>
                </a:solidFill>
              </a:rPr>
              <a:t>B</a:t>
            </a:r>
            <a:r>
              <a:rPr sz="6700" spc="-155" dirty="0">
                <a:solidFill>
                  <a:srgbClr val="1B4B9C"/>
                </a:solidFill>
              </a:rPr>
              <a:t>L</a:t>
            </a:r>
            <a:r>
              <a:rPr sz="6700" spc="-114" dirty="0">
                <a:solidFill>
                  <a:srgbClr val="1B4B9C"/>
                </a:solidFill>
              </a:rPr>
              <a:t>E</a:t>
            </a:r>
            <a:r>
              <a:rPr sz="6700" spc="600" dirty="0">
                <a:solidFill>
                  <a:srgbClr val="1B4B9C"/>
                </a:solidFill>
              </a:rPr>
              <a:t>M</a:t>
            </a:r>
            <a:r>
              <a:rPr sz="6700" spc="-10" dirty="0">
                <a:solidFill>
                  <a:srgbClr val="1B4B9C"/>
                </a:solidFill>
              </a:rPr>
              <a:t>S</a:t>
            </a:r>
            <a:r>
              <a:rPr sz="6700" spc="-175" dirty="0">
                <a:solidFill>
                  <a:srgbClr val="1B4B9C"/>
                </a:solidFill>
              </a:rPr>
              <a:t>T</a:t>
            </a:r>
            <a:r>
              <a:rPr sz="6700" spc="-100" dirty="0">
                <a:solidFill>
                  <a:srgbClr val="1B4B9C"/>
                </a:solidFill>
              </a:rPr>
              <a:t>A</a:t>
            </a:r>
            <a:r>
              <a:rPr sz="6700" spc="-175" dirty="0">
                <a:solidFill>
                  <a:srgbClr val="1B4B9C"/>
                </a:solidFill>
              </a:rPr>
              <a:t>T</a:t>
            </a:r>
            <a:r>
              <a:rPr sz="6700" spc="-114" dirty="0">
                <a:solidFill>
                  <a:srgbClr val="1B4B9C"/>
                </a:solidFill>
              </a:rPr>
              <a:t>E</a:t>
            </a:r>
            <a:r>
              <a:rPr sz="6700" spc="-55" dirty="0">
                <a:solidFill>
                  <a:srgbClr val="1B4B9C"/>
                </a:solidFill>
              </a:rPr>
              <a:t>M</a:t>
            </a:r>
            <a:r>
              <a:rPr sz="6700" spc="-114" dirty="0">
                <a:solidFill>
                  <a:srgbClr val="1B4B9C"/>
                </a:solidFill>
              </a:rPr>
              <a:t>E</a:t>
            </a:r>
            <a:r>
              <a:rPr sz="6700" spc="-85" dirty="0">
                <a:solidFill>
                  <a:srgbClr val="1B4B9C"/>
                </a:solidFill>
              </a:rPr>
              <a:t>N</a:t>
            </a:r>
            <a:r>
              <a:rPr sz="6700" spc="470" dirty="0">
                <a:solidFill>
                  <a:srgbClr val="1B4B9C"/>
                </a:solidFill>
              </a:rPr>
              <a:t>T</a:t>
            </a:r>
            <a:endParaRPr sz="6700" dirty="0"/>
          </a:p>
        </p:txBody>
      </p:sp>
      <p:pic>
        <p:nvPicPr>
          <p:cNvPr id="5" name="object 5"/>
          <p:cNvPicPr/>
          <p:nvPr/>
        </p:nvPicPr>
        <p:blipFill>
          <a:blip r:embed="rId2" cstate="print"/>
          <a:stretch>
            <a:fillRect/>
          </a:stretch>
        </p:blipFill>
        <p:spPr>
          <a:xfrm>
            <a:off x="14660391" y="190435"/>
            <a:ext cx="3228959" cy="1181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5427" y="118729"/>
            <a:ext cx="5097145" cy="1038225"/>
          </a:xfrm>
          <a:prstGeom prst="rect">
            <a:avLst/>
          </a:prstGeom>
        </p:spPr>
        <p:txBody>
          <a:bodyPr vert="horz" wrap="square" lIns="0" tIns="12065" rIns="0" bIns="0" rtlCol="0">
            <a:spAutoFit/>
          </a:bodyPr>
          <a:lstStyle/>
          <a:p>
            <a:pPr marL="12700">
              <a:lnSpc>
                <a:spcPct val="100000"/>
              </a:lnSpc>
              <a:spcBef>
                <a:spcPts val="95"/>
              </a:spcBef>
            </a:pPr>
            <a:r>
              <a:rPr spc="-40" dirty="0"/>
              <a:t>C</a:t>
            </a:r>
            <a:r>
              <a:rPr spc="-65" dirty="0"/>
              <a:t>H</a:t>
            </a:r>
            <a:r>
              <a:rPr spc="-55" dirty="0"/>
              <a:t>A</a:t>
            </a:r>
            <a:r>
              <a:rPr spc="-110" dirty="0"/>
              <a:t>LL</a:t>
            </a:r>
            <a:r>
              <a:rPr spc="-70" dirty="0"/>
              <a:t>E</a:t>
            </a:r>
            <a:r>
              <a:rPr spc="-40" dirty="0"/>
              <a:t>N</a:t>
            </a:r>
            <a:r>
              <a:rPr spc="-60" dirty="0"/>
              <a:t>G</a:t>
            </a:r>
            <a:r>
              <a:rPr spc="-70" dirty="0"/>
              <a:t>E</a:t>
            </a:r>
            <a:r>
              <a:rPr spc="509" dirty="0"/>
              <a:t>S</a:t>
            </a:r>
          </a:p>
        </p:txBody>
      </p:sp>
      <p:sp>
        <p:nvSpPr>
          <p:cNvPr id="21" name="object 21"/>
          <p:cNvSpPr txBox="1"/>
          <p:nvPr/>
        </p:nvSpPr>
        <p:spPr>
          <a:xfrm>
            <a:off x="1346430" y="2404054"/>
            <a:ext cx="6706870" cy="2249975"/>
          </a:xfrm>
          <a:prstGeom prst="rect">
            <a:avLst/>
          </a:prstGeom>
        </p:spPr>
        <p:txBody>
          <a:bodyPr vert="horz" wrap="square" lIns="0" tIns="71755" rIns="0" bIns="0" rtlCol="0">
            <a:spAutoFit/>
          </a:bodyPr>
          <a:lstStyle/>
          <a:p>
            <a:pPr algn="ctr">
              <a:lnSpc>
                <a:spcPct val="100000"/>
              </a:lnSpc>
              <a:spcBef>
                <a:spcPts val="565"/>
              </a:spcBef>
            </a:pPr>
            <a:r>
              <a:rPr lang="en-IN" sz="2800" b="1" i="0" u="sng" dirty="0">
                <a:solidFill>
                  <a:srgbClr val="F8FAFF"/>
                </a:solidFill>
                <a:effectLst/>
                <a:latin typeface="Castellar" panose="020A0402060406010301" pitchFamily="18" charset="0"/>
              </a:rPr>
              <a:t>Data Quality &amp; Preprocessing</a:t>
            </a:r>
          </a:p>
          <a:p>
            <a:pPr algn="ctr">
              <a:lnSpc>
                <a:spcPct val="100000"/>
              </a:lnSpc>
              <a:spcBef>
                <a:spcPts val="565"/>
              </a:spcBef>
            </a:pPr>
            <a:endParaRPr lang="en-IN" sz="2400" b="1" dirty="0">
              <a:solidFill>
                <a:srgbClr val="F8FAFF"/>
              </a:solidFill>
              <a:latin typeface="DeepSeek-CJK-patch"/>
              <a:cs typeface="Arial Black"/>
            </a:endParaRPr>
          </a:p>
          <a:p>
            <a:pPr algn="l">
              <a:lnSpc>
                <a:spcPts val="2143"/>
              </a:lnSpc>
              <a:spcBef>
                <a:spcPts val="300"/>
              </a:spcBef>
              <a:buFont typeface="Arial" panose="020B0604020202020204" pitchFamily="34" charset="0"/>
              <a:buChar char="•"/>
            </a:pPr>
            <a:r>
              <a:rPr lang="en-US" sz="2400" b="0" i="0" dirty="0">
                <a:solidFill>
                  <a:schemeClr val="tx2"/>
                </a:solidFill>
                <a:effectLst/>
                <a:latin typeface="DeepSeek-CJK-patch"/>
              </a:rPr>
              <a:t>Managed BMI outliers to prevent prediction bias</a:t>
            </a:r>
          </a:p>
          <a:p>
            <a:pPr algn="l">
              <a:lnSpc>
                <a:spcPts val="2143"/>
              </a:lnSpc>
              <a:spcBef>
                <a:spcPts val="300"/>
              </a:spcBef>
              <a:buFont typeface="Arial" panose="020B0604020202020204" pitchFamily="34" charset="0"/>
              <a:buChar char="•"/>
            </a:pPr>
            <a:r>
              <a:rPr lang="en-US" sz="2400" b="0" i="0" dirty="0">
                <a:solidFill>
                  <a:schemeClr val="tx2"/>
                </a:solidFill>
                <a:effectLst/>
                <a:latin typeface="DeepSeek-CJK-patch"/>
              </a:rPr>
              <a:t>Encoded categorical features (smoker status, region) for ML compatibility</a:t>
            </a:r>
          </a:p>
          <a:p>
            <a:pPr algn="ctr">
              <a:lnSpc>
                <a:spcPct val="100000"/>
              </a:lnSpc>
              <a:spcBef>
                <a:spcPts val="565"/>
              </a:spcBef>
            </a:pPr>
            <a:endParaRPr lang="en-IN" sz="2200" dirty="0">
              <a:latin typeface="Arial Black"/>
              <a:cs typeface="Arial Black"/>
            </a:endParaRPr>
          </a:p>
        </p:txBody>
      </p:sp>
      <p:sp>
        <p:nvSpPr>
          <p:cNvPr id="22" name="object 22"/>
          <p:cNvSpPr txBox="1"/>
          <p:nvPr/>
        </p:nvSpPr>
        <p:spPr>
          <a:xfrm>
            <a:off x="825738" y="7200900"/>
            <a:ext cx="6817995" cy="1273041"/>
          </a:xfrm>
          <a:prstGeom prst="rect">
            <a:avLst/>
          </a:prstGeom>
        </p:spPr>
        <p:txBody>
          <a:bodyPr vert="horz" wrap="square" lIns="0" tIns="62230" rIns="0" bIns="0" rtlCol="0">
            <a:spAutoFit/>
          </a:bodyPr>
          <a:lstStyle/>
          <a:p>
            <a:pPr marL="12065" marR="5080" algn="ctr">
              <a:lnSpc>
                <a:spcPct val="114100"/>
              </a:lnSpc>
            </a:pPr>
            <a:r>
              <a:rPr lang="en-IN" sz="2400" b="1" i="0" u="sng" dirty="0">
                <a:solidFill>
                  <a:srgbClr val="F8FAFF"/>
                </a:solidFill>
                <a:effectLst/>
                <a:latin typeface="Castellar" panose="020A0402060406010301" pitchFamily="18" charset="0"/>
              </a:rPr>
              <a:t>Interpretation &amp; Fairness</a:t>
            </a:r>
            <a:endParaRPr lang="en-IN" sz="2300" u="sng" spc="-85" dirty="0">
              <a:solidFill>
                <a:srgbClr val="156669"/>
              </a:solidFill>
              <a:latin typeface="Castellar" panose="020A0402060406010301" pitchFamily="18" charset="0"/>
              <a:cs typeface="Lucida Sans"/>
            </a:endParaRPr>
          </a:p>
          <a:p>
            <a:pPr marL="12065" marR="5080" algn="ctr">
              <a:lnSpc>
                <a:spcPct val="114100"/>
              </a:lnSpc>
            </a:pPr>
            <a:r>
              <a:rPr lang="en-IN" sz="2400" b="0" i="0" dirty="0">
                <a:solidFill>
                  <a:schemeClr val="tx2"/>
                </a:solidFill>
                <a:effectLst/>
                <a:latin typeface="DeepSeek-CJK-patch"/>
              </a:rPr>
              <a:t>Maintained model simplicity for user understanding</a:t>
            </a:r>
          </a:p>
          <a:p>
            <a:pPr marL="12065" marR="5080" algn="ctr">
              <a:lnSpc>
                <a:spcPct val="114100"/>
              </a:lnSpc>
            </a:pPr>
            <a:r>
              <a:rPr sz="2300" spc="-10" dirty="0">
                <a:solidFill>
                  <a:srgbClr val="156669"/>
                </a:solidFill>
                <a:latin typeface="Lucida Sans"/>
                <a:cs typeface="Lucida Sans"/>
              </a:rPr>
              <a:t>.</a:t>
            </a:r>
            <a:endParaRPr sz="2300" dirty="0">
              <a:latin typeface="Lucida Sans"/>
              <a:cs typeface="Lucida Sans"/>
            </a:endParaRPr>
          </a:p>
        </p:txBody>
      </p:sp>
      <p:sp>
        <p:nvSpPr>
          <p:cNvPr id="24" name="object 24"/>
          <p:cNvSpPr txBox="1"/>
          <p:nvPr/>
        </p:nvSpPr>
        <p:spPr>
          <a:xfrm>
            <a:off x="9601200" y="2391743"/>
            <a:ext cx="6950709" cy="2262286"/>
          </a:xfrm>
          <a:prstGeom prst="rect">
            <a:avLst/>
          </a:prstGeom>
        </p:spPr>
        <p:txBody>
          <a:bodyPr vert="horz" wrap="square" lIns="0" tIns="62230" rIns="0" bIns="0" rtlCol="0">
            <a:spAutoFit/>
          </a:bodyPr>
          <a:lstStyle/>
          <a:p>
            <a:pPr algn="ctr">
              <a:lnSpc>
                <a:spcPct val="100000"/>
              </a:lnSpc>
              <a:spcBef>
                <a:spcPts val="490"/>
              </a:spcBef>
            </a:pPr>
            <a:r>
              <a:rPr lang="en-IN" sz="2400" b="1" i="0" u="sng" dirty="0">
                <a:solidFill>
                  <a:srgbClr val="F8FAFF"/>
                </a:solidFill>
                <a:effectLst/>
                <a:latin typeface="Castellar" panose="020A0402060406010301" pitchFamily="18" charset="0"/>
                <a:ea typeface="ADLaM Display" panose="02010000000000000000" pitchFamily="2" charset="0"/>
                <a:cs typeface="ADLaM Display" panose="02010000000000000000" pitchFamily="2" charset="0"/>
              </a:rPr>
              <a:t>Model</a:t>
            </a:r>
            <a:r>
              <a:rPr lang="en-IN" sz="2400" b="1" i="0" u="sng" dirty="0">
                <a:solidFill>
                  <a:srgbClr val="F8FAFF"/>
                </a:solidFill>
                <a:effectLst/>
                <a:latin typeface="ADLaM Display" panose="02010000000000000000" pitchFamily="2" charset="0"/>
                <a:ea typeface="ADLaM Display" panose="02010000000000000000" pitchFamily="2" charset="0"/>
                <a:cs typeface="ADLaM Display" panose="02010000000000000000" pitchFamily="2" charset="0"/>
              </a:rPr>
              <a:t> </a:t>
            </a:r>
            <a:r>
              <a:rPr lang="en-IN" sz="2400" b="1" i="0" u="sng" dirty="0">
                <a:solidFill>
                  <a:srgbClr val="F8FAFF"/>
                </a:solidFill>
                <a:effectLst/>
                <a:latin typeface="Castellar" panose="020A0402060406010301" pitchFamily="18" charset="0"/>
                <a:ea typeface="ADLaM Display" panose="02010000000000000000" pitchFamily="2" charset="0"/>
                <a:cs typeface="ADLaM Display" panose="02010000000000000000" pitchFamily="2" charset="0"/>
              </a:rPr>
              <a:t>Development</a:t>
            </a:r>
            <a:endParaRPr sz="2300" u="sng" dirty="0">
              <a:latin typeface="Castellar" panose="020A0402060406010301" pitchFamily="18" charset="0"/>
              <a:ea typeface="ADLaM Display" panose="02010000000000000000" pitchFamily="2" charset="0"/>
              <a:cs typeface="ADLaM Display" panose="02010000000000000000" pitchFamily="2" charset="0"/>
            </a:endParaRPr>
          </a:p>
          <a:p>
            <a:pPr algn="l">
              <a:lnSpc>
                <a:spcPts val="2143"/>
              </a:lnSpc>
              <a:spcBef>
                <a:spcPts val="300"/>
              </a:spcBef>
              <a:buFont typeface="Arial" panose="020B0604020202020204" pitchFamily="34" charset="0"/>
              <a:buChar char="•"/>
            </a:pPr>
            <a:r>
              <a:rPr lang="en-US" sz="2400" b="0" i="0" dirty="0">
                <a:solidFill>
                  <a:schemeClr val="tx2"/>
                </a:solidFill>
                <a:effectLst/>
                <a:latin typeface="DeepSeek-CJK-patch"/>
              </a:rPr>
              <a:t>Overcame Linear Regression's poor performance with      non-linear data</a:t>
            </a:r>
          </a:p>
          <a:p>
            <a:pPr algn="l">
              <a:lnSpc>
                <a:spcPts val="2143"/>
              </a:lnSpc>
              <a:spcBef>
                <a:spcPts val="300"/>
              </a:spcBef>
              <a:buFont typeface="Arial" panose="020B0604020202020204" pitchFamily="34" charset="0"/>
              <a:buChar char="•"/>
            </a:pPr>
            <a:endParaRPr lang="en-US" sz="2400" b="0" i="0" dirty="0">
              <a:solidFill>
                <a:schemeClr val="tx2"/>
              </a:solidFill>
              <a:effectLst/>
              <a:latin typeface="DeepSeek-CJK-patch"/>
            </a:endParaRPr>
          </a:p>
          <a:p>
            <a:pPr algn="l">
              <a:lnSpc>
                <a:spcPts val="2143"/>
              </a:lnSpc>
              <a:spcBef>
                <a:spcPts val="300"/>
              </a:spcBef>
              <a:buFont typeface="Arial" panose="020B0604020202020204" pitchFamily="34" charset="0"/>
              <a:buChar char="•"/>
            </a:pPr>
            <a:r>
              <a:rPr lang="en-US" sz="2400" b="0" i="0" dirty="0">
                <a:solidFill>
                  <a:schemeClr val="tx2"/>
                </a:solidFill>
                <a:effectLst/>
                <a:latin typeface="DeepSeek-CJK-patch"/>
              </a:rPr>
              <a:t>Balanced accuracy and efficiency (avoided slow SVR without benefits</a:t>
            </a:r>
          </a:p>
          <a:p>
            <a:pPr marL="12700" marR="5080" algn="ctr">
              <a:lnSpc>
                <a:spcPct val="114100"/>
              </a:lnSpc>
            </a:pPr>
            <a:endParaRPr sz="2300" dirty="0">
              <a:latin typeface="Lucida Sans"/>
              <a:cs typeface="Lucida Sans"/>
            </a:endParaRPr>
          </a:p>
        </p:txBody>
      </p:sp>
      <p:sp>
        <p:nvSpPr>
          <p:cNvPr id="25" name="object 25"/>
          <p:cNvSpPr txBox="1"/>
          <p:nvPr/>
        </p:nvSpPr>
        <p:spPr>
          <a:xfrm>
            <a:off x="10496947" y="7200900"/>
            <a:ext cx="6965315" cy="1722908"/>
          </a:xfrm>
          <a:prstGeom prst="rect">
            <a:avLst/>
          </a:prstGeom>
        </p:spPr>
        <p:txBody>
          <a:bodyPr vert="horz" wrap="square" lIns="0" tIns="62230" rIns="0" bIns="0" rtlCol="0">
            <a:spAutoFit/>
          </a:bodyPr>
          <a:lstStyle/>
          <a:p>
            <a:pPr marL="12065" marR="5080" algn="ctr">
              <a:lnSpc>
                <a:spcPct val="114100"/>
              </a:lnSpc>
            </a:pPr>
            <a:r>
              <a:rPr lang="en-IN" sz="2400" b="1" i="0" u="sng" dirty="0">
                <a:solidFill>
                  <a:srgbClr val="F8FAFF"/>
                </a:solidFill>
                <a:effectLst/>
                <a:latin typeface="Castellar" panose="020A0402060406010301" pitchFamily="18" charset="0"/>
              </a:rPr>
              <a:t>Implementation</a:t>
            </a:r>
            <a:r>
              <a:rPr lang="en-IN" sz="2400" b="1" i="0" dirty="0">
                <a:solidFill>
                  <a:srgbClr val="F8FAFF"/>
                </a:solidFill>
                <a:effectLst/>
                <a:latin typeface="Castellar" panose="020A0402060406010301" pitchFamily="18" charset="0"/>
              </a:rPr>
              <a:t> </a:t>
            </a:r>
          </a:p>
          <a:p>
            <a:pPr marL="12065" marR="5080" algn="ctr">
              <a:lnSpc>
                <a:spcPct val="114100"/>
              </a:lnSpc>
            </a:pPr>
            <a:r>
              <a:rPr lang="en-US" sz="2400" b="0" i="0" dirty="0">
                <a:solidFill>
                  <a:srgbClr val="F8FAFF"/>
                </a:solidFill>
                <a:effectLst/>
                <a:latin typeface="DeepSeek-CJK-patch"/>
              </a:rPr>
              <a:t> </a:t>
            </a:r>
            <a:r>
              <a:rPr lang="en-US" sz="2400" b="0" i="0" dirty="0">
                <a:solidFill>
                  <a:schemeClr val="tx2"/>
                </a:solidFill>
                <a:effectLst/>
                <a:latin typeface="DeepSeek-CJK-patch"/>
              </a:rPr>
              <a:t>Designed for real-world application with varied user inputs</a:t>
            </a:r>
          </a:p>
          <a:p>
            <a:pPr marL="12065" marR="5080" algn="ctr">
              <a:lnSpc>
                <a:spcPct val="114100"/>
              </a:lnSpc>
            </a:pPr>
            <a:endParaRPr lang="en-IN" sz="2400" b="1" i="0" dirty="0">
              <a:solidFill>
                <a:srgbClr val="F8FAFF"/>
              </a:solidFill>
              <a:effectLst/>
              <a:latin typeface="DeepSeek-CJK-patch"/>
            </a:endParaRPr>
          </a:p>
        </p:txBody>
      </p:sp>
      <p:pic>
        <p:nvPicPr>
          <p:cNvPr id="27" name="object 27"/>
          <p:cNvPicPr/>
          <p:nvPr/>
        </p:nvPicPr>
        <p:blipFill>
          <a:blip r:embed="rId2" cstate="print"/>
          <a:stretch>
            <a:fillRect/>
          </a:stretch>
        </p:blipFill>
        <p:spPr>
          <a:xfrm>
            <a:off x="14660391" y="190435"/>
            <a:ext cx="3228959" cy="1181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378710">
              <a:lnSpc>
                <a:spcPct val="100000"/>
              </a:lnSpc>
              <a:spcBef>
                <a:spcPts val="90"/>
              </a:spcBef>
            </a:pPr>
            <a:r>
              <a:rPr spc="-15" dirty="0">
                <a:solidFill>
                  <a:srgbClr val="1B4B9C"/>
                </a:solidFill>
              </a:rPr>
              <a:t>S</a:t>
            </a:r>
            <a:r>
              <a:rPr spc="-135" dirty="0">
                <a:solidFill>
                  <a:srgbClr val="1B4B9C"/>
                </a:solidFill>
              </a:rPr>
              <a:t>O</a:t>
            </a:r>
            <a:r>
              <a:rPr spc="-160" dirty="0">
                <a:solidFill>
                  <a:srgbClr val="1B4B9C"/>
                </a:solidFill>
              </a:rPr>
              <a:t>L</a:t>
            </a:r>
            <a:r>
              <a:rPr spc="-145" dirty="0">
                <a:solidFill>
                  <a:srgbClr val="1B4B9C"/>
                </a:solidFill>
              </a:rPr>
              <a:t>U</a:t>
            </a:r>
            <a:r>
              <a:rPr spc="-180" dirty="0">
                <a:solidFill>
                  <a:srgbClr val="1B4B9C"/>
                </a:solidFill>
              </a:rPr>
              <a:t>T</a:t>
            </a:r>
            <a:r>
              <a:rPr spc="-125" dirty="0">
                <a:solidFill>
                  <a:srgbClr val="1B4B9C"/>
                </a:solidFill>
              </a:rPr>
              <a:t>I</a:t>
            </a:r>
            <a:r>
              <a:rPr spc="-135" dirty="0">
                <a:solidFill>
                  <a:srgbClr val="1B4B9C"/>
                </a:solidFill>
              </a:rPr>
              <a:t>O</a:t>
            </a:r>
            <a:r>
              <a:rPr spc="-90" dirty="0">
                <a:solidFill>
                  <a:srgbClr val="1B4B9C"/>
                </a:solidFill>
              </a:rPr>
              <a:t>N</a:t>
            </a:r>
            <a:r>
              <a:rPr spc="459" dirty="0">
                <a:solidFill>
                  <a:srgbClr val="1B4B9C"/>
                </a:solidFill>
              </a:rPr>
              <a:t>S</a:t>
            </a:r>
          </a:p>
        </p:txBody>
      </p:sp>
      <p:sp>
        <p:nvSpPr>
          <p:cNvPr id="21" name="object 21"/>
          <p:cNvSpPr txBox="1"/>
          <p:nvPr/>
        </p:nvSpPr>
        <p:spPr>
          <a:xfrm>
            <a:off x="1301430" y="2448905"/>
            <a:ext cx="6837680" cy="2429319"/>
          </a:xfrm>
          <a:prstGeom prst="rect">
            <a:avLst/>
          </a:prstGeom>
        </p:spPr>
        <p:txBody>
          <a:bodyPr vert="horz" wrap="square" lIns="0" tIns="67945" rIns="0" bIns="0" rtlCol="0">
            <a:spAutoFit/>
          </a:bodyPr>
          <a:lstStyle/>
          <a:p>
            <a:pPr algn="l">
              <a:lnSpc>
                <a:spcPts val="2143"/>
              </a:lnSpc>
              <a:spcBef>
                <a:spcPts val="1372"/>
              </a:spcBef>
              <a:spcAft>
                <a:spcPts val="1029"/>
              </a:spcAft>
            </a:pPr>
            <a:r>
              <a:rPr lang="en-IN" sz="2400" b="1" i="0" dirty="0">
                <a:solidFill>
                  <a:srgbClr val="F8FAFF"/>
                </a:solidFill>
                <a:effectLst/>
                <a:latin typeface="DeepSeek-CJK-patch"/>
              </a:rPr>
              <a:t>  		</a:t>
            </a:r>
            <a:r>
              <a:rPr lang="en-IN" sz="2400" i="0" u="sng" dirty="0">
                <a:solidFill>
                  <a:srgbClr val="F8FAFF"/>
                </a:solidFill>
                <a:effectLst/>
                <a:latin typeface="Castellar" panose="020A0402060406010301" pitchFamily="18" charset="0"/>
              </a:rPr>
              <a:t>Data Preparation</a:t>
            </a:r>
          </a:p>
          <a:p>
            <a:pPr algn="l">
              <a:lnSpc>
                <a:spcPts val="2143"/>
              </a:lnSpc>
              <a:spcBef>
                <a:spcPts val="1029"/>
              </a:spcBef>
              <a:spcAft>
                <a:spcPts val="1029"/>
              </a:spcAft>
              <a:buFont typeface="Arial" panose="020B0604020202020204" pitchFamily="34" charset="0"/>
              <a:buChar char="•"/>
            </a:pPr>
            <a:r>
              <a:rPr lang="en-US" sz="2400" b="1" i="0" dirty="0">
                <a:solidFill>
                  <a:schemeClr val="tx2"/>
                </a:solidFill>
                <a:effectLst/>
                <a:latin typeface="DeepSeek-CJK-patch"/>
              </a:rPr>
              <a:t>Fixed outliers</a:t>
            </a:r>
            <a:r>
              <a:rPr lang="en-US" sz="2400" b="0" i="0" dirty="0">
                <a:solidFill>
                  <a:schemeClr val="tx2"/>
                </a:solidFill>
                <a:effectLst/>
                <a:latin typeface="DeepSeek-CJK-patch"/>
              </a:rPr>
              <a:t> using IQR capping and </a:t>
            </a:r>
            <a:r>
              <a:rPr lang="en-US" sz="2400" b="0" i="0" dirty="0" err="1">
                <a:solidFill>
                  <a:schemeClr val="tx2"/>
                </a:solidFill>
                <a:effectLst/>
                <a:latin typeface="DeepSeek-CJK-patch"/>
              </a:rPr>
              <a:t>winsorization</a:t>
            </a:r>
            <a:r>
              <a:rPr lang="en-US" sz="2400" b="0" i="0" dirty="0">
                <a:solidFill>
                  <a:schemeClr val="tx2"/>
                </a:solidFill>
                <a:effectLst/>
                <a:latin typeface="DeepSeek-CJK-patch"/>
              </a:rPr>
              <a:t> for BMI</a:t>
            </a:r>
          </a:p>
          <a:p>
            <a:pPr algn="l">
              <a:lnSpc>
                <a:spcPts val="2143"/>
              </a:lnSpc>
              <a:spcBef>
                <a:spcPts val="300"/>
              </a:spcBef>
              <a:spcAft>
                <a:spcPts val="1029"/>
              </a:spcAft>
              <a:buFont typeface="Arial" panose="020B0604020202020204" pitchFamily="34" charset="0"/>
              <a:buChar char="•"/>
            </a:pPr>
            <a:r>
              <a:rPr lang="en-US" sz="2400" b="1" i="0" dirty="0">
                <a:solidFill>
                  <a:schemeClr val="tx2"/>
                </a:solidFill>
                <a:effectLst/>
                <a:latin typeface="DeepSeek-CJK-patch"/>
              </a:rPr>
              <a:t>Encoded categories</a:t>
            </a:r>
            <a:r>
              <a:rPr lang="en-US" sz="2400" b="0" i="0" dirty="0">
                <a:solidFill>
                  <a:schemeClr val="tx2"/>
                </a:solidFill>
                <a:effectLst/>
                <a:latin typeface="DeepSeek-CJK-patch"/>
              </a:rPr>
              <a:t> (smoker: 1/0, regions: one-hot) for ML readiness</a:t>
            </a:r>
          </a:p>
          <a:p>
            <a:pPr algn="l">
              <a:lnSpc>
                <a:spcPts val="2143"/>
              </a:lnSpc>
              <a:spcBef>
                <a:spcPts val="1372"/>
              </a:spcBef>
              <a:spcAft>
                <a:spcPts val="1029"/>
              </a:spcAft>
            </a:pPr>
            <a:endParaRPr lang="en-IN" sz="2400" b="0" i="0" dirty="0">
              <a:solidFill>
                <a:srgbClr val="F8FAFF"/>
              </a:solidFill>
              <a:effectLst/>
              <a:latin typeface="DeepSeek-CJK-patch"/>
            </a:endParaRPr>
          </a:p>
        </p:txBody>
      </p:sp>
      <p:sp>
        <p:nvSpPr>
          <p:cNvPr id="22" name="object 22"/>
          <p:cNvSpPr txBox="1"/>
          <p:nvPr/>
        </p:nvSpPr>
        <p:spPr>
          <a:xfrm>
            <a:off x="1716084" y="7429500"/>
            <a:ext cx="5855335" cy="2328971"/>
          </a:xfrm>
          <a:prstGeom prst="rect">
            <a:avLst/>
          </a:prstGeom>
        </p:spPr>
        <p:txBody>
          <a:bodyPr vert="horz" wrap="square" lIns="0" tIns="62230" rIns="0" bIns="0" rtlCol="0">
            <a:spAutoFit/>
          </a:bodyPr>
          <a:lstStyle/>
          <a:p>
            <a:pPr algn="l">
              <a:lnSpc>
                <a:spcPts val="2143"/>
              </a:lnSpc>
              <a:spcBef>
                <a:spcPts val="1372"/>
              </a:spcBef>
              <a:spcAft>
                <a:spcPts val="1029"/>
              </a:spcAft>
            </a:pPr>
            <a:r>
              <a:rPr lang="en-IN" sz="2400" b="1" i="0" dirty="0">
                <a:solidFill>
                  <a:srgbClr val="F8FAFF"/>
                </a:solidFill>
                <a:effectLst/>
                <a:latin typeface="DeepSeek-CJK-patch"/>
              </a:rPr>
              <a:t>	 	</a:t>
            </a:r>
            <a:r>
              <a:rPr lang="en-IN" sz="2400" b="1" i="0" u="sng" dirty="0">
                <a:solidFill>
                  <a:srgbClr val="F8FAFF"/>
                </a:solidFill>
                <a:effectLst/>
                <a:latin typeface="Castellar" panose="020A0402060406010301" pitchFamily="18" charset="0"/>
              </a:rPr>
              <a:t>Deployment</a:t>
            </a:r>
            <a:endParaRPr lang="en-IN" sz="2400" b="0" i="0" u="sng" dirty="0">
              <a:solidFill>
                <a:srgbClr val="F8FAFF"/>
              </a:solidFill>
              <a:effectLst/>
              <a:latin typeface="Castellar" panose="020A0402060406010301" pitchFamily="18" charset="0"/>
            </a:endParaRPr>
          </a:p>
          <a:p>
            <a:pPr algn="l">
              <a:lnSpc>
                <a:spcPts val="2143"/>
              </a:lnSpc>
              <a:spcBef>
                <a:spcPts val="1029"/>
              </a:spcBef>
              <a:spcAft>
                <a:spcPts val="1029"/>
              </a:spcAft>
              <a:buFont typeface="Arial" panose="020B0604020202020204" pitchFamily="34" charset="0"/>
              <a:buChar char="•"/>
            </a:pPr>
            <a:r>
              <a:rPr lang="en-US" sz="2400" b="1" i="0" dirty="0">
                <a:solidFill>
                  <a:schemeClr val="tx2"/>
                </a:solidFill>
                <a:effectLst/>
                <a:latin typeface="DeepSeek-CJK-patch"/>
              </a:rPr>
              <a:t>Identified key factors</a:t>
            </a:r>
            <a:r>
              <a:rPr lang="en-US" sz="2400" b="0" i="0" dirty="0">
                <a:solidFill>
                  <a:schemeClr val="tx2"/>
                </a:solidFill>
                <a:effectLst/>
                <a:latin typeface="DeepSeek-CJK-patch"/>
              </a:rPr>
              <a:t> (smoking, BMI) via SHAP visualizations</a:t>
            </a:r>
          </a:p>
          <a:p>
            <a:pPr algn="l">
              <a:lnSpc>
                <a:spcPts val="2143"/>
              </a:lnSpc>
              <a:spcBef>
                <a:spcPts val="300"/>
              </a:spcBef>
              <a:spcAft>
                <a:spcPts val="1029"/>
              </a:spcAft>
              <a:buFont typeface="Arial" panose="020B0604020202020204" pitchFamily="34" charset="0"/>
              <a:buChar char="•"/>
            </a:pPr>
            <a:r>
              <a:rPr lang="en-US" sz="2400" b="1" i="0" dirty="0">
                <a:solidFill>
                  <a:schemeClr val="tx2"/>
                </a:solidFill>
                <a:effectLst/>
                <a:latin typeface="DeepSeek-CJK-patch"/>
              </a:rPr>
              <a:t>Prevented bias</a:t>
            </a:r>
            <a:r>
              <a:rPr lang="en-US" sz="2400" b="0" i="0" dirty="0">
                <a:solidFill>
                  <a:schemeClr val="tx2"/>
                </a:solidFill>
                <a:effectLst/>
                <a:latin typeface="DeepSeek-CJK-patch"/>
              </a:rPr>
              <a:t> by normalizing age/BMI ranges</a:t>
            </a:r>
          </a:p>
          <a:p>
            <a:pPr marL="12065" marR="5080" algn="ctr">
              <a:lnSpc>
                <a:spcPct val="114100"/>
              </a:lnSpc>
            </a:pPr>
            <a:r>
              <a:rPr sz="2300" spc="-10" dirty="0">
                <a:solidFill>
                  <a:srgbClr val="1B4B9C"/>
                </a:solidFill>
                <a:latin typeface="Lucida Sans"/>
                <a:cs typeface="Lucida Sans"/>
              </a:rPr>
              <a:t>.</a:t>
            </a:r>
            <a:endParaRPr sz="2300" dirty="0">
              <a:latin typeface="Lucida Sans"/>
              <a:cs typeface="Lucida Sans"/>
            </a:endParaRPr>
          </a:p>
        </p:txBody>
      </p:sp>
      <p:sp>
        <p:nvSpPr>
          <p:cNvPr id="24" name="object 24"/>
          <p:cNvSpPr txBox="1"/>
          <p:nvPr/>
        </p:nvSpPr>
        <p:spPr>
          <a:xfrm>
            <a:off x="10591800" y="2448905"/>
            <a:ext cx="6837680" cy="1846468"/>
          </a:xfrm>
          <a:prstGeom prst="rect">
            <a:avLst/>
          </a:prstGeom>
        </p:spPr>
        <p:txBody>
          <a:bodyPr vert="horz" wrap="square" lIns="0" tIns="62230" rIns="0" bIns="0" rtlCol="0">
            <a:spAutoFit/>
          </a:bodyPr>
          <a:lstStyle/>
          <a:p>
            <a:pPr algn="l">
              <a:lnSpc>
                <a:spcPts val="2143"/>
              </a:lnSpc>
              <a:spcBef>
                <a:spcPts val="1372"/>
              </a:spcBef>
              <a:spcAft>
                <a:spcPts val="1029"/>
              </a:spcAft>
              <a:buNone/>
            </a:pPr>
            <a:r>
              <a:rPr lang="en-IN" sz="2400" b="1" i="0" dirty="0">
                <a:solidFill>
                  <a:srgbClr val="F8FAFF"/>
                </a:solidFill>
                <a:effectLst/>
                <a:latin typeface="DeepSeek-CJK-patch"/>
              </a:rPr>
              <a:t>		   </a:t>
            </a:r>
            <a:r>
              <a:rPr lang="en-IN" sz="2400" b="1" i="0" u="sng" dirty="0">
                <a:solidFill>
                  <a:srgbClr val="F8FAFF"/>
                </a:solidFill>
                <a:effectLst/>
                <a:latin typeface="Castellar" panose="020A0402060406010301" pitchFamily="18" charset="0"/>
              </a:rPr>
              <a:t>Model Building</a:t>
            </a:r>
            <a:endParaRPr lang="en-IN" sz="2400" b="0" i="0" u="sng" dirty="0">
              <a:solidFill>
                <a:srgbClr val="F8FAFF"/>
              </a:solidFill>
              <a:effectLst/>
              <a:latin typeface="Castellar" panose="020A0402060406010301" pitchFamily="18" charset="0"/>
            </a:endParaRPr>
          </a:p>
          <a:p>
            <a:pPr algn="l">
              <a:lnSpc>
                <a:spcPts val="2143"/>
              </a:lnSpc>
              <a:spcBef>
                <a:spcPts val="1029"/>
              </a:spcBef>
              <a:spcAft>
                <a:spcPts val="1029"/>
              </a:spcAft>
              <a:buFont typeface="Arial" panose="020B0604020202020204" pitchFamily="34" charset="0"/>
              <a:buChar char="•"/>
            </a:pPr>
            <a:r>
              <a:rPr lang="en-IN" sz="2400" b="1" i="0" dirty="0">
                <a:solidFill>
                  <a:schemeClr val="tx2"/>
                </a:solidFill>
                <a:effectLst/>
                <a:latin typeface="DeepSeek-CJK-patch"/>
              </a:rPr>
              <a:t>Chose </a:t>
            </a:r>
            <a:r>
              <a:rPr lang="en-IN" sz="2400" b="1" i="0" dirty="0" err="1">
                <a:solidFill>
                  <a:schemeClr val="tx2"/>
                </a:solidFill>
                <a:effectLst/>
                <a:latin typeface="DeepSeek-CJK-patch"/>
              </a:rPr>
              <a:t>XGBoost</a:t>
            </a:r>
            <a:r>
              <a:rPr lang="en-IN" sz="2400" b="1" i="0" dirty="0">
                <a:solidFill>
                  <a:schemeClr val="tx2"/>
                </a:solidFill>
                <a:effectLst/>
                <a:latin typeface="DeepSeek-CJK-patch"/>
              </a:rPr>
              <a:t>/Random Forests</a:t>
            </a:r>
            <a:r>
              <a:rPr lang="en-IN" sz="2400" b="0" i="0" dirty="0">
                <a:solidFill>
                  <a:schemeClr val="tx2"/>
                </a:solidFill>
                <a:effectLst/>
                <a:latin typeface="DeepSeek-CJK-patch"/>
              </a:rPr>
              <a:t> over Linear Regression for non-linear data</a:t>
            </a:r>
          </a:p>
          <a:p>
            <a:pPr algn="l">
              <a:lnSpc>
                <a:spcPts val="2143"/>
              </a:lnSpc>
              <a:spcBef>
                <a:spcPts val="300"/>
              </a:spcBef>
              <a:spcAft>
                <a:spcPts val="1029"/>
              </a:spcAft>
              <a:buFont typeface="Arial" panose="020B0604020202020204" pitchFamily="34" charset="0"/>
              <a:buChar char="•"/>
            </a:pPr>
            <a:r>
              <a:rPr lang="en-IN" sz="2400" b="1" i="0" dirty="0">
                <a:solidFill>
                  <a:schemeClr val="tx2"/>
                </a:solidFill>
                <a:effectLst/>
                <a:latin typeface="DeepSeek-CJK-patch"/>
              </a:rPr>
              <a:t>Tuned hyperparameters</a:t>
            </a:r>
            <a:r>
              <a:rPr lang="en-IN" sz="2400" b="0" i="0" dirty="0">
                <a:solidFill>
                  <a:schemeClr val="tx2"/>
                </a:solidFill>
                <a:effectLst/>
                <a:latin typeface="DeepSeek-CJK-patch"/>
              </a:rPr>
              <a:t> with </a:t>
            </a:r>
            <a:r>
              <a:rPr lang="en-IN" sz="2400" b="0" i="0" dirty="0" err="1">
                <a:solidFill>
                  <a:schemeClr val="tx2"/>
                </a:solidFill>
                <a:effectLst/>
                <a:latin typeface="DeepSeek-CJK-patch"/>
              </a:rPr>
              <a:t>GridSearchCV</a:t>
            </a:r>
            <a:r>
              <a:rPr lang="en-IN" sz="2400" b="0" i="0" dirty="0">
                <a:solidFill>
                  <a:schemeClr val="tx2"/>
                </a:solidFill>
                <a:effectLst/>
                <a:latin typeface="DeepSeek-CJK-patch"/>
              </a:rPr>
              <a:t> + cross-validation</a:t>
            </a:r>
          </a:p>
        </p:txBody>
      </p:sp>
      <p:sp>
        <p:nvSpPr>
          <p:cNvPr id="25" name="object 25"/>
          <p:cNvSpPr txBox="1"/>
          <p:nvPr/>
        </p:nvSpPr>
        <p:spPr>
          <a:xfrm>
            <a:off x="10366403" y="7429500"/>
            <a:ext cx="6909434" cy="2135200"/>
          </a:xfrm>
          <a:prstGeom prst="rect">
            <a:avLst/>
          </a:prstGeom>
        </p:spPr>
        <p:txBody>
          <a:bodyPr vert="horz" wrap="square" lIns="0" tIns="62230" rIns="0" bIns="0" rtlCol="0">
            <a:spAutoFit/>
          </a:bodyPr>
          <a:lstStyle/>
          <a:p>
            <a:pPr algn="l">
              <a:lnSpc>
                <a:spcPts val="2143"/>
              </a:lnSpc>
              <a:spcBef>
                <a:spcPts val="1372"/>
              </a:spcBef>
              <a:spcAft>
                <a:spcPts val="1029"/>
              </a:spcAft>
              <a:buNone/>
            </a:pPr>
            <a:r>
              <a:rPr lang="en-IN" sz="2400" b="1" i="0" dirty="0">
                <a:solidFill>
                  <a:srgbClr val="F8FAFF"/>
                </a:solidFill>
                <a:effectLst/>
                <a:latin typeface="DeepSeek-CJK-patch"/>
              </a:rPr>
              <a:t>   </a:t>
            </a:r>
            <a:r>
              <a:rPr lang="en-IN" sz="2400" b="1" dirty="0">
                <a:solidFill>
                  <a:srgbClr val="F8FAFF"/>
                </a:solidFill>
                <a:latin typeface="DeepSeek-CJK-patch"/>
              </a:rPr>
              <a:t>	   </a:t>
            </a:r>
            <a:r>
              <a:rPr lang="en-IN" sz="2400" b="1" i="0" dirty="0">
                <a:solidFill>
                  <a:srgbClr val="F8FAFF"/>
                </a:solidFill>
                <a:effectLst/>
                <a:latin typeface="DeepSeek-CJK-patch"/>
              </a:rPr>
              <a:t> </a:t>
            </a:r>
            <a:r>
              <a:rPr lang="en-IN" sz="2400" b="1" i="0" u="sng" dirty="0">
                <a:solidFill>
                  <a:srgbClr val="F8FAFF"/>
                </a:solidFill>
                <a:effectLst/>
                <a:latin typeface="Castellar" panose="020A0402060406010301" pitchFamily="18" charset="0"/>
              </a:rPr>
              <a:t>Explainable &amp; Fair AI</a:t>
            </a:r>
            <a:endParaRPr lang="en-IN" sz="2400" u="sng" dirty="0">
              <a:solidFill>
                <a:srgbClr val="F8FAFF"/>
              </a:solidFill>
              <a:latin typeface="Castellar" panose="020A0402060406010301" pitchFamily="18" charset="0"/>
            </a:endParaRPr>
          </a:p>
          <a:p>
            <a:pPr algn="l">
              <a:lnSpc>
                <a:spcPts val="2143"/>
              </a:lnSpc>
              <a:spcBef>
                <a:spcPts val="1029"/>
              </a:spcBef>
              <a:spcAft>
                <a:spcPts val="1029"/>
              </a:spcAft>
              <a:buFont typeface="Arial" panose="020B0604020202020204" pitchFamily="34" charset="0"/>
              <a:buChar char="•"/>
            </a:pPr>
            <a:r>
              <a:rPr lang="en-IN" sz="2400" b="0" i="0" dirty="0">
                <a:solidFill>
                  <a:schemeClr val="tx2"/>
                </a:solidFill>
                <a:effectLst/>
                <a:latin typeface="DeepSeek-CJK-patch"/>
              </a:rPr>
              <a:t> </a:t>
            </a:r>
            <a:r>
              <a:rPr lang="en-US" sz="2400" b="1" i="0" dirty="0">
                <a:solidFill>
                  <a:schemeClr val="tx2"/>
                </a:solidFill>
                <a:effectLst/>
                <a:latin typeface="DeepSeek-CJK-patch"/>
              </a:rPr>
              <a:t>Exported as .</a:t>
            </a:r>
            <a:r>
              <a:rPr lang="en-US" sz="2400" b="1" i="0" dirty="0" err="1">
                <a:solidFill>
                  <a:schemeClr val="tx2"/>
                </a:solidFill>
                <a:effectLst/>
                <a:latin typeface="DeepSeek-CJK-patch"/>
              </a:rPr>
              <a:t>pkl</a:t>
            </a:r>
            <a:r>
              <a:rPr lang="en-US" sz="2400" b="1" i="0" dirty="0">
                <a:solidFill>
                  <a:schemeClr val="tx2"/>
                </a:solidFill>
                <a:effectLst/>
                <a:latin typeface="DeepSeek-CJK-patch"/>
              </a:rPr>
              <a:t> file</a:t>
            </a:r>
            <a:r>
              <a:rPr lang="en-US" sz="2400" b="0" i="0" dirty="0">
                <a:solidFill>
                  <a:schemeClr val="tx2"/>
                </a:solidFill>
                <a:effectLst/>
                <a:latin typeface="DeepSeek-CJK-patch"/>
              </a:rPr>
              <a:t> for easy API integration</a:t>
            </a:r>
            <a:br>
              <a:rPr lang="en-IN" sz="2400" b="0" i="0" dirty="0">
                <a:solidFill>
                  <a:schemeClr val="tx2"/>
                </a:solidFill>
                <a:effectLst/>
                <a:latin typeface="DeepSeek-CJK-patch"/>
              </a:rPr>
            </a:br>
            <a:r>
              <a:rPr lang="en-IN" sz="2400" b="0" i="0" dirty="0">
                <a:solidFill>
                  <a:schemeClr val="tx2"/>
                </a:solidFill>
                <a:effectLst/>
                <a:latin typeface="DeepSeek-CJK-patch"/>
              </a:rPr>
              <a:t>    </a:t>
            </a:r>
          </a:p>
          <a:p>
            <a:pPr algn="l">
              <a:lnSpc>
                <a:spcPts val="2143"/>
              </a:lnSpc>
              <a:spcBef>
                <a:spcPts val="1029"/>
              </a:spcBef>
              <a:spcAft>
                <a:spcPts val="1029"/>
              </a:spcAft>
              <a:buFont typeface="Arial" panose="020B0604020202020204" pitchFamily="34" charset="0"/>
              <a:buChar char="•"/>
            </a:pPr>
            <a:r>
              <a:rPr lang="en-US" sz="2400" b="1" i="0" dirty="0">
                <a:solidFill>
                  <a:schemeClr val="tx2"/>
                </a:solidFill>
                <a:effectLst/>
                <a:latin typeface="DeepSeek-CJK-patch"/>
              </a:rPr>
              <a:t>Added user-friendly features</a:t>
            </a:r>
            <a:endParaRPr lang="en-US" sz="2400" b="0" i="0" dirty="0">
              <a:solidFill>
                <a:schemeClr val="tx2"/>
              </a:solidFill>
              <a:effectLst/>
              <a:latin typeface="DeepSeek-CJK-patch"/>
            </a:endParaRPr>
          </a:p>
          <a:p>
            <a:pPr>
              <a:buNone/>
            </a:pPr>
            <a:endParaRPr sz="2300" dirty="0">
              <a:latin typeface="Lucida Sans"/>
              <a:cs typeface="Lucida Sans"/>
            </a:endParaRPr>
          </a:p>
        </p:txBody>
      </p:sp>
      <p:pic>
        <p:nvPicPr>
          <p:cNvPr id="28" name="object 28"/>
          <p:cNvPicPr/>
          <p:nvPr/>
        </p:nvPicPr>
        <p:blipFill>
          <a:blip r:embed="rId2" cstate="print"/>
          <a:stretch>
            <a:fillRect/>
          </a:stretch>
        </p:blipFill>
        <p:spPr>
          <a:xfrm>
            <a:off x="14829648" y="262575"/>
            <a:ext cx="3228959" cy="11810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EAAC7"/>
          </a:solidFill>
        </p:spPr>
        <p:txBody>
          <a:bodyPr wrap="square" lIns="0" tIns="0" rIns="0" bIns="0" rtlCol="0"/>
          <a:lstStyle/>
          <a:p>
            <a:endParaRPr/>
          </a:p>
        </p:txBody>
      </p:sp>
      <p:pic>
        <p:nvPicPr>
          <p:cNvPr id="7" name="object 7"/>
          <p:cNvPicPr/>
          <p:nvPr/>
        </p:nvPicPr>
        <p:blipFill>
          <a:blip r:embed="rId2" cstate="print"/>
          <a:stretch>
            <a:fillRect/>
          </a:stretch>
        </p:blipFill>
        <p:spPr>
          <a:xfrm>
            <a:off x="8684300" y="2572883"/>
            <a:ext cx="9001140" cy="6686543"/>
          </a:xfrm>
          <a:prstGeom prst="rect">
            <a:avLst/>
          </a:prstGeom>
        </p:spPr>
      </p:pic>
      <p:sp>
        <p:nvSpPr>
          <p:cNvPr id="8" name="object 8"/>
          <p:cNvSpPr txBox="1">
            <a:spLocks noGrp="1"/>
          </p:cNvSpPr>
          <p:nvPr>
            <p:ph type="title"/>
          </p:nvPr>
        </p:nvSpPr>
        <p:spPr>
          <a:prstGeom prst="rect">
            <a:avLst/>
          </a:prstGeom>
        </p:spPr>
        <p:txBody>
          <a:bodyPr vert="horz" wrap="square" lIns="0" tIns="180110" rIns="0" bIns="0" rtlCol="0">
            <a:spAutoFit/>
          </a:bodyPr>
          <a:lstStyle/>
          <a:p>
            <a:pPr marL="2402840">
              <a:lnSpc>
                <a:spcPct val="100000"/>
              </a:lnSpc>
              <a:spcBef>
                <a:spcPts val="100"/>
              </a:spcBef>
            </a:pPr>
            <a:r>
              <a:rPr sz="8000" spc="-210" dirty="0">
                <a:solidFill>
                  <a:srgbClr val="FAF5F1"/>
                </a:solidFill>
              </a:rPr>
              <a:t>I</a:t>
            </a:r>
            <a:r>
              <a:rPr sz="8000" spc="-170" dirty="0">
                <a:solidFill>
                  <a:srgbClr val="FAF5F1"/>
                </a:solidFill>
              </a:rPr>
              <a:t>NN</a:t>
            </a:r>
            <a:r>
              <a:rPr sz="8000" spc="-225" dirty="0">
                <a:solidFill>
                  <a:srgbClr val="FAF5F1"/>
                </a:solidFill>
              </a:rPr>
              <a:t>O</a:t>
            </a:r>
            <a:r>
              <a:rPr sz="8000" spc="-200" dirty="0">
                <a:solidFill>
                  <a:srgbClr val="FAF5F1"/>
                </a:solidFill>
              </a:rPr>
              <a:t>V</a:t>
            </a:r>
            <a:r>
              <a:rPr sz="8000" spc="-190" dirty="0">
                <a:solidFill>
                  <a:srgbClr val="FAF5F1"/>
                </a:solidFill>
              </a:rPr>
              <a:t>A</a:t>
            </a:r>
            <a:r>
              <a:rPr sz="8000" spc="-280" dirty="0">
                <a:solidFill>
                  <a:srgbClr val="FAF5F1"/>
                </a:solidFill>
              </a:rPr>
              <a:t>T</a:t>
            </a:r>
            <a:r>
              <a:rPr sz="8000" spc="-210" dirty="0">
                <a:solidFill>
                  <a:srgbClr val="FAF5F1"/>
                </a:solidFill>
              </a:rPr>
              <a:t>I</a:t>
            </a:r>
            <a:r>
              <a:rPr sz="8000" spc="-225" dirty="0">
                <a:solidFill>
                  <a:srgbClr val="FAF5F1"/>
                </a:solidFill>
              </a:rPr>
              <a:t>O</a:t>
            </a:r>
            <a:r>
              <a:rPr sz="8000" spc="490" dirty="0">
                <a:solidFill>
                  <a:srgbClr val="FAF5F1"/>
                </a:solidFill>
              </a:rPr>
              <a:t>N</a:t>
            </a:r>
            <a:endParaRPr sz="8000" dirty="0"/>
          </a:p>
        </p:txBody>
      </p:sp>
      <p:sp>
        <p:nvSpPr>
          <p:cNvPr id="9" name="object 9"/>
          <p:cNvSpPr txBox="1"/>
          <p:nvPr/>
        </p:nvSpPr>
        <p:spPr>
          <a:xfrm>
            <a:off x="401339" y="2262852"/>
            <a:ext cx="6915150" cy="1181734"/>
          </a:xfrm>
          <a:prstGeom prst="rect">
            <a:avLst/>
          </a:prstGeom>
        </p:spPr>
        <p:txBody>
          <a:bodyPr vert="horz" wrap="square" lIns="0" tIns="67945" rIns="0" bIns="0" rtlCol="0">
            <a:spAutoFit/>
          </a:bodyPr>
          <a:lstStyle/>
          <a:p>
            <a:pPr algn="ctr">
              <a:lnSpc>
                <a:spcPct val="100000"/>
              </a:lnSpc>
              <a:spcBef>
                <a:spcPts val="535"/>
              </a:spcBef>
            </a:pPr>
            <a:r>
              <a:rPr lang="en-IN" sz="2400" b="0" i="0" u="sng" dirty="0">
                <a:solidFill>
                  <a:srgbClr val="F8FAFF"/>
                </a:solidFill>
                <a:effectLst/>
                <a:latin typeface="Castellar" panose="020A0402060406010301" pitchFamily="18" charset="0"/>
              </a:rPr>
              <a:t>  Dynamic User Guidance System</a:t>
            </a:r>
          </a:p>
          <a:p>
            <a:pPr algn="ctr">
              <a:lnSpc>
                <a:spcPct val="100000"/>
              </a:lnSpc>
              <a:spcBef>
                <a:spcPts val="535"/>
              </a:spcBef>
            </a:pPr>
            <a:r>
              <a:rPr sz="2000" spc="-75" dirty="0" err="1">
                <a:solidFill>
                  <a:schemeClr val="tx2"/>
                </a:solidFill>
                <a:latin typeface="Lucida Sans"/>
                <a:cs typeface="Lucida Sans"/>
              </a:rPr>
              <a:t>Wellify</a:t>
            </a:r>
            <a:r>
              <a:rPr lang="en-IN" sz="2000" spc="-75" dirty="0">
                <a:solidFill>
                  <a:schemeClr val="tx2"/>
                </a:solidFill>
                <a:latin typeface="Lucida Sans"/>
                <a:cs typeface="Lucida Sans"/>
              </a:rPr>
              <a:t> </a:t>
            </a:r>
            <a:r>
              <a:rPr sz="2000" spc="-120" dirty="0">
                <a:solidFill>
                  <a:schemeClr val="tx2"/>
                </a:solidFill>
                <a:latin typeface="Lucida Sans"/>
                <a:cs typeface="Lucida Sans"/>
              </a:rPr>
              <a:t> </a:t>
            </a:r>
            <a:r>
              <a:rPr sz="2000" spc="-90" dirty="0">
                <a:solidFill>
                  <a:schemeClr val="tx2"/>
                </a:solidFill>
                <a:latin typeface="Lucida Sans"/>
                <a:cs typeface="Lucida Sans"/>
              </a:rPr>
              <a:t>AI</a:t>
            </a:r>
            <a:r>
              <a:rPr sz="2000" spc="-114" dirty="0">
                <a:solidFill>
                  <a:schemeClr val="tx2"/>
                </a:solidFill>
                <a:latin typeface="Lucida Sans"/>
                <a:cs typeface="Lucida Sans"/>
              </a:rPr>
              <a:t> </a:t>
            </a:r>
            <a:r>
              <a:rPr sz="2000" spc="-60" dirty="0">
                <a:solidFill>
                  <a:schemeClr val="tx2"/>
                </a:solidFill>
                <a:latin typeface="Lucida Sans"/>
                <a:cs typeface="Lucida Sans"/>
              </a:rPr>
              <a:t>makes</a:t>
            </a:r>
            <a:r>
              <a:rPr sz="2000" spc="-114" dirty="0">
                <a:solidFill>
                  <a:schemeClr val="tx2"/>
                </a:solidFill>
                <a:latin typeface="Lucida Sans"/>
                <a:cs typeface="Lucida Sans"/>
              </a:rPr>
              <a:t> </a:t>
            </a:r>
            <a:r>
              <a:rPr sz="2000" spc="-35" dirty="0">
                <a:solidFill>
                  <a:schemeClr val="tx2"/>
                </a:solidFill>
                <a:latin typeface="Lucida Sans"/>
                <a:cs typeface="Lucida Sans"/>
              </a:rPr>
              <a:t>short</a:t>
            </a:r>
            <a:r>
              <a:rPr sz="2000" spc="-114" dirty="0">
                <a:solidFill>
                  <a:schemeClr val="tx2"/>
                </a:solidFill>
                <a:latin typeface="Lucida Sans"/>
                <a:cs typeface="Lucida Sans"/>
              </a:rPr>
              <a:t> </a:t>
            </a:r>
            <a:r>
              <a:rPr sz="2000" spc="-25" dirty="0">
                <a:solidFill>
                  <a:schemeClr val="tx2"/>
                </a:solidFill>
                <a:latin typeface="Lucida Sans"/>
                <a:cs typeface="Lucida Sans"/>
              </a:rPr>
              <a:t>health</a:t>
            </a:r>
            <a:r>
              <a:rPr sz="2000" spc="-114" dirty="0">
                <a:solidFill>
                  <a:schemeClr val="tx2"/>
                </a:solidFill>
                <a:latin typeface="Lucida Sans"/>
                <a:cs typeface="Lucida Sans"/>
              </a:rPr>
              <a:t> </a:t>
            </a:r>
            <a:r>
              <a:rPr sz="2000" spc="-50" dirty="0">
                <a:solidFill>
                  <a:schemeClr val="tx2"/>
                </a:solidFill>
                <a:latin typeface="Lucida Sans"/>
                <a:cs typeface="Lucida Sans"/>
              </a:rPr>
              <a:t>history</a:t>
            </a:r>
            <a:r>
              <a:rPr sz="2000" spc="-114" dirty="0">
                <a:solidFill>
                  <a:schemeClr val="tx2"/>
                </a:solidFill>
                <a:latin typeface="Lucida Sans"/>
                <a:cs typeface="Lucida Sans"/>
              </a:rPr>
              <a:t> </a:t>
            </a:r>
            <a:endParaRPr lang="en-IN" sz="2000" spc="-114" dirty="0">
              <a:solidFill>
                <a:schemeClr val="tx2"/>
              </a:solidFill>
              <a:latin typeface="Lucida Sans"/>
              <a:cs typeface="Lucida Sans"/>
            </a:endParaRPr>
          </a:p>
          <a:p>
            <a:pPr algn="ctr">
              <a:lnSpc>
                <a:spcPct val="100000"/>
              </a:lnSpc>
              <a:spcBef>
                <a:spcPts val="535"/>
              </a:spcBef>
            </a:pPr>
            <a:r>
              <a:rPr sz="2000" spc="-40" dirty="0">
                <a:solidFill>
                  <a:schemeClr val="tx2"/>
                </a:solidFill>
                <a:latin typeface="Lucida Sans"/>
                <a:cs typeface="Lucida Sans"/>
              </a:rPr>
              <a:t>summaries</a:t>
            </a:r>
            <a:r>
              <a:rPr sz="2000" spc="-114" dirty="0">
                <a:solidFill>
                  <a:schemeClr val="tx2"/>
                </a:solidFill>
                <a:latin typeface="Lucida Sans"/>
                <a:cs typeface="Lucida Sans"/>
              </a:rPr>
              <a:t> </a:t>
            </a:r>
            <a:r>
              <a:rPr sz="2000" spc="-25" dirty="0">
                <a:solidFill>
                  <a:schemeClr val="tx2"/>
                </a:solidFill>
                <a:latin typeface="Lucida Sans"/>
                <a:cs typeface="Lucida Sans"/>
              </a:rPr>
              <a:t>for </a:t>
            </a:r>
            <a:r>
              <a:rPr sz="2000" spc="-80" dirty="0">
                <a:solidFill>
                  <a:schemeClr val="tx2"/>
                </a:solidFill>
                <a:latin typeface="Lucida Sans"/>
                <a:cs typeface="Lucida Sans"/>
              </a:rPr>
              <a:t>quick</a:t>
            </a:r>
            <a:r>
              <a:rPr sz="2000" spc="-100" dirty="0">
                <a:solidFill>
                  <a:schemeClr val="tx2"/>
                </a:solidFill>
                <a:latin typeface="Lucida Sans"/>
                <a:cs typeface="Lucida Sans"/>
              </a:rPr>
              <a:t> </a:t>
            </a:r>
            <a:r>
              <a:rPr sz="2000" spc="-10" dirty="0">
                <a:solidFill>
                  <a:schemeClr val="tx2"/>
                </a:solidFill>
                <a:latin typeface="Lucida Sans"/>
                <a:cs typeface="Lucida Sans"/>
              </a:rPr>
              <a:t>insights.</a:t>
            </a:r>
            <a:endParaRPr sz="2000" dirty="0">
              <a:solidFill>
                <a:schemeClr val="tx2"/>
              </a:solidFill>
              <a:latin typeface="Lucida Sans"/>
              <a:cs typeface="Lucida Sans"/>
            </a:endParaRPr>
          </a:p>
        </p:txBody>
      </p:sp>
      <p:sp>
        <p:nvSpPr>
          <p:cNvPr id="10" name="object 10"/>
          <p:cNvSpPr txBox="1"/>
          <p:nvPr/>
        </p:nvSpPr>
        <p:spPr>
          <a:xfrm>
            <a:off x="302071" y="4527269"/>
            <a:ext cx="7113905" cy="407163"/>
          </a:xfrm>
          <a:prstGeom prst="rect">
            <a:avLst/>
          </a:prstGeom>
        </p:spPr>
        <p:txBody>
          <a:bodyPr vert="horz" wrap="square" lIns="0" tIns="67945" rIns="0" bIns="0" rtlCol="0">
            <a:spAutoFit/>
          </a:bodyPr>
          <a:lstStyle/>
          <a:p>
            <a:pPr algn="ctr">
              <a:lnSpc>
                <a:spcPct val="100000"/>
              </a:lnSpc>
              <a:spcBef>
                <a:spcPts val="535"/>
              </a:spcBef>
            </a:pPr>
            <a:endParaRPr sz="2200" dirty="0">
              <a:latin typeface="Lucida Sans"/>
              <a:cs typeface="Lucida Sans"/>
            </a:endParaRPr>
          </a:p>
        </p:txBody>
      </p:sp>
      <p:sp>
        <p:nvSpPr>
          <p:cNvPr id="11" name="object 11"/>
          <p:cNvSpPr txBox="1"/>
          <p:nvPr/>
        </p:nvSpPr>
        <p:spPr>
          <a:xfrm>
            <a:off x="960318" y="6369641"/>
            <a:ext cx="5869940" cy="1502847"/>
          </a:xfrm>
          <a:prstGeom prst="rect">
            <a:avLst/>
          </a:prstGeom>
        </p:spPr>
        <p:txBody>
          <a:bodyPr vert="horz" wrap="square" lIns="0" tIns="67945" rIns="0" bIns="0" rtlCol="0">
            <a:spAutoFit/>
          </a:bodyPr>
          <a:lstStyle/>
          <a:p>
            <a:pPr marR="64769" algn="ctr">
              <a:lnSpc>
                <a:spcPct val="100000"/>
              </a:lnSpc>
              <a:spcBef>
                <a:spcPts val="535"/>
              </a:spcBef>
            </a:pPr>
            <a:r>
              <a:rPr lang="en-IN" sz="2400" b="0" i="0" u="sng" dirty="0">
                <a:solidFill>
                  <a:srgbClr val="F8FAFF"/>
                </a:solidFill>
                <a:effectLst/>
                <a:latin typeface="Castellar" panose="020A0402060406010301" pitchFamily="18" charset="0"/>
              </a:rPr>
              <a:t>Preventive Health Integration</a:t>
            </a:r>
            <a:endParaRPr lang="en-IN" sz="2200" u="sng" dirty="0">
              <a:latin typeface="Castellar" panose="020A0402060406010301" pitchFamily="18" charset="0"/>
              <a:cs typeface="Arial Black"/>
            </a:endParaRPr>
          </a:p>
          <a:p>
            <a:pPr marL="12700" marR="5080" algn="ctr">
              <a:lnSpc>
                <a:spcPct val="116500"/>
              </a:lnSpc>
            </a:pPr>
            <a:r>
              <a:rPr lang="en-US" sz="2000" b="0" i="0" dirty="0">
                <a:solidFill>
                  <a:schemeClr val="tx2"/>
                </a:solidFill>
                <a:effectLst/>
                <a:latin typeface="DeepSeek-CJK-patch"/>
              </a:rPr>
              <a:t>Lifestyle impact projections (e.g., showing 5-year cost differences for smoker vs non-smokers)</a:t>
            </a:r>
            <a:endParaRPr sz="2000" dirty="0">
              <a:solidFill>
                <a:schemeClr val="tx2"/>
              </a:solidFill>
              <a:latin typeface="Lucida Sans"/>
              <a:cs typeface="Lucida Sans"/>
            </a:endParaRPr>
          </a:p>
        </p:txBody>
      </p:sp>
      <p:pic>
        <p:nvPicPr>
          <p:cNvPr id="13" name="object 13"/>
          <p:cNvPicPr/>
          <p:nvPr/>
        </p:nvPicPr>
        <p:blipFill>
          <a:blip r:embed="rId3" cstate="print"/>
          <a:stretch>
            <a:fillRect/>
          </a:stretch>
        </p:blipFill>
        <p:spPr>
          <a:xfrm>
            <a:off x="14660391" y="190435"/>
            <a:ext cx="3228959" cy="1181099"/>
          </a:xfrm>
          <a:prstGeom prst="rect">
            <a:avLst/>
          </a:prstGeom>
        </p:spPr>
      </p:pic>
      <p:sp>
        <p:nvSpPr>
          <p:cNvPr id="15" name="TextBox 14">
            <a:extLst>
              <a:ext uri="{FF2B5EF4-FFF2-40B4-BE49-F238E27FC236}">
                <a16:creationId xmlns:a16="http://schemas.microsoft.com/office/drawing/2014/main" id="{C857AAFA-E470-21C2-35F2-8630341A9829}"/>
              </a:ext>
            </a:extLst>
          </p:cNvPr>
          <p:cNvSpPr txBox="1"/>
          <p:nvPr/>
        </p:nvSpPr>
        <p:spPr>
          <a:xfrm>
            <a:off x="1382414" y="4854438"/>
            <a:ext cx="4953000" cy="1077218"/>
          </a:xfrm>
          <a:prstGeom prst="rect">
            <a:avLst/>
          </a:prstGeom>
          <a:noFill/>
        </p:spPr>
        <p:txBody>
          <a:bodyPr wrap="square" rtlCol="0">
            <a:spAutoFit/>
          </a:bodyPr>
          <a:lstStyle/>
          <a:p>
            <a:r>
              <a:rPr lang="en-US" sz="2400" b="0" i="0" u="sng" dirty="0">
                <a:solidFill>
                  <a:srgbClr val="F8FAFF"/>
                </a:solidFill>
                <a:effectLst/>
                <a:latin typeface="Castellar" panose="020A0402060406010301" pitchFamily="18" charset="0"/>
              </a:rPr>
              <a:t>  Ethical AI Framework </a:t>
            </a:r>
          </a:p>
          <a:p>
            <a:r>
              <a:rPr lang="en-US" sz="2000" dirty="0">
                <a:solidFill>
                  <a:schemeClr val="tx2"/>
                </a:solidFill>
                <a:latin typeface="DeepSeek-CJK-patch"/>
              </a:rPr>
              <a:t>      </a:t>
            </a:r>
            <a:r>
              <a:rPr lang="en-US" sz="2000" b="0" i="0" dirty="0">
                <a:solidFill>
                  <a:schemeClr val="tx2"/>
                </a:solidFill>
                <a:effectLst/>
                <a:latin typeface="DeepSeek-CJK-patch"/>
              </a:rPr>
              <a:t>Bias detection algorithms to flag potential 	unfair pricing across demographics</a:t>
            </a:r>
            <a:endParaRPr lang="en-IN" sz="20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70620" rIns="0" bIns="0" rtlCol="0">
            <a:spAutoFit/>
          </a:bodyPr>
          <a:lstStyle/>
          <a:p>
            <a:pPr marL="12700">
              <a:lnSpc>
                <a:spcPct val="100000"/>
              </a:lnSpc>
              <a:spcBef>
                <a:spcPts val="140"/>
              </a:spcBef>
            </a:pPr>
            <a:r>
              <a:rPr sz="6600" spc="-180" dirty="0">
                <a:solidFill>
                  <a:srgbClr val="1B4B9C"/>
                </a:solidFill>
              </a:rPr>
              <a:t>A</a:t>
            </a:r>
            <a:r>
              <a:rPr sz="6600" spc="-185" dirty="0">
                <a:solidFill>
                  <a:srgbClr val="1B4B9C"/>
                </a:solidFill>
              </a:rPr>
              <a:t>R</a:t>
            </a:r>
            <a:r>
              <a:rPr sz="6600" spc="-165" dirty="0">
                <a:solidFill>
                  <a:srgbClr val="1B4B9C"/>
                </a:solidFill>
              </a:rPr>
              <a:t>C</a:t>
            </a:r>
            <a:r>
              <a:rPr sz="6600" spc="-190" dirty="0">
                <a:solidFill>
                  <a:srgbClr val="1B4B9C"/>
                </a:solidFill>
              </a:rPr>
              <a:t>H</a:t>
            </a:r>
            <a:r>
              <a:rPr sz="6600" spc="-200" dirty="0">
                <a:solidFill>
                  <a:srgbClr val="1B4B9C"/>
                </a:solidFill>
              </a:rPr>
              <a:t>I</a:t>
            </a:r>
            <a:r>
              <a:rPr sz="6600" spc="-254" dirty="0">
                <a:solidFill>
                  <a:srgbClr val="1B4B9C"/>
                </a:solidFill>
              </a:rPr>
              <a:t>T</a:t>
            </a:r>
            <a:r>
              <a:rPr sz="6600" spc="-195" dirty="0">
                <a:solidFill>
                  <a:srgbClr val="1B4B9C"/>
                </a:solidFill>
              </a:rPr>
              <a:t>E</a:t>
            </a:r>
            <a:r>
              <a:rPr sz="6600" spc="-165" dirty="0">
                <a:solidFill>
                  <a:srgbClr val="1B4B9C"/>
                </a:solidFill>
              </a:rPr>
              <a:t>C</a:t>
            </a:r>
            <a:r>
              <a:rPr sz="6600" spc="-254" dirty="0">
                <a:solidFill>
                  <a:srgbClr val="1B4B9C"/>
                </a:solidFill>
              </a:rPr>
              <a:t>T</a:t>
            </a:r>
            <a:r>
              <a:rPr sz="6600" spc="-220" dirty="0">
                <a:solidFill>
                  <a:srgbClr val="1B4B9C"/>
                </a:solidFill>
              </a:rPr>
              <a:t>U</a:t>
            </a:r>
            <a:r>
              <a:rPr sz="6600" spc="-185" dirty="0">
                <a:solidFill>
                  <a:srgbClr val="1B4B9C"/>
                </a:solidFill>
              </a:rPr>
              <a:t>R</a:t>
            </a:r>
            <a:r>
              <a:rPr sz="6600" spc="380" dirty="0">
                <a:solidFill>
                  <a:srgbClr val="1B4B9C"/>
                </a:solidFill>
              </a:rPr>
              <a:t>E</a:t>
            </a:r>
            <a:r>
              <a:rPr sz="6600" spc="-1025" dirty="0">
                <a:solidFill>
                  <a:srgbClr val="1B4B9C"/>
                </a:solidFill>
              </a:rPr>
              <a:t> </a:t>
            </a:r>
            <a:r>
              <a:rPr sz="6600" spc="-35" dirty="0">
                <a:solidFill>
                  <a:srgbClr val="1B4B9C"/>
                </a:solidFill>
              </a:rPr>
              <a:t>D</a:t>
            </a:r>
            <a:r>
              <a:rPr sz="6600" spc="-40" dirty="0">
                <a:solidFill>
                  <a:srgbClr val="1B4B9C"/>
                </a:solidFill>
              </a:rPr>
              <a:t>I</a:t>
            </a:r>
            <a:r>
              <a:rPr sz="6600" spc="-20" dirty="0">
                <a:solidFill>
                  <a:srgbClr val="1B4B9C"/>
                </a:solidFill>
              </a:rPr>
              <a:t>A</a:t>
            </a:r>
            <a:r>
              <a:rPr sz="6600" spc="-30" dirty="0">
                <a:solidFill>
                  <a:srgbClr val="1B4B9C"/>
                </a:solidFill>
              </a:rPr>
              <a:t>G</a:t>
            </a:r>
            <a:r>
              <a:rPr sz="6600" spc="-25" dirty="0">
                <a:solidFill>
                  <a:srgbClr val="1B4B9C"/>
                </a:solidFill>
              </a:rPr>
              <a:t>R</a:t>
            </a:r>
            <a:r>
              <a:rPr sz="6600" spc="-20" dirty="0">
                <a:solidFill>
                  <a:srgbClr val="1B4B9C"/>
                </a:solidFill>
              </a:rPr>
              <a:t>A</a:t>
            </a:r>
            <a:r>
              <a:rPr sz="6600" spc="540" dirty="0">
                <a:solidFill>
                  <a:srgbClr val="1B4B9C"/>
                </a:solidFill>
              </a:rPr>
              <a:t>M</a:t>
            </a:r>
            <a:endParaRPr sz="6600"/>
          </a:p>
        </p:txBody>
      </p:sp>
      <p:pic>
        <p:nvPicPr>
          <p:cNvPr id="4" name="object 4"/>
          <p:cNvPicPr/>
          <p:nvPr/>
        </p:nvPicPr>
        <p:blipFill>
          <a:blip r:embed="rId2" cstate="print"/>
          <a:stretch>
            <a:fillRect/>
          </a:stretch>
        </p:blipFill>
        <p:spPr>
          <a:xfrm>
            <a:off x="14660391" y="190435"/>
            <a:ext cx="3228959" cy="1181099"/>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6D05E97E-3498-1227-FDA0-7BE0C7006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9115"/>
            <a:ext cx="18347961" cy="896411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8431" y="2900751"/>
            <a:ext cx="7326630" cy="6357620"/>
          </a:xfrm>
          <a:custGeom>
            <a:avLst/>
            <a:gdLst/>
            <a:ahLst/>
            <a:cxnLst/>
            <a:rect l="l" t="t" r="r" b="b"/>
            <a:pathLst>
              <a:path w="7326630" h="6357620">
                <a:moveTo>
                  <a:pt x="7026065" y="6357544"/>
                </a:moveTo>
                <a:lnTo>
                  <a:pt x="304799" y="6357544"/>
                </a:lnTo>
                <a:lnTo>
                  <a:pt x="256834" y="6353749"/>
                </a:lnTo>
                <a:lnTo>
                  <a:pt x="210483" y="6342582"/>
                </a:lnTo>
                <a:lnTo>
                  <a:pt x="166562" y="6324386"/>
                </a:lnTo>
                <a:lnTo>
                  <a:pt x="125887" y="6299502"/>
                </a:lnTo>
                <a:lnTo>
                  <a:pt x="89275" y="6268272"/>
                </a:lnTo>
                <a:lnTo>
                  <a:pt x="58045" y="6231672"/>
                </a:lnTo>
                <a:lnTo>
                  <a:pt x="33161" y="6190998"/>
                </a:lnTo>
                <a:lnTo>
                  <a:pt x="14965" y="6147073"/>
                </a:lnTo>
                <a:lnTo>
                  <a:pt x="3798" y="6100716"/>
                </a:lnTo>
                <a:lnTo>
                  <a:pt x="0" y="6052748"/>
                </a:lnTo>
                <a:lnTo>
                  <a:pt x="0" y="304799"/>
                </a:lnTo>
                <a:lnTo>
                  <a:pt x="3798" y="256832"/>
                </a:lnTo>
                <a:lnTo>
                  <a:pt x="14965" y="210477"/>
                </a:lnTo>
                <a:lnTo>
                  <a:pt x="33161" y="166553"/>
                </a:lnTo>
                <a:lnTo>
                  <a:pt x="58045" y="125879"/>
                </a:lnTo>
                <a:lnTo>
                  <a:pt x="89275" y="89275"/>
                </a:lnTo>
                <a:lnTo>
                  <a:pt x="125887" y="58040"/>
                </a:lnTo>
                <a:lnTo>
                  <a:pt x="166562" y="33156"/>
                </a:lnTo>
                <a:lnTo>
                  <a:pt x="210483" y="14962"/>
                </a:lnTo>
                <a:lnTo>
                  <a:pt x="256834" y="3797"/>
                </a:lnTo>
                <a:lnTo>
                  <a:pt x="304799" y="0"/>
                </a:lnTo>
                <a:lnTo>
                  <a:pt x="7026065" y="0"/>
                </a:lnTo>
                <a:lnTo>
                  <a:pt x="7074033" y="3797"/>
                </a:lnTo>
                <a:lnTo>
                  <a:pt x="7120390" y="14962"/>
                </a:lnTo>
                <a:lnTo>
                  <a:pt x="7164316" y="33156"/>
                </a:lnTo>
                <a:lnTo>
                  <a:pt x="7204989" y="58040"/>
                </a:lnTo>
                <a:lnTo>
                  <a:pt x="7241589" y="89275"/>
                </a:lnTo>
                <a:lnTo>
                  <a:pt x="7272820" y="125879"/>
                </a:lnTo>
                <a:lnTo>
                  <a:pt x="7297703" y="166553"/>
                </a:lnTo>
                <a:lnTo>
                  <a:pt x="7315899" y="210477"/>
                </a:lnTo>
                <a:lnTo>
                  <a:pt x="7326076" y="252719"/>
                </a:lnTo>
                <a:lnTo>
                  <a:pt x="7326076" y="6104829"/>
                </a:lnTo>
                <a:lnTo>
                  <a:pt x="7315899" y="6147073"/>
                </a:lnTo>
                <a:lnTo>
                  <a:pt x="7297703" y="6190998"/>
                </a:lnTo>
                <a:lnTo>
                  <a:pt x="7272820" y="6231672"/>
                </a:lnTo>
                <a:lnTo>
                  <a:pt x="7241589" y="6268272"/>
                </a:lnTo>
                <a:lnTo>
                  <a:pt x="7204989" y="6299502"/>
                </a:lnTo>
                <a:lnTo>
                  <a:pt x="7164316" y="6324386"/>
                </a:lnTo>
                <a:lnTo>
                  <a:pt x="7120390" y="6342582"/>
                </a:lnTo>
                <a:lnTo>
                  <a:pt x="7074033" y="6353749"/>
                </a:lnTo>
                <a:lnTo>
                  <a:pt x="7026065" y="6357544"/>
                </a:lnTo>
                <a:close/>
              </a:path>
            </a:pathLst>
          </a:custGeom>
          <a:solidFill>
            <a:srgbClr val="DFF4F7"/>
          </a:solidFill>
        </p:spPr>
        <p:txBody>
          <a:bodyPr wrap="square" lIns="0" tIns="0" rIns="0" bIns="0" rtlCol="0"/>
          <a:lstStyle/>
          <a:p>
            <a:endParaRPr/>
          </a:p>
        </p:txBody>
      </p:sp>
      <p:grpSp>
        <p:nvGrpSpPr>
          <p:cNvPr id="3" name="object 3"/>
          <p:cNvGrpSpPr/>
          <p:nvPr/>
        </p:nvGrpSpPr>
        <p:grpSpPr>
          <a:xfrm>
            <a:off x="1028699" y="2900751"/>
            <a:ext cx="7326630" cy="6357620"/>
            <a:chOff x="1028699" y="2900751"/>
            <a:chExt cx="7326630" cy="6357620"/>
          </a:xfrm>
        </p:grpSpPr>
        <p:sp>
          <p:nvSpPr>
            <p:cNvPr id="4" name="object 4"/>
            <p:cNvSpPr/>
            <p:nvPr/>
          </p:nvSpPr>
          <p:spPr>
            <a:xfrm>
              <a:off x="1028699" y="2900751"/>
              <a:ext cx="7326630" cy="6357620"/>
            </a:xfrm>
            <a:custGeom>
              <a:avLst/>
              <a:gdLst/>
              <a:ahLst/>
              <a:cxnLst/>
              <a:rect l="l" t="t" r="r" b="b"/>
              <a:pathLst>
                <a:path w="7326630" h="6357620">
                  <a:moveTo>
                    <a:pt x="7026065" y="6357544"/>
                  </a:moveTo>
                  <a:lnTo>
                    <a:pt x="304799" y="6357544"/>
                  </a:lnTo>
                  <a:lnTo>
                    <a:pt x="256830" y="6353749"/>
                  </a:lnTo>
                  <a:lnTo>
                    <a:pt x="210474" y="6342582"/>
                  </a:lnTo>
                  <a:lnTo>
                    <a:pt x="166550" y="6324386"/>
                  </a:lnTo>
                  <a:lnTo>
                    <a:pt x="125877" y="6299502"/>
                  </a:lnTo>
                  <a:lnTo>
                    <a:pt x="89272" y="6268272"/>
                  </a:lnTo>
                  <a:lnTo>
                    <a:pt x="58039" y="6231672"/>
                  </a:lnTo>
                  <a:lnTo>
                    <a:pt x="33156" y="6190998"/>
                  </a:lnTo>
                  <a:lnTo>
                    <a:pt x="14962" y="6147073"/>
                  </a:lnTo>
                  <a:lnTo>
                    <a:pt x="3797" y="6100716"/>
                  </a:lnTo>
                  <a:lnTo>
                    <a:pt x="0" y="6052748"/>
                  </a:lnTo>
                  <a:lnTo>
                    <a:pt x="0" y="304799"/>
                  </a:lnTo>
                  <a:lnTo>
                    <a:pt x="3797" y="256832"/>
                  </a:lnTo>
                  <a:lnTo>
                    <a:pt x="14962" y="210477"/>
                  </a:lnTo>
                  <a:lnTo>
                    <a:pt x="33156" y="166553"/>
                  </a:lnTo>
                  <a:lnTo>
                    <a:pt x="58039" y="125879"/>
                  </a:lnTo>
                  <a:lnTo>
                    <a:pt x="89272" y="89275"/>
                  </a:lnTo>
                  <a:lnTo>
                    <a:pt x="125877" y="58040"/>
                  </a:lnTo>
                  <a:lnTo>
                    <a:pt x="166550" y="33156"/>
                  </a:lnTo>
                  <a:lnTo>
                    <a:pt x="210474" y="14962"/>
                  </a:lnTo>
                  <a:lnTo>
                    <a:pt x="256830" y="3797"/>
                  </a:lnTo>
                  <a:lnTo>
                    <a:pt x="304799" y="0"/>
                  </a:lnTo>
                  <a:lnTo>
                    <a:pt x="7026065" y="0"/>
                  </a:lnTo>
                  <a:lnTo>
                    <a:pt x="7074030" y="3797"/>
                  </a:lnTo>
                  <a:lnTo>
                    <a:pt x="7120382" y="14962"/>
                  </a:lnTo>
                  <a:lnTo>
                    <a:pt x="7164303" y="33156"/>
                  </a:lnTo>
                  <a:lnTo>
                    <a:pt x="7204978" y="58040"/>
                  </a:lnTo>
                  <a:lnTo>
                    <a:pt x="7241589" y="89275"/>
                  </a:lnTo>
                  <a:lnTo>
                    <a:pt x="7272820" y="125879"/>
                  </a:lnTo>
                  <a:lnTo>
                    <a:pt x="7297703" y="166553"/>
                  </a:lnTo>
                  <a:lnTo>
                    <a:pt x="7315899" y="210477"/>
                  </a:lnTo>
                  <a:lnTo>
                    <a:pt x="7326076" y="252718"/>
                  </a:lnTo>
                  <a:lnTo>
                    <a:pt x="7326076" y="6104830"/>
                  </a:lnTo>
                  <a:lnTo>
                    <a:pt x="7315899" y="6147073"/>
                  </a:lnTo>
                  <a:lnTo>
                    <a:pt x="7297703" y="6190998"/>
                  </a:lnTo>
                  <a:lnTo>
                    <a:pt x="7272820" y="6231672"/>
                  </a:lnTo>
                  <a:lnTo>
                    <a:pt x="7241589" y="6268272"/>
                  </a:lnTo>
                  <a:lnTo>
                    <a:pt x="7204978" y="6299502"/>
                  </a:lnTo>
                  <a:lnTo>
                    <a:pt x="7164303" y="6324386"/>
                  </a:lnTo>
                  <a:lnTo>
                    <a:pt x="7120382" y="6342582"/>
                  </a:lnTo>
                  <a:lnTo>
                    <a:pt x="7074030" y="6353749"/>
                  </a:lnTo>
                  <a:lnTo>
                    <a:pt x="7026065" y="6357544"/>
                  </a:lnTo>
                  <a:close/>
                </a:path>
              </a:pathLst>
            </a:custGeom>
            <a:solidFill>
              <a:srgbClr val="DFF4F7"/>
            </a:solidFill>
          </p:spPr>
          <p:txBody>
            <a:bodyPr wrap="square" lIns="0" tIns="0" rIns="0" bIns="0" rtlCol="0"/>
            <a:lstStyle/>
            <a:p>
              <a:endParaRPr/>
            </a:p>
          </p:txBody>
        </p:sp>
        <p:pic>
          <p:nvPicPr>
            <p:cNvPr id="5" name="object 5"/>
            <p:cNvPicPr/>
            <p:nvPr/>
          </p:nvPicPr>
          <p:blipFill>
            <a:blip r:embed="rId2" cstate="print"/>
            <a:stretch>
              <a:fillRect/>
            </a:stretch>
          </p:blipFill>
          <p:spPr>
            <a:xfrm>
              <a:off x="1571646" y="3753291"/>
              <a:ext cx="2419349" cy="1609709"/>
            </a:xfrm>
            <a:prstGeom prst="rect">
              <a:avLst/>
            </a:prstGeom>
          </p:spPr>
        </p:pic>
      </p:grpSp>
      <p:pic>
        <p:nvPicPr>
          <p:cNvPr id="6" name="object 6"/>
          <p:cNvPicPr/>
          <p:nvPr/>
        </p:nvPicPr>
        <p:blipFill>
          <a:blip r:embed="rId3" cstate="print"/>
          <a:stretch>
            <a:fillRect/>
          </a:stretch>
        </p:blipFill>
        <p:spPr>
          <a:xfrm>
            <a:off x="11076913" y="3976964"/>
            <a:ext cx="1171200" cy="1161853"/>
          </a:xfrm>
          <a:prstGeom prst="rect">
            <a:avLst/>
          </a:prstGeom>
        </p:spPr>
      </p:pic>
      <p:pic>
        <p:nvPicPr>
          <p:cNvPr id="7" name="object 7"/>
          <p:cNvPicPr/>
          <p:nvPr/>
        </p:nvPicPr>
        <p:blipFill>
          <a:blip r:embed="rId4" cstate="print"/>
          <a:stretch>
            <a:fillRect/>
          </a:stretch>
        </p:blipFill>
        <p:spPr>
          <a:xfrm>
            <a:off x="14660391" y="190435"/>
            <a:ext cx="3228959" cy="1181099"/>
          </a:xfrm>
          <a:prstGeom prst="rect">
            <a:avLst/>
          </a:prstGeom>
        </p:spPr>
      </p:pic>
      <p:sp>
        <p:nvSpPr>
          <p:cNvPr id="10" name="object 10"/>
          <p:cNvSpPr/>
          <p:nvPr/>
        </p:nvSpPr>
        <p:spPr>
          <a:xfrm>
            <a:off x="2216747" y="5927470"/>
            <a:ext cx="1130935" cy="1158875"/>
          </a:xfrm>
          <a:custGeom>
            <a:avLst/>
            <a:gdLst/>
            <a:ahLst/>
            <a:cxnLst/>
            <a:rect l="l" t="t" r="r" b="b"/>
            <a:pathLst>
              <a:path w="1130935" h="1158875">
                <a:moveTo>
                  <a:pt x="533920" y="313118"/>
                </a:moveTo>
                <a:lnTo>
                  <a:pt x="518452" y="271741"/>
                </a:lnTo>
                <a:lnTo>
                  <a:pt x="475246" y="250494"/>
                </a:lnTo>
                <a:lnTo>
                  <a:pt x="282740" y="250494"/>
                </a:lnTo>
                <a:lnTo>
                  <a:pt x="241249" y="265925"/>
                </a:lnTo>
                <a:lnTo>
                  <a:pt x="219938" y="309003"/>
                </a:lnTo>
                <a:lnTo>
                  <a:pt x="220345" y="321297"/>
                </a:lnTo>
                <a:lnTo>
                  <a:pt x="244424" y="362902"/>
                </a:lnTo>
                <a:lnTo>
                  <a:pt x="278612" y="375742"/>
                </a:lnTo>
                <a:lnTo>
                  <a:pt x="408330" y="375742"/>
                </a:lnTo>
                <a:lnTo>
                  <a:pt x="408330" y="712774"/>
                </a:lnTo>
                <a:lnTo>
                  <a:pt x="373634" y="695464"/>
                </a:lnTo>
                <a:lnTo>
                  <a:pt x="366115" y="692150"/>
                </a:lnTo>
                <a:lnTo>
                  <a:pt x="354114" y="689279"/>
                </a:lnTo>
                <a:lnTo>
                  <a:pt x="341769" y="688797"/>
                </a:lnTo>
                <a:lnTo>
                  <a:pt x="329577" y="690727"/>
                </a:lnTo>
                <a:lnTo>
                  <a:pt x="291160" y="719747"/>
                </a:lnTo>
                <a:lnTo>
                  <a:pt x="282663" y="755218"/>
                </a:lnTo>
                <a:lnTo>
                  <a:pt x="284607" y="767372"/>
                </a:lnTo>
                <a:lnTo>
                  <a:pt x="313740" y="805649"/>
                </a:lnTo>
                <a:lnTo>
                  <a:pt x="443026" y="870115"/>
                </a:lnTo>
                <a:lnTo>
                  <a:pt x="471131" y="876719"/>
                </a:lnTo>
                <a:lnTo>
                  <a:pt x="479336" y="876325"/>
                </a:lnTo>
                <a:lnTo>
                  <a:pt x="521042" y="852309"/>
                </a:lnTo>
                <a:lnTo>
                  <a:pt x="533920" y="818210"/>
                </a:lnTo>
                <a:lnTo>
                  <a:pt x="533920" y="313118"/>
                </a:lnTo>
                <a:close/>
              </a:path>
              <a:path w="1130935" h="1158875">
                <a:moveTo>
                  <a:pt x="910704" y="309003"/>
                </a:moveTo>
                <a:lnTo>
                  <a:pt x="895223" y="271741"/>
                </a:lnTo>
                <a:lnTo>
                  <a:pt x="856107" y="250888"/>
                </a:lnTo>
                <a:lnTo>
                  <a:pt x="852030" y="250494"/>
                </a:lnTo>
                <a:lnTo>
                  <a:pt x="684733" y="250494"/>
                </a:lnTo>
                <a:lnTo>
                  <a:pt x="643724" y="262902"/>
                </a:lnTo>
                <a:lnTo>
                  <a:pt x="609155" y="297370"/>
                </a:lnTo>
                <a:lnTo>
                  <a:pt x="596722" y="338264"/>
                </a:lnTo>
                <a:lnTo>
                  <a:pt x="596722" y="538467"/>
                </a:lnTo>
                <a:lnTo>
                  <a:pt x="609155" y="579361"/>
                </a:lnTo>
                <a:lnTo>
                  <a:pt x="643724" y="613829"/>
                </a:lnTo>
                <a:lnTo>
                  <a:pt x="684733" y="626237"/>
                </a:lnTo>
                <a:lnTo>
                  <a:pt x="744067" y="626237"/>
                </a:lnTo>
                <a:lnTo>
                  <a:pt x="729094" y="732256"/>
                </a:lnTo>
                <a:lnTo>
                  <a:pt x="636892" y="755218"/>
                </a:lnTo>
                <a:lnTo>
                  <a:pt x="603478" y="784961"/>
                </a:lnTo>
                <a:lnTo>
                  <a:pt x="596328" y="814158"/>
                </a:lnTo>
                <a:lnTo>
                  <a:pt x="596417" y="814959"/>
                </a:lnTo>
                <a:lnTo>
                  <a:pt x="612216" y="855916"/>
                </a:lnTo>
                <a:lnTo>
                  <a:pt x="651852" y="876719"/>
                </a:lnTo>
                <a:lnTo>
                  <a:pt x="664743" y="876719"/>
                </a:lnTo>
                <a:lnTo>
                  <a:pt x="806386" y="842022"/>
                </a:lnTo>
                <a:lnTo>
                  <a:pt x="839343" y="814959"/>
                </a:lnTo>
                <a:lnTo>
                  <a:pt x="873455" y="608444"/>
                </a:lnTo>
                <a:lnTo>
                  <a:pt x="874128" y="603961"/>
                </a:lnTo>
                <a:lnTo>
                  <a:pt x="874191" y="603084"/>
                </a:lnTo>
                <a:lnTo>
                  <a:pt x="874458" y="599452"/>
                </a:lnTo>
                <a:lnTo>
                  <a:pt x="874471" y="588746"/>
                </a:lnTo>
                <a:lnTo>
                  <a:pt x="862025" y="547865"/>
                </a:lnTo>
                <a:lnTo>
                  <a:pt x="827455" y="513397"/>
                </a:lnTo>
                <a:lnTo>
                  <a:pt x="786460" y="500989"/>
                </a:lnTo>
                <a:lnTo>
                  <a:pt x="722312" y="500989"/>
                </a:lnTo>
                <a:lnTo>
                  <a:pt x="722312" y="375742"/>
                </a:lnTo>
                <a:lnTo>
                  <a:pt x="852030" y="375742"/>
                </a:lnTo>
                <a:lnTo>
                  <a:pt x="856107" y="375335"/>
                </a:lnTo>
                <a:lnTo>
                  <a:pt x="895223" y="354495"/>
                </a:lnTo>
                <a:lnTo>
                  <a:pt x="910704" y="317233"/>
                </a:lnTo>
                <a:lnTo>
                  <a:pt x="910704" y="309003"/>
                </a:lnTo>
                <a:close/>
              </a:path>
              <a:path w="1130935" h="1158875">
                <a:moveTo>
                  <a:pt x="1130630" y="62293"/>
                </a:moveTo>
                <a:lnTo>
                  <a:pt x="1117968" y="24853"/>
                </a:lnTo>
                <a:lnTo>
                  <a:pt x="1085367" y="2374"/>
                </a:lnTo>
                <a:lnTo>
                  <a:pt x="1072159" y="0"/>
                </a:lnTo>
                <a:lnTo>
                  <a:pt x="995629" y="0"/>
                </a:lnTo>
                <a:lnTo>
                  <a:pt x="995629" y="125247"/>
                </a:lnTo>
                <a:lnTo>
                  <a:pt x="885202" y="923442"/>
                </a:lnTo>
                <a:lnTo>
                  <a:pt x="565315" y="1029893"/>
                </a:lnTo>
                <a:lnTo>
                  <a:pt x="245440" y="923696"/>
                </a:lnTo>
                <a:lnTo>
                  <a:pt x="245402" y="923442"/>
                </a:lnTo>
                <a:lnTo>
                  <a:pt x="135166" y="125247"/>
                </a:lnTo>
                <a:lnTo>
                  <a:pt x="995629" y="125247"/>
                </a:lnTo>
                <a:lnTo>
                  <a:pt x="995629" y="0"/>
                </a:lnTo>
                <a:lnTo>
                  <a:pt x="58458" y="0"/>
                </a:lnTo>
                <a:lnTo>
                  <a:pt x="54025" y="469"/>
                </a:lnTo>
                <a:lnTo>
                  <a:pt x="18554" y="18110"/>
                </a:lnTo>
                <a:lnTo>
                  <a:pt x="685" y="53378"/>
                </a:lnTo>
                <a:lnTo>
                  <a:pt x="0" y="62293"/>
                </a:lnTo>
                <a:lnTo>
                  <a:pt x="127" y="66738"/>
                </a:lnTo>
                <a:lnTo>
                  <a:pt x="127127" y="984999"/>
                </a:lnTo>
                <a:lnTo>
                  <a:pt x="148247" y="1019124"/>
                </a:lnTo>
                <a:lnTo>
                  <a:pt x="551916" y="1157516"/>
                </a:lnTo>
                <a:lnTo>
                  <a:pt x="558317" y="1158532"/>
                </a:lnTo>
                <a:lnTo>
                  <a:pt x="572325" y="1158532"/>
                </a:lnTo>
                <a:lnTo>
                  <a:pt x="962685" y="1029893"/>
                </a:lnTo>
                <a:lnTo>
                  <a:pt x="994156" y="1006208"/>
                </a:lnTo>
                <a:lnTo>
                  <a:pt x="1122413" y="125247"/>
                </a:lnTo>
                <a:lnTo>
                  <a:pt x="1130503" y="66738"/>
                </a:lnTo>
                <a:lnTo>
                  <a:pt x="1130630" y="62293"/>
                </a:lnTo>
                <a:close/>
              </a:path>
            </a:pathLst>
          </a:custGeom>
          <a:solidFill>
            <a:srgbClr val="000000"/>
          </a:solidFill>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5875" rIns="0" bIns="0" rtlCol="0">
            <a:spAutoFit/>
          </a:bodyPr>
          <a:lstStyle/>
          <a:p>
            <a:pPr marL="2820670">
              <a:lnSpc>
                <a:spcPct val="100000"/>
              </a:lnSpc>
              <a:spcBef>
                <a:spcPts val="125"/>
              </a:spcBef>
            </a:pPr>
            <a:r>
              <a:rPr sz="6550" spc="-145" dirty="0"/>
              <a:t>T</a:t>
            </a:r>
            <a:r>
              <a:rPr sz="6550" spc="-80" dirty="0"/>
              <a:t>E</a:t>
            </a:r>
            <a:r>
              <a:rPr sz="6550" spc="-55" dirty="0"/>
              <a:t>C</a:t>
            </a:r>
            <a:r>
              <a:rPr sz="6550" spc="-75" dirty="0"/>
              <a:t>H</a:t>
            </a:r>
            <a:r>
              <a:rPr sz="6550" spc="20" dirty="0"/>
              <a:t>S</a:t>
            </a:r>
            <a:r>
              <a:rPr sz="6550" spc="-145" dirty="0"/>
              <a:t>T</a:t>
            </a:r>
            <a:r>
              <a:rPr sz="6550" spc="-65" dirty="0"/>
              <a:t>A</a:t>
            </a:r>
            <a:r>
              <a:rPr sz="6550" spc="-55" dirty="0"/>
              <a:t>C</a:t>
            </a:r>
            <a:r>
              <a:rPr sz="6550" spc="490" dirty="0"/>
              <a:t>K</a:t>
            </a:r>
            <a:endParaRPr sz="6550"/>
          </a:p>
        </p:txBody>
      </p:sp>
      <p:sp>
        <p:nvSpPr>
          <p:cNvPr id="13" name="object 13"/>
          <p:cNvSpPr txBox="1"/>
          <p:nvPr/>
        </p:nvSpPr>
        <p:spPr>
          <a:xfrm>
            <a:off x="12568449" y="2006995"/>
            <a:ext cx="2470785" cy="691515"/>
          </a:xfrm>
          <a:prstGeom prst="rect">
            <a:avLst/>
          </a:prstGeom>
        </p:spPr>
        <p:txBody>
          <a:bodyPr vert="horz" wrap="square" lIns="0" tIns="15240" rIns="0" bIns="0" rtlCol="0">
            <a:spAutoFit/>
          </a:bodyPr>
          <a:lstStyle/>
          <a:p>
            <a:pPr marL="12700">
              <a:lnSpc>
                <a:spcPct val="100000"/>
              </a:lnSpc>
              <a:spcBef>
                <a:spcPts val="120"/>
              </a:spcBef>
            </a:pPr>
            <a:r>
              <a:rPr sz="4350" b="1" spc="-10" dirty="0">
                <a:solidFill>
                  <a:srgbClr val="156669"/>
                </a:solidFill>
                <a:latin typeface="Trebuchet MS"/>
                <a:cs typeface="Trebuchet MS"/>
              </a:rPr>
              <a:t>BACKEND</a:t>
            </a:r>
            <a:endParaRPr sz="4350">
              <a:latin typeface="Trebuchet MS"/>
              <a:cs typeface="Trebuchet MS"/>
            </a:endParaRPr>
          </a:p>
        </p:txBody>
      </p:sp>
      <p:sp>
        <p:nvSpPr>
          <p:cNvPr id="14" name="object 14"/>
          <p:cNvSpPr txBox="1"/>
          <p:nvPr/>
        </p:nvSpPr>
        <p:spPr>
          <a:xfrm>
            <a:off x="3312812" y="2006995"/>
            <a:ext cx="2762885" cy="691515"/>
          </a:xfrm>
          <a:prstGeom prst="rect">
            <a:avLst/>
          </a:prstGeom>
        </p:spPr>
        <p:txBody>
          <a:bodyPr vert="horz" wrap="square" lIns="0" tIns="15240" rIns="0" bIns="0" rtlCol="0">
            <a:spAutoFit/>
          </a:bodyPr>
          <a:lstStyle/>
          <a:p>
            <a:pPr marL="12700">
              <a:lnSpc>
                <a:spcPct val="100000"/>
              </a:lnSpc>
              <a:spcBef>
                <a:spcPts val="120"/>
              </a:spcBef>
            </a:pPr>
            <a:r>
              <a:rPr sz="4350" b="1" spc="-55" dirty="0">
                <a:solidFill>
                  <a:srgbClr val="156669"/>
                </a:solidFill>
                <a:latin typeface="Trebuchet MS"/>
                <a:cs typeface="Trebuchet MS"/>
              </a:rPr>
              <a:t>FRONTEND</a:t>
            </a:r>
            <a:endParaRPr sz="4350">
              <a:latin typeface="Trebuchet MS"/>
              <a:cs typeface="Trebuchet MS"/>
            </a:endParaRPr>
          </a:p>
        </p:txBody>
      </p:sp>
      <p:sp>
        <p:nvSpPr>
          <p:cNvPr id="15" name="object 15"/>
          <p:cNvSpPr txBox="1"/>
          <p:nvPr/>
        </p:nvSpPr>
        <p:spPr>
          <a:xfrm>
            <a:off x="4083422" y="4210556"/>
            <a:ext cx="2254250" cy="2416810"/>
          </a:xfrm>
          <a:prstGeom prst="rect">
            <a:avLst/>
          </a:prstGeom>
        </p:spPr>
        <p:txBody>
          <a:bodyPr vert="horz" wrap="square" lIns="0" tIns="15240" rIns="0" bIns="0" rtlCol="0">
            <a:spAutoFit/>
          </a:bodyPr>
          <a:lstStyle/>
          <a:p>
            <a:pPr marL="31750">
              <a:lnSpc>
                <a:spcPct val="100000"/>
              </a:lnSpc>
              <a:spcBef>
                <a:spcPts val="120"/>
              </a:spcBef>
            </a:pPr>
            <a:r>
              <a:rPr sz="3650" b="1" spc="-10" dirty="0">
                <a:latin typeface="Trebuchet MS"/>
                <a:cs typeface="Trebuchet MS"/>
              </a:rPr>
              <a:t>HTML/CSS</a:t>
            </a:r>
            <a:endParaRPr sz="3650">
              <a:latin typeface="Trebuchet MS"/>
              <a:cs typeface="Trebuchet MS"/>
            </a:endParaRPr>
          </a:p>
          <a:p>
            <a:pPr>
              <a:lnSpc>
                <a:spcPct val="100000"/>
              </a:lnSpc>
            </a:pPr>
            <a:endParaRPr sz="3650">
              <a:latin typeface="Trebuchet MS"/>
              <a:cs typeface="Trebuchet MS"/>
            </a:endParaRPr>
          </a:p>
          <a:p>
            <a:pPr>
              <a:lnSpc>
                <a:spcPct val="100000"/>
              </a:lnSpc>
              <a:spcBef>
                <a:spcPts val="1565"/>
              </a:spcBef>
            </a:pPr>
            <a:endParaRPr sz="3650">
              <a:latin typeface="Trebuchet MS"/>
              <a:cs typeface="Trebuchet MS"/>
            </a:endParaRPr>
          </a:p>
          <a:p>
            <a:pPr marL="12700">
              <a:lnSpc>
                <a:spcPct val="100000"/>
              </a:lnSpc>
            </a:pPr>
            <a:r>
              <a:rPr sz="3650" b="1" spc="-130" dirty="0">
                <a:latin typeface="Trebuchet MS"/>
                <a:cs typeface="Trebuchet MS"/>
              </a:rPr>
              <a:t>JAVACRIPT</a:t>
            </a:r>
            <a:endParaRPr sz="3650">
              <a:latin typeface="Trebuchet MS"/>
              <a:cs typeface="Trebuchet MS"/>
            </a:endParaRPr>
          </a:p>
        </p:txBody>
      </p:sp>
      <p:sp>
        <p:nvSpPr>
          <p:cNvPr id="16" name="object 16"/>
          <p:cNvSpPr txBox="1"/>
          <p:nvPr/>
        </p:nvSpPr>
        <p:spPr>
          <a:xfrm>
            <a:off x="12628746" y="4210556"/>
            <a:ext cx="3630295" cy="3868367"/>
          </a:xfrm>
          <a:prstGeom prst="rect">
            <a:avLst/>
          </a:prstGeom>
        </p:spPr>
        <p:txBody>
          <a:bodyPr vert="horz" wrap="square" lIns="0" tIns="122555" rIns="0" bIns="0" rtlCol="0">
            <a:spAutoFit/>
          </a:bodyPr>
          <a:lstStyle/>
          <a:p>
            <a:pPr marL="882650" marR="1062355" indent="-81280">
              <a:lnSpc>
                <a:spcPts val="3510"/>
              </a:lnSpc>
              <a:spcBef>
                <a:spcPts val="965"/>
              </a:spcBef>
            </a:pPr>
            <a:r>
              <a:rPr sz="3650" b="1" spc="-60" dirty="0">
                <a:latin typeface="Trebuchet MS"/>
                <a:cs typeface="Trebuchet MS"/>
              </a:rPr>
              <a:t>PYTHON </a:t>
            </a:r>
            <a:endParaRPr sz="3650" dirty="0">
              <a:latin typeface="Trebuchet MS"/>
              <a:cs typeface="Trebuchet MS"/>
            </a:endParaRPr>
          </a:p>
          <a:p>
            <a:pPr>
              <a:lnSpc>
                <a:spcPct val="100000"/>
              </a:lnSpc>
              <a:spcBef>
                <a:spcPts val="2290"/>
              </a:spcBef>
            </a:pPr>
            <a:endParaRPr lang="en-IN" sz="3650" dirty="0">
              <a:latin typeface="Trebuchet MS"/>
              <a:cs typeface="Trebuchet MS"/>
            </a:endParaRPr>
          </a:p>
          <a:p>
            <a:pPr>
              <a:lnSpc>
                <a:spcPct val="100000"/>
              </a:lnSpc>
              <a:spcBef>
                <a:spcPts val="2290"/>
              </a:spcBef>
            </a:pPr>
            <a:endParaRPr sz="3650" dirty="0">
              <a:latin typeface="Trebuchet MS"/>
              <a:cs typeface="Trebuchet MS"/>
            </a:endParaRPr>
          </a:p>
          <a:p>
            <a:pPr algn="ctr">
              <a:lnSpc>
                <a:spcPct val="100000"/>
              </a:lnSpc>
            </a:pPr>
            <a:r>
              <a:rPr lang="en-IN" sz="3600" b="1" spc="-10" dirty="0">
                <a:latin typeface="Trebuchet MS"/>
                <a:cs typeface="Trebuchet MS"/>
              </a:rPr>
              <a:t>NODE.JS</a:t>
            </a:r>
            <a:endParaRPr sz="3600" dirty="0">
              <a:latin typeface="Trebuchet MS"/>
              <a:cs typeface="Trebuchet MS"/>
            </a:endParaRPr>
          </a:p>
          <a:p>
            <a:pPr>
              <a:lnSpc>
                <a:spcPct val="100000"/>
              </a:lnSpc>
              <a:spcBef>
                <a:spcPts val="3745"/>
              </a:spcBef>
            </a:pPr>
            <a:endParaRPr sz="3600" dirty="0">
              <a:latin typeface="Trebuchet MS"/>
              <a:cs typeface="Trebuchet MS"/>
            </a:endParaRPr>
          </a:p>
        </p:txBody>
      </p:sp>
      <p:pic>
        <p:nvPicPr>
          <p:cNvPr id="11" name="Picture 10">
            <a:extLst>
              <a:ext uri="{FF2B5EF4-FFF2-40B4-BE49-F238E27FC236}">
                <a16:creationId xmlns:a16="http://schemas.microsoft.com/office/drawing/2014/main" id="{F0C9EA08-3E94-0C0E-291E-A7256F44BF9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915044" y="5927469"/>
            <a:ext cx="1428750" cy="16544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306862" y="-28648"/>
            <a:ext cx="1742138" cy="1031051"/>
          </a:xfrm>
          <a:prstGeom prst="rect">
            <a:avLst/>
          </a:prstGeom>
        </p:spPr>
        <p:txBody>
          <a:bodyPr vert="horz" wrap="square" lIns="0" tIns="15240" rIns="0" bIns="0" rtlCol="0">
            <a:spAutoFit/>
          </a:bodyPr>
          <a:lstStyle/>
          <a:p>
            <a:pPr marL="12700">
              <a:lnSpc>
                <a:spcPct val="100000"/>
              </a:lnSpc>
              <a:spcBef>
                <a:spcPts val="120"/>
              </a:spcBef>
            </a:pPr>
            <a:r>
              <a:rPr lang="en-IN" sz="6600" b="1" spc="-340" dirty="0">
                <a:solidFill>
                  <a:srgbClr val="156669"/>
                </a:solidFill>
                <a:latin typeface="Trebuchet MS"/>
                <a:cs typeface="Trebuchet MS"/>
              </a:rPr>
              <a:t>	</a:t>
            </a:r>
            <a:r>
              <a:rPr sz="6600" b="1" spc="-340" dirty="0">
                <a:solidFill>
                  <a:srgbClr val="156669"/>
                </a:solidFill>
                <a:latin typeface="Trebuchet MS"/>
                <a:cs typeface="Trebuchet MS"/>
              </a:rPr>
              <a:t>U</a:t>
            </a:r>
            <a:r>
              <a:rPr sz="6600" b="1" spc="260" dirty="0">
                <a:solidFill>
                  <a:srgbClr val="156669"/>
                </a:solidFill>
                <a:latin typeface="Trebuchet MS"/>
                <a:cs typeface="Trebuchet MS"/>
              </a:rPr>
              <a:t>I</a:t>
            </a:r>
            <a:endParaRPr sz="6600" dirty="0">
              <a:latin typeface="Trebuchet MS"/>
              <a:cs typeface="Trebuchet MS"/>
            </a:endParaRPr>
          </a:p>
        </p:txBody>
      </p:sp>
      <p:pic>
        <p:nvPicPr>
          <p:cNvPr id="8" name="Picture 7" descr="A screenshot of a computer&#10;&#10;AI-generated content may be incorrect.">
            <a:extLst>
              <a:ext uri="{FF2B5EF4-FFF2-40B4-BE49-F238E27FC236}">
                <a16:creationId xmlns:a16="http://schemas.microsoft.com/office/drawing/2014/main" id="{7B83A013-DDE9-7607-1C31-A6AB51D3D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 y="-28648"/>
            <a:ext cx="9891009" cy="5172147"/>
          </a:xfrm>
          <a:prstGeom prst="rect">
            <a:avLst/>
          </a:prstGeom>
        </p:spPr>
      </p:pic>
      <p:pic>
        <p:nvPicPr>
          <p:cNvPr id="10" name="Picture 9" descr="A screenshot of a computer screen&#10;&#10;AI-generated content may be incorrect.">
            <a:extLst>
              <a:ext uri="{FF2B5EF4-FFF2-40B4-BE49-F238E27FC236}">
                <a16:creationId xmlns:a16="http://schemas.microsoft.com/office/drawing/2014/main" id="{0849A1A1-4025-AAC0-B179-46F1E5C3B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715" y="5143499"/>
            <a:ext cx="10566295" cy="5267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1080" y="-50382"/>
            <a:ext cx="799465" cy="1017905"/>
          </a:xfrm>
          <a:prstGeom prst="rect">
            <a:avLst/>
          </a:prstGeom>
        </p:spPr>
        <p:txBody>
          <a:bodyPr vert="horz" wrap="square" lIns="0" tIns="13970" rIns="0" bIns="0" rtlCol="0">
            <a:spAutoFit/>
          </a:bodyPr>
          <a:lstStyle/>
          <a:p>
            <a:pPr marL="12700">
              <a:lnSpc>
                <a:spcPct val="100000"/>
              </a:lnSpc>
              <a:spcBef>
                <a:spcPts val="110"/>
              </a:spcBef>
            </a:pPr>
            <a:r>
              <a:rPr sz="6500" b="1" spc="-335" dirty="0">
                <a:solidFill>
                  <a:srgbClr val="156669"/>
                </a:solidFill>
                <a:latin typeface="Trebuchet MS"/>
                <a:cs typeface="Trebuchet MS"/>
              </a:rPr>
              <a:t>U</a:t>
            </a:r>
            <a:r>
              <a:rPr sz="6500" b="1" spc="254" dirty="0">
                <a:solidFill>
                  <a:srgbClr val="156669"/>
                </a:solidFill>
                <a:latin typeface="Trebuchet MS"/>
                <a:cs typeface="Trebuchet MS"/>
              </a:rPr>
              <a:t>I</a:t>
            </a:r>
            <a:endParaRPr sz="6500">
              <a:latin typeface="Trebuchet MS"/>
              <a:cs typeface="Trebuchet MS"/>
            </a:endParaRPr>
          </a:p>
        </p:txBody>
      </p:sp>
      <p:pic>
        <p:nvPicPr>
          <p:cNvPr id="6" name="Picture 5" descr="A screenshot of a computer screen&#10;&#10;AI-generated content may be incorrect.">
            <a:extLst>
              <a:ext uri="{FF2B5EF4-FFF2-40B4-BE49-F238E27FC236}">
                <a16:creationId xmlns:a16="http://schemas.microsoft.com/office/drawing/2014/main" id="{D780BEC0-1E7E-85AB-23C8-8336432C1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519"/>
            <a:ext cx="18288000" cy="9342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375</Words>
  <Application>Microsoft Office PowerPoint</Application>
  <PresentationFormat>Custom</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ADLaM Display</vt:lpstr>
      <vt:lpstr>Arial</vt:lpstr>
      <vt:lpstr>Arial Black</vt:lpstr>
      <vt:lpstr>Castellar</vt:lpstr>
      <vt:lpstr>DeepSeek-CJK-patch</vt:lpstr>
      <vt:lpstr>Lucida Sans</vt:lpstr>
      <vt:lpstr>Trebuchet MS</vt:lpstr>
      <vt:lpstr>Office Theme</vt:lpstr>
      <vt:lpstr>MedInsure </vt:lpstr>
      <vt:lpstr>PROBLEMSTATEMENT</vt:lpstr>
      <vt:lpstr>CHALLENGES</vt:lpstr>
      <vt:lpstr>SOLUTIONS</vt:lpstr>
      <vt:lpstr>INNOVATION</vt:lpstr>
      <vt:lpstr>ARCHITECTURE DIAGRAM</vt:lpstr>
      <vt:lpstr>TECHSTACK</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Illustrated Medical Center Presentation</dc:title>
  <dc:creator>Avneet Kaur</dc:creator>
  <cp:keywords>DAGk5p_psjE,BAGPVjDIybA,0</cp:keywords>
  <cp:lastModifiedBy>ADITYA KARANWAL</cp:lastModifiedBy>
  <cp:revision>2</cp:revision>
  <dcterms:created xsi:type="dcterms:W3CDTF">2025-04-20T16:58:14Z</dcterms:created>
  <dcterms:modified xsi:type="dcterms:W3CDTF">2025-04-20T18:08:10Z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2025-04-19T00:00:00Z</vt:filetime>
  </property>
  <property fmtid="{D5CDD505-2E9C-101B-9397-08002B2CF9AE}" pid="3" name="Creator">
    <vt:lpwstr>Canva</vt:lpwstr>
  </property>
  <property fmtid="{D5CDD505-2E9C-101B-9397-08002B2CF9AE}" pid="4" name="LastSaved">
    <vt:filetime>2025-04-20T00:00:00Z</vt:filetime>
  </property>
  <property fmtid="{D5CDD505-2E9C-101B-9397-08002B2CF9AE}" pid="5" name="Producer">
    <vt:lpwstr>3-Heights(TM) PDF Security Shell 4.8.25.2 (http://www.pdf-tools.com)</vt:lpwstr>
  </property>
</Properties>
</file>