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6" r:id="rId3"/>
    <p:sldId id="267" r:id="rId4"/>
    <p:sldId id="268" r:id="rId5"/>
    <p:sldId id="269" r:id="rId6"/>
    <p:sldId id="270" r:id="rId7"/>
    <p:sldId id="260" r:id="rId8"/>
    <p:sldId id="271" r:id="rId9"/>
    <p:sldId id="272" r:id="rId10"/>
    <p:sldId id="273" r:id="rId11"/>
    <p:sldId id="264" r:id="rId12"/>
    <p:sldId id="274" r:id="rId13"/>
    <p:sldId id="275" r:id="rId14"/>
    <p:sldId id="276" r:id="rId15"/>
    <p:sldId id="265" r:id="rId16"/>
    <p:sldId id="277" r:id="rId17"/>
    <p:sldId id="278" r:id="rId18"/>
    <p:sldId id="27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7778" autoAdjust="0"/>
  </p:normalViewPr>
  <p:slideViewPr>
    <p:cSldViewPr snapToGrid="0" snapToObjects="1">
      <p:cViewPr varScale="1">
        <p:scale>
          <a:sx n="87" d="100"/>
          <a:sy n="87" d="100"/>
        </p:scale>
        <p:origin x="-1330"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DC450F-A4CA-D740-B776-A40C57C2E1FF}"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0C5D6-3367-8346-B8AD-CE54D126CE44}" type="slidenum">
              <a:rPr lang="en-US" smtClean="0"/>
              <a:pPr/>
              <a:t>‹#›</a:t>
            </a:fld>
            <a:endParaRPr lang="en-US"/>
          </a:p>
        </p:txBody>
      </p:sp>
    </p:spTree>
    <p:extLst>
      <p:ext uri="{BB962C8B-B14F-4D97-AF65-F5344CB8AC3E}">
        <p14:creationId xmlns:p14="http://schemas.microsoft.com/office/powerpoint/2010/main" xmlns="" val="135119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DC450F-A4CA-D740-B776-A40C57C2E1FF}"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0C5D6-3367-8346-B8AD-CE54D126CE44}" type="slidenum">
              <a:rPr lang="en-US" smtClean="0"/>
              <a:pPr/>
              <a:t>‹#›</a:t>
            </a:fld>
            <a:endParaRPr lang="en-US"/>
          </a:p>
        </p:txBody>
      </p:sp>
    </p:spTree>
    <p:extLst>
      <p:ext uri="{BB962C8B-B14F-4D97-AF65-F5344CB8AC3E}">
        <p14:creationId xmlns:p14="http://schemas.microsoft.com/office/powerpoint/2010/main" xmlns="" val="2886703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DC450F-A4CA-D740-B776-A40C57C2E1FF}"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0C5D6-3367-8346-B8AD-CE54D126CE44}" type="slidenum">
              <a:rPr lang="en-US" smtClean="0"/>
              <a:pPr/>
              <a:t>‹#›</a:t>
            </a:fld>
            <a:endParaRPr lang="en-US"/>
          </a:p>
        </p:txBody>
      </p:sp>
    </p:spTree>
    <p:extLst>
      <p:ext uri="{BB962C8B-B14F-4D97-AF65-F5344CB8AC3E}">
        <p14:creationId xmlns:p14="http://schemas.microsoft.com/office/powerpoint/2010/main" xmlns="" val="2743195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DC450F-A4CA-D740-B776-A40C57C2E1FF}"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0C5D6-3367-8346-B8AD-CE54D126CE44}" type="slidenum">
              <a:rPr lang="en-US" smtClean="0"/>
              <a:pPr/>
              <a:t>‹#›</a:t>
            </a:fld>
            <a:endParaRPr lang="en-US"/>
          </a:p>
        </p:txBody>
      </p:sp>
    </p:spTree>
    <p:extLst>
      <p:ext uri="{BB962C8B-B14F-4D97-AF65-F5344CB8AC3E}">
        <p14:creationId xmlns:p14="http://schemas.microsoft.com/office/powerpoint/2010/main" xmlns="" val="320767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DC450F-A4CA-D740-B776-A40C57C2E1FF}"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0C5D6-3367-8346-B8AD-CE54D126CE44}" type="slidenum">
              <a:rPr lang="en-US" smtClean="0"/>
              <a:pPr/>
              <a:t>‹#›</a:t>
            </a:fld>
            <a:endParaRPr lang="en-US"/>
          </a:p>
        </p:txBody>
      </p:sp>
    </p:spTree>
    <p:extLst>
      <p:ext uri="{BB962C8B-B14F-4D97-AF65-F5344CB8AC3E}">
        <p14:creationId xmlns:p14="http://schemas.microsoft.com/office/powerpoint/2010/main" xmlns="" val="1098049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DC450F-A4CA-D740-B776-A40C57C2E1FF}"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0C5D6-3367-8346-B8AD-CE54D126CE44}" type="slidenum">
              <a:rPr lang="en-US" smtClean="0"/>
              <a:pPr/>
              <a:t>‹#›</a:t>
            </a:fld>
            <a:endParaRPr lang="en-US"/>
          </a:p>
        </p:txBody>
      </p:sp>
    </p:spTree>
    <p:extLst>
      <p:ext uri="{BB962C8B-B14F-4D97-AF65-F5344CB8AC3E}">
        <p14:creationId xmlns:p14="http://schemas.microsoft.com/office/powerpoint/2010/main" xmlns="" val="3461776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DC450F-A4CA-D740-B776-A40C57C2E1FF}" type="datetimeFigureOut">
              <a:rPr lang="en-US" smtClean="0"/>
              <a:pPr/>
              <a:t>8/31/2023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0C5D6-3367-8346-B8AD-CE54D126CE44}" type="slidenum">
              <a:rPr lang="en-US" smtClean="0"/>
              <a:pPr/>
              <a:t>‹#›</a:t>
            </a:fld>
            <a:endParaRPr lang="en-US"/>
          </a:p>
        </p:txBody>
      </p:sp>
    </p:spTree>
    <p:extLst>
      <p:ext uri="{BB962C8B-B14F-4D97-AF65-F5344CB8AC3E}">
        <p14:creationId xmlns:p14="http://schemas.microsoft.com/office/powerpoint/2010/main" xmlns="" val="1508347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DC450F-A4CA-D740-B776-A40C57C2E1FF}" type="datetimeFigureOut">
              <a:rPr lang="en-US" smtClean="0"/>
              <a:pPr/>
              <a:t>8/31/2023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0C5D6-3367-8346-B8AD-CE54D126CE44}" type="slidenum">
              <a:rPr lang="en-US" smtClean="0"/>
              <a:pPr/>
              <a:t>‹#›</a:t>
            </a:fld>
            <a:endParaRPr lang="en-US"/>
          </a:p>
        </p:txBody>
      </p:sp>
    </p:spTree>
    <p:extLst>
      <p:ext uri="{BB962C8B-B14F-4D97-AF65-F5344CB8AC3E}">
        <p14:creationId xmlns:p14="http://schemas.microsoft.com/office/powerpoint/2010/main" xmlns="" val="159566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C450F-A4CA-D740-B776-A40C57C2E1FF}" type="datetimeFigureOut">
              <a:rPr lang="en-US" smtClean="0"/>
              <a:pPr/>
              <a:t>8/31/2023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0C5D6-3367-8346-B8AD-CE54D126CE44}" type="slidenum">
              <a:rPr lang="en-US" smtClean="0"/>
              <a:pPr/>
              <a:t>‹#›</a:t>
            </a:fld>
            <a:endParaRPr lang="en-US"/>
          </a:p>
        </p:txBody>
      </p:sp>
    </p:spTree>
    <p:extLst>
      <p:ext uri="{BB962C8B-B14F-4D97-AF65-F5344CB8AC3E}">
        <p14:creationId xmlns:p14="http://schemas.microsoft.com/office/powerpoint/2010/main" xmlns="" val="1302085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DC450F-A4CA-D740-B776-A40C57C2E1FF}"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0C5D6-3367-8346-B8AD-CE54D126CE44}" type="slidenum">
              <a:rPr lang="en-US" smtClean="0"/>
              <a:pPr/>
              <a:t>‹#›</a:t>
            </a:fld>
            <a:endParaRPr lang="en-US"/>
          </a:p>
        </p:txBody>
      </p:sp>
    </p:spTree>
    <p:extLst>
      <p:ext uri="{BB962C8B-B14F-4D97-AF65-F5344CB8AC3E}">
        <p14:creationId xmlns:p14="http://schemas.microsoft.com/office/powerpoint/2010/main" xmlns="" val="3881316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DC450F-A4CA-D740-B776-A40C57C2E1FF}"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0C5D6-3367-8346-B8AD-CE54D126CE44}" type="slidenum">
              <a:rPr lang="en-US" smtClean="0"/>
              <a:pPr/>
              <a:t>‹#›</a:t>
            </a:fld>
            <a:endParaRPr lang="en-US"/>
          </a:p>
        </p:txBody>
      </p:sp>
    </p:spTree>
    <p:extLst>
      <p:ext uri="{BB962C8B-B14F-4D97-AF65-F5344CB8AC3E}">
        <p14:creationId xmlns:p14="http://schemas.microsoft.com/office/powerpoint/2010/main" xmlns="" val="267249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C450F-A4CA-D740-B776-A40C57C2E1FF}" type="datetimeFigureOut">
              <a:rPr lang="en-US" smtClean="0"/>
              <a:pPr/>
              <a:t>8/31/2023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0C5D6-3367-8346-B8AD-CE54D126CE44}" type="slidenum">
              <a:rPr lang="en-US" smtClean="0"/>
              <a:pPr/>
              <a:t>‹#›</a:t>
            </a:fld>
            <a:endParaRPr lang="en-US"/>
          </a:p>
        </p:txBody>
      </p:sp>
    </p:spTree>
    <p:extLst>
      <p:ext uri="{BB962C8B-B14F-4D97-AF65-F5344CB8AC3E}">
        <p14:creationId xmlns:p14="http://schemas.microsoft.com/office/powerpoint/2010/main" xmlns="" val="109000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600" b="1" dirty="0"/>
              <a:t>Hypothesis Testing Exercise</a:t>
            </a:r>
          </a:p>
        </p:txBody>
      </p:sp>
      <p:sp>
        <p:nvSpPr>
          <p:cNvPr id="3" name="Content Placeholder 2"/>
          <p:cNvSpPr>
            <a:spLocks noGrp="1"/>
          </p:cNvSpPr>
          <p:nvPr>
            <p:ph idx="1"/>
          </p:nvPr>
        </p:nvSpPr>
        <p:spPr>
          <a:xfrm>
            <a:off x="228600" y="990600"/>
            <a:ext cx="8610600" cy="5486400"/>
          </a:xfrm>
        </p:spPr>
        <p:txBody>
          <a:bodyPr>
            <a:normAutofit/>
          </a:bodyPr>
          <a:lstStyle/>
          <a:p>
            <a:pPr algn="just">
              <a:buNone/>
            </a:pPr>
            <a:r>
              <a:rPr lang="en-US" sz="2400" dirty="0"/>
              <a:t>     A F&amp;B manager wants to determine whether there is any significant difference in the diameter of the cutlet between two units. A randomly selected sample of cutlets was collected from both units and measured? Analyze the data and draw inferences at 5% significance level. Please state the assumptions and tests that you carried out to check validity of the assumptions.</a:t>
            </a:r>
          </a:p>
          <a:p>
            <a:pPr>
              <a:buNone/>
            </a:pPr>
            <a:endParaRPr lang="en-US" sz="2400" dirty="0"/>
          </a:p>
          <a:p>
            <a:pPr>
              <a:buNone/>
            </a:pPr>
            <a:endParaRPr lang="en-US" sz="2400" dirty="0"/>
          </a:p>
          <a:p>
            <a:pPr>
              <a:buNone/>
            </a:pPr>
            <a:r>
              <a:rPr lang="en-US" sz="2400" dirty="0"/>
              <a:t>     Minitab File : </a:t>
            </a:r>
            <a:r>
              <a:rPr lang="en-US" sz="2400" b="1" dirty="0"/>
              <a:t>Cutlets.mtw</a:t>
            </a:r>
            <a:endParaRPr lang="en-US" sz="2400" dirty="0"/>
          </a:p>
        </p:txBody>
      </p:sp>
    </p:spTree>
    <p:extLst>
      <p:ext uri="{BB962C8B-B14F-4D97-AF65-F5344CB8AC3E}">
        <p14:creationId xmlns:p14="http://schemas.microsoft.com/office/powerpoint/2010/main" xmlns="" val="907412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u="sng" dirty="0" smtClean="0"/>
              <a:t>Conclusion</a:t>
            </a:r>
            <a:endParaRPr lang="en-US" sz="2800" dirty="0"/>
          </a:p>
        </p:txBody>
      </p:sp>
      <p:sp>
        <p:nvSpPr>
          <p:cNvPr id="3" name="Content Placeholder 2"/>
          <p:cNvSpPr>
            <a:spLocks noGrp="1"/>
          </p:cNvSpPr>
          <p:nvPr>
            <p:ph idx="1"/>
          </p:nvPr>
        </p:nvSpPr>
        <p:spPr/>
        <p:txBody>
          <a:bodyPr>
            <a:normAutofit fontScale="85000" lnSpcReduction="20000"/>
          </a:bodyPr>
          <a:lstStyle/>
          <a:p>
            <a:r>
              <a:rPr lang="en-US" b="1" u="sng" dirty="0" smtClean="0"/>
              <a:t>Reject the null hypothesis: </a:t>
            </a:r>
            <a:r>
              <a:rPr lang="en-US" dirty="0" smtClean="0"/>
              <a:t>There is a significant difference in Turn Around Time (TAT) among the four laboratories.</a:t>
            </a:r>
          </a:p>
          <a:p>
            <a:endParaRPr lang="en-US" dirty="0" smtClean="0"/>
          </a:p>
          <a:p>
            <a:r>
              <a:rPr lang="en-US" dirty="0" smtClean="0"/>
              <a:t>In other words, the data provides strong evidence to suggest that at least one of the laboratories has a significantly different average TAT compared to the others. Further post hoc tests or </a:t>
            </a:r>
            <a:r>
              <a:rPr lang="en-US" dirty="0" err="1" smtClean="0"/>
              <a:t>pairwise</a:t>
            </a:r>
            <a:r>
              <a:rPr lang="en-US" dirty="0" smtClean="0"/>
              <a:t> comparisons can be conducted to determine which specific laboratories differ from each other, but the overall conclusion is that there is a statistically significant difference in TAT among these laboratories.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600" b="1" dirty="0"/>
              <a:t>Hypothesis Testing Exercise</a:t>
            </a:r>
          </a:p>
        </p:txBody>
      </p:sp>
      <p:sp>
        <p:nvSpPr>
          <p:cNvPr id="3" name="Content Placeholder 2"/>
          <p:cNvSpPr>
            <a:spLocks noGrp="1"/>
          </p:cNvSpPr>
          <p:nvPr>
            <p:ph idx="1"/>
          </p:nvPr>
        </p:nvSpPr>
        <p:spPr>
          <a:xfrm>
            <a:off x="228600" y="914400"/>
            <a:ext cx="8763000" cy="5715000"/>
          </a:xfrm>
        </p:spPr>
        <p:txBody>
          <a:bodyPr>
            <a:normAutofit/>
          </a:bodyPr>
          <a:lstStyle/>
          <a:p>
            <a:pPr>
              <a:buNone/>
            </a:pPr>
            <a:r>
              <a:rPr lang="en-US" sz="2000" dirty="0"/>
              <a:t>      Sales of products in four different regions is tabulated for males and females. Find if male-female buyer rations are similar across regions.</a:t>
            </a:r>
          </a:p>
        </p:txBody>
      </p:sp>
      <p:graphicFrame>
        <p:nvGraphicFramePr>
          <p:cNvPr id="4" name="Table 3"/>
          <p:cNvGraphicFramePr>
            <a:graphicFrameLocks noGrp="1"/>
          </p:cNvGraphicFramePr>
          <p:nvPr/>
        </p:nvGraphicFramePr>
        <p:xfrm>
          <a:off x="1371600" y="1981200"/>
          <a:ext cx="6096000" cy="111252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xmlns="" val="20000"/>
                    </a:ext>
                  </a:extLst>
                </a:gridCol>
                <a:gridCol w="1219200">
                  <a:extLst>
                    <a:ext uri="{9D8B030D-6E8A-4147-A177-3AD203B41FA5}">
                      <a16:colId xmlns:a16="http://schemas.microsoft.com/office/drawing/2014/main" xmlns="" val="20001"/>
                    </a:ext>
                  </a:extLst>
                </a:gridCol>
                <a:gridCol w="1219200">
                  <a:extLst>
                    <a:ext uri="{9D8B030D-6E8A-4147-A177-3AD203B41FA5}">
                      <a16:colId xmlns:a16="http://schemas.microsoft.com/office/drawing/2014/main" xmlns="" val="20002"/>
                    </a:ext>
                  </a:extLst>
                </a:gridCol>
                <a:gridCol w="1219200">
                  <a:extLst>
                    <a:ext uri="{9D8B030D-6E8A-4147-A177-3AD203B41FA5}">
                      <a16:colId xmlns:a16="http://schemas.microsoft.com/office/drawing/2014/main" xmlns="" val="20003"/>
                    </a:ext>
                  </a:extLst>
                </a:gridCol>
                <a:gridCol w="1219200">
                  <a:extLst>
                    <a:ext uri="{9D8B030D-6E8A-4147-A177-3AD203B41FA5}">
                      <a16:colId xmlns:a16="http://schemas.microsoft.com/office/drawing/2014/main" xmlns="" val="20004"/>
                    </a:ext>
                  </a:extLst>
                </a:gridCol>
              </a:tblGrid>
              <a:tr h="370840">
                <a:tc>
                  <a:txBody>
                    <a:bodyPr/>
                    <a:lstStyle/>
                    <a:p>
                      <a:endParaRPr lang="en-US" dirty="0"/>
                    </a:p>
                  </a:txBody>
                  <a:tcPr/>
                </a:tc>
                <a:tc>
                  <a:txBody>
                    <a:bodyPr/>
                    <a:lstStyle/>
                    <a:p>
                      <a:r>
                        <a:rPr lang="en-US" b="1" dirty="0"/>
                        <a:t>East</a:t>
                      </a:r>
                    </a:p>
                  </a:txBody>
                  <a:tcPr/>
                </a:tc>
                <a:tc>
                  <a:txBody>
                    <a:bodyPr/>
                    <a:lstStyle/>
                    <a:p>
                      <a:r>
                        <a:rPr lang="en-US" b="1" dirty="0"/>
                        <a:t>West</a:t>
                      </a:r>
                    </a:p>
                  </a:txBody>
                  <a:tcPr/>
                </a:tc>
                <a:tc>
                  <a:txBody>
                    <a:bodyPr/>
                    <a:lstStyle/>
                    <a:p>
                      <a:r>
                        <a:rPr lang="en-US" b="1" dirty="0"/>
                        <a:t>North</a:t>
                      </a:r>
                    </a:p>
                  </a:txBody>
                  <a:tcPr/>
                </a:tc>
                <a:tc>
                  <a:txBody>
                    <a:bodyPr/>
                    <a:lstStyle/>
                    <a:p>
                      <a:r>
                        <a:rPr lang="en-US" b="1" dirty="0"/>
                        <a:t>South</a:t>
                      </a:r>
                    </a:p>
                  </a:txBody>
                  <a:tcPr/>
                </a:tc>
                <a:extLst>
                  <a:ext uri="{0D108BD9-81ED-4DB2-BD59-A6C34878D82A}">
                    <a16:rowId xmlns:a16="http://schemas.microsoft.com/office/drawing/2014/main" xmlns="" val="10000"/>
                  </a:ext>
                </a:extLst>
              </a:tr>
              <a:tr h="370840">
                <a:tc>
                  <a:txBody>
                    <a:bodyPr/>
                    <a:lstStyle/>
                    <a:p>
                      <a:r>
                        <a:rPr lang="en-US" dirty="0"/>
                        <a:t>Males</a:t>
                      </a:r>
                    </a:p>
                  </a:txBody>
                  <a:tcPr/>
                </a:tc>
                <a:tc>
                  <a:txBody>
                    <a:bodyPr/>
                    <a:lstStyle/>
                    <a:p>
                      <a:r>
                        <a:rPr lang="en-US" dirty="0"/>
                        <a:t>50</a:t>
                      </a:r>
                    </a:p>
                  </a:txBody>
                  <a:tcPr/>
                </a:tc>
                <a:tc>
                  <a:txBody>
                    <a:bodyPr/>
                    <a:lstStyle/>
                    <a:p>
                      <a:r>
                        <a:rPr lang="en-US" dirty="0"/>
                        <a:t>142</a:t>
                      </a:r>
                    </a:p>
                  </a:txBody>
                  <a:tcPr/>
                </a:tc>
                <a:tc>
                  <a:txBody>
                    <a:bodyPr/>
                    <a:lstStyle/>
                    <a:p>
                      <a:r>
                        <a:rPr lang="en-US" dirty="0"/>
                        <a:t>131</a:t>
                      </a:r>
                    </a:p>
                  </a:txBody>
                  <a:tcPr/>
                </a:tc>
                <a:tc>
                  <a:txBody>
                    <a:bodyPr/>
                    <a:lstStyle/>
                    <a:p>
                      <a:r>
                        <a:rPr lang="en-US" dirty="0"/>
                        <a:t>70</a:t>
                      </a:r>
                    </a:p>
                  </a:txBody>
                  <a:tcPr/>
                </a:tc>
                <a:extLst>
                  <a:ext uri="{0D108BD9-81ED-4DB2-BD59-A6C34878D82A}">
                    <a16:rowId xmlns:a16="http://schemas.microsoft.com/office/drawing/2014/main" xmlns="" val="10001"/>
                  </a:ext>
                </a:extLst>
              </a:tr>
              <a:tr h="370840">
                <a:tc>
                  <a:txBody>
                    <a:bodyPr/>
                    <a:lstStyle/>
                    <a:p>
                      <a:r>
                        <a:rPr lang="en-US" dirty="0"/>
                        <a:t>Females</a:t>
                      </a:r>
                    </a:p>
                  </a:txBody>
                  <a:tcPr/>
                </a:tc>
                <a:tc>
                  <a:txBody>
                    <a:bodyPr/>
                    <a:lstStyle/>
                    <a:p>
                      <a:r>
                        <a:rPr lang="en-US" dirty="0"/>
                        <a:t>550</a:t>
                      </a:r>
                    </a:p>
                  </a:txBody>
                  <a:tcPr/>
                </a:tc>
                <a:tc>
                  <a:txBody>
                    <a:bodyPr/>
                    <a:lstStyle/>
                    <a:p>
                      <a:r>
                        <a:rPr lang="en-US" dirty="0"/>
                        <a:t>351</a:t>
                      </a:r>
                    </a:p>
                  </a:txBody>
                  <a:tcPr/>
                </a:tc>
                <a:tc>
                  <a:txBody>
                    <a:bodyPr/>
                    <a:lstStyle/>
                    <a:p>
                      <a:r>
                        <a:rPr lang="en-US" dirty="0"/>
                        <a:t>480</a:t>
                      </a:r>
                    </a:p>
                  </a:txBody>
                  <a:tcPr/>
                </a:tc>
                <a:tc>
                  <a:txBody>
                    <a:bodyPr/>
                    <a:lstStyle/>
                    <a:p>
                      <a:r>
                        <a:rPr lang="en-US" dirty="0"/>
                        <a:t>350</a:t>
                      </a:r>
                    </a:p>
                  </a:txBody>
                  <a:tcPr/>
                </a:tc>
                <a:extLst>
                  <a:ext uri="{0D108BD9-81ED-4DB2-BD59-A6C34878D82A}">
                    <a16:rowId xmlns:a16="http://schemas.microsoft.com/office/drawing/2014/main" xmlns="" val="10002"/>
                  </a:ext>
                </a:extLst>
              </a:tr>
            </a:tbl>
          </a:graphicData>
        </a:graphic>
      </p:graphicFrame>
      <p:sp>
        <p:nvSpPr>
          <p:cNvPr id="5" name="Rounded Rectangle 4"/>
          <p:cNvSpPr/>
          <p:nvPr/>
        </p:nvSpPr>
        <p:spPr>
          <a:xfrm>
            <a:off x="381000" y="3657600"/>
            <a:ext cx="2819400" cy="6858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H</a:t>
            </a:r>
            <a:r>
              <a:rPr lang="en-US" dirty="0"/>
              <a:t>0</a:t>
            </a:r>
            <a:endParaRPr lang="en-US" sz="2400" dirty="0"/>
          </a:p>
        </p:txBody>
      </p:sp>
      <p:sp>
        <p:nvSpPr>
          <p:cNvPr id="6" name="Rounded Rectangle 5"/>
          <p:cNvSpPr/>
          <p:nvPr/>
        </p:nvSpPr>
        <p:spPr>
          <a:xfrm>
            <a:off x="381000" y="4648200"/>
            <a:ext cx="2819400" cy="6858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H</a:t>
            </a:r>
            <a:r>
              <a:rPr lang="en-US" dirty="0"/>
              <a:t>a</a:t>
            </a:r>
            <a:endParaRPr lang="en-US" sz="2400" dirty="0"/>
          </a:p>
        </p:txBody>
      </p:sp>
      <p:sp>
        <p:nvSpPr>
          <p:cNvPr id="7" name="Right Arrow 6"/>
          <p:cNvSpPr/>
          <p:nvPr/>
        </p:nvSpPr>
        <p:spPr>
          <a:xfrm>
            <a:off x="3200400" y="3581400"/>
            <a:ext cx="3200400" cy="6858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buFont typeface="Arial" pitchFamily="34" charset="0"/>
              <a:buChar char="•"/>
            </a:pPr>
            <a:r>
              <a:rPr lang="en-US" dirty="0"/>
              <a:t> All proportions are equal</a:t>
            </a:r>
          </a:p>
        </p:txBody>
      </p:sp>
      <p:sp>
        <p:nvSpPr>
          <p:cNvPr id="8" name="Right Arrow 7"/>
          <p:cNvSpPr/>
          <p:nvPr/>
        </p:nvSpPr>
        <p:spPr>
          <a:xfrm>
            <a:off x="3200400" y="4648200"/>
            <a:ext cx="3200400" cy="6858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buFont typeface="Arial" pitchFamily="34" charset="0"/>
              <a:buChar char="•"/>
            </a:pPr>
            <a:r>
              <a:rPr lang="en-US" dirty="0"/>
              <a:t> Not all Proportions are equal</a:t>
            </a:r>
          </a:p>
        </p:txBody>
      </p:sp>
      <p:sp>
        <p:nvSpPr>
          <p:cNvPr id="9" name="Rounded Rectangle 8"/>
          <p:cNvSpPr/>
          <p:nvPr/>
        </p:nvSpPr>
        <p:spPr>
          <a:xfrm>
            <a:off x="6324600" y="3352800"/>
            <a:ext cx="2590800" cy="2133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buAutoNum type="arabicPeriod"/>
            </a:pPr>
            <a:r>
              <a:rPr lang="en-US" sz="2000" dirty="0"/>
              <a:t>Check p-value</a:t>
            </a:r>
          </a:p>
          <a:p>
            <a:pPr marL="342900" indent="-342900">
              <a:buAutoNum type="arabicPeriod"/>
            </a:pPr>
            <a:r>
              <a:rPr lang="en-US" sz="2000" dirty="0"/>
              <a:t>If p-Value &lt; alpha, we reject Null Hypothesis</a:t>
            </a:r>
          </a:p>
        </p:txBody>
      </p:sp>
      <p:sp>
        <p:nvSpPr>
          <p:cNvPr id="10" name="Cube 9"/>
          <p:cNvSpPr/>
          <p:nvPr/>
        </p:nvSpPr>
        <p:spPr>
          <a:xfrm>
            <a:off x="381000" y="5791200"/>
            <a:ext cx="3657600" cy="83820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Buyer Ratio.mtw</a:t>
            </a:r>
          </a:p>
        </p:txBody>
      </p:sp>
    </p:spTree>
    <p:extLst>
      <p:ext uri="{BB962C8B-B14F-4D97-AF65-F5344CB8AC3E}">
        <p14:creationId xmlns:p14="http://schemas.microsoft.com/office/powerpoint/2010/main" xmlns="" val="2926203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6670"/>
          </a:xfrm>
        </p:spPr>
        <p:txBody>
          <a:bodyPr>
            <a:normAutofit fontScale="90000"/>
          </a:bodyPr>
          <a:lstStyle/>
          <a:p>
            <a:r>
              <a:rPr lang="en-US" sz="2800" b="1" u="sng" dirty="0" smtClean="0"/>
              <a:t> chi-squared test</a:t>
            </a:r>
            <a:endParaRPr lang="en-US" sz="2800" b="1" u="sng" dirty="0"/>
          </a:p>
        </p:txBody>
      </p:sp>
      <p:pic>
        <p:nvPicPr>
          <p:cNvPr id="4" name="Content Placeholder 3" descr="4a.png"/>
          <p:cNvPicPr>
            <a:picLocks noGrp="1" noChangeAspect="1"/>
          </p:cNvPicPr>
          <p:nvPr>
            <p:ph idx="1"/>
          </p:nvPr>
        </p:nvPicPr>
        <p:blipFill>
          <a:blip r:embed="rId2"/>
          <a:stretch>
            <a:fillRect/>
          </a:stretch>
        </p:blipFill>
        <p:spPr>
          <a:xfrm>
            <a:off x="457200" y="2321169"/>
            <a:ext cx="8229600" cy="4299439"/>
          </a:xfrm>
        </p:spPr>
      </p:pic>
      <p:sp>
        <p:nvSpPr>
          <p:cNvPr id="5" name="TextBox 4"/>
          <p:cNvSpPr txBox="1"/>
          <p:nvPr/>
        </p:nvSpPr>
        <p:spPr>
          <a:xfrm>
            <a:off x="457200" y="677008"/>
            <a:ext cx="8097715" cy="1754326"/>
          </a:xfrm>
          <a:prstGeom prst="rect">
            <a:avLst/>
          </a:prstGeom>
          <a:noFill/>
        </p:spPr>
        <p:txBody>
          <a:bodyPr wrap="square" rtlCol="0">
            <a:spAutoFit/>
          </a:bodyPr>
          <a:lstStyle/>
          <a:p>
            <a:endParaRPr lang="en-IN" dirty="0" smtClean="0"/>
          </a:p>
          <a:p>
            <a:pPr algn="just">
              <a:buFont typeface="Arial" pitchFamily="34" charset="0"/>
              <a:buChar char="•"/>
            </a:pPr>
            <a:r>
              <a:rPr lang="en-US" dirty="0" smtClean="0"/>
              <a:t>The chi-squared test is used in statistics to determine if there is a significant association or relationship between two categorical variables</a:t>
            </a:r>
            <a:r>
              <a:rPr lang="en-US" dirty="0" smtClean="0"/>
              <a:t>.</a:t>
            </a:r>
          </a:p>
          <a:p>
            <a:endParaRPr lang="en-IN" dirty="0" smtClean="0"/>
          </a:p>
          <a:p>
            <a:pPr>
              <a:buFont typeface="Arial" pitchFamily="34" charset="0"/>
              <a:buChar char="•"/>
            </a:pPr>
            <a:r>
              <a:rPr lang="en-US" dirty="0" smtClean="0"/>
              <a:t>H0: All proportions are equal,  H1:  All proportions are not equal.</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4aa.png"/>
          <p:cNvPicPr>
            <a:picLocks noGrp="1" noChangeAspect="1"/>
          </p:cNvPicPr>
          <p:nvPr>
            <p:ph idx="1"/>
          </p:nvPr>
        </p:nvPicPr>
        <p:blipFill>
          <a:blip r:embed="rId2"/>
          <a:stretch>
            <a:fillRect/>
          </a:stretch>
        </p:blipFill>
        <p:spPr>
          <a:xfrm>
            <a:off x="666411" y="1645569"/>
            <a:ext cx="7811177" cy="443522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u="sng" dirty="0" smtClean="0"/>
              <a:t>Conclusion</a:t>
            </a:r>
            <a:endParaRPr lang="en-US" sz="2800" b="1" u="sng" dirty="0"/>
          </a:p>
        </p:txBody>
      </p:sp>
      <p:sp>
        <p:nvSpPr>
          <p:cNvPr id="3" name="Content Placeholder 2"/>
          <p:cNvSpPr>
            <a:spLocks noGrp="1"/>
          </p:cNvSpPr>
          <p:nvPr>
            <p:ph idx="1"/>
          </p:nvPr>
        </p:nvSpPr>
        <p:spPr>
          <a:xfrm>
            <a:off x="457200" y="1417638"/>
            <a:ext cx="8229600" cy="4525963"/>
          </a:xfrm>
        </p:spPr>
        <p:txBody>
          <a:bodyPr>
            <a:normAutofit fontScale="55000" lnSpcReduction="20000"/>
          </a:bodyPr>
          <a:lstStyle/>
          <a:p>
            <a:pPr>
              <a:buNone/>
            </a:pPr>
            <a:endParaRPr lang="en-US" dirty="0" smtClean="0"/>
          </a:p>
          <a:p>
            <a:r>
              <a:rPr lang="en-US" dirty="0" smtClean="0"/>
              <a:t>The p-value (0.6603094907091882) is greater than the significance level (alpha), which is typically set at 0.05.</a:t>
            </a:r>
          </a:p>
          <a:p>
            <a:endParaRPr lang="en-US" dirty="0" smtClean="0"/>
          </a:p>
          <a:p>
            <a:r>
              <a:rPr lang="en-US" dirty="0" smtClean="0"/>
              <a:t>When the p-value is greater than alpha, it suggests that you fail to reject the null hypothesis (H0). In other words, you do not have enough evidence to conclude that there is a significant difference in male-female buyer ratios across regions.</a:t>
            </a:r>
          </a:p>
          <a:p>
            <a:endParaRPr lang="en-US" dirty="0" smtClean="0"/>
          </a:p>
          <a:p>
            <a:r>
              <a:rPr lang="en-US" dirty="0" smtClean="0"/>
              <a:t>The chi-squared statistic (1.595945538661058) is relatively small, which further supports the lack of evidence for a significant difference.</a:t>
            </a:r>
          </a:p>
          <a:p>
            <a:endParaRPr lang="en-US" dirty="0" smtClean="0"/>
          </a:p>
          <a:p>
            <a:r>
              <a:rPr lang="en-US" dirty="0" smtClean="0"/>
              <a:t>Therefore, based on the output you provided, you would typically conclude that there is no significant difference in male-female buyer ratios across regions at the 0.05 significance level. In practical terms, this means that, with the data you have, you do not have enough evidence to suggest that the preferences of males and females significantly vary across the different regions.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600" b="1" dirty="0"/>
              <a:t>Hypothesis Testing Exercise</a:t>
            </a:r>
            <a:endParaRPr lang="en-US" sz="3600" dirty="0"/>
          </a:p>
        </p:txBody>
      </p:sp>
      <p:sp>
        <p:nvSpPr>
          <p:cNvPr id="3" name="Content Placeholder 2"/>
          <p:cNvSpPr>
            <a:spLocks noGrp="1"/>
          </p:cNvSpPr>
          <p:nvPr>
            <p:ph idx="1"/>
          </p:nvPr>
        </p:nvSpPr>
        <p:spPr>
          <a:xfrm>
            <a:off x="228600" y="990600"/>
            <a:ext cx="8763000" cy="5562600"/>
          </a:xfrm>
        </p:spPr>
        <p:txBody>
          <a:bodyPr>
            <a:normAutofit fontScale="92500" lnSpcReduction="10000"/>
          </a:bodyPr>
          <a:lstStyle/>
          <a:p>
            <a:pPr>
              <a:buNone/>
            </a:pPr>
            <a:r>
              <a:rPr lang="en-US" dirty="0"/>
              <a:t>     </a:t>
            </a:r>
            <a:r>
              <a:rPr lang="en-US" dirty="0" err="1"/>
              <a:t>TeleCall</a:t>
            </a:r>
            <a:r>
              <a:rPr lang="en-US" dirty="0"/>
              <a:t> uses 4 centers around the globe to process customer order forms. They audit a certain %  of the customer order forms. Any error in order form renders it defective and has to be reworked before processing.  The manager wants to check whether the defective %  varies by centre. Please analyze the data at </a:t>
            </a:r>
            <a:r>
              <a:rPr lang="en-US" i="1" dirty="0"/>
              <a:t>5% </a:t>
            </a:r>
            <a:r>
              <a:rPr lang="en-US" dirty="0"/>
              <a:t>significance level and help the manager draw appropriate </a:t>
            </a:r>
            <a:r>
              <a:rPr lang="en-US" dirty="0" smtClean="0"/>
              <a:t>inferences.</a:t>
            </a:r>
            <a:endParaRPr lang="en-US" dirty="0"/>
          </a:p>
          <a:p>
            <a:pPr>
              <a:buNone/>
            </a:pPr>
            <a:endParaRPr lang="en-US" dirty="0"/>
          </a:p>
          <a:p>
            <a:pPr>
              <a:buNone/>
            </a:pPr>
            <a:r>
              <a:rPr lang="en-US" dirty="0"/>
              <a:t>Minitab File: </a:t>
            </a:r>
            <a:r>
              <a:rPr lang="en-US" b="1" dirty="0"/>
              <a:t>CustomerOrderForm.mtw</a:t>
            </a:r>
            <a:endParaRPr lang="en-US" dirty="0"/>
          </a:p>
          <a:p>
            <a:pPr>
              <a:buNone/>
            </a:pPr>
            <a:r>
              <a:rPr lang="en-US" dirty="0"/>
              <a:t> </a:t>
            </a:r>
          </a:p>
          <a:p>
            <a:pPr>
              <a:buNone/>
            </a:pPr>
            <a:r>
              <a:rPr lang="en-US" dirty="0"/>
              <a:t>     </a:t>
            </a:r>
          </a:p>
        </p:txBody>
      </p:sp>
    </p:spTree>
    <p:extLst>
      <p:ext uri="{BB962C8B-B14F-4D97-AF65-F5344CB8AC3E}">
        <p14:creationId xmlns:p14="http://schemas.microsoft.com/office/powerpoint/2010/main" xmlns="" val="118970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931"/>
          </a:xfrm>
        </p:spPr>
        <p:txBody>
          <a:bodyPr>
            <a:normAutofit/>
          </a:bodyPr>
          <a:lstStyle/>
          <a:p>
            <a:r>
              <a:rPr lang="en-US" sz="2800" b="1" u="sng" dirty="0" smtClean="0"/>
              <a:t>chi-squared test</a:t>
            </a:r>
            <a:endParaRPr lang="en-US" sz="2800" b="1" u="sng" dirty="0"/>
          </a:p>
        </p:txBody>
      </p:sp>
      <p:pic>
        <p:nvPicPr>
          <p:cNvPr id="4" name="Content Placeholder 3" descr="5a.png"/>
          <p:cNvPicPr>
            <a:picLocks noGrp="1" noChangeAspect="1"/>
          </p:cNvPicPr>
          <p:nvPr>
            <p:ph idx="1"/>
          </p:nvPr>
        </p:nvPicPr>
        <p:blipFill>
          <a:blip r:embed="rId2"/>
          <a:stretch>
            <a:fillRect/>
          </a:stretch>
        </p:blipFill>
        <p:spPr>
          <a:xfrm>
            <a:off x="457200" y="2213308"/>
            <a:ext cx="8229600" cy="4073192"/>
          </a:xfrm>
        </p:spPr>
      </p:pic>
      <p:sp>
        <p:nvSpPr>
          <p:cNvPr id="5" name="TextBox 4"/>
          <p:cNvSpPr txBox="1"/>
          <p:nvPr/>
        </p:nvSpPr>
        <p:spPr>
          <a:xfrm>
            <a:off x="694592" y="949569"/>
            <a:ext cx="7992208" cy="923330"/>
          </a:xfrm>
          <a:prstGeom prst="rect">
            <a:avLst/>
          </a:prstGeom>
          <a:noFill/>
        </p:spPr>
        <p:txBody>
          <a:bodyPr wrap="square" rtlCol="0">
            <a:spAutoFit/>
          </a:bodyPr>
          <a:lstStyle/>
          <a:p>
            <a:pPr>
              <a:buFont typeface="Arial" pitchFamily="34" charset="0"/>
              <a:buChar char="•"/>
            </a:pPr>
            <a:r>
              <a:rPr lang="en-US" dirty="0" smtClean="0"/>
              <a:t>The chi-square statistic compares the size of any discrepancies between the expected results and the actual results, given the size of the sample and the number of variables in the relationship.</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5aa.png"/>
          <p:cNvPicPr>
            <a:picLocks noGrp="1" noChangeAspect="1"/>
          </p:cNvPicPr>
          <p:nvPr>
            <p:ph idx="1"/>
          </p:nvPr>
        </p:nvPicPr>
        <p:blipFill>
          <a:blip r:embed="rId2"/>
          <a:stretch>
            <a:fillRect/>
          </a:stretch>
        </p:blipFill>
        <p:spPr>
          <a:xfrm>
            <a:off x="457200" y="1820009"/>
            <a:ext cx="8229600" cy="4448906"/>
          </a:xfrm>
        </p:spPr>
      </p:pic>
      <p:sp>
        <p:nvSpPr>
          <p:cNvPr id="5" name="Title 4"/>
          <p:cNvSpPr>
            <a:spLocks noGrp="1"/>
          </p:cNvSpPr>
          <p:nvPr>
            <p:ph type="title"/>
          </p:nvPr>
        </p:nvSpPr>
        <p:spPr>
          <a:xfrm>
            <a:off x="457200" y="274638"/>
            <a:ext cx="8229600" cy="45719"/>
          </a:xfrm>
        </p:spPr>
        <p:txBody>
          <a:bodyPr>
            <a:normAutofit fontScale="90000"/>
          </a:bodyPr>
          <a:lstStyle/>
          <a:p>
            <a:endParaRPr lang="en-US" dirty="0"/>
          </a:p>
        </p:txBody>
      </p:sp>
      <p:sp>
        <p:nvSpPr>
          <p:cNvPr id="6" name="TextBox 5"/>
          <p:cNvSpPr txBox="1"/>
          <p:nvPr/>
        </p:nvSpPr>
        <p:spPr>
          <a:xfrm>
            <a:off x="307730" y="167054"/>
            <a:ext cx="8721969" cy="1477328"/>
          </a:xfrm>
          <a:prstGeom prst="rect">
            <a:avLst/>
          </a:prstGeom>
          <a:noFill/>
        </p:spPr>
        <p:txBody>
          <a:bodyPr wrap="square" rtlCol="0">
            <a:spAutoFit/>
          </a:bodyPr>
          <a:lstStyle/>
          <a:p>
            <a:pPr algn="just">
              <a:buFont typeface="Arial" pitchFamily="34" charset="0"/>
              <a:buChar char="•"/>
            </a:pPr>
            <a:r>
              <a:rPr lang="en-US" dirty="0" smtClean="0"/>
              <a:t>Null Hypothesis (H0): There is no significant difference in the defective percentage among the four centers.</a:t>
            </a:r>
          </a:p>
          <a:p>
            <a:pPr algn="just">
              <a:buFont typeface="Arial" pitchFamily="34" charset="0"/>
              <a:buChar char="•"/>
            </a:pPr>
            <a:endParaRPr lang="en-US" dirty="0" smtClean="0"/>
          </a:p>
          <a:p>
            <a:pPr algn="just">
              <a:buFont typeface="Arial" pitchFamily="34" charset="0"/>
              <a:buChar char="•"/>
            </a:pPr>
            <a:r>
              <a:rPr lang="en-US" dirty="0" smtClean="0"/>
              <a:t>Alternative Hypothesis (Ha): There is a significant difference in the defective percentage among the four </a:t>
            </a:r>
            <a:r>
              <a:rPr lang="en-US" dirty="0" err="1" smtClean="0"/>
              <a:t>centres</a:t>
            </a:r>
            <a:r>
              <a:rPr lang="en-US"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p-value, which is approximately 1.6452e-06 (or 0.0000016452). This is an extremely small p-value, much less than the common significance level of 0.05 (5%). Therefore, </a:t>
            </a:r>
            <a:r>
              <a:rPr lang="en-US" dirty="0" smtClean="0"/>
              <a:t>we would </a:t>
            </a:r>
            <a:r>
              <a:rPr lang="en-US" dirty="0" smtClean="0"/>
              <a:t>typically reject the null hypothesis at the 5% significance level.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normAutofit/>
          </a:bodyPr>
          <a:lstStyle/>
          <a:p>
            <a:r>
              <a:rPr lang="en-IN" sz="2800" dirty="0" smtClean="0"/>
              <a:t>Assumption 1</a:t>
            </a:r>
            <a:br>
              <a:rPr lang="en-IN" sz="2800" dirty="0" smtClean="0"/>
            </a:br>
            <a:r>
              <a:rPr lang="en-IN" sz="2800" dirty="0" smtClean="0"/>
              <a:t> </a:t>
            </a:r>
            <a:r>
              <a:rPr lang="en-IN" sz="2800" b="1" dirty="0" smtClean="0"/>
              <a:t>Shapiro-</a:t>
            </a:r>
            <a:r>
              <a:rPr lang="en-IN" sz="2800" b="1" dirty="0" err="1" smtClean="0"/>
              <a:t>Wilk</a:t>
            </a:r>
            <a:r>
              <a:rPr lang="en-IN" sz="2800" b="1" dirty="0" smtClean="0"/>
              <a:t> test for normality</a:t>
            </a:r>
            <a:endParaRPr lang="en-US" sz="2800" b="1" dirty="0"/>
          </a:p>
        </p:txBody>
      </p:sp>
      <p:sp>
        <p:nvSpPr>
          <p:cNvPr id="3" name="Subtitle 2"/>
          <p:cNvSpPr>
            <a:spLocks noGrp="1"/>
          </p:cNvSpPr>
          <p:nvPr>
            <p:ph type="subTitle" idx="1"/>
          </p:nvPr>
        </p:nvSpPr>
        <p:spPr>
          <a:xfrm>
            <a:off x="685800" y="1125415"/>
            <a:ext cx="7772400" cy="4021015"/>
          </a:xfrm>
        </p:spPr>
        <p:txBody>
          <a:bodyPr/>
          <a:lstStyle/>
          <a:p>
            <a:pPr algn="just">
              <a:buFont typeface="Arial" pitchFamily="34" charset="0"/>
              <a:buChar char="•"/>
            </a:pPr>
            <a:r>
              <a:rPr lang="en-US" sz="2000" dirty="0" smtClean="0">
                <a:solidFill>
                  <a:schemeClr val="tx1"/>
                </a:solidFill>
              </a:rPr>
              <a:t>The </a:t>
            </a:r>
            <a:r>
              <a:rPr lang="en-US" sz="2000" b="1" u="sng" dirty="0" smtClean="0">
                <a:solidFill>
                  <a:schemeClr val="tx1"/>
                </a:solidFill>
              </a:rPr>
              <a:t>Shapiro-</a:t>
            </a:r>
            <a:r>
              <a:rPr lang="en-US" sz="2000" b="1" u="sng" dirty="0" err="1" smtClean="0">
                <a:solidFill>
                  <a:schemeClr val="tx1"/>
                </a:solidFill>
              </a:rPr>
              <a:t>Wilk</a:t>
            </a:r>
            <a:r>
              <a:rPr lang="en-US" sz="2000" b="1" u="sng" dirty="0" smtClean="0">
                <a:solidFill>
                  <a:schemeClr val="tx1"/>
                </a:solidFill>
              </a:rPr>
              <a:t> test </a:t>
            </a:r>
            <a:r>
              <a:rPr lang="en-US" sz="2000" dirty="0" smtClean="0">
                <a:solidFill>
                  <a:schemeClr val="tx1"/>
                </a:solidFill>
              </a:rPr>
              <a:t>is a </a:t>
            </a:r>
            <a:r>
              <a:rPr lang="en-US" sz="2000" dirty="0" smtClean="0">
                <a:solidFill>
                  <a:schemeClr val="tx1"/>
                </a:solidFill>
              </a:rPr>
              <a:t>statistical test </a:t>
            </a:r>
            <a:r>
              <a:rPr lang="en-US" sz="2000" dirty="0" smtClean="0">
                <a:solidFill>
                  <a:schemeClr val="tx1"/>
                </a:solidFill>
              </a:rPr>
              <a:t>of the hypothesis that the distribution of the data as a whole deviates from a comparable normal </a:t>
            </a:r>
            <a:r>
              <a:rPr lang="en-US" sz="2000" dirty="0" smtClean="0">
                <a:solidFill>
                  <a:schemeClr val="tx1"/>
                </a:solidFill>
              </a:rPr>
              <a:t>distribution.</a:t>
            </a:r>
          </a:p>
          <a:p>
            <a:pPr algn="just">
              <a:buFont typeface="Arial" pitchFamily="34" charset="0"/>
              <a:buChar char="•"/>
            </a:pPr>
            <a:r>
              <a:rPr lang="en-US" sz="2000" dirty="0" smtClean="0">
                <a:solidFill>
                  <a:schemeClr val="tx1"/>
                </a:solidFill>
              </a:rPr>
              <a:t> </a:t>
            </a:r>
            <a:r>
              <a:rPr lang="en-US" sz="2000" dirty="0" smtClean="0">
                <a:solidFill>
                  <a:schemeClr val="tx1"/>
                </a:solidFill>
              </a:rPr>
              <a:t>If the test is non-significant (p&gt;. 05) it tells us that the distribution of the sample is not significantly different from a normal distribution</a:t>
            </a:r>
            <a:r>
              <a:rPr lang="en-US" sz="2000" dirty="0" smtClean="0"/>
              <a:t>.</a:t>
            </a:r>
          </a:p>
          <a:p>
            <a:pPr algn="just">
              <a:buFont typeface="Arial" pitchFamily="34" charset="0"/>
              <a:buChar char="•"/>
            </a:pPr>
            <a:endParaRPr lang="en-IN" sz="2000" dirty="0" smtClean="0"/>
          </a:p>
          <a:p>
            <a:pPr algn="just"/>
            <a:endParaRPr lang="en-US" sz="2000" dirty="0"/>
          </a:p>
        </p:txBody>
      </p:sp>
      <p:pic>
        <p:nvPicPr>
          <p:cNvPr id="5" name="Picture 4" descr="1a.png"/>
          <p:cNvPicPr>
            <a:picLocks noChangeAspect="1"/>
          </p:cNvPicPr>
          <p:nvPr/>
        </p:nvPicPr>
        <p:blipFill>
          <a:blip r:embed="rId2"/>
          <a:stretch>
            <a:fillRect/>
          </a:stretch>
        </p:blipFill>
        <p:spPr>
          <a:xfrm>
            <a:off x="158261" y="2954215"/>
            <a:ext cx="8739554" cy="371914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46331"/>
          </a:xfrm>
        </p:spPr>
        <p:txBody>
          <a:bodyPr>
            <a:normAutofit fontScale="90000"/>
          </a:bodyPr>
          <a:lstStyle/>
          <a:p>
            <a:r>
              <a:rPr lang="en-IN" sz="2800" b="1" dirty="0" smtClean="0"/>
              <a:t>Output of the assumption</a:t>
            </a:r>
            <a:endParaRPr lang="en-US" sz="2800" b="1" dirty="0"/>
          </a:p>
        </p:txBody>
      </p:sp>
      <p:pic>
        <p:nvPicPr>
          <p:cNvPr id="4" name="Content Placeholder 3" descr="1aa.png"/>
          <p:cNvPicPr>
            <a:picLocks noGrp="1" noChangeAspect="1"/>
          </p:cNvPicPr>
          <p:nvPr>
            <p:ph idx="1"/>
          </p:nvPr>
        </p:nvPicPr>
        <p:blipFill>
          <a:blip r:embed="rId2"/>
          <a:stretch>
            <a:fillRect/>
          </a:stretch>
        </p:blipFill>
        <p:spPr>
          <a:xfrm>
            <a:off x="677872" y="2752294"/>
            <a:ext cx="7102456" cy="4016088"/>
          </a:xfrm>
        </p:spPr>
      </p:pic>
      <p:sp>
        <p:nvSpPr>
          <p:cNvPr id="5" name="TextBox 4"/>
          <p:cNvSpPr txBox="1"/>
          <p:nvPr/>
        </p:nvSpPr>
        <p:spPr>
          <a:xfrm>
            <a:off x="263770" y="720969"/>
            <a:ext cx="8581292" cy="2031325"/>
          </a:xfrm>
          <a:prstGeom prst="rect">
            <a:avLst/>
          </a:prstGeom>
          <a:noFill/>
        </p:spPr>
        <p:txBody>
          <a:bodyPr wrap="square" rtlCol="0">
            <a:spAutoFit/>
          </a:bodyPr>
          <a:lstStyle/>
          <a:p>
            <a:pPr>
              <a:buFont typeface="Arial" pitchFamily="34" charset="0"/>
              <a:buChar char="•"/>
            </a:pPr>
            <a:r>
              <a:rPr lang="en-US" u="sng" dirty="0" smtClean="0"/>
              <a:t>Null Hypothesis (H0): </a:t>
            </a:r>
            <a:r>
              <a:rPr lang="en-US" dirty="0" smtClean="0"/>
              <a:t>There is no significant difference in the diameter of the cutlet between Unit A and Unit B.</a:t>
            </a:r>
          </a:p>
          <a:p>
            <a:pPr>
              <a:buFont typeface="Arial" pitchFamily="34" charset="0"/>
              <a:buChar char="•"/>
            </a:pPr>
            <a:r>
              <a:rPr lang="en-US" u="sng" dirty="0" smtClean="0"/>
              <a:t>Alternative Hypothesis (Ha): </a:t>
            </a:r>
            <a:r>
              <a:rPr lang="en-US" dirty="0" smtClean="0"/>
              <a:t>There is a significant difference in the diameter of the cutlet between Unit A and Unit B</a:t>
            </a:r>
            <a:r>
              <a:rPr lang="en-US" dirty="0" smtClean="0"/>
              <a:t>.</a:t>
            </a:r>
          </a:p>
          <a:p>
            <a:pPr>
              <a:buFont typeface="Arial" pitchFamily="34" charset="0"/>
              <a:buChar char="•"/>
            </a:pPr>
            <a:r>
              <a:rPr lang="en-IN" dirty="0" smtClean="0"/>
              <a:t>In this, </a:t>
            </a:r>
            <a:r>
              <a:rPr lang="en-IN" b="1" u="sng" dirty="0" smtClean="0"/>
              <a:t>Null Hypothesis is accepted</a:t>
            </a:r>
            <a:r>
              <a:rPr lang="en-IN" dirty="0" smtClean="0"/>
              <a:t>. This means there is no significant difference in the cutlet diameter between unit A and unit B.</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Assumption 2</a:t>
            </a:r>
            <a:r>
              <a:rPr lang="en-US" sz="2800" b="1" dirty="0" smtClean="0"/>
              <a:t/>
            </a:r>
            <a:br>
              <a:rPr lang="en-US" sz="2800" b="1" dirty="0" smtClean="0"/>
            </a:br>
            <a:r>
              <a:rPr lang="en-US" sz="2800" b="1" dirty="0" smtClean="0"/>
              <a:t>Two-sample t-test</a:t>
            </a:r>
            <a:endParaRPr lang="en-US" sz="2800" b="1" dirty="0"/>
          </a:p>
        </p:txBody>
      </p:sp>
      <p:sp>
        <p:nvSpPr>
          <p:cNvPr id="3" name="Content Placeholder 2"/>
          <p:cNvSpPr>
            <a:spLocks noGrp="1"/>
          </p:cNvSpPr>
          <p:nvPr>
            <p:ph idx="1"/>
          </p:nvPr>
        </p:nvSpPr>
        <p:spPr/>
        <p:txBody>
          <a:bodyPr>
            <a:normAutofit/>
          </a:bodyPr>
          <a:lstStyle/>
          <a:p>
            <a:r>
              <a:rPr lang="en-US" sz="2000" dirty="0" smtClean="0"/>
              <a:t>The two-sample t-test (also known as the independent samples t-test) is a method used to test whether the unknown population means of two groups are equal or not</a:t>
            </a:r>
            <a:r>
              <a:rPr lang="en-US" sz="2000" dirty="0" smtClean="0"/>
              <a:t>.</a:t>
            </a:r>
          </a:p>
          <a:p>
            <a:endParaRPr lang="en-IN" sz="2000" dirty="0" smtClean="0"/>
          </a:p>
          <a:p>
            <a:endParaRPr lang="en-IN" sz="2000" dirty="0" smtClean="0"/>
          </a:p>
          <a:p>
            <a:pPr>
              <a:buNone/>
            </a:pPr>
            <a:endParaRPr lang="en-US" sz="2000" dirty="0"/>
          </a:p>
        </p:txBody>
      </p:sp>
      <p:pic>
        <p:nvPicPr>
          <p:cNvPr id="4" name="Picture 3" descr="2a.png"/>
          <p:cNvPicPr>
            <a:picLocks noChangeAspect="1"/>
          </p:cNvPicPr>
          <p:nvPr/>
        </p:nvPicPr>
        <p:blipFill>
          <a:blip r:embed="rId2"/>
          <a:stretch>
            <a:fillRect/>
          </a:stretch>
        </p:blipFill>
        <p:spPr>
          <a:xfrm>
            <a:off x="457200" y="2760785"/>
            <a:ext cx="8229600" cy="39389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84785"/>
          </a:xfrm>
        </p:spPr>
        <p:txBody>
          <a:bodyPr>
            <a:normAutofit fontScale="90000"/>
          </a:bodyPr>
          <a:lstStyle/>
          <a:p>
            <a:r>
              <a:rPr lang="en-IN" sz="2800" b="1" u="sng" dirty="0" smtClean="0"/>
              <a:t>Output of the assumption</a:t>
            </a:r>
            <a:endParaRPr lang="en-US" sz="2800" b="1" u="sng" dirty="0"/>
          </a:p>
        </p:txBody>
      </p:sp>
      <p:pic>
        <p:nvPicPr>
          <p:cNvPr id="4" name="Content Placeholder 3" descr="2aa.png"/>
          <p:cNvPicPr>
            <a:picLocks noGrp="1" noChangeAspect="1"/>
          </p:cNvPicPr>
          <p:nvPr>
            <p:ph idx="1"/>
          </p:nvPr>
        </p:nvPicPr>
        <p:blipFill>
          <a:blip r:embed="rId2"/>
          <a:stretch>
            <a:fillRect/>
          </a:stretch>
        </p:blipFill>
        <p:spPr>
          <a:xfrm>
            <a:off x="457200" y="2356584"/>
            <a:ext cx="8229599" cy="4132140"/>
          </a:xfrm>
        </p:spPr>
      </p:pic>
      <p:sp>
        <p:nvSpPr>
          <p:cNvPr id="5" name="TextBox 4"/>
          <p:cNvSpPr txBox="1"/>
          <p:nvPr/>
        </p:nvSpPr>
        <p:spPr>
          <a:xfrm>
            <a:off x="1169377" y="6488724"/>
            <a:ext cx="6761285" cy="338554"/>
          </a:xfrm>
          <a:prstGeom prst="rect">
            <a:avLst/>
          </a:prstGeom>
          <a:noFill/>
        </p:spPr>
        <p:txBody>
          <a:bodyPr wrap="square" rtlCol="0">
            <a:spAutoFit/>
          </a:bodyPr>
          <a:lstStyle/>
          <a:p>
            <a:r>
              <a:rPr lang="en-US" sz="1600" dirty="0" smtClean="0"/>
              <a:t>T-statistic: 0.7228688704678063 P-value: 0.4722394724599501</a:t>
            </a:r>
            <a:endParaRPr lang="en-US" sz="1600" dirty="0"/>
          </a:p>
        </p:txBody>
      </p:sp>
      <p:sp>
        <p:nvSpPr>
          <p:cNvPr id="6" name="TextBox 5"/>
          <p:cNvSpPr txBox="1"/>
          <p:nvPr/>
        </p:nvSpPr>
        <p:spPr>
          <a:xfrm>
            <a:off x="457200" y="659423"/>
            <a:ext cx="8554914" cy="2308324"/>
          </a:xfrm>
          <a:prstGeom prst="rect">
            <a:avLst/>
          </a:prstGeom>
          <a:noFill/>
        </p:spPr>
        <p:txBody>
          <a:bodyPr wrap="square" rtlCol="0">
            <a:spAutoFit/>
          </a:bodyPr>
          <a:lstStyle/>
          <a:p>
            <a:pPr>
              <a:buFont typeface="Arial" pitchFamily="34" charset="0"/>
              <a:buChar char="•"/>
            </a:pPr>
            <a:r>
              <a:rPr lang="en-US" u="sng" dirty="0" smtClean="0"/>
              <a:t>Null Hypothesis (H0): </a:t>
            </a:r>
            <a:r>
              <a:rPr lang="en-US" dirty="0" smtClean="0"/>
              <a:t>There is no significant difference in the diameter of the cutlet between Unit A and Unit B.</a:t>
            </a:r>
          </a:p>
          <a:p>
            <a:pPr>
              <a:buFont typeface="Arial" pitchFamily="34" charset="0"/>
              <a:buChar char="•"/>
            </a:pPr>
            <a:r>
              <a:rPr lang="en-US" u="sng" dirty="0" smtClean="0"/>
              <a:t>Alternative Hypothesis (Ha): </a:t>
            </a:r>
            <a:r>
              <a:rPr lang="en-US" dirty="0" smtClean="0"/>
              <a:t>There is a significant difference in the diameter of the cutlet between Unit A and Unit B</a:t>
            </a:r>
            <a:r>
              <a:rPr lang="en-US" dirty="0" smtClean="0"/>
              <a:t>.</a:t>
            </a:r>
          </a:p>
          <a:p>
            <a:pPr>
              <a:buFont typeface="Arial" pitchFamily="34" charset="0"/>
              <a:buChar char="•"/>
            </a:pPr>
            <a:r>
              <a:rPr lang="en-IN" dirty="0" smtClean="0"/>
              <a:t>In this, </a:t>
            </a:r>
            <a:r>
              <a:rPr lang="en-IN" b="1" u="sng" dirty="0" smtClean="0"/>
              <a:t>Null Hypothesis is accepted</a:t>
            </a:r>
            <a:r>
              <a:rPr lang="en-IN" dirty="0" smtClean="0"/>
              <a:t>. This means there is no significant difference in the cutlet diameter between unit A and unit B.</a:t>
            </a:r>
            <a:endParaRPr lang="en-US" dirty="0" smtClean="0"/>
          </a:p>
          <a:p>
            <a:pPr>
              <a:buFont typeface="Arial" pitchFamily="34" charset="0"/>
              <a:buChar char="•"/>
            </a:pP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u="sng" dirty="0" smtClean="0"/>
              <a:t>C</a:t>
            </a:r>
            <a:r>
              <a:rPr lang="en-IN" sz="2800" b="1" u="sng" dirty="0" smtClean="0"/>
              <a:t>onclusion</a:t>
            </a:r>
            <a:endParaRPr lang="en-US" sz="2800" b="1" u="sng" dirty="0"/>
          </a:p>
        </p:txBody>
      </p:sp>
      <p:sp>
        <p:nvSpPr>
          <p:cNvPr id="3" name="Content Placeholder 2"/>
          <p:cNvSpPr>
            <a:spLocks noGrp="1"/>
          </p:cNvSpPr>
          <p:nvPr>
            <p:ph idx="1"/>
          </p:nvPr>
        </p:nvSpPr>
        <p:spPr/>
        <p:txBody>
          <a:bodyPr>
            <a:normAutofit/>
          </a:bodyPr>
          <a:lstStyle/>
          <a:p>
            <a:r>
              <a:rPr lang="en-US" sz="2400" dirty="0" smtClean="0"/>
              <a:t>Based on </a:t>
            </a:r>
            <a:r>
              <a:rPr lang="en-US" sz="2400" dirty="0" smtClean="0"/>
              <a:t>the above results</a:t>
            </a:r>
            <a:r>
              <a:rPr lang="en-US" sz="2400" dirty="0" smtClean="0"/>
              <a:t>, </a:t>
            </a:r>
            <a:r>
              <a:rPr lang="en-US" sz="2400" dirty="0" smtClean="0"/>
              <a:t>we can interpret </a:t>
            </a:r>
            <a:r>
              <a:rPr lang="en-US" sz="2400" dirty="0" smtClean="0"/>
              <a:t>as follows: </a:t>
            </a:r>
          </a:p>
          <a:p>
            <a:pPr>
              <a:buNone/>
            </a:pPr>
            <a:r>
              <a:rPr lang="en-US" sz="2400" dirty="0" smtClean="0"/>
              <a:t>     In </a:t>
            </a:r>
            <a:r>
              <a:rPr lang="en-US" sz="2400" dirty="0" smtClean="0"/>
              <a:t>simpler terms, the analysis suggests that the cutlet diameters in Unit A and Unit B are not significantly different from each other at the 5% significance level. The T-statistic being relatively small and the high p-value indicate that any observed difference in means is likely due to random variation rather than a true difference in the populations.</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sz="3600" b="1" dirty="0"/>
              <a:t>Hypothesis Testing Exercise</a:t>
            </a:r>
            <a:endParaRPr lang="en-US" sz="3600" dirty="0"/>
          </a:p>
        </p:txBody>
      </p:sp>
      <p:sp>
        <p:nvSpPr>
          <p:cNvPr id="3" name="Content Placeholder 2"/>
          <p:cNvSpPr>
            <a:spLocks noGrp="1"/>
          </p:cNvSpPr>
          <p:nvPr>
            <p:ph idx="1"/>
          </p:nvPr>
        </p:nvSpPr>
        <p:spPr>
          <a:xfrm>
            <a:off x="228600" y="1132070"/>
            <a:ext cx="8610600" cy="5083157"/>
          </a:xfrm>
        </p:spPr>
        <p:txBody>
          <a:bodyPr>
            <a:normAutofit fontScale="92500" lnSpcReduction="20000"/>
          </a:bodyPr>
          <a:lstStyle/>
          <a:p>
            <a:pPr algn="just">
              <a:buNone/>
            </a:pPr>
            <a:r>
              <a:rPr lang="en-US" sz="2800" dirty="0"/>
              <a:t>   A hospital wants to determine whether there is any difference in the average Turn Around Time (TAT) of reports of the laboratories on their preferred list. They collected a random sample and recorded TAT for reports of 4 laboratories. TAT is defined as sample collected to report dispatch.</a:t>
            </a:r>
          </a:p>
          <a:p>
            <a:pPr algn="just">
              <a:buNone/>
            </a:pPr>
            <a:r>
              <a:rPr lang="en-US" sz="2800" dirty="0"/>
              <a:t>   </a:t>
            </a:r>
          </a:p>
          <a:p>
            <a:pPr algn="just">
              <a:buNone/>
            </a:pPr>
            <a:r>
              <a:rPr lang="en-US" sz="2800" dirty="0"/>
              <a:t>  Analyze the data and determine whether there is any difference in average TAT among the different laboratories at 5% significance level.</a:t>
            </a:r>
          </a:p>
          <a:p>
            <a:pPr algn="just">
              <a:buNone/>
            </a:pPr>
            <a:r>
              <a:rPr lang="en-US" dirty="0"/>
              <a:t> </a:t>
            </a:r>
          </a:p>
          <a:p>
            <a:pPr>
              <a:buNone/>
            </a:pPr>
            <a:r>
              <a:rPr lang="en-US" dirty="0"/>
              <a:t> </a:t>
            </a:r>
          </a:p>
          <a:p>
            <a:pPr>
              <a:buNone/>
            </a:pPr>
            <a:r>
              <a:rPr lang="en-US" dirty="0"/>
              <a:t>    Minitab File: </a:t>
            </a:r>
            <a:r>
              <a:rPr lang="en-US" b="1" dirty="0"/>
              <a:t>LabTAT.mtw</a:t>
            </a:r>
            <a:endParaRPr lang="en-US" dirty="0"/>
          </a:p>
          <a:p>
            <a:pPr>
              <a:buNone/>
            </a:pPr>
            <a:endParaRPr lang="en-US" dirty="0"/>
          </a:p>
        </p:txBody>
      </p:sp>
    </p:spTree>
    <p:extLst>
      <p:ext uri="{BB962C8B-B14F-4D97-AF65-F5344CB8AC3E}">
        <p14:creationId xmlns:p14="http://schemas.microsoft.com/office/powerpoint/2010/main" xmlns="" val="228897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9423"/>
            <a:ext cx="8229600" cy="2116898"/>
          </a:xfrm>
        </p:spPr>
        <p:txBody>
          <a:bodyPr>
            <a:noAutofit/>
          </a:bodyPr>
          <a:lstStyle/>
          <a:p>
            <a:pPr algn="just"/>
            <a:r>
              <a:rPr lang="en-US" sz="2000" dirty="0" smtClean="0">
                <a:latin typeface="+mn-lt"/>
              </a:rPr>
              <a:t>To determine whether there is any difference in the average Turn Around Time (TAT) among the different laboratories, you can perform an analysis of variance (ANOVA) test. ANOVA is used to compare the means of three or more groups to </a:t>
            </a:r>
            <a:r>
              <a:rPr lang="en-US" sz="2000" dirty="0" smtClean="0">
                <a:latin typeface="+mn-lt"/>
              </a:rPr>
              <a:t>determine, if </a:t>
            </a:r>
            <a:r>
              <a:rPr lang="en-US" sz="2000" dirty="0" smtClean="0">
                <a:latin typeface="+mn-lt"/>
              </a:rPr>
              <a:t>there are statistically significant differences between them.</a:t>
            </a:r>
            <a:endParaRPr lang="en-US" sz="2000" dirty="0">
              <a:latin typeface="+mn-lt"/>
            </a:endParaRPr>
          </a:p>
        </p:txBody>
      </p:sp>
      <p:pic>
        <p:nvPicPr>
          <p:cNvPr id="4" name="Content Placeholder 3" descr="3a.png"/>
          <p:cNvPicPr>
            <a:picLocks noGrp="1" noChangeAspect="1"/>
          </p:cNvPicPr>
          <p:nvPr>
            <p:ph idx="1"/>
          </p:nvPr>
        </p:nvPicPr>
        <p:blipFill>
          <a:blip r:embed="rId2"/>
          <a:stretch>
            <a:fillRect/>
          </a:stretch>
        </p:blipFill>
        <p:spPr>
          <a:xfrm>
            <a:off x="457200" y="2776321"/>
            <a:ext cx="8229600" cy="3809089"/>
          </a:xfrm>
        </p:spPr>
      </p:pic>
      <p:sp>
        <p:nvSpPr>
          <p:cNvPr id="5" name="TextBox 4"/>
          <p:cNvSpPr txBox="1"/>
          <p:nvPr/>
        </p:nvSpPr>
        <p:spPr>
          <a:xfrm>
            <a:off x="3121269" y="254977"/>
            <a:ext cx="4317023" cy="523220"/>
          </a:xfrm>
          <a:prstGeom prst="rect">
            <a:avLst/>
          </a:prstGeom>
          <a:noFill/>
        </p:spPr>
        <p:txBody>
          <a:bodyPr wrap="square" rtlCol="0">
            <a:spAutoFit/>
          </a:bodyPr>
          <a:lstStyle/>
          <a:p>
            <a:r>
              <a:rPr lang="en-US" sz="2800" b="1" u="sng" dirty="0" smtClean="0">
                <a:latin typeface="+mj-lt"/>
              </a:rPr>
              <a:t>ANOVA </a:t>
            </a:r>
            <a:r>
              <a:rPr lang="en-US" sz="2800" b="1" u="sng" dirty="0" smtClean="0">
                <a:latin typeface="+mj-lt"/>
              </a:rPr>
              <a:t>Test</a:t>
            </a:r>
            <a:endParaRPr lang="en-US" sz="2800" b="1" u="sng"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638" y="-123092"/>
            <a:ext cx="8229600" cy="1143000"/>
          </a:xfrm>
        </p:spPr>
        <p:txBody>
          <a:bodyPr>
            <a:normAutofit/>
          </a:bodyPr>
          <a:lstStyle/>
          <a:p>
            <a:r>
              <a:rPr lang="en-IN" sz="2800" b="1" u="sng" dirty="0" smtClean="0"/>
              <a:t>Output of the assumption</a:t>
            </a:r>
            <a:endParaRPr lang="en-US" sz="2800" u="sng" dirty="0"/>
          </a:p>
        </p:txBody>
      </p:sp>
      <p:pic>
        <p:nvPicPr>
          <p:cNvPr id="4" name="Content Placeholder 3" descr="3aa.png"/>
          <p:cNvPicPr>
            <a:picLocks noGrp="1" noChangeAspect="1"/>
          </p:cNvPicPr>
          <p:nvPr>
            <p:ph idx="1"/>
          </p:nvPr>
        </p:nvPicPr>
        <p:blipFill>
          <a:blip r:embed="rId2"/>
          <a:stretch>
            <a:fillRect/>
          </a:stretch>
        </p:blipFill>
        <p:spPr>
          <a:xfrm>
            <a:off x="325315" y="2453054"/>
            <a:ext cx="8229600" cy="3611552"/>
          </a:xfrm>
        </p:spPr>
      </p:pic>
      <p:sp>
        <p:nvSpPr>
          <p:cNvPr id="5" name="TextBox 4"/>
          <p:cNvSpPr txBox="1"/>
          <p:nvPr/>
        </p:nvSpPr>
        <p:spPr>
          <a:xfrm>
            <a:off x="184638" y="1019908"/>
            <a:ext cx="8616461" cy="1200329"/>
          </a:xfrm>
          <a:prstGeom prst="rect">
            <a:avLst/>
          </a:prstGeom>
          <a:noFill/>
        </p:spPr>
        <p:txBody>
          <a:bodyPr wrap="square" rtlCol="0">
            <a:spAutoFit/>
          </a:bodyPr>
          <a:lstStyle/>
          <a:p>
            <a:r>
              <a:rPr lang="en-US" b="1" u="sng" dirty="0" smtClean="0"/>
              <a:t>Null Hypothesis (H0): </a:t>
            </a:r>
            <a:r>
              <a:rPr lang="en-US" dirty="0" smtClean="0"/>
              <a:t>There is no significant difference in the average TAT among the four laboratories.</a:t>
            </a:r>
          </a:p>
          <a:p>
            <a:r>
              <a:rPr lang="en-US" b="1" u="sng" dirty="0" smtClean="0"/>
              <a:t>Alternative Hypothesis (H1): </a:t>
            </a:r>
            <a:r>
              <a:rPr lang="en-US" dirty="0" smtClean="0"/>
              <a:t>There is a significant difference in the average TAT among the four laboratories.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618</TotalTime>
  <Words>1133</Words>
  <Application>Microsoft Office PowerPoint</Application>
  <PresentationFormat>On-screen Show (4:3)</PresentationFormat>
  <Paragraphs>88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Hypothesis Testing Exercise</vt:lpstr>
      <vt:lpstr>Assumption 1  Shapiro-Wilk test for normality</vt:lpstr>
      <vt:lpstr>Output of the assumption</vt:lpstr>
      <vt:lpstr>Assumption 2 Two-sample t-test</vt:lpstr>
      <vt:lpstr>Output of the assumption</vt:lpstr>
      <vt:lpstr>Conclusion</vt:lpstr>
      <vt:lpstr>Hypothesis Testing Exercise</vt:lpstr>
      <vt:lpstr>To determine whether there is any difference in the average Turn Around Time (TAT) among the different laboratories, you can perform an analysis of variance (ANOVA) test. ANOVA is used to compare the means of three or more groups to determine, if there are statistically significant differences between them.</vt:lpstr>
      <vt:lpstr>Output of the assumption</vt:lpstr>
      <vt:lpstr>Conclusion</vt:lpstr>
      <vt:lpstr>Hypothesis Testing Exercise</vt:lpstr>
      <vt:lpstr> chi-squared test</vt:lpstr>
      <vt:lpstr>Slide 13</vt:lpstr>
      <vt:lpstr>Conclusion</vt:lpstr>
      <vt:lpstr>Hypothesis Testing Exercise</vt:lpstr>
      <vt:lpstr>chi-squared test</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 Exercise</dc:title>
  <dc:creator>bharani kumar</dc:creator>
  <cp:lastModifiedBy>India</cp:lastModifiedBy>
  <cp:revision>51</cp:revision>
  <dcterms:created xsi:type="dcterms:W3CDTF">2015-11-14T12:07:48Z</dcterms:created>
  <dcterms:modified xsi:type="dcterms:W3CDTF">2023-08-31T12:54:47Z</dcterms:modified>
</cp:coreProperties>
</file>