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5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00448"/>
    <a:srgbClr val="363033"/>
    <a:srgbClr val="333399"/>
    <a:srgbClr val="4D4D4D"/>
    <a:srgbClr val="5F5F5F"/>
    <a:srgbClr val="777777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  <a:cs typeface="新細明體" charset="0"/>
              </a:defRPr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  <a:cs typeface="新細明體" charset="0"/>
              </a:defRPr>
            </a:lvl1pPr>
          </a:lstStyle>
          <a:p>
            <a:fld id="{4EFE630A-E125-344D-B24A-A40B51BF2A1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9516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5A436-3904-C14D-BD5F-C70C5A419FA3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A84E5-BA87-4B4C-980E-43BB00163B4C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D6F6D-ED06-C54E-A2C7-5E57A3056601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2BE7B-7762-284D-AC58-1CEB082D6BE9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2BE7B-7762-284D-AC58-1CEB082D6BE9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2BE7B-7762-284D-AC58-1CEB082D6BE9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2BE7B-7762-284D-AC58-1CEB082D6BE9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2BE7B-7762-284D-AC58-1CEB082D6BE9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2BE7B-7762-284D-AC58-1CEB082D6BE9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2BE7B-7762-284D-AC58-1CEB082D6BE9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A84E5-BA87-4B4C-980E-43BB00163B4C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F2264-145C-B44B-B6A6-E4583911458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451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F280D-74B2-904C-B865-A679CA41DF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82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AC03B-BEF7-3E42-AB9E-FB8930DEC8A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648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30EDF18-DE33-814F-A12E-0C364F2DED7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51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ABE4-33DE-9C47-A281-7C6601B69EE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765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9ABC-DEE3-C248-81B9-D765C6FDF57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475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D3C04-B5B0-4A45-B55A-ED0B95B394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43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59136-087F-F644-8FC1-6DCE982BB89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4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4689F-86D9-9843-9B58-A5F729483B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7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102F-21B4-304E-A355-77722154726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4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DC936-C7DD-BA4F-A619-67A027F373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69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7BB1D-8629-EC46-B781-1D331997BBB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374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0"/>
                <a:cs typeface="新細明體" charset="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0"/>
                <a:cs typeface="新細明體" charset="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0"/>
                <a:cs typeface="新細明體" charset="0"/>
              </a:defRPr>
            </a:lvl1pPr>
          </a:lstStyle>
          <a:p>
            <a:fld id="{D5760E6A-85B1-1747-B447-A9CED431203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" TargetMode="External"/><Relationship Id="rId4" Type="http://schemas.openxmlformats.org/officeDocument/2006/relationships/hyperlink" Target="http://www.elasticsearch.org/" TargetMode="External"/><Relationship Id="rId5" Type="http://schemas.openxmlformats.org/officeDocument/2006/relationships/hyperlink" Target="https://github.com/holograph/examples/tree/master/lucene-demo" TargetMode="External"/><Relationship Id="rId6" Type="http://schemas.openxmlformats.org/officeDocument/2006/relationships/hyperlink" Target="http://www.tomergabe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57200" y="4419600"/>
            <a:ext cx="83169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400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Introduction to Search Engines</a:t>
            </a:r>
            <a:endParaRPr lang="en-US" altLang="zh-TW" sz="4400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68312" y="5105400"/>
            <a:ext cx="624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with </a:t>
            </a:r>
            <a:r>
              <a:rPr lang="en-US" altLang="zh-TW" sz="2800" dirty="0" err="1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Lucene</a:t>
            </a:r>
            <a:r>
              <a:rPr lang="en-US" altLang="zh-TW" sz="2800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 and </a:t>
            </a:r>
            <a:r>
              <a:rPr lang="en-US" altLang="zh-TW" sz="2800" dirty="0" err="1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ElasticSearch</a:t>
            </a:r>
            <a:endParaRPr lang="en-US" altLang="zh-TW" sz="2800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57200" y="5715000"/>
            <a:ext cx="624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smtClean="0">
                <a:solidFill>
                  <a:schemeClr val="accent2"/>
                </a:solidFill>
                <a:ea typeface="新細明體" charset="0"/>
                <a:cs typeface="新細明體" charset="0"/>
              </a:rPr>
              <a:t>Tomer Gabel, newBrandAnalytics</a:t>
            </a:r>
            <a:endParaRPr lang="en-US" altLang="zh-TW" sz="2800" b="1" dirty="0">
              <a:solidFill>
                <a:schemeClr val="accent2"/>
              </a:solidFill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168400" y="5638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It’s demo time.</a:t>
            </a:r>
            <a:endParaRPr lang="en-US" altLang="zh-TW" sz="2400" dirty="0">
              <a:solidFill>
                <a:srgbClr val="4D4D4D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Crescendo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8560798" cy="60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altLang="zh-TW" sz="2800" dirty="0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Content:</a:t>
            </a:r>
            <a:endParaRPr lang="en-US" altLang="zh-TW" sz="2800" dirty="0" smtClean="0">
              <a:solidFill>
                <a:srgbClr val="4D4D4D"/>
              </a:solidFill>
              <a:ea typeface="新細明體" charset="0"/>
              <a:cs typeface="新細明體" charset="0"/>
            </a:endParaRPr>
          </a:p>
          <a:p>
            <a:pPr lvl="1">
              <a:buFont typeface="Wingdings" charset="0"/>
              <a:buChar char="§"/>
            </a:pP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Apache </a:t>
            </a:r>
            <a:r>
              <a:rPr lang="en-US" altLang="zh-TW" sz="2400" dirty="0" err="1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Lucene</a:t>
            </a: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: </a:t>
            </a: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  <a:hlinkClick r:id="rId3"/>
              </a:rPr>
              <a:t>http</a:t>
            </a:r>
            <a:r>
              <a:rPr lang="en-US" altLang="zh-TW" sz="2400" dirty="0">
                <a:solidFill>
                  <a:srgbClr val="4D4D4D"/>
                </a:solidFill>
                <a:ea typeface="新細明體" charset="0"/>
                <a:cs typeface="新細明體" charset="0"/>
                <a:hlinkClick r:id="rId3"/>
              </a:rPr>
              <a:t>://lucene.apache.org</a:t>
            </a: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  <a:hlinkClick r:id="rId3"/>
              </a:rPr>
              <a:t>/</a:t>
            </a:r>
            <a:endParaRPr lang="en-US" altLang="zh-TW" sz="2400" dirty="0" smtClean="0">
              <a:solidFill>
                <a:srgbClr val="4D4D4D"/>
              </a:solidFill>
              <a:ea typeface="新細明體" charset="0"/>
              <a:cs typeface="新細明體" charset="0"/>
            </a:endParaRPr>
          </a:p>
          <a:p>
            <a:pPr lvl="1">
              <a:buFont typeface="Wingdings" charset="0"/>
              <a:buChar char="§"/>
            </a:pP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Elastic Search: </a:t>
            </a: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  <a:hlinkClick r:id="rId4"/>
              </a:rPr>
              <a:t>http</a:t>
            </a:r>
            <a:r>
              <a:rPr lang="en-US" altLang="zh-TW" sz="2400" dirty="0">
                <a:solidFill>
                  <a:srgbClr val="4D4D4D"/>
                </a:solidFill>
                <a:ea typeface="新細明體" charset="0"/>
                <a:cs typeface="新細明體" charset="0"/>
                <a:hlinkClick r:id="rId4"/>
              </a:rPr>
              <a:t>://www.elasticsearch.org</a:t>
            </a: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  <a:hlinkClick r:id="rId4"/>
              </a:rPr>
              <a:t>/</a:t>
            </a:r>
            <a:endParaRPr lang="en-US" altLang="zh-TW" sz="2400" dirty="0" smtClean="0">
              <a:solidFill>
                <a:srgbClr val="4D4D4D"/>
              </a:solidFill>
              <a:ea typeface="新細明體" charset="0"/>
              <a:cs typeface="新細明體" charset="0"/>
            </a:endParaRPr>
          </a:p>
          <a:p>
            <a:pPr lvl="1">
              <a:buFont typeface="Wingdings" charset="0"/>
              <a:buChar char="§"/>
            </a:pP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Code </a:t>
            </a:r>
            <a:r>
              <a:rPr lang="en-US" altLang="zh-TW" sz="2400" dirty="0" err="1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samples:</a:t>
            </a:r>
            <a:r>
              <a:rPr lang="en-US" altLang="zh-TW" sz="2400" dirty="0" err="1" smtClean="0">
                <a:solidFill>
                  <a:srgbClr val="4D4D4D"/>
                </a:solidFill>
                <a:ea typeface="新細明體" charset="0"/>
                <a:cs typeface="新細明體" charset="0"/>
                <a:hlinkClick r:id="rId5"/>
              </a:rPr>
              <a:t>https</a:t>
            </a:r>
            <a:r>
              <a:rPr lang="en-US" altLang="zh-TW" sz="2400" dirty="0">
                <a:solidFill>
                  <a:srgbClr val="4D4D4D"/>
                </a:solidFill>
                <a:ea typeface="新細明體" charset="0"/>
                <a:cs typeface="新細明體" charset="0"/>
                <a:hlinkClick r:id="rId5"/>
              </a:rPr>
              <a:t>://github.com/holograph/examples/tree/master/lucene-</a:t>
            </a: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  <a:hlinkClick r:id="rId5"/>
              </a:rPr>
              <a:t>demo</a:t>
            </a:r>
            <a:endParaRPr lang="en-US" altLang="zh-TW" sz="2400" dirty="0" smtClean="0">
              <a:solidFill>
                <a:srgbClr val="4D4D4D"/>
              </a:solidFill>
              <a:ea typeface="新細明體" charset="0"/>
              <a:cs typeface="新細明體" charset="0"/>
            </a:endParaRPr>
          </a:p>
          <a:p>
            <a:pPr lvl="1">
              <a:buFont typeface="Wingdings" charset="0"/>
              <a:buChar char="§"/>
            </a:pP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PowerPoint template by </a:t>
            </a:r>
            <a:r>
              <a:rPr lang="en-US" altLang="zh-TW" sz="2400" dirty="0" err="1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SmileTemplates.com</a:t>
            </a:r>
            <a:endParaRPr lang="en-US" altLang="zh-TW" sz="2400" dirty="0">
              <a:solidFill>
                <a:srgbClr val="4D4D4D"/>
              </a:solidFill>
              <a:ea typeface="新細明體" charset="0"/>
              <a:cs typeface="新細明體" charset="0"/>
            </a:endParaRPr>
          </a:p>
          <a:p>
            <a:pPr lvl="1">
              <a:buFont typeface="Wingdings" charset="0"/>
              <a:buChar char="§"/>
            </a:pPr>
            <a:endParaRPr lang="en-US" altLang="zh-TW" sz="2800" dirty="0" smtClean="0">
              <a:solidFill>
                <a:srgbClr val="4D4D4D"/>
              </a:solidFill>
              <a:ea typeface="新細明體" charset="0"/>
              <a:cs typeface="新細明體" charset="0"/>
            </a:endParaRPr>
          </a:p>
          <a:p>
            <a:pPr>
              <a:buFont typeface="Wingdings" charset="0"/>
              <a:buChar char="§"/>
            </a:pPr>
            <a:r>
              <a:rPr lang="en-US" altLang="zh-TW" sz="2800" dirty="0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Thank you for your time!</a:t>
            </a:r>
          </a:p>
          <a:p>
            <a:pPr lvl="1">
              <a:buFont typeface="Wingdings" charset="0"/>
              <a:buChar char="§"/>
            </a:pPr>
            <a:r>
              <a:rPr lang="en-US" altLang="zh-TW" sz="2400" dirty="0" err="1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tomer@tomergabel.com</a:t>
            </a:r>
            <a:endParaRPr lang="en-US" altLang="zh-TW" sz="2400" dirty="0" smtClean="0">
              <a:solidFill>
                <a:srgbClr val="4D4D4D"/>
              </a:solidFill>
              <a:ea typeface="新細明體" charset="0"/>
              <a:cs typeface="新細明體" charset="0"/>
            </a:endParaRPr>
          </a:p>
          <a:p>
            <a:pPr lvl="1">
              <a:buFont typeface="Wingdings" charset="0"/>
              <a:buChar char="§"/>
            </a:pP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  <a:hlinkClick r:id="rId6"/>
              </a:rPr>
              <a:t>http://www.tomergabel.com</a:t>
            </a:r>
            <a:endParaRPr lang="en-US" altLang="zh-TW" sz="2400" dirty="0" smtClean="0">
              <a:solidFill>
                <a:srgbClr val="4D4D4D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Afterword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Overture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search engine is…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a document store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0000">
            <a:off x="2032992" y="1670699"/>
            <a:ext cx="508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4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Overture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0580000">
            <a:off x="4047285" y="2276224"/>
            <a:ext cx="4365348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Step 1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Tokenization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rcRect t="-8820" b="-88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226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-39275" b="-39275"/>
          <a:stretch>
            <a:fillRect/>
          </a:stretch>
        </p:blipFill>
        <p:spPr/>
      </p:pic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Overture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0580000">
            <a:off x="999940" y="1987021"/>
            <a:ext cx="2262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Step 2</a:t>
            </a:r>
          </a:p>
        </p:txBody>
      </p:sp>
      <p:sp>
        <p:nvSpPr>
          <p:cNvPr id="8" name="Rectangle 7"/>
          <p:cNvSpPr/>
          <p:nvPr/>
        </p:nvSpPr>
        <p:spPr>
          <a:xfrm rot="20580000">
            <a:off x="5550105" y="5035022"/>
            <a:ext cx="2916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2656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Overture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0580000">
            <a:off x="388774" y="4054901"/>
            <a:ext cx="233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Step </a:t>
            </a:r>
            <a:r>
              <a:rPr lang="he-IL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en-US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5257800"/>
            <a:ext cx="7391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 reverse index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1182" r="-1182"/>
          <a:stretch>
            <a:fillRect/>
          </a:stretch>
        </p:blipFill>
        <p:spPr>
          <a:xfrm>
            <a:off x="2971800" y="1905000"/>
            <a:ext cx="5638800" cy="3101123"/>
          </a:xfrm>
        </p:spPr>
      </p:pic>
    </p:spTree>
    <p:extLst>
      <p:ext uri="{BB962C8B-B14F-4D97-AF65-F5344CB8AC3E}">
        <p14:creationId xmlns:p14="http://schemas.microsoft.com/office/powerpoint/2010/main" val="182542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Overture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Term query</a:t>
            </a:r>
          </a:p>
          <a:p>
            <a:pPr lvl="1"/>
            <a:r>
              <a:rPr lang="en-US" sz="2800" dirty="0" smtClean="0"/>
              <a:t>Maps a term to its document</a:t>
            </a:r>
          </a:p>
          <a:p>
            <a:pPr lvl="1"/>
            <a:r>
              <a:rPr lang="en-US" sz="2800" dirty="0" smtClean="0"/>
              <a:t>Scoring is based on:</a:t>
            </a:r>
          </a:p>
          <a:p>
            <a:pPr lvl="2"/>
            <a:r>
              <a:rPr lang="en-US" sz="2400" dirty="0" smtClean="0"/>
              <a:t>Number of hits per document (TF)</a:t>
            </a:r>
          </a:p>
          <a:p>
            <a:pPr lvl="2"/>
            <a:r>
              <a:rPr lang="en-US" sz="2400" dirty="0" smtClean="0"/>
              <a:t>How “strong” a match is (IDF)</a:t>
            </a:r>
            <a:endParaRPr lang="en-US" sz="2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27854" b="-278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728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Overture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Boolean query</a:t>
            </a:r>
          </a:p>
          <a:p>
            <a:pPr lvl="1"/>
            <a:r>
              <a:rPr lang="en-US" sz="3200" dirty="0" smtClean="0"/>
              <a:t>Multiple </a:t>
            </a:r>
            <a:r>
              <a:rPr lang="en-US" sz="3200" i="1" dirty="0" smtClean="0"/>
              <a:t>clauses</a:t>
            </a:r>
            <a:endParaRPr lang="en-US" sz="3200" dirty="0" smtClean="0"/>
          </a:p>
          <a:p>
            <a:pPr lvl="1"/>
            <a:r>
              <a:rPr lang="en-US" sz="3200" dirty="0" smtClean="0"/>
              <a:t>Each match can:</a:t>
            </a:r>
          </a:p>
          <a:p>
            <a:pPr lvl="2"/>
            <a:r>
              <a:rPr lang="en-US" sz="2400" dirty="0" smtClean="0"/>
              <a:t>Include document (</a:t>
            </a:r>
            <a:r>
              <a:rPr lang="en-US" sz="2400" i="1" dirty="0" smtClean="0"/>
              <a:t>MUST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Affect score (</a:t>
            </a:r>
            <a:r>
              <a:rPr lang="en-US" sz="2400" i="1" dirty="0" smtClean="0"/>
              <a:t>SHOULD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Exclude document (</a:t>
            </a:r>
            <a:r>
              <a:rPr lang="en-US" sz="2400" i="1" dirty="0" smtClean="0"/>
              <a:t>MUST_NOT</a:t>
            </a:r>
            <a:r>
              <a:rPr lang="en-US" sz="2400" dirty="0" smtClean="0"/>
              <a:t>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735" t="-758" r="4661" b="5583"/>
          <a:stretch/>
        </p:blipFill>
        <p:spPr>
          <a:xfrm>
            <a:off x="4419600" y="2133600"/>
            <a:ext cx="4724400" cy="3596642"/>
          </a:xfrm>
        </p:spPr>
      </p:pic>
    </p:spTree>
    <p:extLst>
      <p:ext uri="{BB962C8B-B14F-4D97-AF65-F5344CB8AC3E}">
        <p14:creationId xmlns:p14="http://schemas.microsoft.com/office/powerpoint/2010/main" val="257032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Overture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Phrase query</a:t>
            </a:r>
            <a:endParaRPr lang="en-US" sz="3600" dirty="0" smtClean="0"/>
          </a:p>
          <a:p>
            <a:pPr lvl="1"/>
            <a:r>
              <a:rPr lang="en-US" sz="3200" dirty="0" smtClean="0"/>
              <a:t>All terms must appear </a:t>
            </a:r>
            <a:r>
              <a:rPr lang="en-US" sz="3200" i="1" dirty="0" smtClean="0"/>
              <a:t>near each other</a:t>
            </a:r>
          </a:p>
          <a:p>
            <a:pPr lvl="1"/>
            <a:r>
              <a:rPr lang="en-US" sz="3200" i="1" dirty="0" smtClean="0"/>
              <a:t>Slop</a:t>
            </a:r>
            <a:r>
              <a:rPr lang="en-US" sz="3200" dirty="0" smtClean="0"/>
              <a:t> is the maximum token “edit distance”</a:t>
            </a:r>
          </a:p>
          <a:p>
            <a:pPr lvl="1"/>
            <a:r>
              <a:rPr lang="en-US" sz="3200" dirty="0" smtClean="0"/>
              <a:t>Closer match = higher score</a:t>
            </a:r>
            <a:endParaRPr lang="en-US" sz="32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081" t="-161" r="7079" b="2775"/>
          <a:stretch/>
        </p:blipFill>
        <p:spPr>
          <a:xfrm>
            <a:off x="4419600" y="1600200"/>
            <a:ext cx="5057197" cy="4902215"/>
          </a:xfrm>
        </p:spPr>
      </p:pic>
    </p:spTree>
    <p:extLst>
      <p:ext uri="{BB962C8B-B14F-4D97-AF65-F5344CB8AC3E}">
        <p14:creationId xmlns:p14="http://schemas.microsoft.com/office/powerpoint/2010/main" val="339711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168400" y="5638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 smtClean="0">
                <a:solidFill>
                  <a:srgbClr val="4D4D4D"/>
                </a:solidFill>
                <a:ea typeface="新細明體" charset="0"/>
                <a:cs typeface="新細明體" charset="0"/>
              </a:rPr>
              <a:t>It’s demo time.</a:t>
            </a:r>
            <a:endParaRPr lang="en-US" altLang="zh-TW" sz="2400" dirty="0">
              <a:solidFill>
                <a:srgbClr val="4D4D4D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ja-JP" sz="3600" b="1" dirty="0" smtClean="0">
                <a:solidFill>
                  <a:srgbClr val="333333"/>
                </a:solidFill>
                <a:ea typeface="新細明體" charset="0"/>
                <a:cs typeface="新細明體" charset="0"/>
              </a:rPr>
              <a:t>Recitativo</a:t>
            </a:r>
            <a:endParaRPr lang="en-US" altLang="zh-TW" sz="3600" b="1" dirty="0">
              <a:solidFill>
                <a:srgbClr val="333333"/>
              </a:solidFill>
              <a:ea typeface="新細明體" charset="0"/>
              <a:cs typeface="新細明體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144000" cy="1674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ano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Piano.potx</Template>
  <TotalTime>752</TotalTime>
  <Words>190</Words>
  <Application>Microsoft Macintosh PowerPoint</Application>
  <PresentationFormat>On-screen Show (4:3)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Piano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Tomer Gabel</cp:lastModifiedBy>
  <cp:revision>41</cp:revision>
  <dcterms:created xsi:type="dcterms:W3CDTF">2009-01-05T15:07:26Z</dcterms:created>
  <dcterms:modified xsi:type="dcterms:W3CDTF">2012-09-05T10:28:47Z</dcterms:modified>
</cp:coreProperties>
</file>