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67" r:id="rId15"/>
    <p:sldId id="272" r:id="rId16"/>
    <p:sldId id="273" r:id="rId17"/>
    <p:sldId id="268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EC99-CA96-4F2A-A5E3-B8CE371233B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1CBF5-7867-4E3D-9694-76F0A7559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8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CBF5-7867-4E3D-9694-76F0A7559A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1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6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2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3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47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8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0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8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2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E7BC4-2D17-488C-BB10-D468203EE36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FE2891-509F-47E3-A7C5-DC501DE19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morganchase/quoru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china.com/technology/%E7%A7%91%E6%8A%80/34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perledger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tethalliance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24C84-15E3-4A12-8DF3-1991CA3F0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7200"/>
              <a:t>超级账本和企业以太坊联盟对比分析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1752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FAFBF-BCEC-49FE-A470-4DB4D8A5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案例</a:t>
            </a:r>
            <a:r>
              <a:rPr lang="en-US" altLang="zh-CN" sz="2400" b="1" dirty="0"/>
              <a:t>6--</a:t>
            </a:r>
            <a:r>
              <a:rPr lang="zh-CN" altLang="en-US" sz="2400" b="1" dirty="0"/>
              <a:t>易见供应链金融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767CC0-00BC-4C89-804A-C098132F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lnSpcReduction="10000"/>
          </a:bodyPr>
          <a:lstStyle/>
          <a:p>
            <a:r>
              <a:rPr lang="zh-CN" altLang="en-US" dirty="0"/>
              <a:t>物联网和区块链集成应用使数据可追踪，确保整个交易过程中资金的可视化和可控性，交易活动全程记录，金融机构能够快速识别认证的投资资金，并为贷后资金管理提供相关工具。</a:t>
            </a:r>
            <a:endParaRPr lang="en-US" sz="1600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DA03D71D-84C5-44F6-A94B-BA8826C76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1566263"/>
            <a:ext cx="6240990" cy="329212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4771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35BC9-EEE9-4C19-B3F8-275793D5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企业以太坊联盟介绍</a:t>
            </a:r>
          </a:p>
        </p:txBody>
      </p:sp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4612ADC1-A197-40DB-B44A-D9F791B81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3" y="2525243"/>
            <a:ext cx="5032377" cy="33126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DED676-C920-4F59-9EC3-329515AF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37" y="2838447"/>
            <a:ext cx="4804064" cy="31242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EEA</a:t>
            </a:r>
            <a:r>
              <a:rPr lang="zh-CN" altLang="en-US" dirty="0"/>
              <a:t>提供统一平台，让成员联合研发全球性的标准规范</a:t>
            </a:r>
            <a:endParaRPr lang="en-US" altLang="zh-CN" dirty="0"/>
          </a:p>
          <a:p>
            <a:r>
              <a:rPr lang="zh-CN" altLang="en-US" dirty="0"/>
              <a:t>企业级客户更加信赖基于标准的服务</a:t>
            </a:r>
            <a:endParaRPr lang="en-US" altLang="zh-CN" dirty="0"/>
          </a:p>
          <a:p>
            <a:r>
              <a:rPr lang="zh-CN" altLang="en-US" dirty="0"/>
              <a:t>促进产品与服务的互操作性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FB24470E-4A2D-4B46-8772-F83A89191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18" y="974724"/>
            <a:ext cx="8787491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8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3EF0DEBC-E19D-47D4-B890-FCA9B4B4B5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98675" y="974724"/>
            <a:ext cx="8709377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EBD3BDD2-1DFC-477F-879A-FEF6D796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081"/>
          <a:stretch/>
        </p:blipFill>
        <p:spPr>
          <a:xfrm>
            <a:off x="2279928" y="1196684"/>
            <a:ext cx="8946872" cy="44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2B84C16E-A669-4948-B833-A8DB043A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r="4983"/>
          <a:stretch/>
        </p:blipFill>
        <p:spPr>
          <a:xfrm>
            <a:off x="2683036" y="974724"/>
            <a:ext cx="8140655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58F81EC7-8059-44C9-8E17-F80F91217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r="5725"/>
          <a:stretch/>
        </p:blipFill>
        <p:spPr>
          <a:xfrm>
            <a:off x="2683036" y="974724"/>
            <a:ext cx="8140655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8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F4E3-6DD6-4703-A111-07A56CB1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企业以太坊联盟案例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0613D-8A2D-46D7-A5D4-A49B299F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j-lt"/>
              </a:rPr>
              <a:t>          企业以太坊联盟只是制定基于以太坊的架构与标准规范，给企业在运用以太坊时提供一定的指导，并不要求贡献源码。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       </a:t>
            </a:r>
            <a:r>
              <a:rPr lang="zh-CN" altLang="en-US" dirty="0">
                <a:latin typeface="+mj-lt"/>
              </a:rPr>
              <a:t> 摩根大通、微软主导的“企业以太坊”</a:t>
            </a:r>
            <a:r>
              <a:rPr lang="en-US" altLang="zh-CN" u="sng" dirty="0">
                <a:hlinkClick r:id="rId2"/>
              </a:rPr>
              <a:t> quorum</a:t>
            </a:r>
            <a:r>
              <a:rPr lang="zh-CN" altLang="en-US" dirty="0"/>
              <a:t>项目目前已经开源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r>
              <a:rPr lang="en-US" altLang="zh-CN" dirty="0"/>
              <a:t>https://github.com/jpmorganchase/quorum</a:t>
            </a:r>
          </a:p>
        </p:txBody>
      </p:sp>
    </p:spTree>
    <p:extLst>
      <p:ext uri="{BB962C8B-B14F-4D97-AF65-F5344CB8AC3E}">
        <p14:creationId xmlns:p14="http://schemas.microsoft.com/office/powerpoint/2010/main" val="75443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E8D78E46-BF32-4FB2-9B90-1EFE42F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/>
              <a:t>案例</a:t>
            </a:r>
            <a:r>
              <a:rPr lang="en-US" altLang="zh-CN" sz="2400" dirty="0"/>
              <a:t>1--Jasper-</a:t>
            </a:r>
            <a:r>
              <a:rPr lang="en-US" altLang="zh-CN" sz="2400" dirty="0" err="1"/>
              <a:t>Ubin</a:t>
            </a:r>
            <a:r>
              <a:rPr lang="zh-CN" altLang="en-US" sz="2400" dirty="0"/>
              <a:t>项目</a:t>
            </a:r>
            <a:endParaRPr lang="en-US" altLang="zh-CN" sz="24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C92757-6E7B-4C9D-9182-7D2DE4A6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666999"/>
            <a:ext cx="3333496" cy="31242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zh-CN" dirty="0"/>
              <a:t>Jasper-</a:t>
            </a:r>
            <a:r>
              <a:rPr lang="en-US" altLang="zh-CN" dirty="0" err="1"/>
              <a:t>Ubin</a:t>
            </a:r>
            <a:r>
              <a:rPr lang="zh-CN" altLang="en-US" dirty="0"/>
              <a:t>项目是埃森哲与摩根大通合作进行的，埃森哲和摩根大通分别支持加拿大</a:t>
            </a:r>
            <a:r>
              <a:rPr lang="en-US" altLang="zh-CN" dirty="0"/>
              <a:t>Corda</a:t>
            </a:r>
            <a:r>
              <a:rPr lang="zh-CN" altLang="en-US" dirty="0"/>
              <a:t>网络和新加坡</a:t>
            </a:r>
            <a:r>
              <a:rPr lang="en-US" altLang="zh-CN" dirty="0"/>
              <a:t>Quorum</a:t>
            </a:r>
            <a:r>
              <a:rPr lang="zh-CN" altLang="en-US" dirty="0"/>
              <a:t>网络的开发。</a:t>
            </a:r>
            <a:endParaRPr lang="en-US" altLang="zh-CN" dirty="0"/>
          </a:p>
          <a:p>
            <a:r>
              <a:rPr lang="zh-CN" altLang="en-US" dirty="0"/>
              <a:t>加拿大央行和新加坡金管局基于</a:t>
            </a:r>
            <a:r>
              <a:rPr lang="en-US" altLang="zh-CN" dirty="0"/>
              <a:t>Jasper-</a:t>
            </a:r>
            <a:r>
              <a:rPr lang="en-US" altLang="zh-CN" dirty="0" err="1"/>
              <a:t>Ubin</a:t>
            </a:r>
            <a:r>
              <a:rPr lang="zh-CN" altLang="en-US" dirty="0"/>
              <a:t>完成了跨境支付实验，并共同发表了一份报告</a:t>
            </a:r>
            <a:r>
              <a:rPr lang="en-US" altLang="zh-CN" dirty="0"/>
              <a:t>《Jasper-</a:t>
            </a:r>
            <a:r>
              <a:rPr lang="en-US" altLang="zh-CN" dirty="0" err="1"/>
              <a:t>Ubin</a:t>
            </a:r>
            <a:r>
              <a:rPr lang="zh-CN" altLang="en-US" dirty="0"/>
              <a:t>设计文件：使用分布式分类帐技术实现跨境高价值转移 </a:t>
            </a:r>
            <a:r>
              <a:rPr lang="en-US" altLang="zh-CN" dirty="0"/>
              <a:t>》</a:t>
            </a:r>
          </a:p>
        </p:txBody>
      </p:sp>
      <p:pic>
        <p:nvPicPr>
          <p:cNvPr id="5" name="内容占位符 4" descr="图片包含 文字, 地图&#10;&#10;描述已自动生成">
            <a:extLst>
              <a:ext uri="{FF2B5EF4-FFF2-40B4-BE49-F238E27FC236}">
                <a16:creationId xmlns:a16="http://schemas.microsoft.com/office/drawing/2014/main" id="{BAAF1620-5E9F-4051-ACD6-DE479874D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r="9771" b="1"/>
          <a:stretch/>
        </p:blipFill>
        <p:spPr>
          <a:xfrm>
            <a:off x="5262033" y="937652"/>
            <a:ext cx="6240990" cy="454934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214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4" name="标题 13">
            <a:extLst>
              <a:ext uri="{FF2B5EF4-FFF2-40B4-BE49-F238E27FC236}">
                <a16:creationId xmlns:a16="http://schemas.microsoft.com/office/drawing/2014/main" id="{0C5973EA-13B4-44A3-8688-3F597BA5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3680"/>
            <a:ext cx="10018713" cy="911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福布斯区块链榜单</a:t>
            </a:r>
            <a:endParaRPr lang="en-US" alt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5C7A782-5761-4B4C-B631-9A5CFF99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998133"/>
            <a:ext cx="4205289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日，福布斯发布了首份区块链 </a:t>
            </a:r>
            <a:r>
              <a:rPr lang="en-US" altLang="zh-CN" dirty="0">
                <a:hlinkClick r:id="rId3"/>
              </a:rPr>
              <a:t>50 </a:t>
            </a:r>
            <a:r>
              <a:rPr lang="zh-CN" altLang="en-US" dirty="0">
                <a:hlinkClick r:id="rId3"/>
              </a:rPr>
              <a:t>强</a:t>
            </a:r>
            <a:r>
              <a:rPr lang="en-US" altLang="zh-CN" dirty="0">
                <a:hlinkClick r:id="rId3"/>
              </a:rPr>
              <a:t>(Blockchain 50)</a:t>
            </a:r>
            <a:r>
              <a:rPr lang="zh-CN" altLang="en-US" dirty="0">
                <a:hlinkClick r:id="rId3"/>
              </a:rPr>
              <a:t>的榜单</a:t>
            </a:r>
            <a:r>
              <a:rPr lang="zh-CN" altLang="en-US" dirty="0"/>
              <a:t>，上榜的企业最低收入限额或估值达到 </a:t>
            </a:r>
            <a:r>
              <a:rPr lang="en-US" altLang="zh-CN" dirty="0"/>
              <a:t>10 </a:t>
            </a:r>
            <a:r>
              <a:rPr lang="zh-CN" altLang="en-US" dirty="0"/>
              <a:t>亿美元，且在美国有业务。</a:t>
            </a:r>
            <a:endParaRPr lang="en-US" altLang="zh-CN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5CE70B09-6767-4573-8843-52559158C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1145009"/>
            <a:ext cx="4744720" cy="562155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349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32" name="Rectangle 108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CC7289E-FB07-461B-95EB-FFEA05D48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032851"/>
              </p:ext>
            </p:extLst>
          </p:nvPr>
        </p:nvGraphicFramePr>
        <p:xfrm>
          <a:off x="643467" y="1001328"/>
          <a:ext cx="10905068" cy="4855347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1091599">
                  <a:extLst>
                    <a:ext uri="{9D8B030D-6E8A-4147-A177-3AD203B41FA5}">
                      <a16:colId xmlns:a16="http://schemas.microsoft.com/office/drawing/2014/main" val="3002038842"/>
                    </a:ext>
                  </a:extLst>
                </a:gridCol>
                <a:gridCol w="4965381">
                  <a:extLst>
                    <a:ext uri="{9D8B030D-6E8A-4147-A177-3AD203B41FA5}">
                      <a16:colId xmlns:a16="http://schemas.microsoft.com/office/drawing/2014/main" val="2835981511"/>
                    </a:ext>
                  </a:extLst>
                </a:gridCol>
                <a:gridCol w="4848088">
                  <a:extLst>
                    <a:ext uri="{9D8B030D-6E8A-4147-A177-3AD203B41FA5}">
                      <a16:colId xmlns:a16="http://schemas.microsoft.com/office/drawing/2014/main" val="1566240691"/>
                    </a:ext>
                  </a:extLst>
                </a:gridCol>
              </a:tblGrid>
              <a:tr h="786704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cap="all" spc="150">
                        <a:solidFill>
                          <a:schemeClr val="l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all" spc="150" dirty="0" err="1">
                          <a:solidFill>
                            <a:schemeClr val="lt1"/>
                          </a:solidFill>
                          <a:effectLst/>
                        </a:rPr>
                        <a:t>hyperledger</a:t>
                      </a:r>
                      <a:r>
                        <a:rPr lang="en-US" sz="16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（</a:t>
                      </a:r>
                      <a:r>
                        <a:rPr lang="zh-CN" altLang="en-US" sz="16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超级账本）</a:t>
                      </a:r>
                      <a:endParaRPr lang="zh-CN" altLang="en-US" sz="16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Enterprise Ethereum Alliance（</a:t>
                      </a:r>
                      <a:r>
                        <a:rPr lang="zh-CN" altLang="en-US" sz="16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企业以太坊联盟）</a:t>
                      </a:r>
                      <a:endParaRPr lang="zh-CN" altLang="en-US" sz="1600" b="0" i="0" u="none" strike="noStrike" cap="all" spc="150">
                        <a:solidFill>
                          <a:schemeClr val="l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1194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官网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sng" strike="noStrike" cap="none" spc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https://www.hyperledger.org</a:t>
                      </a:r>
                      <a:endParaRPr lang="en-US" sz="1300" b="0" i="0" u="sng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sng" strike="noStrike" cap="none" spc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https://entethalliance.org/</a:t>
                      </a:r>
                      <a:endParaRPr lang="en-US" sz="1300" b="0" i="0" u="sng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952520"/>
                  </a:ext>
                </a:extLst>
              </a:tr>
              <a:tr h="6966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成立时间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altLang="zh-C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月，由</a:t>
                      </a: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Linux</a:t>
                      </a: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基金会牵头，</a:t>
                      </a:r>
                      <a:r>
                        <a:rPr lang="en-US" altLang="zh-C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IBM、</a:t>
                      </a: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英特尔</a:t>
                      </a: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思科等共同宣布了</a:t>
                      </a: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Hyperledger</a:t>
                      </a: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项目成立。</a:t>
                      </a:r>
                      <a:endParaRPr lang="zh-CN" alt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日，摩根大通、微软、英特尔联合其它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家知名公司在纽约成立了企业以太坊联盟。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563591"/>
                  </a:ext>
                </a:extLst>
              </a:tr>
              <a:tr h="108697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hyperledger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是一个旨在推动区块链跨行业应用的开源项目。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EEA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致力于构建、推广和支持基于以太坊技术的最优应用、开放标准和开源参考架构，</a:t>
                      </a:r>
                      <a:b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通过合作开发标准和技术，让企业得以快速部署企业区块链技术平台。</a:t>
                      </a:r>
                      <a:endParaRPr lang="zh-CN" alt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02504"/>
                  </a:ext>
                </a:extLst>
              </a:tr>
              <a:tr h="6966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成员数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官网展示</a:t>
                      </a:r>
                      <a:b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个高级会员，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187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个普通会员，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个合作伙伴，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个合作院校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官网展示</a:t>
                      </a:r>
                      <a:b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262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家企业会员，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1400+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独立会员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3423"/>
                  </a:ext>
                </a:extLst>
              </a:tr>
              <a:tr h="108697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主要成员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IBM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、英特尔、思科、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JP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摩根、荷兰银行、埃森哲、澳新银行、纽约梅隆银行、德意志交易所集团、富士通、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Guardtime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、红帽、美国道富银行、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SWIFT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VMware</a:t>
                      </a:r>
                      <a:r>
                        <a:rPr lang="zh-CN" alt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和富国银行等</a:t>
                      </a:r>
                      <a:endParaRPr lang="zh-CN" alt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微软、英特尔、摩根大通、埃森哲、西班牙桑坦德银行、英国石油公司、瑞信集团、</a:t>
                      </a:r>
                      <a:b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瑞银集团、西班牙桑坦德银行、西班牙外换银行（</a:t>
                      </a:r>
                      <a:r>
                        <a:rPr lang="en-US" altLang="zh-C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BBVA</a:t>
                      </a: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）、荷兰国际（</a:t>
                      </a:r>
                      <a:r>
                        <a:rPr lang="en-US" altLang="zh-C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ING</a:t>
                      </a:r>
                      <a:r>
                        <a:rPr lang="zh-CN" alt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）、纽约梅隆银行等</a:t>
                      </a:r>
                      <a:endParaRPr lang="zh-CN" alt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5121" marR="135121" marT="135121" marB="1351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56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833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DF3896-B217-4EA9-AF3E-49841EC069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13360"/>
            <a:ext cx="4419600" cy="60960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64217C6-E46B-4F77-8119-8E32CEA30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0" y="213360"/>
            <a:ext cx="4856480" cy="6096000"/>
          </a:xfrm>
        </p:spPr>
      </p:pic>
    </p:spTree>
    <p:extLst>
      <p:ext uri="{BB962C8B-B14F-4D97-AF65-F5344CB8AC3E}">
        <p14:creationId xmlns:p14="http://schemas.microsoft.com/office/powerpoint/2010/main" val="756758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020BF2A-8F7F-405D-B9F2-C70E62189B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13361"/>
            <a:ext cx="4612640" cy="6111502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CA9809F-A7E8-4F0B-B8F4-01A7F8BFA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213360"/>
            <a:ext cx="4744720" cy="6111502"/>
          </a:xfrm>
        </p:spPr>
      </p:pic>
    </p:spTree>
    <p:extLst>
      <p:ext uri="{BB962C8B-B14F-4D97-AF65-F5344CB8AC3E}">
        <p14:creationId xmlns:p14="http://schemas.microsoft.com/office/powerpoint/2010/main" val="161715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C0A5BC6-D52E-40FB-B29D-234A902B8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648931"/>
            <a:ext cx="2812387" cy="5142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zh-CN" sz="2400" dirty="0"/>
              <a:t>50</a:t>
            </a:r>
            <a:r>
              <a:rPr lang="zh-CN" altLang="en-US" sz="2400" dirty="0"/>
              <a:t>强企业中有</a:t>
            </a:r>
            <a:r>
              <a:rPr lang="en-US" altLang="zh-CN" sz="2400" dirty="0"/>
              <a:t>22</a:t>
            </a:r>
            <a:r>
              <a:rPr lang="zh-CN" altLang="en-US" sz="2400" dirty="0"/>
              <a:t>家使用了以太坊，</a:t>
            </a:r>
            <a:r>
              <a:rPr lang="en-US" altLang="zh-CN" sz="2400" dirty="0"/>
              <a:t>21</a:t>
            </a:r>
            <a:r>
              <a:rPr lang="zh-CN" altLang="en-US" sz="2400" dirty="0"/>
              <a:t>家使用了</a:t>
            </a:r>
            <a:r>
              <a:rPr lang="en-US" altLang="zh-CN" sz="2400" dirty="0"/>
              <a:t>fabric</a:t>
            </a:r>
            <a:r>
              <a:rPr lang="zh-CN" altLang="en-US" sz="2400" dirty="0"/>
              <a:t>，并且几乎所有公司都会搭建多个区块链技术平台。尽管这些公司最终可能会专注于开发一种单一的技术，例如蚂蚁金服或甲骨文。</a:t>
            </a:r>
            <a:endParaRPr lang="en-US" altLang="zh-CN" sz="2400" dirty="0"/>
          </a:p>
        </p:txBody>
      </p: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内容占位符 5" descr="图片包含 屏幕截图&#10;&#10;描述已自动生成">
            <a:extLst>
              <a:ext uri="{FF2B5EF4-FFF2-40B4-BE49-F238E27FC236}">
                <a16:creationId xmlns:a16="http://schemas.microsoft.com/office/drawing/2014/main" id="{887C0775-3F0B-4672-8DD9-6FCA2DBB9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" b="-1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5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F78AD1-093E-4BCF-A975-A52604B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对比分析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B1C64F-E004-42B0-A05B-760B4368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超级账本项目中使用最多的是</a:t>
            </a:r>
            <a:r>
              <a:rPr lang="en-US" altLang="zh-CN" dirty="0"/>
              <a:t>fabric</a:t>
            </a:r>
            <a:r>
              <a:rPr lang="zh-CN" altLang="en-US" dirty="0"/>
              <a:t>区块链框架，企业以太坊联盟主要是基于以太坊的改造，这两个组织并没有竞争关系，并且在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月已经开始合作。基于以太坊的项目</a:t>
            </a:r>
            <a:r>
              <a:rPr lang="en-US" altLang="zh-CN" dirty="0"/>
              <a:t>burrow</a:t>
            </a:r>
            <a:r>
              <a:rPr lang="zh-CN" altLang="en-US" dirty="0"/>
              <a:t>也已经加入超级账本，</a:t>
            </a:r>
            <a:r>
              <a:rPr lang="en-US" altLang="zh-CN" dirty="0"/>
              <a:t>fabric</a:t>
            </a:r>
            <a:r>
              <a:rPr lang="zh-CN" altLang="en-US" dirty="0"/>
              <a:t>也在集成</a:t>
            </a:r>
            <a:r>
              <a:rPr lang="en-US" altLang="zh-CN" dirty="0"/>
              <a:t>EVM</a:t>
            </a:r>
            <a:r>
              <a:rPr lang="zh-CN" altLang="en-US" dirty="0"/>
              <a:t>。对于</a:t>
            </a:r>
            <a:r>
              <a:rPr lang="en-US" altLang="zh-CN" dirty="0"/>
              <a:t>fabric</a:t>
            </a:r>
            <a:r>
              <a:rPr lang="zh-CN" altLang="en-US" dirty="0"/>
              <a:t>和企业以太坊来说，存在不少的差别，接下来会从开发者生态、技术、使用场景等方面作对比分析。</a:t>
            </a:r>
          </a:p>
        </p:txBody>
      </p:sp>
    </p:spTree>
    <p:extLst>
      <p:ext uri="{BB962C8B-B14F-4D97-AF65-F5344CB8AC3E}">
        <p14:creationId xmlns:p14="http://schemas.microsoft.com/office/powerpoint/2010/main" val="129727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4807E-FA44-4D09-A195-6806C060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开发者生态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32137-B6CA-4C66-913C-560EFBFE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在开源世界中，健康的社区和生态系统一直以来都是一款开源软件成功的关键。</a:t>
            </a:r>
            <a:r>
              <a:rPr lang="en-US" altLang="zh-CN" dirty="0"/>
              <a:t>Ethereum</a:t>
            </a:r>
            <a:r>
              <a:rPr lang="zh-CN" altLang="en-US" dirty="0"/>
              <a:t>从</a:t>
            </a:r>
            <a:r>
              <a:rPr lang="en-US" altLang="zh-CN" dirty="0"/>
              <a:t>2013</a:t>
            </a:r>
            <a:r>
              <a:rPr lang="zh-CN" altLang="en-US" dirty="0"/>
              <a:t>年开始发展至今，受到广大开发者和爱好者的喜爱和追捧，在</a:t>
            </a:r>
            <a:r>
              <a:rPr lang="en-US" altLang="zh-CN" dirty="0"/>
              <a:t>Ethereum</a:t>
            </a:r>
            <a:r>
              <a:rPr lang="zh-CN" altLang="en-US" dirty="0"/>
              <a:t>生态系统中催生了许多工具和框架，比如大家熟知的</a:t>
            </a:r>
            <a:r>
              <a:rPr lang="en-US" altLang="zh-CN" dirty="0"/>
              <a:t>Truffle</a:t>
            </a:r>
            <a:r>
              <a:rPr lang="zh-CN" altLang="en-US" dirty="0"/>
              <a:t>，</a:t>
            </a:r>
            <a:r>
              <a:rPr lang="en-US" altLang="zh-CN" dirty="0"/>
              <a:t>Remix</a:t>
            </a:r>
            <a:r>
              <a:rPr lang="zh-CN" altLang="en-US" dirty="0"/>
              <a:t>和</a:t>
            </a:r>
            <a:r>
              <a:rPr lang="en-US" altLang="zh-CN" dirty="0"/>
              <a:t>web3.js</a:t>
            </a:r>
            <a:r>
              <a:rPr lang="zh-CN" altLang="en-US" dirty="0"/>
              <a:t>。这些工具降低了</a:t>
            </a:r>
            <a:r>
              <a:rPr lang="en-US" altLang="zh-CN" dirty="0"/>
              <a:t>Ethereum</a:t>
            </a:r>
            <a:r>
              <a:rPr lang="zh-CN" altLang="en-US" dirty="0"/>
              <a:t>的开发难度和成本，从而进一步推进了其接受程度，形成了良性循环。同时，</a:t>
            </a:r>
            <a:r>
              <a:rPr lang="en-US" altLang="zh-CN" dirty="0"/>
              <a:t>Ethereum</a:t>
            </a:r>
            <a:r>
              <a:rPr lang="zh-CN" altLang="en-US" dirty="0"/>
              <a:t>智能合约所使用的</a:t>
            </a:r>
            <a:r>
              <a:rPr lang="en-US" altLang="zh-CN" dirty="0"/>
              <a:t>Solidity</a:t>
            </a:r>
            <a:r>
              <a:rPr lang="zh-CN" altLang="en-US" dirty="0"/>
              <a:t>，</a:t>
            </a:r>
            <a:r>
              <a:rPr lang="en-US" altLang="zh-CN" dirty="0"/>
              <a:t>Viper</a:t>
            </a:r>
            <a:r>
              <a:rPr lang="zh-CN" altLang="en-US" dirty="0"/>
              <a:t>等“面向合约编程语言（</a:t>
            </a:r>
            <a:r>
              <a:rPr lang="en-US" altLang="zh-CN" dirty="0"/>
              <a:t>Contract-Oriented Programming</a:t>
            </a:r>
            <a:r>
              <a:rPr lang="zh-CN" altLang="en-US" dirty="0"/>
              <a:t>）”，也使得非软件工程背景的使用者能够快速上手开发区块链应用。与</a:t>
            </a:r>
            <a:r>
              <a:rPr lang="en-US" altLang="zh-CN" dirty="0"/>
              <a:t>Ethereum</a:t>
            </a:r>
            <a:r>
              <a:rPr lang="zh-CN" altLang="en-US" dirty="0"/>
              <a:t>相比，</a:t>
            </a:r>
            <a:r>
              <a:rPr lang="en-US" altLang="zh-CN" dirty="0"/>
              <a:t>Fabric</a:t>
            </a:r>
            <a:r>
              <a:rPr lang="zh-CN" altLang="en-US" dirty="0"/>
              <a:t>在这方面就略显薄弱，目前只能通过使用</a:t>
            </a:r>
            <a:r>
              <a:rPr lang="en-US" altLang="zh-CN" dirty="0"/>
              <a:t>Golang</a:t>
            </a:r>
            <a:r>
              <a:rPr lang="zh-CN" altLang="en-US" dirty="0"/>
              <a:t>，</a:t>
            </a:r>
            <a:r>
              <a:rPr lang="en-US" altLang="zh-CN" dirty="0"/>
              <a:t>Node.js</a:t>
            </a:r>
            <a:r>
              <a:rPr lang="zh-CN" altLang="en-US" dirty="0"/>
              <a:t>等“传统”编程语言，配合</a:t>
            </a:r>
            <a:r>
              <a:rPr lang="en-US" altLang="zh-CN" dirty="0"/>
              <a:t>SDK</a:t>
            </a:r>
            <a:r>
              <a:rPr lang="zh-CN" altLang="en-US" dirty="0"/>
              <a:t>开发应用，门槛较高。虽然已经有相关的工具，比如</a:t>
            </a:r>
            <a:r>
              <a:rPr lang="en-US" altLang="zh-CN" dirty="0"/>
              <a:t>Explorer</a:t>
            </a:r>
            <a:r>
              <a:rPr lang="zh-CN" altLang="en-US" dirty="0"/>
              <a:t>，</a:t>
            </a:r>
            <a:r>
              <a:rPr lang="en-US" altLang="zh-CN" dirty="0"/>
              <a:t>Composer</a:t>
            </a:r>
            <a:r>
              <a:rPr lang="zh-CN" altLang="en-US" dirty="0"/>
              <a:t>和</a:t>
            </a:r>
            <a:r>
              <a:rPr lang="en-US" altLang="zh-CN" dirty="0"/>
              <a:t>Cello</a:t>
            </a:r>
            <a:r>
              <a:rPr lang="zh-CN" altLang="en-US" dirty="0"/>
              <a:t>来加以辅助，仍无法与</a:t>
            </a:r>
            <a:r>
              <a:rPr lang="en-US" altLang="zh-CN" dirty="0"/>
              <a:t>Ethereum</a:t>
            </a:r>
            <a:r>
              <a:rPr lang="zh-CN" altLang="en-US" dirty="0"/>
              <a:t>相比。</a:t>
            </a:r>
          </a:p>
        </p:txBody>
      </p:sp>
    </p:spTree>
    <p:extLst>
      <p:ext uri="{BB962C8B-B14F-4D97-AF65-F5344CB8AC3E}">
        <p14:creationId xmlns:p14="http://schemas.microsoft.com/office/powerpoint/2010/main" val="307267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4532B6-0A66-4B7D-B21C-04C32446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1D3F76-EA14-408A-960F-B767ACE2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336800"/>
            <a:ext cx="4895055" cy="3454401"/>
          </a:xfrm>
        </p:spPr>
        <p:txBody>
          <a:bodyPr/>
          <a:lstStyle/>
          <a:p>
            <a:r>
              <a:rPr lang="en-US" altLang="zh-CN" dirty="0"/>
              <a:t>Fabric</a:t>
            </a:r>
            <a:r>
              <a:rPr lang="zh-CN" altLang="en-US" dirty="0"/>
              <a:t>定位于分布式账本，需要有本地授权才可以使用，对大企业具有更强的吸引力。</a:t>
            </a:r>
            <a:endParaRPr lang="en-US" altLang="zh-CN" dirty="0"/>
          </a:p>
          <a:p>
            <a:r>
              <a:rPr lang="en-US" altLang="zh-CN" dirty="0"/>
              <a:t>Fabric</a:t>
            </a:r>
            <a:r>
              <a:rPr lang="zh-CN" altLang="en-US" dirty="0"/>
              <a:t>的链码由通用编程语言编写，运行在</a:t>
            </a:r>
            <a:r>
              <a:rPr lang="en-US" altLang="zh-CN" dirty="0"/>
              <a:t>Docker</a:t>
            </a:r>
            <a:r>
              <a:rPr lang="zh-CN" altLang="en-US" dirty="0"/>
              <a:t>容器当中，理论上可以运行任意系统调用。</a:t>
            </a:r>
            <a:endParaRPr lang="en-US" altLang="zh-CN" dirty="0"/>
          </a:p>
          <a:p>
            <a:r>
              <a:rPr lang="en-US" altLang="zh-CN" dirty="0"/>
              <a:t>Fabric</a:t>
            </a:r>
            <a:r>
              <a:rPr lang="zh-CN" altLang="en-US" dirty="0"/>
              <a:t>没有账户模型，对于</a:t>
            </a:r>
            <a:r>
              <a:rPr lang="en-US" altLang="zh-CN" dirty="0"/>
              <a:t>token</a:t>
            </a:r>
            <a:r>
              <a:rPr lang="zh-CN" altLang="en-US" dirty="0"/>
              <a:t>的支持还在试验阶段。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DB5E16-6E33-46EB-A6DC-5B6D438E5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00960"/>
            <a:ext cx="4895056" cy="3190240"/>
          </a:xfrm>
        </p:spPr>
        <p:txBody>
          <a:bodyPr/>
          <a:lstStyle/>
          <a:p>
            <a:r>
              <a:rPr lang="zh-CN" altLang="en-US" dirty="0"/>
              <a:t>以太坊定位于去中心化，不需要许可，企业以太坊需要各个公司自己设计“许可”功能</a:t>
            </a:r>
            <a:endParaRPr lang="en-US" altLang="zh-CN" dirty="0"/>
          </a:p>
          <a:p>
            <a:r>
              <a:rPr lang="zh-CN" altLang="en-US" dirty="0"/>
              <a:t>以太坊合约运行在</a:t>
            </a:r>
            <a:r>
              <a:rPr lang="en-US" altLang="zh-CN" dirty="0"/>
              <a:t>EVM</a:t>
            </a:r>
            <a:r>
              <a:rPr lang="zh-CN" altLang="en-US" dirty="0"/>
              <a:t>，限制了智能合约所能进行的系统调用，相比</a:t>
            </a:r>
            <a:r>
              <a:rPr lang="en-US" altLang="zh-CN" dirty="0"/>
              <a:t>Fabric</a:t>
            </a:r>
            <a:r>
              <a:rPr lang="zh-CN" altLang="en-US" dirty="0"/>
              <a:t>降低了系统的</a:t>
            </a:r>
            <a:r>
              <a:rPr lang="en-US" altLang="zh-CN" dirty="0"/>
              <a:t>attack surface</a:t>
            </a:r>
            <a:r>
              <a:rPr lang="zh-CN" altLang="en-US" dirty="0"/>
              <a:t>，使得其更加安全。</a:t>
            </a:r>
            <a:endParaRPr lang="en-US" altLang="zh-CN" dirty="0"/>
          </a:p>
          <a:p>
            <a:r>
              <a:rPr lang="zh-CN" altLang="en-US" dirty="0"/>
              <a:t>以太坊设计了账户模型，以及多种</a:t>
            </a:r>
            <a:r>
              <a:rPr lang="en-US" altLang="zh-CN" dirty="0"/>
              <a:t>ERC</a:t>
            </a:r>
            <a:r>
              <a:rPr lang="zh-CN" altLang="en-US" dirty="0"/>
              <a:t>协议，可以方便支持</a:t>
            </a:r>
            <a:r>
              <a:rPr lang="en-US" altLang="zh-CN" dirty="0"/>
              <a:t>token</a:t>
            </a:r>
            <a:r>
              <a:rPr lang="zh-CN" altLang="en-US" dirty="0"/>
              <a:t>及数字化。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0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1AB11F8-F12F-4B1E-B1B3-6BA5FC0C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使用场景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E9C63E-1E9F-41BF-A794-5CA6669F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Fabric</a:t>
            </a:r>
            <a:r>
              <a:rPr lang="zh-CN" altLang="en-US" dirty="0"/>
              <a:t>是分布式账本，在企业应用中主要是使用它不可篡改的记录功能，类似于只支持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select</a:t>
            </a:r>
            <a:r>
              <a:rPr lang="zh-CN" altLang="en-US" dirty="0"/>
              <a:t>功能的共享数据库，例如腾讯的</a:t>
            </a:r>
            <a:r>
              <a:rPr lang="en-US" altLang="zh-CN" dirty="0" err="1"/>
              <a:t>TrustSQL</a:t>
            </a:r>
            <a:r>
              <a:rPr lang="zh-CN" altLang="en-US" dirty="0"/>
              <a:t>和众享比特的</a:t>
            </a:r>
            <a:r>
              <a:rPr lang="en-US" altLang="zh-CN" dirty="0" err="1"/>
              <a:t>ChainSQL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以太坊对于企业的吸引力在于他的账户和</a:t>
            </a:r>
            <a:r>
              <a:rPr lang="en-US" altLang="zh-CN" dirty="0"/>
              <a:t>token</a:t>
            </a:r>
            <a:r>
              <a:rPr lang="zh-CN" altLang="en-US" dirty="0"/>
              <a:t>，可以方便切入支付领域和数字化领域。</a:t>
            </a:r>
          </a:p>
        </p:txBody>
      </p:sp>
    </p:spTree>
    <p:extLst>
      <p:ext uri="{BB962C8B-B14F-4D97-AF65-F5344CB8AC3E}">
        <p14:creationId xmlns:p14="http://schemas.microsoft.com/office/powerpoint/2010/main" val="270275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00A5F-555D-46D5-9DCA-9C4EB275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836E5-F72B-43D5-9321-916B1A76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865120"/>
            <a:ext cx="10018713" cy="2926080"/>
          </a:xfrm>
        </p:spPr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专注于应用开发可以选择商用</a:t>
            </a:r>
            <a:r>
              <a:rPr lang="en-US" altLang="zh-CN" dirty="0"/>
              <a:t>BaaS</a:t>
            </a:r>
            <a:r>
              <a:rPr lang="zh-CN" altLang="en-US" dirty="0"/>
              <a:t>平台，比如微众银行的</a:t>
            </a:r>
            <a:r>
              <a:rPr lang="en-US" altLang="zh-CN" dirty="0"/>
              <a:t>BCOS</a:t>
            </a:r>
            <a:r>
              <a:rPr lang="zh-CN" altLang="en-US" dirty="0"/>
              <a:t>、蚂蚁金服的蚂蚁区块链。</a:t>
            </a:r>
            <a:endParaRPr lang="en-US" altLang="zh-CN" dirty="0"/>
          </a:p>
          <a:p>
            <a:r>
              <a:rPr lang="zh-CN" altLang="en-US" dirty="0"/>
              <a:t>自己搭建</a:t>
            </a:r>
            <a:r>
              <a:rPr lang="en-US" altLang="zh-CN" dirty="0"/>
              <a:t>BaaS</a:t>
            </a:r>
            <a:r>
              <a:rPr lang="zh-CN" altLang="en-US" dirty="0"/>
              <a:t>，快速出产品可以选择</a:t>
            </a:r>
            <a:r>
              <a:rPr lang="en-US" altLang="zh-CN" dirty="0"/>
              <a:t>Fabric</a:t>
            </a:r>
            <a:r>
              <a:rPr lang="zh-CN" altLang="en-US" dirty="0"/>
              <a:t>，不需要改动底层源码，但是产品同质化严重，也可以基于某个垂直领域对</a:t>
            </a:r>
            <a:r>
              <a:rPr lang="en-US" altLang="zh-CN" dirty="0"/>
              <a:t>Fabric</a:t>
            </a:r>
            <a:r>
              <a:rPr lang="zh-CN" altLang="en-US" dirty="0"/>
              <a:t>底层代码改进优化。</a:t>
            </a:r>
            <a:endParaRPr lang="en-US" altLang="zh-CN" dirty="0"/>
          </a:p>
          <a:p>
            <a:r>
              <a:rPr lang="zh-CN" altLang="en-US" dirty="0"/>
              <a:t>需要做</a:t>
            </a:r>
            <a:r>
              <a:rPr lang="en-US" altLang="zh-CN" dirty="0"/>
              <a:t>token</a:t>
            </a:r>
            <a:r>
              <a:rPr lang="zh-CN" altLang="en-US" dirty="0"/>
              <a:t>化的可以选择以太坊作为底层平台，跟进</a:t>
            </a:r>
            <a:r>
              <a:rPr lang="en-US" altLang="zh-CN" dirty="0"/>
              <a:t>EEA</a:t>
            </a:r>
            <a:r>
              <a:rPr lang="zh-CN" altLang="en-US" dirty="0"/>
              <a:t>规范，在性能和隐私安全方便做改进优化。</a:t>
            </a:r>
            <a:endParaRPr lang="en-US" altLang="zh-CN" dirty="0"/>
          </a:p>
          <a:p>
            <a:r>
              <a:rPr lang="zh-CN" altLang="en-US" dirty="0"/>
              <a:t>超级账本要求开源代码、</a:t>
            </a:r>
            <a:r>
              <a:rPr lang="en-US" altLang="zh-CN" dirty="0"/>
              <a:t>EEA</a:t>
            </a:r>
            <a:r>
              <a:rPr lang="zh-CN" altLang="en-US" dirty="0"/>
              <a:t>不要求开源代码，出于源码保护的话，可以选择</a:t>
            </a:r>
            <a:r>
              <a:rPr lang="en-US" altLang="zh-CN" dirty="0"/>
              <a:t>EEA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5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48">
            <a:extLst>
              <a:ext uri="{FF2B5EF4-FFF2-40B4-BE49-F238E27FC236}">
                <a16:creationId xmlns:a16="http://schemas.microsoft.com/office/drawing/2014/main" id="{942E966E-E3B8-4F66-87CC-3A4B5C0C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altLang="zh-CN" dirty="0"/>
              <a:t>1.1</a:t>
            </a:r>
            <a:r>
              <a:rPr lang="zh-CN" altLang="en-US" dirty="0"/>
              <a:t>超级账本介绍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C44E7B70-32E9-4BCC-AEAA-4F3D91B4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4611689" cy="41040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Burrow</a:t>
            </a:r>
            <a:r>
              <a:rPr lang="zh-CN" altLang="en-US" sz="1500" dirty="0">
                <a:ea typeface="楷体" panose="02010609060101010101" pitchFamily="49" charset="-122"/>
              </a:rPr>
              <a:t>：</a:t>
            </a:r>
            <a:r>
              <a:rPr lang="en-US" altLang="zh-CN" sz="1500" dirty="0" err="1">
                <a:ea typeface="楷体" panose="02010609060101010101" pitchFamily="49" charset="-122"/>
              </a:rPr>
              <a:t>Monax</a:t>
            </a:r>
            <a:r>
              <a:rPr lang="en-US" altLang="zh-CN" sz="1500" dirty="0">
                <a:ea typeface="楷体" panose="02010609060101010101" pitchFamily="49" charset="-122"/>
              </a:rPr>
              <a:t> </a:t>
            </a:r>
            <a:r>
              <a:rPr lang="zh-CN" altLang="en-US" sz="1500" dirty="0">
                <a:ea typeface="楷体" panose="02010609060101010101" pitchFamily="49" charset="-122"/>
              </a:rPr>
              <a:t>贡献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Fabric</a:t>
            </a:r>
            <a:r>
              <a:rPr lang="zh-CN" altLang="en-US" sz="1500" dirty="0">
                <a:ea typeface="楷体" panose="02010609060101010101" pitchFamily="49" charset="-122"/>
              </a:rPr>
              <a:t>：</a:t>
            </a:r>
            <a:r>
              <a:rPr lang="en-US" altLang="zh-CN" sz="1500" dirty="0">
                <a:ea typeface="楷体" panose="02010609060101010101" pitchFamily="49" charset="-122"/>
              </a:rPr>
              <a:t>IBM</a:t>
            </a:r>
            <a:r>
              <a:rPr lang="zh-CN" altLang="en-US" sz="1500" dirty="0">
                <a:ea typeface="楷体" panose="02010609060101010101" pitchFamily="49" charset="-122"/>
              </a:rPr>
              <a:t>、</a:t>
            </a:r>
            <a:r>
              <a:rPr lang="en-US" altLang="zh-CN" sz="1500" dirty="0">
                <a:ea typeface="楷体" panose="02010609060101010101" pitchFamily="49" charset="-122"/>
              </a:rPr>
              <a:t>Digital Asset</a:t>
            </a:r>
            <a:r>
              <a:rPr lang="zh-CN" altLang="en-US" sz="1500" dirty="0">
                <a:ea typeface="楷体" panose="02010609060101010101" pitchFamily="49" charset="-122"/>
              </a:rPr>
              <a:t>贡献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Indy</a:t>
            </a:r>
            <a:r>
              <a:rPr lang="zh-CN" altLang="en-US" sz="1500" dirty="0">
                <a:ea typeface="楷体" panose="02010609060101010101" pitchFamily="49" charset="-122"/>
              </a:rPr>
              <a:t>：去中心化身份认证的分布式账本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 err="1">
                <a:ea typeface="楷体" panose="02010609060101010101" pitchFamily="49" charset="-122"/>
              </a:rPr>
              <a:t>Iroha</a:t>
            </a:r>
            <a:r>
              <a:rPr lang="zh-CN" altLang="en-US" sz="1500" dirty="0">
                <a:ea typeface="楷体" panose="02010609060101010101" pitchFamily="49" charset="-122"/>
              </a:rPr>
              <a:t>：日本金融科技公司</a:t>
            </a:r>
            <a:r>
              <a:rPr lang="en-US" altLang="zh-CN" sz="1500" dirty="0" err="1">
                <a:ea typeface="楷体" panose="02010609060101010101" pitchFamily="49" charset="-122"/>
              </a:rPr>
              <a:t>Soramitsu</a:t>
            </a:r>
            <a:r>
              <a:rPr lang="zh-CN" altLang="en-US" sz="1500" dirty="0">
                <a:ea typeface="楷体" panose="02010609060101010101" pitchFamily="49" charset="-122"/>
              </a:rPr>
              <a:t>贡献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Sawtooth</a:t>
            </a:r>
            <a:r>
              <a:rPr lang="zh-CN" altLang="en-US" sz="1500" dirty="0">
                <a:ea typeface="楷体" panose="02010609060101010101" pitchFamily="49" charset="-122"/>
              </a:rPr>
              <a:t>：</a:t>
            </a:r>
            <a:r>
              <a:rPr lang="en-US" altLang="zh-CN" sz="1500" dirty="0">
                <a:ea typeface="楷体" panose="02010609060101010101" pitchFamily="49" charset="-122"/>
              </a:rPr>
              <a:t>Intel</a:t>
            </a:r>
            <a:r>
              <a:rPr lang="zh-CN" altLang="en-US" sz="1500" dirty="0">
                <a:ea typeface="楷体" panose="02010609060101010101" pitchFamily="49" charset="-122"/>
              </a:rPr>
              <a:t>贡献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Caliper</a:t>
            </a:r>
            <a:r>
              <a:rPr lang="zh-CN" altLang="en-US" sz="1500" dirty="0">
                <a:ea typeface="楷体" panose="02010609060101010101" pitchFamily="49" charset="-122"/>
              </a:rPr>
              <a:t>：区块链性能评测工具，华为贡献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Cello</a:t>
            </a:r>
            <a:r>
              <a:rPr lang="zh-CN" altLang="en-US" sz="1500" dirty="0">
                <a:ea typeface="楷体" panose="02010609060101010101" pitchFamily="49" charset="-122"/>
              </a:rPr>
              <a:t>：区块链部署管理工具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Composer</a:t>
            </a:r>
            <a:r>
              <a:rPr lang="zh-CN" altLang="en-US" sz="1500" dirty="0">
                <a:ea typeface="楷体" panose="02010609060101010101" pitchFamily="49" charset="-122"/>
              </a:rPr>
              <a:t>：构建区块链网络的协同工具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Explorer</a:t>
            </a:r>
            <a:r>
              <a:rPr lang="zh-CN" altLang="en-US" sz="1500" dirty="0">
                <a:ea typeface="楷体" panose="02010609060101010101" pitchFamily="49" charset="-122"/>
              </a:rPr>
              <a:t>：区块链浏览器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ea typeface="楷体" panose="02010609060101010101" pitchFamily="49" charset="-122"/>
              </a:rPr>
              <a:t>Quilt</a:t>
            </a:r>
            <a:r>
              <a:rPr lang="zh-CN" altLang="en-US" sz="1500" dirty="0">
                <a:ea typeface="楷体" panose="02010609060101010101" pitchFamily="49" charset="-122"/>
              </a:rPr>
              <a:t>：分布式账本之间、传统账本与分布式账本</a:t>
            </a:r>
            <a:endParaRPr lang="en-US" altLang="zh-CN" sz="1500" dirty="0"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500" dirty="0">
                <a:ea typeface="楷体" panose="02010609060101010101" pitchFamily="49" charset="-122"/>
              </a:rPr>
              <a:t>          之间的交互协议，日本公司</a:t>
            </a:r>
            <a:r>
              <a:rPr lang="en-US" altLang="zh-CN" sz="1500" dirty="0">
                <a:ea typeface="楷体" panose="02010609060101010101" pitchFamily="49" charset="-122"/>
              </a:rPr>
              <a:t>NTT Data</a:t>
            </a:r>
            <a:r>
              <a:rPr lang="zh-CN" altLang="en-US" sz="1500" dirty="0">
                <a:ea typeface="楷体" panose="02010609060101010101" pitchFamily="49" charset="-122"/>
              </a:rPr>
              <a:t>贡献</a:t>
            </a:r>
            <a:endParaRPr lang="en-US" altLang="zh-CN" sz="1500" dirty="0"/>
          </a:p>
          <a:p>
            <a:pPr>
              <a:lnSpc>
                <a:spcPct val="90000"/>
              </a:lnSpc>
            </a:pPr>
            <a:endParaRPr lang="zh-CN" altLang="en-US" sz="1500" dirty="0"/>
          </a:p>
        </p:txBody>
      </p:sp>
      <p:pic>
        <p:nvPicPr>
          <p:cNvPr id="24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A1D3F319-839E-40D5-8CF9-56A74EDDD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87" y="2022791"/>
            <a:ext cx="5794749" cy="3754983"/>
          </a:xfrm>
          <a:prstGeom prst="roundRect">
            <a:avLst>
              <a:gd name="adj" fmla="val 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484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1564F767-573D-4A3F-B868-88884840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52450"/>
            <a:ext cx="10018713" cy="1885949"/>
          </a:xfrm>
        </p:spPr>
        <p:txBody>
          <a:bodyPr>
            <a:normAutofit/>
          </a:bodyPr>
          <a:lstStyle/>
          <a:p>
            <a:r>
              <a:rPr lang="en-US" altLang="zh-CN" dirty="0"/>
              <a:t>1.2</a:t>
            </a:r>
            <a:r>
              <a:rPr lang="zh-CN" altLang="en-US" dirty="0"/>
              <a:t>超级账本经典案例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2958970-22E4-44D3-8F44-4C988505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396" y="2624449"/>
            <a:ext cx="3619533" cy="3124201"/>
          </a:xfrm>
        </p:spPr>
        <p:txBody>
          <a:bodyPr anchor="t">
            <a:normAutofit/>
          </a:bodyPr>
          <a:lstStyle/>
          <a:p>
            <a:r>
              <a:rPr lang="en-US" altLang="zh-CN" sz="1600" dirty="0">
                <a:ea typeface="楷体" panose="02010609060101010101" pitchFamily="49" charset="-122"/>
              </a:rPr>
              <a:t>Hyperledger</a:t>
            </a:r>
            <a:r>
              <a:rPr lang="zh-CN" altLang="en-US" sz="1600" dirty="0">
                <a:ea typeface="楷体" panose="02010609060101010101" pitchFamily="49" charset="-122"/>
              </a:rPr>
              <a:t>在“</a:t>
            </a:r>
            <a:r>
              <a:rPr lang="en-US" altLang="zh-CN" sz="1600" dirty="0">
                <a:ea typeface="楷体" panose="02010609060101010101" pitchFamily="49" charset="-122"/>
              </a:rPr>
              <a:t>2018</a:t>
            </a:r>
            <a:r>
              <a:rPr lang="zh-CN" altLang="en-US" sz="1600" dirty="0">
                <a:ea typeface="楷体" panose="02010609060101010101" pitchFamily="49" charset="-122"/>
              </a:rPr>
              <a:t>超级账本全球会员年会”详细介绍了超级账本技术体系的六大区块链典型案例，其中有四个典型案例来源于中国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2D7575-A958-48CA-86D3-6943554C0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" name="内容占位符 22">
            <a:extLst>
              <a:ext uri="{FF2B5EF4-FFF2-40B4-BE49-F238E27FC236}">
                <a16:creationId xmlns:a16="http://schemas.microsoft.com/office/drawing/2014/main" id="{B0C310ED-9EB2-4F62-8750-64EE02735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61" y="2438399"/>
            <a:ext cx="6240990" cy="37289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8870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EDD48-F7E6-43E9-A8D7-018394C5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案例</a:t>
            </a:r>
            <a:r>
              <a:rPr lang="en-US" altLang="zh-CN" sz="2400" b="1" dirty="0"/>
              <a:t>1--</a:t>
            </a:r>
            <a:r>
              <a:rPr lang="zh-CN" altLang="en-US" sz="2400" b="1" dirty="0"/>
              <a:t>钻石供应追踪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C93D1462-B899-4715-9AE6-2DF511BF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92500"/>
          </a:bodyPr>
          <a:lstStyle/>
          <a:p>
            <a:r>
              <a:rPr lang="zh-CN" altLang="en-US" dirty="0"/>
              <a:t>记录钻石从原产地进入市场的整个流通过程，使零售商，分销商，监管机构，审计师，甚至政府和非政府组织能够监测“冲突钻石”可能进入供应链的潜在风险，在某些情况下甚至可以阻止它们进入市场。</a:t>
            </a:r>
            <a:endParaRPr lang="en-US" sz="1600" dirty="0"/>
          </a:p>
        </p:txBody>
      </p:sp>
      <p:pic>
        <p:nvPicPr>
          <p:cNvPr id="13" name="内容占位符 4">
            <a:extLst>
              <a:ext uri="{FF2B5EF4-FFF2-40B4-BE49-F238E27FC236}">
                <a16:creationId xmlns:a16="http://schemas.microsoft.com/office/drawing/2014/main" id="{CD49C73F-26AA-4249-AA55-AD0FB63A5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1769095"/>
            <a:ext cx="6240990" cy="288645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1152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3F9F2-522C-45DC-ACEF-D7680C73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ea typeface="+mn-ea"/>
              </a:rPr>
              <a:t>案例</a:t>
            </a:r>
            <a:r>
              <a:rPr lang="en-US" altLang="zh-CN" sz="2400" b="1" dirty="0">
                <a:ea typeface="+mn-ea"/>
              </a:rPr>
              <a:t>2--</a:t>
            </a:r>
            <a:r>
              <a:rPr lang="zh-CN" altLang="en-US" sz="2400" b="1" dirty="0">
                <a:ea typeface="+mn-ea"/>
              </a:rPr>
              <a:t>全球贸易金融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3C6A94-CA26-4259-9300-11F4DF90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/>
              <a:t>可以准确记录交易信息，有助于结算控制、风险防控，以及交易追踪和回溯。</a:t>
            </a:r>
            <a:endParaRPr lang="en-US" altLang="zh-CN" dirty="0"/>
          </a:p>
          <a:p>
            <a:r>
              <a:rPr lang="zh-CN" altLang="en-US" dirty="0"/>
              <a:t>交易、融资及其他复杂流程均进行数字化管理，使准实时的信息交换成为可能，在监管环境下可以保证商业合规。</a:t>
            </a:r>
            <a:endParaRPr lang="en-US" sz="1600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0851A6E5-48BE-4D83-88DE-31E2A6734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288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CEC8D-1ADB-437D-A698-ECD3F530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案例</a:t>
            </a:r>
            <a:r>
              <a:rPr lang="en-US" altLang="zh-CN" sz="2400" b="1" dirty="0"/>
              <a:t>3--</a:t>
            </a:r>
            <a:r>
              <a:rPr lang="zh-CN" altLang="en-US" sz="2400" b="1" dirty="0"/>
              <a:t>基于区块链的信用证信息传输系统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841BB7-2466-400E-AC12-B094DA38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/>
              <a:t>中国民生银行和中信银行基于区块链的国内信用证信息传输平台，摒弃了中国国内信用证传统结算所需的</a:t>
            </a:r>
            <a:r>
              <a:rPr lang="en-US" altLang="zh-CN" dirty="0"/>
              <a:t>SWIFT</a:t>
            </a:r>
            <a:r>
              <a:rPr lang="zh-CN" altLang="en-US" dirty="0"/>
              <a:t>代码，创建了国内独立的信用证交换系统。通过整合信用证业务的各个环节，大幅提升效率和业务安全性</a:t>
            </a:r>
            <a:r>
              <a:rPr lang="zh-CN" altLang="en-US" dirty="0">
                <a:latin typeface="+mn-ea"/>
              </a:rPr>
              <a:t>。</a:t>
            </a:r>
            <a:endParaRPr lang="en-US" sz="1600" dirty="0">
              <a:latin typeface="+mn-ea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DEE1B5F6-99B0-4429-AD53-63233364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817344"/>
            <a:ext cx="6240990" cy="478995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3809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DE845-9AE4-42C8-83EA-1833FEE9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案例</a:t>
            </a:r>
            <a:r>
              <a:rPr lang="en-US" altLang="zh-CN" sz="2400" b="1" dirty="0"/>
              <a:t>4--</a:t>
            </a:r>
            <a:r>
              <a:rPr lang="zh-CN" altLang="en-US" sz="2400" b="1" dirty="0"/>
              <a:t>基于区块链的司法联盟链 </a:t>
            </a:r>
            <a:r>
              <a:rPr lang="en-US" altLang="zh-CN" sz="2400" b="1" dirty="0" err="1"/>
              <a:t>legalXchain</a:t>
            </a:r>
            <a:endParaRPr lang="zh-CN" altLang="en-US" sz="2400" b="1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C5595EC-0E84-4900-912D-BF42EFFA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70000" lnSpcReduction="20000"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legalXchain</a:t>
            </a:r>
            <a:r>
              <a:rPr lang="zh-CN" altLang="en-US" dirty="0"/>
              <a:t>的区块链网络可以将司法机构作为区块链接点，并通过区块链分布式应用赋能司法机构的信息系统，使司法机构的信 息系统具备 </a:t>
            </a:r>
            <a:r>
              <a:rPr lang="en-US" altLang="zh-CN" dirty="0" err="1"/>
              <a:t>legalXchain</a:t>
            </a:r>
            <a:r>
              <a:rPr lang="zh-CN" altLang="en-US" dirty="0"/>
              <a:t>所具有的特性，这些特性包括数据的按需流转、数据的可追溯以及区块链分布式应用所具备的大数据、云计算和 </a:t>
            </a:r>
            <a:r>
              <a:rPr lang="en-US" altLang="zh-CN" dirty="0"/>
              <a:t>AI </a:t>
            </a:r>
            <a:r>
              <a:rPr lang="zh-CN" altLang="en-US" dirty="0"/>
              <a:t>方面的能力，可以有效提升司法机构的信息服务能力及司法协同效率。</a:t>
            </a:r>
            <a:endParaRPr lang="en-US" sz="1600" dirty="0"/>
          </a:p>
        </p:txBody>
      </p:sp>
      <p:pic>
        <p:nvPicPr>
          <p:cNvPr id="24" name="内容占位符 4">
            <a:extLst>
              <a:ext uri="{FF2B5EF4-FFF2-40B4-BE49-F238E27FC236}">
                <a16:creationId xmlns:a16="http://schemas.microsoft.com/office/drawing/2014/main" id="{E0505500-ABA5-4A1D-80D8-96E66422D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1" y="685798"/>
            <a:ext cx="6177280" cy="567436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3680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E73DE-DE70-435B-93EF-EB5486B8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案例</a:t>
            </a:r>
            <a:r>
              <a:rPr lang="en-US" altLang="zh-CN" sz="2400" b="1" dirty="0"/>
              <a:t>5--</a:t>
            </a:r>
            <a:r>
              <a:rPr lang="zh-CN" altLang="en-US" sz="2400" b="1" dirty="0"/>
              <a:t>区块链大米安全追溯平台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C59678-6FB7-4FBD-AE5E-57DE677F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92500" lnSpcReduction="20000"/>
          </a:bodyPr>
          <a:lstStyle/>
          <a:p>
            <a:r>
              <a:rPr lang="zh-CN" altLang="en-US" dirty="0"/>
              <a:t>由智链和“善粮味道” 北大荒集团联合研发而成，平台提供大米供应链中各项信息来源，支持信息溯源和透明化管理，所有交易均可通过二维码查询验证。使用区块链技术，企业无法更改信息以隐藏大米的真正来源，因此消费者可以完全信任产品信息。</a:t>
            </a:r>
            <a:endParaRPr lang="en-US" sz="1600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CFE753E6-8939-4F07-8179-47A56F4E5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1909517"/>
            <a:ext cx="6240990" cy="26056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0056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1584</Words>
  <Application>Microsoft Office PowerPoint</Application>
  <PresentationFormat>宽屏</PresentationFormat>
  <Paragraphs>82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华文楷体</vt:lpstr>
      <vt:lpstr>楷体</vt:lpstr>
      <vt:lpstr>Arial</vt:lpstr>
      <vt:lpstr>Corbel</vt:lpstr>
      <vt:lpstr>视差</vt:lpstr>
      <vt:lpstr>超级账本和企业以太坊联盟对比分析</vt:lpstr>
      <vt:lpstr>PowerPoint 演示文稿</vt:lpstr>
      <vt:lpstr>1.1超级账本介绍</vt:lpstr>
      <vt:lpstr>1.2超级账本经典案例</vt:lpstr>
      <vt:lpstr>案例1--钻石供应追踪</vt:lpstr>
      <vt:lpstr>案例2--全球贸易金融</vt:lpstr>
      <vt:lpstr>案例3--基于区块链的信用证信息传输系统</vt:lpstr>
      <vt:lpstr>案例4--基于区块链的司法联盟链 legalXchain</vt:lpstr>
      <vt:lpstr>案例5--区块链大米安全追溯平台</vt:lpstr>
      <vt:lpstr>案例6--易见供应链金融</vt:lpstr>
      <vt:lpstr>2.1 企业以太坊联盟介绍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2.2企业以太坊联盟案例</vt:lpstr>
      <vt:lpstr>案例1--Jasper-Ubin项目</vt:lpstr>
      <vt:lpstr>3福布斯区块链榜单</vt:lpstr>
      <vt:lpstr>PowerPoint 演示文稿</vt:lpstr>
      <vt:lpstr>PowerPoint 演示文稿</vt:lpstr>
      <vt:lpstr>PowerPoint 演示文稿</vt:lpstr>
      <vt:lpstr>4对比分析</vt:lpstr>
      <vt:lpstr>4.1开发者生态</vt:lpstr>
      <vt:lpstr>4.2技术</vt:lpstr>
      <vt:lpstr>4.3使用场景</vt:lpstr>
      <vt:lpstr>5总结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超级账本和企业以太坊联盟对比分析</dc:title>
  <dc:creator>Liu Haibin</dc:creator>
  <cp:lastModifiedBy>Liu Haibin</cp:lastModifiedBy>
  <cp:revision>23</cp:revision>
  <dcterms:created xsi:type="dcterms:W3CDTF">2019-05-12T06:08:12Z</dcterms:created>
  <dcterms:modified xsi:type="dcterms:W3CDTF">2019-05-12T10:23:35Z</dcterms:modified>
</cp:coreProperties>
</file>