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75" r:id="rId5"/>
    <p:sldId id="271" r:id="rId6"/>
    <p:sldId id="276" r:id="rId7"/>
    <p:sldId id="280" r:id="rId8"/>
    <p:sldId id="281" r:id="rId9"/>
    <p:sldId id="282" r:id="rId10"/>
    <p:sldId id="284" r:id="rId11"/>
    <p:sldId id="283" r:id="rId12"/>
    <p:sldId id="301" r:id="rId13"/>
    <p:sldId id="287" r:id="rId14"/>
    <p:sldId id="296" r:id="rId15"/>
    <p:sldId id="286" r:id="rId16"/>
    <p:sldId id="290" r:id="rId17"/>
    <p:sldId id="288" r:id="rId18"/>
    <p:sldId id="289" r:id="rId19"/>
    <p:sldId id="291" r:id="rId20"/>
    <p:sldId id="292" r:id="rId21"/>
    <p:sldId id="293" r:id="rId22"/>
    <p:sldId id="295" r:id="rId23"/>
    <p:sldId id="297" r:id="rId24"/>
    <p:sldId id="298" r:id="rId25"/>
    <p:sldId id="299" r:id="rId26"/>
    <p:sldId id="300"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5" d="100"/>
          <a:sy n="85" d="100"/>
        </p:scale>
        <p:origin x="590"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12/24/2019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deep-sp.blogspot.com/2014_04_01_archive.html"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conch, brown, different, cat&#10;&#10;Description automatically generated">
            <a:extLst>
              <a:ext uri="{FF2B5EF4-FFF2-40B4-BE49-F238E27FC236}">
                <a16:creationId xmlns:a16="http://schemas.microsoft.com/office/drawing/2014/main" id="{A5B47486-77F4-41A3-BF25-6524948626B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t="16199" b="16199"/>
          <a:stretch>
            <a:fillRect/>
          </a:stretch>
        </p:blipFill>
        <p:spPr>
          <a:xfrm>
            <a:off x="6988175" y="3718679"/>
            <a:ext cx="5280025" cy="3139321"/>
          </a:xfrm>
          <a:effectLst>
            <a:outerShdw blurRad="50800" dist="50800" dir="5400000" sx="3000" sy="3000" algn="ctr" rotWithShape="0">
              <a:srgbClr val="000000">
                <a:alpha val="43137"/>
              </a:srgbClr>
            </a:outerShdw>
            <a:softEdge rad="139700"/>
          </a:effectLst>
        </p:spPr>
      </p:pic>
      <p:sp>
        <p:nvSpPr>
          <p:cNvPr id="4" name="TextBox 3">
            <a:extLst>
              <a:ext uri="{FF2B5EF4-FFF2-40B4-BE49-F238E27FC236}">
                <a16:creationId xmlns:a16="http://schemas.microsoft.com/office/drawing/2014/main" id="{9D8639FD-2D26-4C65-8074-E9100000A40D}"/>
              </a:ext>
            </a:extLst>
          </p:cNvPr>
          <p:cNvSpPr txBox="1"/>
          <p:nvPr/>
        </p:nvSpPr>
        <p:spPr>
          <a:xfrm>
            <a:off x="1174376" y="1497106"/>
            <a:ext cx="7180730" cy="3139321"/>
          </a:xfrm>
          <a:prstGeom prst="rect">
            <a:avLst/>
          </a:prstGeom>
          <a:noFill/>
        </p:spPr>
        <p:txBody>
          <a:bodyPr wrap="square" rtlCol="0">
            <a:spAutoFit/>
          </a:bodyPr>
          <a:lstStyle/>
          <a:p>
            <a:r>
              <a:rPr lang="en-IN" sz="6600" dirty="0"/>
              <a:t>AUTOMATED SIGN TO SPEECH CONVERSION</a:t>
            </a:r>
          </a:p>
        </p:txBody>
      </p:sp>
    </p:spTree>
    <p:extLst>
      <p:ext uri="{BB962C8B-B14F-4D97-AF65-F5344CB8AC3E}">
        <p14:creationId xmlns:p14="http://schemas.microsoft.com/office/powerpoint/2010/main" val="224368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5E42B36-D67D-4329-A462-4936141B20DC}"/>
              </a:ext>
            </a:extLst>
          </p:cNvPr>
          <p:cNvSpPr>
            <a:spLocks noGrp="1"/>
          </p:cNvSpPr>
          <p:nvPr>
            <p:ph type="ftr" sz="quarter" idx="17"/>
          </p:nvPr>
        </p:nvSpPr>
        <p:spPr>
          <a:xfrm>
            <a:off x="338530" y="6356350"/>
            <a:ext cx="4114800" cy="365125"/>
          </a:xfrm>
          <a:prstGeom prst="rect">
            <a:avLst/>
          </a:prstGeom>
        </p:spPr>
        <p:txBody>
          <a:bodyPr anchor="ctr">
            <a:normAutofit/>
          </a:bodyPr>
          <a:lstStyle/>
          <a:p>
            <a:pPr>
              <a:spcAft>
                <a:spcPts val="600"/>
              </a:spcAft>
            </a:pPr>
            <a:r>
              <a:rPr lang="en-US" noProof="0"/>
              <a:t>Add a footer</a:t>
            </a:r>
          </a:p>
        </p:txBody>
      </p:sp>
      <p:sp>
        <p:nvSpPr>
          <p:cNvPr id="4" name="Slide Number Placeholder 3">
            <a:extLst>
              <a:ext uri="{FF2B5EF4-FFF2-40B4-BE49-F238E27FC236}">
                <a16:creationId xmlns:a16="http://schemas.microsoft.com/office/drawing/2014/main" id="{06B3806E-18E4-4003-B30E-70C64C5BF05C}"/>
              </a:ext>
            </a:extLst>
          </p:cNvPr>
          <p:cNvSpPr>
            <a:spLocks noGrp="1"/>
          </p:cNvSpPr>
          <p:nvPr>
            <p:ph type="sldNum" sz="quarter" idx="18"/>
          </p:nvPr>
        </p:nvSpPr>
        <p:spPr>
          <a:xfrm>
            <a:off x="11146971" y="6356350"/>
            <a:ext cx="740227" cy="365125"/>
          </a:xfrm>
          <a:prstGeom prst="rect">
            <a:avLst/>
          </a:prstGeom>
        </p:spPr>
        <p:txBody>
          <a:bodyPr anchor="ctr">
            <a:normAutofit/>
          </a:bodyPr>
          <a:lstStyle/>
          <a:p>
            <a:pPr>
              <a:spcAft>
                <a:spcPts val="600"/>
              </a:spcAft>
            </a:pPr>
            <a:fld id="{8699F50C-BE38-4BD0-BA84-9B090E1F2B9B}" type="slidenum">
              <a:rPr lang="en-US" noProof="0" smtClean="0"/>
              <a:pPr>
                <a:spcAft>
                  <a:spcPts val="600"/>
                </a:spcAft>
              </a:pPr>
              <a:t>10</a:t>
            </a:fld>
            <a:endParaRPr lang="en-US" noProof="0"/>
          </a:p>
        </p:txBody>
      </p:sp>
      <p:sp>
        <p:nvSpPr>
          <p:cNvPr id="5" name="Title 4">
            <a:extLst>
              <a:ext uri="{FF2B5EF4-FFF2-40B4-BE49-F238E27FC236}">
                <a16:creationId xmlns:a16="http://schemas.microsoft.com/office/drawing/2014/main" id="{A9DD59CF-33B6-42C1-8536-A27714FC2442}"/>
              </a:ext>
            </a:extLst>
          </p:cNvPr>
          <p:cNvSpPr>
            <a:spLocks noGrp="1"/>
          </p:cNvSpPr>
          <p:nvPr>
            <p:ph type="title"/>
          </p:nvPr>
        </p:nvSpPr>
        <p:spPr>
          <a:xfrm>
            <a:off x="518678" y="209028"/>
            <a:ext cx="8333222" cy="1147969"/>
          </a:xfrm>
          <a:prstGeom prst="rect">
            <a:avLst/>
          </a:prstGeom>
        </p:spPr>
        <p:txBody>
          <a:bodyPr anchor="b">
            <a:normAutofit/>
          </a:bodyPr>
          <a:lstStyle/>
          <a:p>
            <a:r>
              <a:rPr lang="en-IN" dirty="0"/>
              <a:t>RELU LAYER</a:t>
            </a:r>
          </a:p>
        </p:txBody>
      </p:sp>
      <p:sp>
        <p:nvSpPr>
          <p:cNvPr id="6" name="Text Placeholder 5">
            <a:extLst>
              <a:ext uri="{FF2B5EF4-FFF2-40B4-BE49-F238E27FC236}">
                <a16:creationId xmlns:a16="http://schemas.microsoft.com/office/drawing/2014/main" id="{A5867F38-5A41-4388-9AA9-2EF057F04A54}"/>
              </a:ext>
            </a:extLst>
          </p:cNvPr>
          <p:cNvSpPr>
            <a:spLocks noGrp="1"/>
          </p:cNvSpPr>
          <p:nvPr>
            <p:ph sz="half" idx="1"/>
          </p:nvPr>
        </p:nvSpPr>
        <p:spPr>
          <a:xfrm>
            <a:off x="529687" y="1651044"/>
            <a:ext cx="5181600" cy="4525919"/>
          </a:xfrm>
          <a:prstGeom prst="rect">
            <a:avLst/>
          </a:prstGeom>
        </p:spPr>
        <p:txBody>
          <a:bodyPr>
            <a:normAutofit/>
          </a:bodyPr>
          <a:lstStyle/>
          <a:p>
            <a:r>
              <a:rPr lang="en-US" dirty="0"/>
              <a:t>It is used to determine the output of neural network like yes or no. It maps the resulting values in between 0 to 1 or -1 to 1 etc.</a:t>
            </a:r>
          </a:p>
          <a:p>
            <a:r>
              <a:rPr lang="en-US" dirty="0"/>
              <a:t>It is among one of the activation functions that a CNN system possess.</a:t>
            </a:r>
            <a:endParaRPr lang="en-IN" dirty="0"/>
          </a:p>
        </p:txBody>
      </p:sp>
      <p:pic>
        <p:nvPicPr>
          <p:cNvPr id="9" name="Picture 8" descr="A close up of a map&#10;&#10;Description automatically generated">
            <a:extLst>
              <a:ext uri="{FF2B5EF4-FFF2-40B4-BE49-F238E27FC236}">
                <a16:creationId xmlns:a16="http://schemas.microsoft.com/office/drawing/2014/main" id="{997A259C-335A-422D-B9F3-32AD3D2C5853}"/>
              </a:ext>
            </a:extLst>
          </p:cNvPr>
          <p:cNvPicPr>
            <a:picLocks noChangeAspect="1"/>
          </p:cNvPicPr>
          <p:nvPr/>
        </p:nvPicPr>
        <p:blipFill>
          <a:blip r:embed="rId2"/>
          <a:stretch>
            <a:fillRect/>
          </a:stretch>
        </p:blipFill>
        <p:spPr>
          <a:xfrm>
            <a:off x="6172200" y="2229983"/>
            <a:ext cx="5181600" cy="3368040"/>
          </a:xfrm>
          <a:prstGeom prst="rect">
            <a:avLst/>
          </a:prstGeom>
          <a:noFill/>
        </p:spPr>
      </p:pic>
    </p:spTree>
    <p:extLst>
      <p:ext uri="{BB962C8B-B14F-4D97-AF65-F5344CB8AC3E}">
        <p14:creationId xmlns:p14="http://schemas.microsoft.com/office/powerpoint/2010/main" val="44410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5DFB0D-4EFE-4F7F-A739-BCEADF40C873}"/>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EDEDDD4F-1722-4AB6-B07C-FB3567153EAB}"/>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4" name="Title 3">
            <a:extLst>
              <a:ext uri="{FF2B5EF4-FFF2-40B4-BE49-F238E27FC236}">
                <a16:creationId xmlns:a16="http://schemas.microsoft.com/office/drawing/2014/main" id="{6B7EEB8D-7B62-4B25-A135-FEEA47C6EB2A}"/>
              </a:ext>
            </a:extLst>
          </p:cNvPr>
          <p:cNvSpPr>
            <a:spLocks noGrp="1"/>
          </p:cNvSpPr>
          <p:nvPr>
            <p:ph type="title"/>
          </p:nvPr>
        </p:nvSpPr>
        <p:spPr/>
        <p:txBody>
          <a:bodyPr/>
          <a:lstStyle/>
          <a:p>
            <a:r>
              <a:rPr lang="en-IN" dirty="0"/>
              <a:t>SIGMOID FUNCTION</a:t>
            </a:r>
          </a:p>
        </p:txBody>
      </p:sp>
      <p:sp>
        <p:nvSpPr>
          <p:cNvPr id="5" name="Content Placeholder 4">
            <a:extLst>
              <a:ext uri="{FF2B5EF4-FFF2-40B4-BE49-F238E27FC236}">
                <a16:creationId xmlns:a16="http://schemas.microsoft.com/office/drawing/2014/main" id="{3B466372-BE22-4831-AE74-586376A70E67}"/>
              </a:ext>
            </a:extLst>
          </p:cNvPr>
          <p:cNvSpPr>
            <a:spLocks noGrp="1"/>
          </p:cNvSpPr>
          <p:nvPr>
            <p:ph sz="half" idx="1"/>
          </p:nvPr>
        </p:nvSpPr>
        <p:spPr/>
        <p:txBody>
          <a:bodyPr/>
          <a:lstStyle/>
          <a:p>
            <a:pPr>
              <a:buFont typeface="Wingdings" panose="05000000000000000000" pitchFamily="2" charset="2"/>
              <a:buChar char="q"/>
            </a:pPr>
            <a:r>
              <a:rPr lang="en-US" dirty="0"/>
              <a:t>The main reason why we use sigmoid function is because it exists between </a:t>
            </a:r>
            <a:r>
              <a:rPr lang="en-US" b="1" dirty="0"/>
              <a:t>(0 to 1). </a:t>
            </a:r>
            <a:r>
              <a:rPr lang="en-US" dirty="0"/>
              <a:t>Therefore, it is especially used for models where we have to predict the probability as an output. Since probability of anything exists only between the range of 0 and 1 sigmoid is the right choice.</a:t>
            </a:r>
            <a:endParaRPr lang="en-IN" dirty="0"/>
          </a:p>
        </p:txBody>
      </p:sp>
      <p:pic>
        <p:nvPicPr>
          <p:cNvPr id="8" name="Content Placeholder 7" descr="A screenshot of a cell phone&#10;&#10;Description automatically generated">
            <a:extLst>
              <a:ext uri="{FF2B5EF4-FFF2-40B4-BE49-F238E27FC236}">
                <a16:creationId xmlns:a16="http://schemas.microsoft.com/office/drawing/2014/main" id="{8D94A820-3B96-49F4-A95B-B99E894277D9}"/>
              </a:ext>
            </a:extLst>
          </p:cNvPr>
          <p:cNvPicPr>
            <a:picLocks noGrp="1" noChangeAspect="1"/>
          </p:cNvPicPr>
          <p:nvPr>
            <p:ph sz="half" idx="2"/>
          </p:nvPr>
        </p:nvPicPr>
        <p:blipFill>
          <a:blip r:embed="rId2"/>
          <a:stretch>
            <a:fillRect/>
          </a:stretch>
        </p:blipFill>
        <p:spPr>
          <a:xfrm>
            <a:off x="6096000" y="2080419"/>
            <a:ext cx="5410200" cy="3603082"/>
          </a:xfrm>
        </p:spPr>
      </p:pic>
    </p:spTree>
    <p:extLst>
      <p:ext uri="{BB962C8B-B14F-4D97-AF65-F5344CB8AC3E}">
        <p14:creationId xmlns:p14="http://schemas.microsoft.com/office/powerpoint/2010/main" val="217192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4F45E4-3CAA-41A9-AB9E-E44AB50C4E3E}"/>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C6D812C-2F24-4D46-9BB1-946F4F0FD7C7}"/>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5" name="Title 4">
            <a:extLst>
              <a:ext uri="{FF2B5EF4-FFF2-40B4-BE49-F238E27FC236}">
                <a16:creationId xmlns:a16="http://schemas.microsoft.com/office/drawing/2014/main" id="{4CE26A9B-0633-4364-9587-7962D06E7D78}"/>
              </a:ext>
            </a:extLst>
          </p:cNvPr>
          <p:cNvSpPr>
            <a:spLocks noGrp="1"/>
          </p:cNvSpPr>
          <p:nvPr>
            <p:ph type="title"/>
          </p:nvPr>
        </p:nvSpPr>
        <p:spPr/>
        <p:txBody>
          <a:bodyPr/>
          <a:lstStyle/>
          <a:p>
            <a:r>
              <a:rPr lang="en-IN" dirty="0"/>
              <a:t>POOLING</a:t>
            </a:r>
          </a:p>
        </p:txBody>
      </p:sp>
      <p:sp>
        <p:nvSpPr>
          <p:cNvPr id="6" name="Text Placeholder 5">
            <a:extLst>
              <a:ext uri="{FF2B5EF4-FFF2-40B4-BE49-F238E27FC236}">
                <a16:creationId xmlns:a16="http://schemas.microsoft.com/office/drawing/2014/main" id="{0B9DEC72-C394-4034-9D16-09E4A724892C}"/>
              </a:ext>
            </a:extLst>
          </p:cNvPr>
          <p:cNvSpPr>
            <a:spLocks noGrp="1"/>
          </p:cNvSpPr>
          <p:nvPr>
            <p:ph type="body" sz="quarter" idx="19"/>
          </p:nvPr>
        </p:nvSpPr>
        <p:spPr>
          <a:xfrm>
            <a:off x="531813" y="2005762"/>
            <a:ext cx="11113339" cy="4083888"/>
          </a:xfrm>
        </p:spPr>
        <p:txBody>
          <a:bodyPr/>
          <a:lstStyle/>
          <a:p>
            <a:r>
              <a:rPr lang="en-US" dirty="0"/>
              <a:t>Its function is to progressively reduce the spatial size of the representation to reduce the amount of parameters and computation in the network.</a:t>
            </a:r>
            <a:endParaRPr lang="en-IN" dirty="0"/>
          </a:p>
        </p:txBody>
      </p:sp>
      <p:pic>
        <p:nvPicPr>
          <p:cNvPr id="9" name="Picture 8">
            <a:extLst>
              <a:ext uri="{FF2B5EF4-FFF2-40B4-BE49-F238E27FC236}">
                <a16:creationId xmlns:a16="http://schemas.microsoft.com/office/drawing/2014/main" id="{3213CE60-1513-4A8F-AB42-9AA6FDA88F4A}"/>
              </a:ext>
            </a:extLst>
          </p:cNvPr>
          <p:cNvPicPr>
            <a:picLocks noChangeAspect="1"/>
          </p:cNvPicPr>
          <p:nvPr/>
        </p:nvPicPr>
        <p:blipFill>
          <a:blip r:embed="rId2"/>
          <a:stretch>
            <a:fillRect/>
          </a:stretch>
        </p:blipFill>
        <p:spPr>
          <a:xfrm>
            <a:off x="1897156" y="3153335"/>
            <a:ext cx="3771900" cy="2362200"/>
          </a:xfrm>
          <a:prstGeom prst="rect">
            <a:avLst/>
          </a:prstGeom>
        </p:spPr>
      </p:pic>
      <p:sp>
        <p:nvSpPr>
          <p:cNvPr id="11" name="TextBox 10">
            <a:extLst>
              <a:ext uri="{FF2B5EF4-FFF2-40B4-BE49-F238E27FC236}">
                <a16:creationId xmlns:a16="http://schemas.microsoft.com/office/drawing/2014/main" id="{10E0FB13-6F77-47B1-8327-01CD7232B833}"/>
              </a:ext>
            </a:extLst>
          </p:cNvPr>
          <p:cNvSpPr txBox="1"/>
          <p:nvPr/>
        </p:nvSpPr>
        <p:spPr>
          <a:xfrm>
            <a:off x="3460377" y="5434354"/>
            <a:ext cx="3299012" cy="646331"/>
          </a:xfrm>
          <a:prstGeom prst="rect">
            <a:avLst/>
          </a:prstGeom>
          <a:noFill/>
        </p:spPr>
        <p:txBody>
          <a:bodyPr wrap="square" rtlCol="0">
            <a:spAutoFit/>
          </a:bodyPr>
          <a:lstStyle/>
          <a:p>
            <a:r>
              <a:rPr lang="en-IN" dirty="0"/>
              <a:t>This is an example of the conversion of the representation</a:t>
            </a:r>
          </a:p>
        </p:txBody>
      </p:sp>
      <p:pic>
        <p:nvPicPr>
          <p:cNvPr id="13" name="Picture 12" descr="A close up of a logo&#10;&#10;Description automatically generated">
            <a:extLst>
              <a:ext uri="{FF2B5EF4-FFF2-40B4-BE49-F238E27FC236}">
                <a16:creationId xmlns:a16="http://schemas.microsoft.com/office/drawing/2014/main" id="{761D55C4-E855-498B-89D9-4808B5FA3E62}"/>
              </a:ext>
            </a:extLst>
          </p:cNvPr>
          <p:cNvPicPr>
            <a:picLocks noChangeAspect="1"/>
          </p:cNvPicPr>
          <p:nvPr/>
        </p:nvPicPr>
        <p:blipFill>
          <a:blip r:embed="rId3"/>
          <a:stretch>
            <a:fillRect/>
          </a:stretch>
        </p:blipFill>
        <p:spPr>
          <a:xfrm>
            <a:off x="6850435" y="2593975"/>
            <a:ext cx="3762375" cy="3629025"/>
          </a:xfrm>
          <a:prstGeom prst="rect">
            <a:avLst/>
          </a:prstGeom>
        </p:spPr>
      </p:pic>
    </p:spTree>
    <p:extLst>
      <p:ext uri="{BB962C8B-B14F-4D97-AF65-F5344CB8AC3E}">
        <p14:creationId xmlns:p14="http://schemas.microsoft.com/office/powerpoint/2010/main" val="316815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C95BCC-C5C7-4895-8E74-F7172E0EA5E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8CC9B4CD-87A9-4A61-B24B-34EB00639341}"/>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F2F1C2F3-BD49-4C2E-93D4-AC00C441695A}"/>
              </a:ext>
            </a:extLst>
          </p:cNvPr>
          <p:cNvSpPr>
            <a:spLocks noGrp="1"/>
          </p:cNvSpPr>
          <p:nvPr>
            <p:ph type="title"/>
          </p:nvPr>
        </p:nvSpPr>
        <p:spPr>
          <a:xfrm>
            <a:off x="518678" y="209028"/>
            <a:ext cx="11368520" cy="1147969"/>
          </a:xfrm>
        </p:spPr>
        <p:txBody>
          <a:bodyPr>
            <a:normAutofit/>
          </a:bodyPr>
          <a:lstStyle/>
          <a:p>
            <a:r>
              <a:rPr lang="en-IN" dirty="0"/>
              <a:t>MAX POOLING                          AVG POOLING</a:t>
            </a:r>
          </a:p>
        </p:txBody>
      </p:sp>
      <p:sp>
        <p:nvSpPr>
          <p:cNvPr id="6" name="Text Placeholder 5">
            <a:extLst>
              <a:ext uri="{FF2B5EF4-FFF2-40B4-BE49-F238E27FC236}">
                <a16:creationId xmlns:a16="http://schemas.microsoft.com/office/drawing/2014/main" id="{3F792AF2-C61F-41AE-AD88-5893CFE9C695}"/>
              </a:ext>
            </a:extLst>
          </p:cNvPr>
          <p:cNvSpPr>
            <a:spLocks noGrp="1"/>
          </p:cNvSpPr>
          <p:nvPr>
            <p:ph type="body" sz="quarter" idx="19"/>
          </p:nvPr>
        </p:nvSpPr>
        <p:spPr/>
        <p:txBody>
          <a:bodyPr/>
          <a:lstStyle/>
          <a:p>
            <a:pPr marL="342900" indent="-342900">
              <a:buFont typeface="Wingdings" panose="05000000000000000000" pitchFamily="2" charset="2"/>
              <a:buChar char="q"/>
            </a:pPr>
            <a:r>
              <a:rPr lang="en-US" b="1" dirty="0"/>
              <a:t>Max Pooling</a:t>
            </a:r>
            <a:r>
              <a:rPr lang="en-US" dirty="0"/>
              <a:t> returns the </a:t>
            </a:r>
            <a:r>
              <a:rPr lang="en-US" b="1" dirty="0"/>
              <a:t>maximum value</a:t>
            </a:r>
            <a:r>
              <a:rPr lang="en-US" dirty="0"/>
              <a:t> from the portion of the image covered by the Kernel.</a:t>
            </a:r>
          </a:p>
          <a:p>
            <a:endParaRPr lang="en-IN" dirty="0"/>
          </a:p>
        </p:txBody>
      </p:sp>
      <p:sp>
        <p:nvSpPr>
          <p:cNvPr id="8" name="TextBox 7">
            <a:extLst>
              <a:ext uri="{FF2B5EF4-FFF2-40B4-BE49-F238E27FC236}">
                <a16:creationId xmlns:a16="http://schemas.microsoft.com/office/drawing/2014/main" id="{76389D44-E09F-45C7-9D88-99F0AEB8BF1B}"/>
              </a:ext>
            </a:extLst>
          </p:cNvPr>
          <p:cNvSpPr txBox="1"/>
          <p:nvPr/>
        </p:nvSpPr>
        <p:spPr>
          <a:xfrm>
            <a:off x="6202938" y="1909482"/>
            <a:ext cx="5225764" cy="1200329"/>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Average Pooling </a:t>
            </a:r>
            <a:r>
              <a:rPr lang="en-US" sz="2400" dirty="0"/>
              <a:t>returns the </a:t>
            </a:r>
            <a:r>
              <a:rPr lang="en-US" sz="2400" b="1" dirty="0"/>
              <a:t>average of all the values </a:t>
            </a:r>
            <a:r>
              <a:rPr lang="en-US" sz="2400" dirty="0"/>
              <a:t>from the portion of the image covered by the Kernel.</a:t>
            </a:r>
            <a:endParaRPr lang="en-IN" sz="2400" dirty="0"/>
          </a:p>
        </p:txBody>
      </p:sp>
      <p:pic>
        <p:nvPicPr>
          <p:cNvPr id="10" name="Picture 9" descr="A picture containing clock, drawing&#10;&#10;Description automatically generated">
            <a:extLst>
              <a:ext uri="{FF2B5EF4-FFF2-40B4-BE49-F238E27FC236}">
                <a16:creationId xmlns:a16="http://schemas.microsoft.com/office/drawing/2014/main" id="{73A04E42-DF12-41C3-8583-1F627D11934E}"/>
              </a:ext>
            </a:extLst>
          </p:cNvPr>
          <p:cNvPicPr>
            <a:picLocks noChangeAspect="1"/>
          </p:cNvPicPr>
          <p:nvPr/>
        </p:nvPicPr>
        <p:blipFill>
          <a:blip r:embed="rId2"/>
          <a:stretch>
            <a:fillRect/>
          </a:stretch>
        </p:blipFill>
        <p:spPr>
          <a:xfrm>
            <a:off x="2771774" y="3481577"/>
            <a:ext cx="4478431" cy="3298710"/>
          </a:xfrm>
          <a:prstGeom prst="rect">
            <a:avLst/>
          </a:prstGeom>
        </p:spPr>
      </p:pic>
    </p:spTree>
    <p:extLst>
      <p:ext uri="{BB962C8B-B14F-4D97-AF65-F5344CB8AC3E}">
        <p14:creationId xmlns:p14="http://schemas.microsoft.com/office/powerpoint/2010/main" val="414970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092B85-8906-4DBB-B452-FF5DB04957E9}"/>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98333435-3DCC-4B84-8C35-AB59977ABA8C}"/>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4" name="Title 3">
            <a:extLst>
              <a:ext uri="{FF2B5EF4-FFF2-40B4-BE49-F238E27FC236}">
                <a16:creationId xmlns:a16="http://schemas.microsoft.com/office/drawing/2014/main" id="{E95341BE-F10E-43E1-B2B8-6A9FF4C6E99A}"/>
              </a:ext>
            </a:extLst>
          </p:cNvPr>
          <p:cNvSpPr>
            <a:spLocks noGrp="1"/>
          </p:cNvSpPr>
          <p:nvPr>
            <p:ph type="title"/>
          </p:nvPr>
        </p:nvSpPr>
        <p:spPr>
          <a:xfrm>
            <a:off x="518678" y="173169"/>
            <a:ext cx="8333222" cy="1147969"/>
          </a:xfrm>
        </p:spPr>
        <p:txBody>
          <a:bodyPr/>
          <a:lstStyle/>
          <a:p>
            <a:r>
              <a:rPr lang="en-IN" dirty="0"/>
              <a:t>            FULLY CONNECTED LAYER</a:t>
            </a:r>
          </a:p>
        </p:txBody>
      </p:sp>
      <p:sp>
        <p:nvSpPr>
          <p:cNvPr id="7" name="TextBox 6">
            <a:extLst>
              <a:ext uri="{FF2B5EF4-FFF2-40B4-BE49-F238E27FC236}">
                <a16:creationId xmlns:a16="http://schemas.microsoft.com/office/drawing/2014/main" id="{8A3A9C7A-C8D5-4EBC-B9AD-E60ECC00924D}"/>
              </a:ext>
            </a:extLst>
          </p:cNvPr>
          <p:cNvSpPr txBox="1"/>
          <p:nvPr/>
        </p:nvSpPr>
        <p:spPr>
          <a:xfrm>
            <a:off x="753035" y="1766047"/>
            <a:ext cx="10945906" cy="1015663"/>
          </a:xfrm>
          <a:prstGeom prst="rect">
            <a:avLst/>
          </a:prstGeom>
          <a:noFill/>
        </p:spPr>
        <p:txBody>
          <a:bodyPr wrap="square" rtlCol="0">
            <a:spAutoFit/>
          </a:bodyPr>
          <a:lstStyle/>
          <a:p>
            <a:r>
              <a:rPr lang="en-US" sz="2000" dirty="0"/>
              <a:t>Now that we have converted our input image into a suitable form for our Multi-Level Perceptron, we shall flatten the image into a column vector. The flattened output is fed to a feed-forward neural network and backpropagation applied to every iteration of training</a:t>
            </a:r>
            <a:endParaRPr lang="en-IN" sz="2000" dirty="0"/>
          </a:p>
        </p:txBody>
      </p:sp>
      <p:pic>
        <p:nvPicPr>
          <p:cNvPr id="9" name="Picture 8" descr="A close up of a map&#10;&#10;Description automatically generated">
            <a:extLst>
              <a:ext uri="{FF2B5EF4-FFF2-40B4-BE49-F238E27FC236}">
                <a16:creationId xmlns:a16="http://schemas.microsoft.com/office/drawing/2014/main" id="{2285CB49-D4FB-43F8-B108-F74822115AE6}"/>
              </a:ext>
            </a:extLst>
          </p:cNvPr>
          <p:cNvPicPr>
            <a:picLocks noChangeAspect="1"/>
          </p:cNvPicPr>
          <p:nvPr/>
        </p:nvPicPr>
        <p:blipFill>
          <a:blip r:embed="rId2"/>
          <a:stretch>
            <a:fillRect/>
          </a:stretch>
        </p:blipFill>
        <p:spPr>
          <a:xfrm>
            <a:off x="2395930" y="3077803"/>
            <a:ext cx="5630396" cy="3278547"/>
          </a:xfrm>
          <a:prstGeom prst="rect">
            <a:avLst/>
          </a:prstGeom>
        </p:spPr>
      </p:pic>
    </p:spTree>
    <p:extLst>
      <p:ext uri="{BB962C8B-B14F-4D97-AF65-F5344CB8AC3E}">
        <p14:creationId xmlns:p14="http://schemas.microsoft.com/office/powerpoint/2010/main" val="164995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6F0DC4-4CF3-4EA4-8F38-ACEEBECC371B}"/>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5600A04B-CF56-4551-BA38-F8E104562F28}"/>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4" name="Title 3">
            <a:extLst>
              <a:ext uri="{FF2B5EF4-FFF2-40B4-BE49-F238E27FC236}">
                <a16:creationId xmlns:a16="http://schemas.microsoft.com/office/drawing/2014/main" id="{E4F9754E-F266-4847-9627-EEE0144B1098}"/>
              </a:ext>
            </a:extLst>
          </p:cNvPr>
          <p:cNvSpPr>
            <a:spLocks noGrp="1"/>
          </p:cNvSpPr>
          <p:nvPr>
            <p:ph type="title"/>
          </p:nvPr>
        </p:nvSpPr>
        <p:spPr/>
        <p:txBody>
          <a:bodyPr/>
          <a:lstStyle/>
          <a:p>
            <a:r>
              <a:rPr lang="en-IN" dirty="0"/>
              <a:t>DATASETS</a:t>
            </a:r>
          </a:p>
        </p:txBody>
      </p:sp>
      <p:pic>
        <p:nvPicPr>
          <p:cNvPr id="12" name="Content Placeholder 11" descr="A close up of text on a white background&#10;&#10;Description automatically generated">
            <a:extLst>
              <a:ext uri="{FF2B5EF4-FFF2-40B4-BE49-F238E27FC236}">
                <a16:creationId xmlns:a16="http://schemas.microsoft.com/office/drawing/2014/main" id="{37156C5A-C98D-4804-8B2B-BDBC7634672D}"/>
              </a:ext>
            </a:extLst>
          </p:cNvPr>
          <p:cNvPicPr>
            <a:picLocks noGrp="1" noChangeAspect="1"/>
          </p:cNvPicPr>
          <p:nvPr>
            <p:ph sz="half" idx="1"/>
          </p:nvPr>
        </p:nvPicPr>
        <p:blipFill>
          <a:blip r:embed="rId2"/>
          <a:stretch>
            <a:fillRect/>
          </a:stretch>
        </p:blipFill>
        <p:spPr>
          <a:xfrm>
            <a:off x="858042" y="1651000"/>
            <a:ext cx="6828633" cy="4525963"/>
          </a:xfrm>
        </p:spPr>
      </p:pic>
      <p:sp>
        <p:nvSpPr>
          <p:cNvPr id="14" name="TextBox 13">
            <a:extLst>
              <a:ext uri="{FF2B5EF4-FFF2-40B4-BE49-F238E27FC236}">
                <a16:creationId xmlns:a16="http://schemas.microsoft.com/office/drawing/2014/main" id="{298DBC0E-CB08-49D1-92A7-28691969A455}"/>
              </a:ext>
            </a:extLst>
          </p:cNvPr>
          <p:cNvSpPr txBox="1"/>
          <p:nvPr/>
        </p:nvSpPr>
        <p:spPr>
          <a:xfrm>
            <a:off x="8115300" y="1952625"/>
            <a:ext cx="2543175" cy="2862322"/>
          </a:xfrm>
          <a:prstGeom prst="rect">
            <a:avLst/>
          </a:prstGeom>
          <a:noFill/>
        </p:spPr>
        <p:txBody>
          <a:bodyPr wrap="square" rtlCol="0">
            <a:spAutoFit/>
          </a:bodyPr>
          <a:lstStyle/>
          <a:p>
            <a:r>
              <a:rPr lang="en-IN" dirty="0"/>
              <a:t>The DATASETS what we are using here is the input sign language that the system will predict and convert it to the required speech language.</a:t>
            </a:r>
          </a:p>
          <a:p>
            <a:endParaRPr lang="en-IN" dirty="0"/>
          </a:p>
          <a:p>
            <a:r>
              <a:rPr lang="en-IN" dirty="0"/>
              <a:t>##NEXT SLIDE DTA SET GENERATION</a:t>
            </a:r>
          </a:p>
        </p:txBody>
      </p:sp>
    </p:spTree>
    <p:extLst>
      <p:ext uri="{BB962C8B-B14F-4D97-AF65-F5344CB8AC3E}">
        <p14:creationId xmlns:p14="http://schemas.microsoft.com/office/powerpoint/2010/main" val="81369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49BF9B-C5A2-4984-BF85-7A83C7B64001}"/>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6E88F714-9704-4FF4-896E-D0AA1D47F20D}"/>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4" name="Title 3">
            <a:extLst>
              <a:ext uri="{FF2B5EF4-FFF2-40B4-BE49-F238E27FC236}">
                <a16:creationId xmlns:a16="http://schemas.microsoft.com/office/drawing/2014/main" id="{E4AA771D-77CD-4358-B6DB-EDEEA66C055A}"/>
              </a:ext>
            </a:extLst>
          </p:cNvPr>
          <p:cNvSpPr>
            <a:spLocks noGrp="1"/>
          </p:cNvSpPr>
          <p:nvPr>
            <p:ph type="title"/>
          </p:nvPr>
        </p:nvSpPr>
        <p:spPr/>
        <p:txBody>
          <a:bodyPr/>
          <a:lstStyle/>
          <a:p>
            <a:r>
              <a:rPr lang="en-IN" dirty="0"/>
              <a:t>THE TRAINING PHASE</a:t>
            </a:r>
          </a:p>
        </p:txBody>
      </p:sp>
      <p:sp>
        <p:nvSpPr>
          <p:cNvPr id="5" name="Content Placeholder 4">
            <a:extLst>
              <a:ext uri="{FF2B5EF4-FFF2-40B4-BE49-F238E27FC236}">
                <a16:creationId xmlns:a16="http://schemas.microsoft.com/office/drawing/2014/main" id="{C3BC19BF-4690-4D87-A5D7-0736CEA70354}"/>
              </a:ext>
            </a:extLst>
          </p:cNvPr>
          <p:cNvSpPr>
            <a:spLocks noGrp="1"/>
          </p:cNvSpPr>
          <p:nvPr>
            <p:ph sz="half" idx="1"/>
          </p:nvPr>
        </p:nvSpPr>
        <p:spPr>
          <a:xfrm>
            <a:off x="529687" y="1651044"/>
            <a:ext cx="9923160" cy="4525919"/>
          </a:xfrm>
        </p:spPr>
        <p:txBody>
          <a:bodyPr/>
          <a:lstStyle/>
          <a:p>
            <a:r>
              <a:rPr lang="en-IN" dirty="0"/>
              <a:t>Here we are proceeding by training the model in which we have taken a total of 400 dataset images out of which we have passed 60 images to the testing part which is 15% and the rest 340 are sent to the training part which is approximately equal to 85%.</a:t>
            </a:r>
          </a:p>
          <a:p>
            <a:r>
              <a:rPr lang="en-IN" dirty="0"/>
              <a:t>In the training part we have actual training and the validation split training.</a:t>
            </a:r>
          </a:p>
          <a:p>
            <a:r>
              <a:rPr lang="en-IN" dirty="0"/>
              <a:t>In Actual training we have 300 images datasets and in the validation split training part we are having 34 images.</a:t>
            </a:r>
          </a:p>
          <a:p>
            <a:r>
              <a:rPr lang="en-US" dirty="0"/>
              <a:t>After the model was trained the net parameters were saved so that it can be used in the testing phase for testing the accuracy of the model and also for classification of the input symbols</a:t>
            </a:r>
            <a:endParaRPr lang="en-IN" dirty="0"/>
          </a:p>
        </p:txBody>
      </p:sp>
    </p:spTree>
    <p:extLst>
      <p:ext uri="{BB962C8B-B14F-4D97-AF65-F5344CB8AC3E}">
        <p14:creationId xmlns:p14="http://schemas.microsoft.com/office/powerpoint/2010/main" val="229442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014971-6AC8-46E3-AAAC-5F9C383BD5FC}"/>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2BFAA105-B0B5-40A9-8772-E562E8EB8515}"/>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4" name="Title 3">
            <a:extLst>
              <a:ext uri="{FF2B5EF4-FFF2-40B4-BE49-F238E27FC236}">
                <a16:creationId xmlns:a16="http://schemas.microsoft.com/office/drawing/2014/main" id="{253549D7-69D7-4DFE-BA2E-525AEFEC3AF0}"/>
              </a:ext>
            </a:extLst>
          </p:cNvPr>
          <p:cNvSpPr>
            <a:spLocks noGrp="1"/>
          </p:cNvSpPr>
          <p:nvPr>
            <p:ph type="title"/>
          </p:nvPr>
        </p:nvSpPr>
        <p:spPr/>
        <p:txBody>
          <a:bodyPr/>
          <a:lstStyle/>
          <a:p>
            <a:r>
              <a:rPr lang="en-IN" dirty="0"/>
              <a:t>THE TRAINING PHASE WORKFLOW</a:t>
            </a:r>
          </a:p>
        </p:txBody>
      </p:sp>
      <p:pic>
        <p:nvPicPr>
          <p:cNvPr id="8" name="Content Placeholder 7" descr="A picture containing text, map&#10;&#10;Description automatically generated">
            <a:extLst>
              <a:ext uri="{FF2B5EF4-FFF2-40B4-BE49-F238E27FC236}">
                <a16:creationId xmlns:a16="http://schemas.microsoft.com/office/drawing/2014/main" id="{905E683E-D611-49AB-B235-A6895BB71500}"/>
              </a:ext>
            </a:extLst>
          </p:cNvPr>
          <p:cNvPicPr>
            <a:picLocks noGrp="1" noChangeAspect="1"/>
          </p:cNvPicPr>
          <p:nvPr>
            <p:ph sz="half" idx="1"/>
          </p:nvPr>
        </p:nvPicPr>
        <p:blipFill>
          <a:blip r:embed="rId2"/>
          <a:stretch>
            <a:fillRect/>
          </a:stretch>
        </p:blipFill>
        <p:spPr>
          <a:xfrm>
            <a:off x="2395930" y="1677894"/>
            <a:ext cx="4374536" cy="4525963"/>
          </a:xfrm>
        </p:spPr>
      </p:pic>
      <p:sp>
        <p:nvSpPr>
          <p:cNvPr id="10" name="TextBox 9">
            <a:extLst>
              <a:ext uri="{FF2B5EF4-FFF2-40B4-BE49-F238E27FC236}">
                <a16:creationId xmlns:a16="http://schemas.microsoft.com/office/drawing/2014/main" id="{B6476F26-220B-4DF9-8592-E3E1F7D28D2B}"/>
              </a:ext>
            </a:extLst>
          </p:cNvPr>
          <p:cNvSpPr txBox="1"/>
          <p:nvPr/>
        </p:nvSpPr>
        <p:spPr>
          <a:xfrm>
            <a:off x="7915275" y="1828800"/>
            <a:ext cx="3314700" cy="3139321"/>
          </a:xfrm>
          <a:prstGeom prst="rect">
            <a:avLst/>
          </a:prstGeom>
          <a:noFill/>
        </p:spPr>
        <p:txBody>
          <a:bodyPr wrap="square" rtlCol="0">
            <a:spAutoFit/>
          </a:bodyPr>
          <a:lstStyle/>
          <a:p>
            <a:pPr marL="285750" indent="-285750">
              <a:buFont typeface="Wingdings" panose="05000000000000000000" pitchFamily="2" charset="2"/>
              <a:buChar char="q"/>
            </a:pPr>
            <a:r>
              <a:rPr lang="en-IN" dirty="0"/>
              <a:t>Here we started our system by weight and bias initialization</a:t>
            </a:r>
          </a:p>
          <a:p>
            <a:pPr marL="285750" indent="-285750">
              <a:buFont typeface="Wingdings" panose="05000000000000000000" pitchFamily="2" charset="2"/>
              <a:buChar char="q"/>
            </a:pPr>
            <a:r>
              <a:rPr lang="en-IN" dirty="0"/>
              <a:t>Followed by the Training of the sample and passing the same to the Neural Network chamber.</a:t>
            </a:r>
          </a:p>
          <a:p>
            <a:pPr marL="285750" indent="-285750">
              <a:buFont typeface="Wingdings" panose="05000000000000000000" pitchFamily="2" charset="2"/>
              <a:buChar char="q"/>
            </a:pPr>
            <a:r>
              <a:rPr lang="en-IN" dirty="0"/>
              <a:t>Then the errors  and sensitivities are computed and the system goes on until the final prediction occurs</a:t>
            </a:r>
          </a:p>
          <a:p>
            <a:endParaRPr lang="en-IN" dirty="0"/>
          </a:p>
        </p:txBody>
      </p:sp>
    </p:spTree>
    <p:extLst>
      <p:ext uri="{BB962C8B-B14F-4D97-AF65-F5344CB8AC3E}">
        <p14:creationId xmlns:p14="http://schemas.microsoft.com/office/powerpoint/2010/main" val="405508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AF56F0-6A2C-48D1-8C80-CD432BEAEF03}"/>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24F6332C-F2E5-4C69-8F3D-2B0168357929}"/>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4" name="Title 3">
            <a:extLst>
              <a:ext uri="{FF2B5EF4-FFF2-40B4-BE49-F238E27FC236}">
                <a16:creationId xmlns:a16="http://schemas.microsoft.com/office/drawing/2014/main" id="{26D56BD6-1D75-436B-846D-47876AD420E4}"/>
              </a:ext>
            </a:extLst>
          </p:cNvPr>
          <p:cNvSpPr>
            <a:spLocks noGrp="1"/>
          </p:cNvSpPr>
          <p:nvPr>
            <p:ph type="title"/>
          </p:nvPr>
        </p:nvSpPr>
        <p:spPr/>
        <p:txBody>
          <a:bodyPr/>
          <a:lstStyle/>
          <a:p>
            <a:r>
              <a:rPr lang="en-IN" dirty="0"/>
              <a:t>ACCURACY vs EPOCH GRAPHS</a:t>
            </a:r>
          </a:p>
        </p:txBody>
      </p:sp>
      <p:pic>
        <p:nvPicPr>
          <p:cNvPr id="8" name="Content Placeholder 7">
            <a:extLst>
              <a:ext uri="{FF2B5EF4-FFF2-40B4-BE49-F238E27FC236}">
                <a16:creationId xmlns:a16="http://schemas.microsoft.com/office/drawing/2014/main" id="{D9F62FD2-55EE-4AE1-BD93-9A695091B2A7}"/>
              </a:ext>
            </a:extLst>
          </p:cNvPr>
          <p:cNvPicPr>
            <a:picLocks noGrp="1" noChangeAspect="1"/>
          </p:cNvPicPr>
          <p:nvPr>
            <p:ph sz="half" idx="1"/>
          </p:nvPr>
        </p:nvPicPr>
        <p:blipFill>
          <a:blip r:embed="rId2"/>
          <a:stretch>
            <a:fillRect/>
          </a:stretch>
        </p:blipFill>
        <p:spPr>
          <a:xfrm>
            <a:off x="207496" y="1651044"/>
            <a:ext cx="5181600" cy="3942521"/>
          </a:xfrm>
        </p:spPr>
      </p:pic>
      <p:pic>
        <p:nvPicPr>
          <p:cNvPr id="14" name="Content Placeholder 13" descr="A close up of a map&#10;&#10;Description automatically generated">
            <a:extLst>
              <a:ext uri="{FF2B5EF4-FFF2-40B4-BE49-F238E27FC236}">
                <a16:creationId xmlns:a16="http://schemas.microsoft.com/office/drawing/2014/main" id="{2FF77247-9A08-494A-800A-B18879938D23}"/>
              </a:ext>
            </a:extLst>
          </p:cNvPr>
          <p:cNvPicPr>
            <a:picLocks noGrp="1" noChangeAspect="1"/>
          </p:cNvPicPr>
          <p:nvPr>
            <p:ph sz="half" idx="2"/>
          </p:nvPr>
        </p:nvPicPr>
        <p:blipFill>
          <a:blip r:embed="rId3"/>
          <a:stretch>
            <a:fillRect/>
          </a:stretch>
        </p:blipFill>
        <p:spPr>
          <a:xfrm>
            <a:off x="5791200" y="1738301"/>
            <a:ext cx="5181600" cy="3615605"/>
          </a:xfrm>
        </p:spPr>
      </p:pic>
      <p:sp>
        <p:nvSpPr>
          <p:cNvPr id="15" name="TextBox 14">
            <a:extLst>
              <a:ext uri="{FF2B5EF4-FFF2-40B4-BE49-F238E27FC236}">
                <a16:creationId xmlns:a16="http://schemas.microsoft.com/office/drawing/2014/main" id="{F44534DD-1D2D-4897-8E28-25DD4C906988}"/>
              </a:ext>
            </a:extLst>
          </p:cNvPr>
          <p:cNvSpPr txBox="1"/>
          <p:nvPr/>
        </p:nvSpPr>
        <p:spPr>
          <a:xfrm>
            <a:off x="2686050" y="5524500"/>
            <a:ext cx="6762750" cy="369332"/>
          </a:xfrm>
          <a:prstGeom prst="rect">
            <a:avLst/>
          </a:prstGeom>
          <a:noFill/>
        </p:spPr>
        <p:txBody>
          <a:bodyPr wrap="square" rtlCol="0">
            <a:spAutoFit/>
          </a:bodyPr>
          <a:lstStyle/>
          <a:p>
            <a:r>
              <a:rPr lang="en-IN" dirty="0"/>
              <a:t>The sample ACCURACY vs EPOCH graphs.</a:t>
            </a:r>
          </a:p>
        </p:txBody>
      </p:sp>
    </p:spTree>
    <p:extLst>
      <p:ext uri="{BB962C8B-B14F-4D97-AF65-F5344CB8AC3E}">
        <p14:creationId xmlns:p14="http://schemas.microsoft.com/office/powerpoint/2010/main" val="299173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327168-1509-4E4E-9D98-D09198E17BE3}"/>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FF3DB4B3-0A6C-46AF-9A68-D77A236767CB}"/>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4" name="Title 3">
            <a:extLst>
              <a:ext uri="{FF2B5EF4-FFF2-40B4-BE49-F238E27FC236}">
                <a16:creationId xmlns:a16="http://schemas.microsoft.com/office/drawing/2014/main" id="{FAF5799E-A9DE-4911-8F28-8FEB339556AB}"/>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933BE5E3-E212-4B89-9FF1-909B047DAC85}"/>
              </a:ext>
            </a:extLst>
          </p:cNvPr>
          <p:cNvSpPr>
            <a:spLocks noGrp="1"/>
          </p:cNvSpPr>
          <p:nvPr>
            <p:ph sz="half" idx="1"/>
          </p:nvPr>
        </p:nvSpPr>
        <p:spPr/>
        <p:txBody>
          <a:bodyPr/>
          <a:lstStyle/>
          <a:p>
            <a:r>
              <a:rPr lang="en-IN" dirty="0"/>
              <a:t>TESTIN ACC Graphs </a:t>
            </a:r>
          </a:p>
        </p:txBody>
      </p:sp>
      <p:sp>
        <p:nvSpPr>
          <p:cNvPr id="6" name="Content Placeholder 5">
            <a:extLst>
              <a:ext uri="{FF2B5EF4-FFF2-40B4-BE49-F238E27FC236}">
                <a16:creationId xmlns:a16="http://schemas.microsoft.com/office/drawing/2014/main" id="{CA0B80F6-7BA5-41A1-A00D-913776D5DCA4}"/>
              </a:ext>
            </a:extLst>
          </p:cNvPr>
          <p:cNvSpPr>
            <a:spLocks noGrp="1"/>
          </p:cNvSpPr>
          <p:nvPr>
            <p:ph sz="half" idx="2"/>
          </p:nvPr>
        </p:nvSpPr>
        <p:spPr/>
        <p:txBody>
          <a:bodyPr/>
          <a:lstStyle/>
          <a:p>
            <a:r>
              <a:rPr lang="en-IN" dirty="0"/>
              <a:t>TRAIN ACC</a:t>
            </a:r>
          </a:p>
        </p:txBody>
      </p:sp>
    </p:spTree>
    <p:extLst>
      <p:ext uri="{BB962C8B-B14F-4D97-AF65-F5344CB8AC3E}">
        <p14:creationId xmlns:p14="http://schemas.microsoft.com/office/powerpoint/2010/main" val="247992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C7B13B-F883-4BA8-8C76-5B8E024A2CDF}"/>
              </a:ext>
            </a:extLst>
          </p:cNvPr>
          <p:cNvSpPr>
            <a:spLocks noGrp="1"/>
          </p:cNvSpPr>
          <p:nvPr>
            <p:ph type="body" idx="1"/>
          </p:nvPr>
        </p:nvSpPr>
        <p:spPr>
          <a:xfrm>
            <a:off x="4114800" y="1162050"/>
            <a:ext cx="6918325" cy="5229225"/>
          </a:xfrm>
        </p:spPr>
        <p:txBody>
          <a:bodyPr>
            <a:normAutofit/>
          </a:bodyPr>
          <a:lstStyle/>
          <a:p>
            <a:r>
              <a:rPr lang="en-IN" sz="3600" dirty="0"/>
              <a:t>GROUP MEMBERS :</a:t>
            </a:r>
          </a:p>
        </p:txBody>
      </p:sp>
      <p:graphicFrame>
        <p:nvGraphicFramePr>
          <p:cNvPr id="2" name="Table 2">
            <a:extLst>
              <a:ext uri="{FF2B5EF4-FFF2-40B4-BE49-F238E27FC236}">
                <a16:creationId xmlns:a16="http://schemas.microsoft.com/office/drawing/2014/main" id="{CD11A3B4-03F6-4543-B544-E6245996B0DF}"/>
              </a:ext>
            </a:extLst>
          </p:cNvPr>
          <p:cNvGraphicFramePr>
            <a:graphicFrameLocks noGrp="1"/>
          </p:cNvGraphicFramePr>
          <p:nvPr>
            <p:extLst>
              <p:ext uri="{D42A27DB-BD31-4B8C-83A1-F6EECF244321}">
                <p14:modId xmlns:p14="http://schemas.microsoft.com/office/powerpoint/2010/main" val="1566725390"/>
              </p:ext>
            </p:extLst>
          </p:nvPr>
        </p:nvGraphicFramePr>
        <p:xfrm>
          <a:off x="2032000" y="2508903"/>
          <a:ext cx="8128000" cy="2357438"/>
        </p:xfrm>
        <a:graphic>
          <a:graphicData uri="http://schemas.openxmlformats.org/drawingml/2006/table">
            <a:tbl>
              <a:tblPr firstRow="1" bandRow="1">
                <a:tableStyleId>{5C22544A-7EE6-4342-B048-85BDC9FD1C3A}</a:tableStyleId>
              </a:tblPr>
              <a:tblGrid>
                <a:gridCol w="1159435">
                  <a:extLst>
                    <a:ext uri="{9D8B030D-6E8A-4147-A177-3AD203B41FA5}">
                      <a16:colId xmlns:a16="http://schemas.microsoft.com/office/drawing/2014/main" val="1072675125"/>
                    </a:ext>
                  </a:extLst>
                </a:gridCol>
                <a:gridCol w="1766047">
                  <a:extLst>
                    <a:ext uri="{9D8B030D-6E8A-4147-A177-3AD203B41FA5}">
                      <a16:colId xmlns:a16="http://schemas.microsoft.com/office/drawing/2014/main" val="4176470021"/>
                    </a:ext>
                  </a:extLst>
                </a:gridCol>
                <a:gridCol w="3170518">
                  <a:extLst>
                    <a:ext uri="{9D8B030D-6E8A-4147-A177-3AD203B41FA5}">
                      <a16:colId xmlns:a16="http://schemas.microsoft.com/office/drawing/2014/main" val="1600285071"/>
                    </a:ext>
                  </a:extLst>
                </a:gridCol>
                <a:gridCol w="2032000">
                  <a:extLst>
                    <a:ext uri="{9D8B030D-6E8A-4147-A177-3AD203B41FA5}">
                      <a16:colId xmlns:a16="http://schemas.microsoft.com/office/drawing/2014/main" val="500520419"/>
                    </a:ext>
                  </a:extLst>
                </a:gridCol>
              </a:tblGrid>
              <a:tr h="503238">
                <a:tc>
                  <a:txBody>
                    <a:bodyPr/>
                    <a:lstStyle/>
                    <a:p>
                      <a:r>
                        <a:rPr lang="en-IN" dirty="0"/>
                        <a:t>Sr.  No.</a:t>
                      </a:r>
                    </a:p>
                  </a:txBody>
                  <a:tcPr/>
                </a:tc>
                <a:tc>
                  <a:txBody>
                    <a:bodyPr/>
                    <a:lstStyle/>
                    <a:p>
                      <a:r>
                        <a:rPr lang="en-IN" dirty="0"/>
                        <a:t>GR No.</a:t>
                      </a:r>
                    </a:p>
                  </a:txBody>
                  <a:tcPr/>
                </a:tc>
                <a:tc>
                  <a:txBody>
                    <a:bodyPr/>
                    <a:lstStyle/>
                    <a:p>
                      <a:r>
                        <a:rPr lang="en-IN" dirty="0"/>
                        <a:t>NAME</a:t>
                      </a:r>
                    </a:p>
                  </a:txBody>
                  <a:tcPr/>
                </a:tc>
                <a:tc>
                  <a:txBody>
                    <a:bodyPr/>
                    <a:lstStyle/>
                    <a:p>
                      <a:r>
                        <a:rPr lang="en-IN" dirty="0"/>
                        <a:t>ROLL No.</a:t>
                      </a:r>
                    </a:p>
                  </a:txBody>
                  <a:tcPr/>
                </a:tc>
                <a:extLst>
                  <a:ext uri="{0D108BD9-81ED-4DB2-BD59-A6C34878D82A}">
                    <a16:rowId xmlns:a16="http://schemas.microsoft.com/office/drawing/2014/main" val="1663485877"/>
                  </a:ext>
                </a:extLst>
              </a:tr>
              <a:tr h="370840">
                <a:tc>
                  <a:txBody>
                    <a:bodyPr/>
                    <a:lstStyle/>
                    <a:p>
                      <a:r>
                        <a:rPr lang="en-IN" dirty="0"/>
                        <a:t>1</a:t>
                      </a:r>
                    </a:p>
                  </a:txBody>
                  <a:tcPr/>
                </a:tc>
                <a:tc>
                  <a:txBody>
                    <a:bodyPr/>
                    <a:lstStyle/>
                    <a:p>
                      <a:r>
                        <a:rPr lang="en-IN" dirty="0"/>
                        <a:t>11811285</a:t>
                      </a:r>
                    </a:p>
                  </a:txBody>
                  <a:tcPr/>
                </a:tc>
                <a:tc>
                  <a:txBody>
                    <a:bodyPr/>
                    <a:lstStyle/>
                    <a:p>
                      <a:r>
                        <a:rPr lang="en-IN" dirty="0"/>
                        <a:t>ARYAN GUPTA</a:t>
                      </a:r>
                    </a:p>
                  </a:txBody>
                  <a:tcPr/>
                </a:tc>
                <a:tc>
                  <a:txBody>
                    <a:bodyPr/>
                    <a:lstStyle/>
                    <a:p>
                      <a:r>
                        <a:rPr lang="en-IN" dirty="0"/>
                        <a:t>06</a:t>
                      </a:r>
                    </a:p>
                  </a:txBody>
                  <a:tcPr/>
                </a:tc>
                <a:extLst>
                  <a:ext uri="{0D108BD9-81ED-4DB2-BD59-A6C34878D82A}">
                    <a16:rowId xmlns:a16="http://schemas.microsoft.com/office/drawing/2014/main" val="1458994309"/>
                  </a:ext>
                </a:extLst>
              </a:tr>
              <a:tr h="370840">
                <a:tc>
                  <a:txBody>
                    <a:bodyPr/>
                    <a:lstStyle/>
                    <a:p>
                      <a:r>
                        <a:rPr lang="en-IN" dirty="0"/>
                        <a:t>2</a:t>
                      </a:r>
                    </a:p>
                  </a:txBody>
                  <a:tcPr/>
                </a:tc>
                <a:tc>
                  <a:txBody>
                    <a:bodyPr/>
                    <a:lstStyle/>
                    <a:p>
                      <a:r>
                        <a:rPr lang="en-IN" dirty="0"/>
                        <a:t>11810037</a:t>
                      </a:r>
                    </a:p>
                  </a:txBody>
                  <a:tcPr/>
                </a:tc>
                <a:tc>
                  <a:txBody>
                    <a:bodyPr/>
                    <a:lstStyle/>
                    <a:p>
                      <a:r>
                        <a:rPr lang="en-IN" dirty="0"/>
                        <a:t>DIVSEHAJ SINGH ANAND</a:t>
                      </a:r>
                    </a:p>
                  </a:txBody>
                  <a:tcPr/>
                </a:tc>
                <a:tc>
                  <a:txBody>
                    <a:bodyPr/>
                    <a:lstStyle/>
                    <a:p>
                      <a:r>
                        <a:rPr lang="en-IN" dirty="0"/>
                        <a:t>16</a:t>
                      </a:r>
                    </a:p>
                  </a:txBody>
                  <a:tcPr/>
                </a:tc>
                <a:extLst>
                  <a:ext uri="{0D108BD9-81ED-4DB2-BD59-A6C34878D82A}">
                    <a16:rowId xmlns:a16="http://schemas.microsoft.com/office/drawing/2014/main" val="3969645945"/>
                  </a:ext>
                </a:extLst>
              </a:tr>
              <a:tr h="370840">
                <a:tc>
                  <a:txBody>
                    <a:bodyPr/>
                    <a:lstStyle/>
                    <a:p>
                      <a:r>
                        <a:rPr lang="en-IN" dirty="0"/>
                        <a:t>3</a:t>
                      </a:r>
                    </a:p>
                  </a:txBody>
                  <a:tcPr/>
                </a:tc>
                <a:tc>
                  <a:txBody>
                    <a:bodyPr/>
                    <a:lstStyle/>
                    <a:p>
                      <a:r>
                        <a:rPr lang="en-IN" dirty="0"/>
                        <a:t>11810002</a:t>
                      </a:r>
                    </a:p>
                  </a:txBody>
                  <a:tcPr/>
                </a:tc>
                <a:tc>
                  <a:txBody>
                    <a:bodyPr/>
                    <a:lstStyle/>
                    <a:p>
                      <a:r>
                        <a:rPr lang="en-IN" dirty="0"/>
                        <a:t>SHREYAS KHARE</a:t>
                      </a:r>
                    </a:p>
                  </a:txBody>
                  <a:tcPr/>
                </a:tc>
                <a:tc>
                  <a:txBody>
                    <a:bodyPr/>
                    <a:lstStyle/>
                    <a:p>
                      <a:r>
                        <a:rPr lang="en-IN" dirty="0"/>
                        <a:t>28</a:t>
                      </a:r>
                    </a:p>
                  </a:txBody>
                  <a:tcPr/>
                </a:tc>
                <a:extLst>
                  <a:ext uri="{0D108BD9-81ED-4DB2-BD59-A6C34878D82A}">
                    <a16:rowId xmlns:a16="http://schemas.microsoft.com/office/drawing/2014/main" val="205530471"/>
                  </a:ext>
                </a:extLst>
              </a:tr>
              <a:tr h="370840">
                <a:tc>
                  <a:txBody>
                    <a:bodyPr/>
                    <a:lstStyle/>
                    <a:p>
                      <a:r>
                        <a:rPr lang="en-IN" dirty="0"/>
                        <a:t>4</a:t>
                      </a:r>
                    </a:p>
                  </a:txBody>
                  <a:tcPr/>
                </a:tc>
                <a:tc>
                  <a:txBody>
                    <a:bodyPr/>
                    <a:lstStyle/>
                    <a:p>
                      <a:r>
                        <a:rPr lang="en-IN" dirty="0"/>
                        <a:t>11810528</a:t>
                      </a:r>
                    </a:p>
                  </a:txBody>
                  <a:tcPr/>
                </a:tc>
                <a:tc>
                  <a:txBody>
                    <a:bodyPr/>
                    <a:lstStyle/>
                    <a:p>
                      <a:r>
                        <a:rPr lang="en-IN" dirty="0"/>
                        <a:t>DHEERAJ SHARMA</a:t>
                      </a:r>
                    </a:p>
                  </a:txBody>
                  <a:tcPr/>
                </a:tc>
                <a:tc>
                  <a:txBody>
                    <a:bodyPr/>
                    <a:lstStyle/>
                    <a:p>
                      <a:r>
                        <a:rPr lang="en-IN" dirty="0"/>
                        <a:t>56</a:t>
                      </a:r>
                    </a:p>
                  </a:txBody>
                  <a:tcPr/>
                </a:tc>
                <a:extLst>
                  <a:ext uri="{0D108BD9-81ED-4DB2-BD59-A6C34878D82A}">
                    <a16:rowId xmlns:a16="http://schemas.microsoft.com/office/drawing/2014/main" val="809223629"/>
                  </a:ext>
                </a:extLst>
              </a:tr>
              <a:tr h="370840">
                <a:tc>
                  <a:txBody>
                    <a:bodyPr/>
                    <a:lstStyle/>
                    <a:p>
                      <a:r>
                        <a:rPr lang="en-IN" dirty="0"/>
                        <a:t>5</a:t>
                      </a:r>
                    </a:p>
                  </a:txBody>
                  <a:tcPr/>
                </a:tc>
                <a:tc>
                  <a:txBody>
                    <a:bodyPr/>
                    <a:lstStyle/>
                    <a:p>
                      <a:r>
                        <a:rPr lang="en-IN" dirty="0"/>
                        <a:t>11810740</a:t>
                      </a:r>
                    </a:p>
                  </a:txBody>
                  <a:tcPr/>
                </a:tc>
                <a:tc>
                  <a:txBody>
                    <a:bodyPr/>
                    <a:lstStyle/>
                    <a:p>
                      <a:r>
                        <a:rPr lang="en-IN" dirty="0"/>
                        <a:t>PRACHI TAPADIYA</a:t>
                      </a:r>
                    </a:p>
                  </a:txBody>
                  <a:tcPr/>
                </a:tc>
                <a:tc>
                  <a:txBody>
                    <a:bodyPr/>
                    <a:lstStyle/>
                    <a:p>
                      <a:r>
                        <a:rPr lang="en-IN" dirty="0"/>
                        <a:t>64</a:t>
                      </a:r>
                    </a:p>
                  </a:txBody>
                  <a:tcPr/>
                </a:tc>
                <a:extLst>
                  <a:ext uri="{0D108BD9-81ED-4DB2-BD59-A6C34878D82A}">
                    <a16:rowId xmlns:a16="http://schemas.microsoft.com/office/drawing/2014/main" val="1205394085"/>
                  </a:ext>
                </a:extLst>
              </a:tr>
            </a:tbl>
          </a:graphicData>
        </a:graphic>
      </p:graphicFrame>
    </p:spTree>
    <p:extLst>
      <p:ext uri="{BB962C8B-B14F-4D97-AF65-F5344CB8AC3E}">
        <p14:creationId xmlns:p14="http://schemas.microsoft.com/office/powerpoint/2010/main" val="2015185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18524-C95F-4C6C-9341-9462C4D6E8F2}"/>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130863CB-588C-442C-B2FF-89311E02D7F9}"/>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4" name="Title 3">
            <a:extLst>
              <a:ext uri="{FF2B5EF4-FFF2-40B4-BE49-F238E27FC236}">
                <a16:creationId xmlns:a16="http://schemas.microsoft.com/office/drawing/2014/main" id="{60E12866-C1D1-4140-AE7E-9BB67BFF75E6}"/>
              </a:ext>
            </a:extLst>
          </p:cNvPr>
          <p:cNvSpPr>
            <a:spLocks noGrp="1"/>
          </p:cNvSpPr>
          <p:nvPr>
            <p:ph type="title"/>
          </p:nvPr>
        </p:nvSpPr>
        <p:spPr/>
        <p:txBody>
          <a:bodyPr/>
          <a:lstStyle/>
          <a:p>
            <a:r>
              <a:rPr lang="en-IN" dirty="0"/>
              <a:t>The Testing Phase</a:t>
            </a:r>
          </a:p>
        </p:txBody>
      </p:sp>
      <p:sp>
        <p:nvSpPr>
          <p:cNvPr id="5" name="Content Placeholder 4">
            <a:extLst>
              <a:ext uri="{FF2B5EF4-FFF2-40B4-BE49-F238E27FC236}">
                <a16:creationId xmlns:a16="http://schemas.microsoft.com/office/drawing/2014/main" id="{8A76BEA1-A1B6-47D7-B73A-DAECA576191F}"/>
              </a:ext>
            </a:extLst>
          </p:cNvPr>
          <p:cNvSpPr>
            <a:spLocks noGrp="1"/>
          </p:cNvSpPr>
          <p:nvPr>
            <p:ph sz="half" idx="1"/>
          </p:nvPr>
        </p:nvSpPr>
        <p:spPr>
          <a:xfrm>
            <a:off x="529686" y="1651044"/>
            <a:ext cx="11025819" cy="4525919"/>
          </a:xfrm>
        </p:spPr>
        <p:txBody>
          <a:bodyPr/>
          <a:lstStyle/>
          <a:p>
            <a:r>
              <a:rPr lang="en-US" dirty="0"/>
              <a:t> The saved network parameter is loaded to test the dataset and determined the accuracy.</a:t>
            </a:r>
          </a:p>
          <a:p>
            <a:r>
              <a:rPr lang="en-US" dirty="0"/>
              <a:t> A simple java GUI application is created to test out classifier for the purpose of static sign language translation.  The application allows the user to select the images of the sign language static gestures that need to be classified</a:t>
            </a:r>
          </a:p>
          <a:p>
            <a:r>
              <a:rPr lang="en-US" dirty="0"/>
              <a:t> The application used our trained CNN network to classify these symbols and produce their corresponding labels. </a:t>
            </a:r>
          </a:p>
          <a:p>
            <a:r>
              <a:rPr lang="en-US" dirty="0"/>
              <a:t> The labels are then turned to their corresponding alphabets/numbers and they are grouped to form words or sentences. </a:t>
            </a:r>
          </a:p>
          <a:p>
            <a:r>
              <a:rPr lang="en-US" dirty="0"/>
              <a:t>The words/sentences are then spoken out using the python </a:t>
            </a:r>
            <a:r>
              <a:rPr lang="en-US" dirty="0" err="1"/>
              <a:t>pyttsx</a:t>
            </a:r>
            <a:r>
              <a:rPr lang="en-US" dirty="0"/>
              <a:t> text to speech module</a:t>
            </a:r>
            <a:endParaRPr lang="en-IN" dirty="0"/>
          </a:p>
        </p:txBody>
      </p:sp>
    </p:spTree>
    <p:extLst>
      <p:ext uri="{BB962C8B-B14F-4D97-AF65-F5344CB8AC3E}">
        <p14:creationId xmlns:p14="http://schemas.microsoft.com/office/powerpoint/2010/main" val="1694424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2ABEA4-C09F-40EC-BC64-E4E2528A2702}"/>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6FBF76B7-F2B4-4F57-9AE3-F98C45E91A2C}"/>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4" name="Title 3">
            <a:extLst>
              <a:ext uri="{FF2B5EF4-FFF2-40B4-BE49-F238E27FC236}">
                <a16:creationId xmlns:a16="http://schemas.microsoft.com/office/drawing/2014/main" id="{349A2607-BD47-4C77-B093-B15C3992D0BA}"/>
              </a:ext>
            </a:extLst>
          </p:cNvPr>
          <p:cNvSpPr>
            <a:spLocks noGrp="1"/>
          </p:cNvSpPr>
          <p:nvPr>
            <p:ph type="title"/>
          </p:nvPr>
        </p:nvSpPr>
        <p:spPr/>
        <p:txBody>
          <a:bodyPr/>
          <a:lstStyle/>
          <a:p>
            <a:r>
              <a:rPr lang="en-IN" dirty="0"/>
              <a:t>The Testing Phase outputs</a:t>
            </a:r>
          </a:p>
        </p:txBody>
      </p:sp>
      <p:sp>
        <p:nvSpPr>
          <p:cNvPr id="5" name="Content Placeholder 4">
            <a:extLst>
              <a:ext uri="{FF2B5EF4-FFF2-40B4-BE49-F238E27FC236}">
                <a16:creationId xmlns:a16="http://schemas.microsoft.com/office/drawing/2014/main" id="{C3216A07-6C3B-4241-80FF-3BBFD51AE89E}"/>
              </a:ext>
            </a:extLst>
          </p:cNvPr>
          <p:cNvSpPr>
            <a:spLocks noGrp="1"/>
          </p:cNvSpPr>
          <p:nvPr>
            <p:ph sz="half" idx="1"/>
          </p:nvPr>
        </p:nvSpPr>
        <p:spPr/>
        <p:txBody>
          <a:bodyPr/>
          <a:lstStyle/>
          <a:p>
            <a:r>
              <a:rPr lang="en-IN" dirty="0"/>
              <a:t>GUI Interface of Application</a:t>
            </a:r>
          </a:p>
        </p:txBody>
      </p:sp>
      <p:sp>
        <p:nvSpPr>
          <p:cNvPr id="6" name="Content Placeholder 5">
            <a:extLst>
              <a:ext uri="{FF2B5EF4-FFF2-40B4-BE49-F238E27FC236}">
                <a16:creationId xmlns:a16="http://schemas.microsoft.com/office/drawing/2014/main" id="{5F0297CB-66C2-4BE5-ADA3-F19463A3E032}"/>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1376883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DFAFCB-B97E-4509-8951-D5870302F6DA}"/>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A793E52B-64C3-483B-BC06-5E6AC36550FE}"/>
              </a:ext>
            </a:extLst>
          </p:cNvPr>
          <p:cNvSpPr>
            <a:spLocks noGrp="1"/>
          </p:cNvSpPr>
          <p:nvPr>
            <p:ph type="sldNum" sz="quarter" idx="18"/>
          </p:nvPr>
        </p:nvSpPr>
        <p:spPr/>
        <p:txBody>
          <a:bodyPr/>
          <a:lstStyle/>
          <a:p>
            <a:fld id="{8699F50C-BE38-4BD0-BA84-9B090E1F2B9B}" type="slidenum">
              <a:rPr lang="en-US" noProof="0" smtClean="0"/>
              <a:t>22</a:t>
            </a:fld>
            <a:endParaRPr lang="en-US" noProof="0" dirty="0"/>
          </a:p>
        </p:txBody>
      </p:sp>
      <p:sp>
        <p:nvSpPr>
          <p:cNvPr id="4" name="Title 3">
            <a:extLst>
              <a:ext uri="{FF2B5EF4-FFF2-40B4-BE49-F238E27FC236}">
                <a16:creationId xmlns:a16="http://schemas.microsoft.com/office/drawing/2014/main" id="{5796C304-9243-4595-A214-104F395BFA2B}"/>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497FE155-3B63-40D0-B8DE-31A7E8DB5ADD}"/>
              </a:ext>
            </a:extLst>
          </p:cNvPr>
          <p:cNvSpPr>
            <a:spLocks noGrp="1"/>
          </p:cNvSpPr>
          <p:nvPr>
            <p:ph sz="half" idx="1"/>
          </p:nvPr>
        </p:nvSpPr>
        <p:spPr>
          <a:xfrm>
            <a:off x="529687" y="1651044"/>
            <a:ext cx="11043748" cy="4525919"/>
          </a:xfrm>
        </p:spPr>
        <p:txBody>
          <a:bodyPr/>
          <a:lstStyle/>
          <a:p>
            <a:r>
              <a:rPr lang="en-US" dirty="0"/>
              <a:t>Communications between deaf-mute and a normal person have always been a challenging task. The goal of this project is to reduce the barrier of communication by contributing to the field of automatic sign language recognition</a:t>
            </a:r>
          </a:p>
          <a:p>
            <a:r>
              <a:rPr lang="en-US" dirty="0"/>
              <a:t>Through this work, a CNN classifier is constructed which is capable of recognizing static sign language gestures. A basic GUI application is created to test our classifier in this system.</a:t>
            </a:r>
          </a:p>
          <a:p>
            <a:r>
              <a:rPr lang="en-US" dirty="0"/>
              <a:t>The application allows users to select the static sign gestures as input and it will speak out the words or sentences corresponding to the gesture.</a:t>
            </a:r>
            <a:endParaRPr lang="en-IN" dirty="0"/>
          </a:p>
        </p:txBody>
      </p:sp>
    </p:spTree>
    <p:extLst>
      <p:ext uri="{BB962C8B-B14F-4D97-AF65-F5344CB8AC3E}">
        <p14:creationId xmlns:p14="http://schemas.microsoft.com/office/powerpoint/2010/main" val="2893542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03F716-E6DE-4B45-B07E-D16624CFD811}"/>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C64D8840-4311-43C4-A297-0D160140F3F3}"/>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4" name="Title 3">
            <a:extLst>
              <a:ext uri="{FF2B5EF4-FFF2-40B4-BE49-F238E27FC236}">
                <a16:creationId xmlns:a16="http://schemas.microsoft.com/office/drawing/2014/main" id="{D6743ABA-2EFA-459E-973E-AD2D378FF253}"/>
              </a:ext>
            </a:extLst>
          </p:cNvPr>
          <p:cNvSpPr>
            <a:spLocks noGrp="1"/>
          </p:cNvSpPr>
          <p:nvPr>
            <p:ph type="title"/>
          </p:nvPr>
        </p:nvSpPr>
        <p:spPr/>
        <p:txBody>
          <a:bodyPr/>
          <a:lstStyle/>
          <a:p>
            <a:r>
              <a:rPr lang="en-IN" dirty="0"/>
              <a:t>FUTURE SCOPE</a:t>
            </a:r>
          </a:p>
        </p:txBody>
      </p:sp>
      <p:sp>
        <p:nvSpPr>
          <p:cNvPr id="5" name="Content Placeholder 4">
            <a:extLst>
              <a:ext uri="{FF2B5EF4-FFF2-40B4-BE49-F238E27FC236}">
                <a16:creationId xmlns:a16="http://schemas.microsoft.com/office/drawing/2014/main" id="{0C923090-301A-4BC9-91B3-4E3CD43515A8}"/>
              </a:ext>
            </a:extLst>
          </p:cNvPr>
          <p:cNvSpPr>
            <a:spLocks noGrp="1"/>
          </p:cNvSpPr>
          <p:nvPr>
            <p:ph sz="half" idx="1"/>
          </p:nvPr>
        </p:nvSpPr>
        <p:spPr>
          <a:xfrm>
            <a:off x="529686" y="1651044"/>
            <a:ext cx="11357511" cy="4525919"/>
          </a:xfrm>
        </p:spPr>
        <p:txBody>
          <a:bodyPr/>
          <a:lstStyle/>
          <a:p>
            <a:r>
              <a:rPr lang="en-US" sz="2800" dirty="0"/>
              <a:t>In this project we have converted some alphabets and real time gestures into speech. Further by concatenating those alphabets we can convert phrases and sentences into speech.</a:t>
            </a:r>
            <a:endParaRPr lang="en-IN" sz="2800" dirty="0"/>
          </a:p>
          <a:p>
            <a:r>
              <a:rPr lang="en-US" sz="2800" dirty="0"/>
              <a:t>By using high end processor we can have more number of data sets to increase the training and testing accuracy of the model.</a:t>
            </a:r>
          </a:p>
          <a:p>
            <a:endParaRPr lang="en-IN" sz="2800" dirty="0"/>
          </a:p>
          <a:p>
            <a:endParaRPr lang="en-IN" dirty="0"/>
          </a:p>
        </p:txBody>
      </p:sp>
    </p:spTree>
    <p:extLst>
      <p:ext uri="{BB962C8B-B14F-4D97-AF65-F5344CB8AC3E}">
        <p14:creationId xmlns:p14="http://schemas.microsoft.com/office/powerpoint/2010/main" val="2836659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B57C7-9F77-44C7-8EF2-C8C596E3C028}"/>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BE5C1FFA-696C-433D-8AE1-F36D1B325A76}"/>
              </a:ext>
            </a:extLst>
          </p:cNvPr>
          <p:cNvSpPr>
            <a:spLocks noGrp="1"/>
          </p:cNvSpPr>
          <p:nvPr>
            <p:ph type="sldNum" sz="quarter" idx="18"/>
          </p:nvPr>
        </p:nvSpPr>
        <p:spPr/>
        <p:txBody>
          <a:bodyPr/>
          <a:lstStyle/>
          <a:p>
            <a:fld id="{8699F50C-BE38-4BD0-BA84-9B090E1F2B9B}" type="slidenum">
              <a:rPr lang="en-US" noProof="0" smtClean="0"/>
              <a:t>24</a:t>
            </a:fld>
            <a:endParaRPr lang="en-US" noProof="0" dirty="0"/>
          </a:p>
        </p:txBody>
      </p:sp>
      <p:sp>
        <p:nvSpPr>
          <p:cNvPr id="4" name="Title 3">
            <a:extLst>
              <a:ext uri="{FF2B5EF4-FFF2-40B4-BE49-F238E27FC236}">
                <a16:creationId xmlns:a16="http://schemas.microsoft.com/office/drawing/2014/main" id="{02BFDF39-E12D-4732-B29E-5CD541FA3119}"/>
              </a:ext>
            </a:extLst>
          </p:cNvPr>
          <p:cNvSpPr>
            <a:spLocks noGrp="1"/>
          </p:cNvSpPr>
          <p:nvPr>
            <p:ph type="title"/>
          </p:nvPr>
        </p:nvSpPr>
        <p:spPr>
          <a:xfrm>
            <a:off x="1818560" y="2656392"/>
            <a:ext cx="8333222" cy="1147969"/>
          </a:xfrm>
        </p:spPr>
        <p:txBody>
          <a:bodyPr/>
          <a:lstStyle/>
          <a:p>
            <a:r>
              <a:rPr lang="en-IN" dirty="0"/>
              <a:t>THANK YOU</a:t>
            </a:r>
          </a:p>
        </p:txBody>
      </p:sp>
    </p:spTree>
    <p:extLst>
      <p:ext uri="{BB962C8B-B14F-4D97-AF65-F5344CB8AC3E}">
        <p14:creationId xmlns:p14="http://schemas.microsoft.com/office/powerpoint/2010/main" val="21502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51745-961D-41F4-BFC0-72289E211276}"/>
              </a:ext>
            </a:extLst>
          </p:cNvPr>
          <p:cNvSpPr>
            <a:spLocks noGrp="1"/>
          </p:cNvSpPr>
          <p:nvPr>
            <p:ph type="body" sz="quarter" idx="16"/>
          </p:nvPr>
        </p:nvSpPr>
        <p:spPr>
          <a:xfrm>
            <a:off x="1357705" y="438150"/>
            <a:ext cx="7368596" cy="1052377"/>
          </a:xfrm>
        </p:spPr>
        <p:txBody>
          <a:bodyPr/>
          <a:lstStyle/>
          <a:p>
            <a:pPr algn="ctr"/>
            <a:r>
              <a:rPr lang="en-IN" sz="4400" b="1" dirty="0"/>
              <a:t>ABSTRACT</a:t>
            </a:r>
          </a:p>
        </p:txBody>
      </p:sp>
      <p:sp>
        <p:nvSpPr>
          <p:cNvPr id="3" name="Footer Placeholder 2">
            <a:extLst>
              <a:ext uri="{FF2B5EF4-FFF2-40B4-BE49-F238E27FC236}">
                <a16:creationId xmlns:a16="http://schemas.microsoft.com/office/drawing/2014/main" id="{CBBAE8DB-3E8A-4F88-8B66-B2556239E1D9}"/>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3CC8F707-460C-4A8D-B738-9C511E6C870E}"/>
              </a:ext>
            </a:extLst>
          </p:cNvPr>
          <p:cNvSpPr>
            <a:spLocks noGrp="1"/>
          </p:cNvSpPr>
          <p:nvPr>
            <p:ph type="sldNum" sz="quarter" idx="18"/>
          </p:nvPr>
        </p:nvSpPr>
        <p:spPr/>
        <p:txBody>
          <a:bodyPr/>
          <a:lstStyle/>
          <a:p>
            <a:fld id="{8699F50C-BE38-4BD0-BA84-9B090E1F2B9B}" type="slidenum">
              <a:rPr lang="en-US" noProof="0" smtClean="0"/>
              <a:t>3</a:t>
            </a:fld>
            <a:endParaRPr lang="en-US" noProof="0" dirty="0"/>
          </a:p>
        </p:txBody>
      </p:sp>
      <p:sp>
        <p:nvSpPr>
          <p:cNvPr id="6" name="Text Placeholder 5">
            <a:extLst>
              <a:ext uri="{FF2B5EF4-FFF2-40B4-BE49-F238E27FC236}">
                <a16:creationId xmlns:a16="http://schemas.microsoft.com/office/drawing/2014/main" id="{352D1C36-2894-4294-9490-44D8BAF7143F}"/>
              </a:ext>
            </a:extLst>
          </p:cNvPr>
          <p:cNvSpPr>
            <a:spLocks noGrp="1"/>
          </p:cNvSpPr>
          <p:nvPr>
            <p:ph type="body" sz="quarter" idx="19"/>
          </p:nvPr>
        </p:nvSpPr>
        <p:spPr>
          <a:xfrm>
            <a:off x="531813" y="1343025"/>
            <a:ext cx="10526711" cy="4848225"/>
          </a:xfrm>
        </p:spPr>
        <p:txBody>
          <a:bodyPr/>
          <a:lstStyle/>
          <a:p>
            <a:pPr marL="342900" indent="-342900">
              <a:buFont typeface="Wingdings" panose="05000000000000000000" pitchFamily="2" charset="2"/>
              <a:buChar char="q"/>
            </a:pPr>
            <a:r>
              <a:rPr lang="en-US" sz="2800" dirty="0"/>
              <a:t>There is an undeniable communication problem between the Deaf community and the hearing majority.</a:t>
            </a:r>
          </a:p>
          <a:p>
            <a:pPr marL="342900" indent="-342900">
              <a:buFont typeface="Wingdings" panose="05000000000000000000" pitchFamily="2" charset="2"/>
              <a:buChar char="q"/>
            </a:pPr>
            <a:r>
              <a:rPr lang="en-US" sz="2800" dirty="0"/>
              <a:t> Innovations in automatic sign language recognition try to tear down this communication barrier. </a:t>
            </a:r>
          </a:p>
          <a:p>
            <a:pPr marL="342900" indent="-342900">
              <a:buFont typeface="Wingdings" panose="05000000000000000000" pitchFamily="2" charset="2"/>
              <a:buChar char="q"/>
            </a:pPr>
            <a:r>
              <a:rPr lang="en-US" sz="2800" dirty="0"/>
              <a:t>Our contribution considers a recognition system using the Microsoft </a:t>
            </a:r>
            <a:r>
              <a:rPr lang="en-US" sz="2800" dirty="0" err="1"/>
              <a:t>Kinect,convolutional</a:t>
            </a:r>
            <a:r>
              <a:rPr lang="en-US" sz="2800" dirty="0"/>
              <a:t> neural networks (CNNs). </a:t>
            </a:r>
          </a:p>
          <a:p>
            <a:pPr marL="342900" indent="-342900">
              <a:buFont typeface="Wingdings" panose="05000000000000000000" pitchFamily="2" charset="2"/>
              <a:buChar char="q"/>
            </a:pPr>
            <a:r>
              <a:rPr lang="en-US" sz="2800" dirty="0"/>
              <a:t>Instead of constructing complex handcrafted features, CNNs are able to auto-mate the process of feature construction. With the help of this technique we would recognize some English Alphabets with a high accuracy.</a:t>
            </a:r>
            <a:endParaRPr lang="en-GB" sz="2800" dirty="0"/>
          </a:p>
          <a:p>
            <a:endParaRPr lang="en-IN" dirty="0"/>
          </a:p>
        </p:txBody>
      </p:sp>
    </p:spTree>
    <p:extLst>
      <p:ext uri="{BB962C8B-B14F-4D97-AF65-F5344CB8AC3E}">
        <p14:creationId xmlns:p14="http://schemas.microsoft.com/office/powerpoint/2010/main" val="235170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72930B-4DE4-4C90-BAE7-C6EAA3B76D9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247074CA-41CB-4D96-87B9-15C0E67360A8}"/>
              </a:ext>
            </a:extLst>
          </p:cNvPr>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5" name="Title 4">
            <a:extLst>
              <a:ext uri="{FF2B5EF4-FFF2-40B4-BE49-F238E27FC236}">
                <a16:creationId xmlns:a16="http://schemas.microsoft.com/office/drawing/2014/main" id="{386EF2C8-5D33-480B-9F75-FD2A7EA9C696}"/>
              </a:ext>
            </a:extLst>
          </p:cNvPr>
          <p:cNvSpPr>
            <a:spLocks noGrp="1"/>
          </p:cNvSpPr>
          <p:nvPr>
            <p:ph type="title"/>
          </p:nvPr>
        </p:nvSpPr>
        <p:spPr/>
        <p:txBody>
          <a:bodyPr/>
          <a:lstStyle/>
          <a:p>
            <a:r>
              <a:rPr lang="en-IN" dirty="0"/>
              <a:t>PROBLEM STATEMENT</a:t>
            </a:r>
          </a:p>
        </p:txBody>
      </p:sp>
      <p:sp>
        <p:nvSpPr>
          <p:cNvPr id="6" name="Text Placeholder 5">
            <a:extLst>
              <a:ext uri="{FF2B5EF4-FFF2-40B4-BE49-F238E27FC236}">
                <a16:creationId xmlns:a16="http://schemas.microsoft.com/office/drawing/2014/main" id="{EF5D34CD-B757-4B0A-BB92-CAE1C8ED69EB}"/>
              </a:ext>
            </a:extLst>
          </p:cNvPr>
          <p:cNvSpPr>
            <a:spLocks noGrp="1"/>
          </p:cNvSpPr>
          <p:nvPr>
            <p:ph type="body" sz="quarter" idx="19"/>
          </p:nvPr>
        </p:nvSpPr>
        <p:spPr>
          <a:xfrm>
            <a:off x="531813" y="1657350"/>
            <a:ext cx="10615157" cy="4432300"/>
          </a:xfrm>
        </p:spPr>
        <p:txBody>
          <a:bodyPr/>
          <a:lstStyle/>
          <a:p>
            <a:r>
              <a:rPr lang="en-US" dirty="0"/>
              <a:t>The aim behind this work is to develop a system for recognizing the sign language, which provides communication between people with speech impairment and normal people, thereby reducing the communication gap between them.</a:t>
            </a:r>
            <a:endParaRPr lang="en-IN" dirty="0"/>
          </a:p>
        </p:txBody>
      </p:sp>
    </p:spTree>
    <p:extLst>
      <p:ext uri="{BB962C8B-B14F-4D97-AF65-F5344CB8AC3E}">
        <p14:creationId xmlns:p14="http://schemas.microsoft.com/office/powerpoint/2010/main" val="395509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2636077-D567-4B58-A324-F7CB155DFC56}"/>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898FC0F4-1B43-447B-8A6D-2ACFAC94BF88}"/>
              </a:ext>
            </a:extLst>
          </p:cNvPr>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5" name="Title 4">
            <a:extLst>
              <a:ext uri="{FF2B5EF4-FFF2-40B4-BE49-F238E27FC236}">
                <a16:creationId xmlns:a16="http://schemas.microsoft.com/office/drawing/2014/main" id="{3F7AADCE-09D5-4B19-B431-2E088A795F89}"/>
              </a:ext>
            </a:extLst>
          </p:cNvPr>
          <p:cNvSpPr>
            <a:spLocks noGrp="1"/>
          </p:cNvSpPr>
          <p:nvPr>
            <p:ph type="title"/>
          </p:nvPr>
        </p:nvSpPr>
        <p:spPr>
          <a:xfrm>
            <a:off x="518678" y="142353"/>
            <a:ext cx="8333222" cy="1147969"/>
          </a:xfrm>
        </p:spPr>
        <p:txBody>
          <a:bodyPr/>
          <a:lstStyle/>
          <a:p>
            <a:r>
              <a:rPr lang="en-US" dirty="0"/>
              <a:t>WORK FLOW</a:t>
            </a:r>
            <a:endParaRPr lang="en-IN" dirty="0"/>
          </a:p>
        </p:txBody>
      </p:sp>
      <p:sp>
        <p:nvSpPr>
          <p:cNvPr id="6" name="Text Placeholder 5">
            <a:extLst>
              <a:ext uri="{FF2B5EF4-FFF2-40B4-BE49-F238E27FC236}">
                <a16:creationId xmlns:a16="http://schemas.microsoft.com/office/drawing/2014/main" id="{21B329B6-C5F0-494C-8693-7B8ED23C5F72}"/>
              </a:ext>
            </a:extLst>
          </p:cNvPr>
          <p:cNvSpPr>
            <a:spLocks noGrp="1"/>
          </p:cNvSpPr>
          <p:nvPr>
            <p:ph type="body" sz="quarter" idx="19"/>
          </p:nvPr>
        </p:nvSpPr>
        <p:spPr>
          <a:xfrm>
            <a:off x="518678" y="1916115"/>
            <a:ext cx="10917236" cy="4083888"/>
          </a:xfrm>
        </p:spPr>
        <p:txBody>
          <a:bodyPr/>
          <a:lstStyle/>
          <a:p>
            <a:pPr marL="342900" indent="-342900">
              <a:buClr>
                <a:srgbClr val="014067"/>
              </a:buClr>
              <a:buFont typeface="Wingdings" panose="05000000000000000000" pitchFamily="2" charset="2"/>
              <a:buChar char="q"/>
            </a:pPr>
            <a:r>
              <a:rPr lang="en-IN" dirty="0"/>
              <a:t>We have started our journey by collecting the datasets of the required alphabets. These all datasets are collected  by us. Initially they are converted into the textual format and from there it is converted to speech.  </a:t>
            </a:r>
          </a:p>
          <a:p>
            <a:pPr marL="342900" indent="-342900">
              <a:buClr>
                <a:srgbClr val="014067"/>
              </a:buClr>
              <a:buFont typeface="Wingdings" panose="05000000000000000000" pitchFamily="2" charset="2"/>
              <a:buChar char="q"/>
            </a:pPr>
            <a:r>
              <a:rPr lang="en-IN" dirty="0"/>
              <a:t>We have used the concept of Convolution Neural Network in which we are at first training our model with some pre-acquired datasets </a:t>
            </a:r>
            <a:r>
              <a:rPr lang="en-IN" dirty="0" err="1"/>
              <a:t>upto</a:t>
            </a:r>
            <a:r>
              <a:rPr lang="en-IN" dirty="0"/>
              <a:t> 100 </a:t>
            </a:r>
            <a:r>
              <a:rPr lang="en-IN" dirty="0" err="1"/>
              <a:t>epocs</a:t>
            </a:r>
            <a:r>
              <a:rPr lang="en-IN" dirty="0"/>
              <a:t>.</a:t>
            </a:r>
          </a:p>
          <a:p>
            <a:pPr marL="342900" indent="-342900">
              <a:buClr>
                <a:srgbClr val="014067"/>
              </a:buClr>
              <a:buFont typeface="Wingdings" panose="05000000000000000000" pitchFamily="2" charset="2"/>
              <a:buChar char="q"/>
            </a:pPr>
            <a:r>
              <a:rPr lang="en-IN" dirty="0"/>
              <a:t>Followed by the testing of the model using some of the testing datasets. The testing datasets are being provided in the real time using webcam</a:t>
            </a:r>
          </a:p>
          <a:p>
            <a:pPr marL="342900" indent="-342900">
              <a:buClr>
                <a:srgbClr val="014067"/>
              </a:buClr>
              <a:buFont typeface="Wingdings" panose="05000000000000000000" pitchFamily="2" charset="2"/>
              <a:buChar char="q"/>
            </a:pPr>
            <a:r>
              <a:rPr lang="en-IN" dirty="0"/>
              <a:t>The gestures are at first identified and it is then compared with the trained datasets to identify the text and using the conversion mechanism it is being converted to the speech.</a:t>
            </a:r>
          </a:p>
        </p:txBody>
      </p:sp>
    </p:spTree>
    <p:extLst>
      <p:ext uri="{BB962C8B-B14F-4D97-AF65-F5344CB8AC3E}">
        <p14:creationId xmlns:p14="http://schemas.microsoft.com/office/powerpoint/2010/main" val="45881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CE65D1F-6612-4853-9074-335CB55DC3A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172D985-BC2B-40D1-B854-B105D40C38A6}"/>
              </a:ext>
            </a:extLst>
          </p:cNvPr>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5" name="Title 4">
            <a:extLst>
              <a:ext uri="{FF2B5EF4-FFF2-40B4-BE49-F238E27FC236}">
                <a16:creationId xmlns:a16="http://schemas.microsoft.com/office/drawing/2014/main" id="{2FA925FC-E097-462E-86B3-0CAF3912176C}"/>
              </a:ext>
            </a:extLst>
          </p:cNvPr>
          <p:cNvSpPr>
            <a:spLocks noGrp="1"/>
          </p:cNvSpPr>
          <p:nvPr>
            <p:ph type="title"/>
          </p:nvPr>
        </p:nvSpPr>
        <p:spPr/>
        <p:txBody>
          <a:bodyPr>
            <a:normAutofit fontScale="90000"/>
          </a:bodyPr>
          <a:lstStyle/>
          <a:p>
            <a:r>
              <a:rPr lang="en-IN" dirty="0"/>
              <a:t>CONVOLUTIONAL NEURAL NETWORK</a:t>
            </a:r>
          </a:p>
        </p:txBody>
      </p:sp>
      <p:sp>
        <p:nvSpPr>
          <p:cNvPr id="6" name="Text Placeholder 5">
            <a:extLst>
              <a:ext uri="{FF2B5EF4-FFF2-40B4-BE49-F238E27FC236}">
                <a16:creationId xmlns:a16="http://schemas.microsoft.com/office/drawing/2014/main" id="{19A04758-65BA-490A-895C-601375B8FE45}"/>
              </a:ext>
            </a:extLst>
          </p:cNvPr>
          <p:cNvSpPr>
            <a:spLocks noGrp="1"/>
          </p:cNvSpPr>
          <p:nvPr>
            <p:ph type="body" sz="quarter" idx="19"/>
          </p:nvPr>
        </p:nvSpPr>
        <p:spPr>
          <a:xfrm>
            <a:off x="531813" y="2005762"/>
            <a:ext cx="11155361" cy="4083888"/>
          </a:xfrm>
        </p:spPr>
        <p:txBody>
          <a:bodyPr/>
          <a:lstStyle/>
          <a:p>
            <a:pPr marL="342900" indent="-342900">
              <a:buFont typeface="Wingdings" panose="05000000000000000000" pitchFamily="2" charset="2"/>
              <a:buChar char="q"/>
            </a:pPr>
            <a:r>
              <a:rPr lang="en-US" dirty="0"/>
              <a:t>A </a:t>
            </a:r>
            <a:r>
              <a:rPr lang="en-US" b="1" dirty="0"/>
              <a:t>CNN</a:t>
            </a:r>
            <a:r>
              <a:rPr lang="en-US" dirty="0"/>
              <a:t> is a Deep Learning algorithm which can take in an input image, assign importance to various aspects/objects in the image and be able to differentiate one from the other.</a:t>
            </a:r>
          </a:p>
          <a:p>
            <a:pPr marL="342900" indent="-342900">
              <a:buFont typeface="Wingdings" panose="05000000000000000000" pitchFamily="2" charset="2"/>
              <a:buChar char="q"/>
            </a:pPr>
            <a:endParaRPr lang="en-IN" dirty="0"/>
          </a:p>
        </p:txBody>
      </p:sp>
      <p:pic>
        <p:nvPicPr>
          <p:cNvPr id="9" name="Picture 8" descr="A picture containing map, text&#10;&#10;Description automatically generated">
            <a:extLst>
              <a:ext uri="{FF2B5EF4-FFF2-40B4-BE49-F238E27FC236}">
                <a16:creationId xmlns:a16="http://schemas.microsoft.com/office/drawing/2014/main" id="{3113334D-131E-4428-8C6F-9FC3D0C304D6}"/>
              </a:ext>
            </a:extLst>
          </p:cNvPr>
          <p:cNvPicPr>
            <a:picLocks noChangeAspect="1"/>
          </p:cNvPicPr>
          <p:nvPr/>
        </p:nvPicPr>
        <p:blipFill>
          <a:blip r:embed="rId2"/>
          <a:stretch>
            <a:fillRect/>
          </a:stretch>
        </p:blipFill>
        <p:spPr>
          <a:xfrm>
            <a:off x="1000125" y="3180788"/>
            <a:ext cx="9939730" cy="3358124"/>
          </a:xfrm>
          <a:prstGeom prst="rect">
            <a:avLst/>
          </a:prstGeom>
        </p:spPr>
      </p:pic>
    </p:spTree>
    <p:extLst>
      <p:ext uri="{BB962C8B-B14F-4D97-AF65-F5344CB8AC3E}">
        <p14:creationId xmlns:p14="http://schemas.microsoft.com/office/powerpoint/2010/main" val="18390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6A8F875-9770-44CF-830F-2A173454A483}"/>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15755EF-C871-4269-AB87-FF83BD1D77A4}"/>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5" name="Title 4">
            <a:extLst>
              <a:ext uri="{FF2B5EF4-FFF2-40B4-BE49-F238E27FC236}">
                <a16:creationId xmlns:a16="http://schemas.microsoft.com/office/drawing/2014/main" id="{564818F9-C4F8-4C39-85DF-E8736173A947}"/>
              </a:ext>
            </a:extLst>
          </p:cNvPr>
          <p:cNvSpPr>
            <a:spLocks noGrp="1"/>
          </p:cNvSpPr>
          <p:nvPr>
            <p:ph type="title"/>
          </p:nvPr>
        </p:nvSpPr>
        <p:spPr/>
        <p:txBody>
          <a:bodyPr/>
          <a:lstStyle/>
          <a:p>
            <a:r>
              <a:rPr lang="en-IN" dirty="0"/>
              <a:t>Execution </a:t>
            </a:r>
          </a:p>
        </p:txBody>
      </p:sp>
      <p:pic>
        <p:nvPicPr>
          <p:cNvPr id="9" name="Picture 8" descr="A picture containing text, map&#10;&#10;Description automatically generated">
            <a:extLst>
              <a:ext uri="{FF2B5EF4-FFF2-40B4-BE49-F238E27FC236}">
                <a16:creationId xmlns:a16="http://schemas.microsoft.com/office/drawing/2014/main" id="{642AFAC8-D412-4ABF-B898-2C726BB1D0AD}"/>
              </a:ext>
            </a:extLst>
          </p:cNvPr>
          <p:cNvPicPr>
            <a:picLocks noChangeAspect="1"/>
          </p:cNvPicPr>
          <p:nvPr/>
        </p:nvPicPr>
        <p:blipFill>
          <a:blip r:embed="rId2"/>
          <a:stretch>
            <a:fillRect/>
          </a:stretch>
        </p:blipFill>
        <p:spPr>
          <a:xfrm>
            <a:off x="704849" y="1607847"/>
            <a:ext cx="8333221" cy="4460605"/>
          </a:xfrm>
          <a:prstGeom prst="rect">
            <a:avLst/>
          </a:prstGeom>
        </p:spPr>
      </p:pic>
    </p:spTree>
    <p:extLst>
      <p:ext uri="{BB962C8B-B14F-4D97-AF65-F5344CB8AC3E}">
        <p14:creationId xmlns:p14="http://schemas.microsoft.com/office/powerpoint/2010/main" val="122427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9CA0A4-EF62-41FD-AD30-88545B2BBFA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22B179D2-4CDF-4B25-873D-F0F0C80DC87C}"/>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5" name="Title 4">
            <a:extLst>
              <a:ext uri="{FF2B5EF4-FFF2-40B4-BE49-F238E27FC236}">
                <a16:creationId xmlns:a16="http://schemas.microsoft.com/office/drawing/2014/main" id="{66FFDA82-1190-4660-8544-643C8D4ED797}"/>
              </a:ext>
            </a:extLst>
          </p:cNvPr>
          <p:cNvSpPr>
            <a:spLocks noGrp="1"/>
          </p:cNvSpPr>
          <p:nvPr>
            <p:ph type="title"/>
          </p:nvPr>
        </p:nvSpPr>
        <p:spPr/>
        <p:txBody>
          <a:bodyPr>
            <a:normAutofit fontScale="90000"/>
          </a:bodyPr>
          <a:lstStyle/>
          <a:p>
            <a:r>
              <a:rPr lang="en-IN" dirty="0"/>
              <a:t>CONVOLUTIONAL NEURAL NETWORK</a:t>
            </a:r>
          </a:p>
        </p:txBody>
      </p:sp>
      <p:sp>
        <p:nvSpPr>
          <p:cNvPr id="6" name="Text Placeholder 5">
            <a:extLst>
              <a:ext uri="{FF2B5EF4-FFF2-40B4-BE49-F238E27FC236}">
                <a16:creationId xmlns:a16="http://schemas.microsoft.com/office/drawing/2014/main" id="{1B6A4018-F8B0-41D5-BCFD-C29409133BA8}"/>
              </a:ext>
            </a:extLst>
          </p:cNvPr>
          <p:cNvSpPr>
            <a:spLocks noGrp="1"/>
          </p:cNvSpPr>
          <p:nvPr>
            <p:ph type="body" sz="quarter" idx="19"/>
          </p:nvPr>
        </p:nvSpPr>
        <p:spPr>
          <a:xfrm>
            <a:off x="531813" y="2005762"/>
            <a:ext cx="11355385" cy="4083888"/>
          </a:xfrm>
        </p:spPr>
        <p:txBody>
          <a:bodyPr/>
          <a:lstStyle/>
          <a:p>
            <a:pPr marL="342900" indent="-342900">
              <a:buFont typeface="Wingdings" panose="05000000000000000000" pitchFamily="2" charset="2"/>
              <a:buChar char="q"/>
            </a:pPr>
            <a:r>
              <a:rPr lang="en-IN" dirty="0"/>
              <a:t>It has the following main components which includes</a:t>
            </a:r>
          </a:p>
          <a:p>
            <a:pPr marL="342900" indent="-342900">
              <a:buFont typeface="Wingdings" panose="05000000000000000000" pitchFamily="2" charset="2"/>
              <a:buChar char="q"/>
            </a:pPr>
            <a:r>
              <a:rPr lang="en-IN" dirty="0"/>
              <a:t>Convolution Layer</a:t>
            </a:r>
          </a:p>
          <a:p>
            <a:pPr marL="342900" indent="-342900">
              <a:buFont typeface="Wingdings" panose="05000000000000000000" pitchFamily="2" charset="2"/>
              <a:buChar char="q"/>
            </a:pPr>
            <a:r>
              <a:rPr lang="en-IN" dirty="0" err="1"/>
              <a:t>Relu</a:t>
            </a:r>
            <a:r>
              <a:rPr lang="en-IN" dirty="0"/>
              <a:t> Layer</a:t>
            </a:r>
          </a:p>
          <a:p>
            <a:pPr marL="342900" indent="-342900">
              <a:buFont typeface="Wingdings" panose="05000000000000000000" pitchFamily="2" charset="2"/>
              <a:buChar char="q"/>
            </a:pPr>
            <a:r>
              <a:rPr lang="en-IN" dirty="0"/>
              <a:t>Pooling</a:t>
            </a:r>
          </a:p>
          <a:p>
            <a:pPr marL="342900" indent="-342900">
              <a:buFont typeface="Wingdings" panose="05000000000000000000" pitchFamily="2" charset="2"/>
              <a:buChar char="q"/>
            </a:pPr>
            <a:r>
              <a:rPr lang="en-IN" dirty="0"/>
              <a:t>Fully Connected Layer</a:t>
            </a:r>
          </a:p>
        </p:txBody>
      </p:sp>
    </p:spTree>
    <p:extLst>
      <p:ext uri="{BB962C8B-B14F-4D97-AF65-F5344CB8AC3E}">
        <p14:creationId xmlns:p14="http://schemas.microsoft.com/office/powerpoint/2010/main" val="328926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D9BC8A8-6DAA-4557-AECD-0EC7E91A01D9}"/>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43DDE98-197B-4C69-A835-80D0BA82FB6F}"/>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5" name="Title 4">
            <a:extLst>
              <a:ext uri="{FF2B5EF4-FFF2-40B4-BE49-F238E27FC236}">
                <a16:creationId xmlns:a16="http://schemas.microsoft.com/office/drawing/2014/main" id="{CF3ED0B9-58BA-45B0-AF49-DE70127FC82C}"/>
              </a:ext>
            </a:extLst>
          </p:cNvPr>
          <p:cNvSpPr>
            <a:spLocks noGrp="1"/>
          </p:cNvSpPr>
          <p:nvPr>
            <p:ph type="title"/>
          </p:nvPr>
        </p:nvSpPr>
        <p:spPr/>
        <p:txBody>
          <a:bodyPr/>
          <a:lstStyle/>
          <a:p>
            <a:r>
              <a:rPr lang="en-IN" dirty="0"/>
              <a:t>CONVOLUTION LAYER</a:t>
            </a:r>
          </a:p>
        </p:txBody>
      </p:sp>
      <p:sp>
        <p:nvSpPr>
          <p:cNvPr id="6" name="Text Placeholder 5">
            <a:extLst>
              <a:ext uri="{FF2B5EF4-FFF2-40B4-BE49-F238E27FC236}">
                <a16:creationId xmlns:a16="http://schemas.microsoft.com/office/drawing/2014/main" id="{2B741047-AA84-4CB6-9059-8170BA759078}"/>
              </a:ext>
            </a:extLst>
          </p:cNvPr>
          <p:cNvSpPr>
            <a:spLocks noGrp="1"/>
          </p:cNvSpPr>
          <p:nvPr>
            <p:ph type="body" sz="quarter" idx="19"/>
          </p:nvPr>
        </p:nvSpPr>
        <p:spPr>
          <a:xfrm>
            <a:off x="518678" y="1814729"/>
            <a:ext cx="11220915" cy="4083888"/>
          </a:xfrm>
        </p:spPr>
        <p:txBody>
          <a:bodyPr/>
          <a:lstStyle/>
          <a:p>
            <a:pPr marL="342900" indent="-342900">
              <a:buFont typeface="Wingdings" panose="05000000000000000000" pitchFamily="2" charset="2"/>
              <a:buChar char="q"/>
            </a:pPr>
            <a:r>
              <a:rPr lang="en-US" dirty="0"/>
              <a:t>The objective of the Convolution Operation is to </a:t>
            </a:r>
            <a:r>
              <a:rPr lang="en-US" b="1" dirty="0"/>
              <a:t>extract the high-level features</a:t>
            </a:r>
            <a:r>
              <a:rPr lang="en-US" dirty="0"/>
              <a:t> such as edges, from the input image.</a:t>
            </a:r>
          </a:p>
          <a:p>
            <a:pPr marL="342900" indent="-342900">
              <a:buFont typeface="Wingdings" panose="05000000000000000000" pitchFamily="2" charset="2"/>
              <a:buChar char="q"/>
            </a:pPr>
            <a:r>
              <a:rPr lang="en-US" dirty="0"/>
              <a:t>Convolutional layers convolve the input and pass its result to the next layer. This is similar to the response of a neuron in the visual cortex to a specific stimulus. Each convolutional neuron processes data only for its receptive field.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pic>
        <p:nvPicPr>
          <p:cNvPr id="9" name="Picture 8" descr="A close up of a logo&#10;&#10;Description automatically generated">
            <a:extLst>
              <a:ext uri="{FF2B5EF4-FFF2-40B4-BE49-F238E27FC236}">
                <a16:creationId xmlns:a16="http://schemas.microsoft.com/office/drawing/2014/main" id="{28D85A4C-DFA5-4E1B-A1EB-32F12D2B2DFB}"/>
              </a:ext>
            </a:extLst>
          </p:cNvPr>
          <p:cNvPicPr>
            <a:picLocks noChangeAspect="1"/>
          </p:cNvPicPr>
          <p:nvPr/>
        </p:nvPicPr>
        <p:blipFill>
          <a:blip r:embed="rId2"/>
          <a:stretch>
            <a:fillRect/>
          </a:stretch>
        </p:blipFill>
        <p:spPr>
          <a:xfrm>
            <a:off x="7957407" y="3770881"/>
            <a:ext cx="2983847" cy="2878091"/>
          </a:xfrm>
          <a:prstGeom prst="rect">
            <a:avLst/>
          </a:prstGeom>
        </p:spPr>
      </p:pic>
      <p:sp>
        <p:nvSpPr>
          <p:cNvPr id="13" name="TextBox 12">
            <a:extLst>
              <a:ext uri="{FF2B5EF4-FFF2-40B4-BE49-F238E27FC236}">
                <a16:creationId xmlns:a16="http://schemas.microsoft.com/office/drawing/2014/main" id="{9E2ADE23-2D71-433A-8F77-7CCFD9277FDD}"/>
              </a:ext>
            </a:extLst>
          </p:cNvPr>
          <p:cNvSpPr txBox="1"/>
          <p:nvPr/>
        </p:nvSpPr>
        <p:spPr>
          <a:xfrm>
            <a:off x="1864659" y="4491318"/>
            <a:ext cx="5710517" cy="646331"/>
          </a:xfrm>
          <a:prstGeom prst="rect">
            <a:avLst/>
          </a:prstGeom>
          <a:noFill/>
        </p:spPr>
        <p:txBody>
          <a:bodyPr wrap="square" rtlCol="0">
            <a:spAutoFit/>
          </a:bodyPr>
          <a:lstStyle/>
          <a:p>
            <a:r>
              <a:rPr lang="en-IN" dirty="0"/>
              <a:t>This is the convolution layer based concept in which a whole matrix is being converted into a small matrix.</a:t>
            </a:r>
          </a:p>
        </p:txBody>
      </p:sp>
    </p:spTree>
    <p:extLst>
      <p:ext uri="{BB962C8B-B14F-4D97-AF65-F5344CB8AC3E}">
        <p14:creationId xmlns:p14="http://schemas.microsoft.com/office/powerpoint/2010/main" val="35689033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Gill Sans SemiBold</vt:lpstr>
      <vt:lpstr>Times New Roman</vt:lpstr>
      <vt:lpstr>Wingdings</vt:lpstr>
      <vt:lpstr>Office Theme</vt:lpstr>
      <vt:lpstr>PowerPoint Presentation</vt:lpstr>
      <vt:lpstr>PowerPoint Presentation</vt:lpstr>
      <vt:lpstr>PowerPoint Presentation</vt:lpstr>
      <vt:lpstr>PROBLEM STATEMENT</vt:lpstr>
      <vt:lpstr>WORK FLOW</vt:lpstr>
      <vt:lpstr>CONVOLUTIONAL NEURAL NETWORK</vt:lpstr>
      <vt:lpstr>Execution </vt:lpstr>
      <vt:lpstr>CONVOLUTIONAL NEURAL NETWORK</vt:lpstr>
      <vt:lpstr>CONVOLUTION LAYER</vt:lpstr>
      <vt:lpstr>RELU LAYER</vt:lpstr>
      <vt:lpstr>SIGMOID FUNCTION</vt:lpstr>
      <vt:lpstr>POOLING</vt:lpstr>
      <vt:lpstr>MAX POOLING                          AVG POOLING</vt:lpstr>
      <vt:lpstr>            FULLY CONNECTED LAYER</vt:lpstr>
      <vt:lpstr>DATASETS</vt:lpstr>
      <vt:lpstr>THE TRAINING PHASE</vt:lpstr>
      <vt:lpstr>THE TRAINING PHASE WORKFLOW</vt:lpstr>
      <vt:lpstr>ACCURACY vs EPOCH GRAPHS</vt:lpstr>
      <vt:lpstr>PowerPoint Presentation</vt:lpstr>
      <vt:lpstr>The Testing Phase</vt:lpstr>
      <vt:lpstr>The Testing Phase outputs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2019-12-13T13:55:57Z</dcterms:created>
  <dcterms:modified xsi:type="dcterms:W3CDTF">2019-12-24T05:50:13Z</dcterms:modified>
</cp:coreProperties>
</file>