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00503040000020003" pitchFamily="2" charset="77"/>
      <p:regular r:id="rId19"/>
    </p:embeddedFont>
    <p:embeddedFont>
      <p:font typeface="Oswal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49555344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49555344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49555344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49555344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49555344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49555344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49555344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4955534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49555344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49555344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 AND ASK CLASS.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49555344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49555344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News was a major motivation</a:t>
            </a:r>
            <a:endParaRPr/>
          </a:p>
          <a:p>
            <a:pPr marL="0" lvl="0" indent="0" algn="l" rtl="0">
              <a:spcBef>
                <a:spcPts val="0"/>
              </a:spcBef>
              <a:spcAft>
                <a:spcPts val="0"/>
              </a:spcAft>
              <a:buNone/>
            </a:pPr>
            <a:r>
              <a:rPr lang="en"/>
              <a:t>Read the null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project, our team collected API daily stock data from Alpha Vantage to analyze if a President has an effect on the stock market.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49555344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4955534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49555344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4955534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9555344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9555344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9555344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955534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bbad024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bbad024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49555344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49555344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phavantage.co/"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www.real-statistics.com/non-parametric-tests/one-sample-runs-test/runs-distribution/" TargetMode="External"/><Relationship Id="rId5" Type="http://schemas.openxmlformats.org/officeDocument/2006/relationships/hyperlink" Target="https://tradingninvestment.com/100-years-dow-jones-industrial-average-djia-events-history-chart/" TargetMode="External"/><Relationship Id="rId4" Type="http://schemas.openxmlformats.org/officeDocument/2006/relationships/hyperlink" Target="https://www.macrotrends.net/1319/dow-jones-100-year-historical-char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Stocking Presidents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October 8, 2019</a:t>
            </a:r>
            <a:endParaRPr/>
          </a:p>
          <a:p>
            <a:pPr marL="0" lvl="0" indent="0" algn="ctr" rtl="0">
              <a:spcBef>
                <a:spcPts val="0"/>
              </a:spcBef>
              <a:spcAft>
                <a:spcPts val="0"/>
              </a:spcAft>
              <a:buNone/>
            </a:pPr>
            <a:r>
              <a:rPr lang="en"/>
              <a:t>Brian Groce, Diane Scherpereel, Roger J. Albarran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1183775" y="318600"/>
            <a:ext cx="6539200" cy="4506300"/>
          </a:xfrm>
          <a:prstGeom prst="rect">
            <a:avLst/>
          </a:prstGeom>
          <a:noFill/>
          <a:ln>
            <a:noFill/>
          </a:ln>
        </p:spPr>
      </p:pic>
      <p:sp>
        <p:nvSpPr>
          <p:cNvPr id="127" name="Google Shape;127;p22"/>
          <p:cNvSpPr txBox="1"/>
          <p:nvPr/>
        </p:nvSpPr>
        <p:spPr>
          <a:xfrm>
            <a:off x="248000" y="4496525"/>
            <a:ext cx="14772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ea = Election to Inauguration </a:t>
            </a:r>
            <a:endParaRPr>
              <a:latin typeface="Average"/>
              <a:ea typeface="Average"/>
              <a:cs typeface="Average"/>
              <a:sym typeface="Average"/>
            </a:endParaRPr>
          </a:p>
        </p:txBody>
      </p:sp>
      <p:sp>
        <p:nvSpPr>
          <p:cNvPr id="128" name="Google Shape;128;p22"/>
          <p:cNvSpPr txBox="1"/>
          <p:nvPr/>
        </p:nvSpPr>
        <p:spPr>
          <a:xfrm>
            <a:off x="2416875" y="4540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56</a:t>
            </a:r>
            <a:endParaRPr>
              <a:latin typeface="Average"/>
              <a:ea typeface="Average"/>
              <a:cs typeface="Average"/>
              <a:sym typeface="Average"/>
            </a:endParaRPr>
          </a:p>
        </p:txBody>
      </p:sp>
      <p:sp>
        <p:nvSpPr>
          <p:cNvPr id="129" name="Google Shape;129;p22"/>
          <p:cNvSpPr txBox="1"/>
          <p:nvPr/>
        </p:nvSpPr>
        <p:spPr>
          <a:xfrm>
            <a:off x="3331275" y="5302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55</a:t>
            </a:r>
            <a:endParaRPr>
              <a:latin typeface="Average"/>
              <a:ea typeface="Average"/>
              <a:cs typeface="Average"/>
              <a:sym typeface="Average"/>
            </a:endParaRPr>
          </a:p>
        </p:txBody>
      </p:sp>
      <p:sp>
        <p:nvSpPr>
          <p:cNvPr id="130" name="Google Shape;130;p22"/>
          <p:cNvSpPr txBox="1"/>
          <p:nvPr/>
        </p:nvSpPr>
        <p:spPr>
          <a:xfrm>
            <a:off x="4245675" y="7588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51</a:t>
            </a:r>
            <a:endParaRPr>
              <a:latin typeface="Average"/>
              <a:ea typeface="Average"/>
              <a:cs typeface="Average"/>
              <a:sym typeface="Average"/>
            </a:endParaRPr>
          </a:p>
        </p:txBody>
      </p:sp>
      <p:sp>
        <p:nvSpPr>
          <p:cNvPr id="131" name="Google Shape;131;p22"/>
          <p:cNvSpPr txBox="1"/>
          <p:nvPr/>
        </p:nvSpPr>
        <p:spPr>
          <a:xfrm>
            <a:off x="5160075" y="6064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54</a:t>
            </a:r>
            <a:endParaRPr>
              <a:latin typeface="Average"/>
              <a:ea typeface="Average"/>
              <a:cs typeface="Average"/>
              <a:sym typeface="Average"/>
            </a:endParaRPr>
          </a:p>
        </p:txBody>
      </p:sp>
      <p:sp>
        <p:nvSpPr>
          <p:cNvPr id="132" name="Google Shape;132;p22"/>
          <p:cNvSpPr txBox="1"/>
          <p:nvPr/>
        </p:nvSpPr>
        <p:spPr>
          <a:xfrm>
            <a:off x="6988875" y="6826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53</a:t>
            </a:r>
            <a:endParaRPr>
              <a:latin typeface="Average"/>
              <a:ea typeface="Average"/>
              <a:cs typeface="Average"/>
              <a:sym typeface="Average"/>
            </a:endParaRPr>
          </a:p>
        </p:txBody>
      </p:sp>
      <p:sp>
        <p:nvSpPr>
          <p:cNvPr id="133" name="Google Shape;133;p22"/>
          <p:cNvSpPr txBox="1"/>
          <p:nvPr/>
        </p:nvSpPr>
        <p:spPr>
          <a:xfrm>
            <a:off x="6074475" y="682650"/>
            <a:ext cx="411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53</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414175" y="451025"/>
            <a:ext cx="6617549" cy="432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229275" y="296125"/>
            <a:ext cx="6304625" cy="4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52400" y="1105425"/>
            <a:ext cx="4210050" cy="2203853"/>
          </a:xfrm>
          <a:prstGeom prst="rect">
            <a:avLst/>
          </a:prstGeom>
          <a:noFill/>
          <a:ln>
            <a:noFill/>
          </a:ln>
        </p:spPr>
      </p:pic>
      <p:pic>
        <p:nvPicPr>
          <p:cNvPr id="149" name="Google Shape;149;p25"/>
          <p:cNvPicPr preferRelativeResize="0"/>
          <p:nvPr/>
        </p:nvPicPr>
        <p:blipFill>
          <a:blip r:embed="rId4">
            <a:alphaModFix/>
          </a:blip>
          <a:stretch>
            <a:fillRect/>
          </a:stretch>
        </p:blipFill>
        <p:spPr>
          <a:xfrm>
            <a:off x="4362450" y="1105425"/>
            <a:ext cx="4536175" cy="2203850"/>
          </a:xfrm>
          <a:prstGeom prst="rect">
            <a:avLst/>
          </a:prstGeom>
          <a:noFill/>
          <a:ln>
            <a:noFill/>
          </a:ln>
        </p:spPr>
      </p:pic>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Wald-Wolfowitz runs 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p26"/>
          <p:cNvGrpSpPr/>
          <p:nvPr/>
        </p:nvGrpSpPr>
        <p:grpSpPr>
          <a:xfrm>
            <a:off x="3255750" y="1304875"/>
            <a:ext cx="2632500" cy="3416400"/>
            <a:chOff x="3255750" y="1304875"/>
            <a:chExt cx="2632500" cy="3416400"/>
          </a:xfrm>
        </p:grpSpPr>
        <p:sp>
          <p:nvSpPr>
            <p:cNvPr id="156" name="Google Shape;156;p26"/>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Does the President have an impact on the stock market?</a:t>
              </a:r>
              <a:endParaRPr/>
            </a:p>
          </p:txBody>
        </p:sp>
        <p:sp>
          <p:nvSpPr>
            <p:cNvPr id="157" name="Google Shape;157;p26"/>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1</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grpSp>
        <p:nvGrpSpPr>
          <p:cNvPr id="163" name="Google Shape;163;p27"/>
          <p:cNvGrpSpPr/>
          <p:nvPr/>
        </p:nvGrpSpPr>
        <p:grpSpPr>
          <a:xfrm>
            <a:off x="424825" y="1253973"/>
            <a:ext cx="8294372" cy="799416"/>
            <a:chOff x="424813" y="1177875"/>
            <a:chExt cx="8294372" cy="849900"/>
          </a:xfrm>
        </p:grpSpPr>
        <p:sp>
          <p:nvSpPr>
            <p:cNvPr id="164" name="Google Shape;164;p27"/>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7"/>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Volatility</a:t>
            </a:r>
            <a:endParaRPr>
              <a:solidFill>
                <a:schemeClr val="lt1"/>
              </a:solidFill>
            </a:endParaRPr>
          </a:p>
        </p:txBody>
      </p:sp>
      <p:sp>
        <p:nvSpPr>
          <p:cNvPr id="167" name="Google Shape;167;p27"/>
          <p:cNvSpPr txBox="1">
            <a:spLocks noGrp="1"/>
          </p:cNvSpPr>
          <p:nvPr>
            <p:ph type="body" idx="4294967295"/>
          </p:nvPr>
        </p:nvSpPr>
        <p:spPr>
          <a:xfrm>
            <a:off x="3480453" y="1254208"/>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Uncertainty between election and inauguration </a:t>
            </a:r>
            <a:endParaRPr>
              <a:solidFill>
                <a:schemeClr val="lt1"/>
              </a:solidFill>
            </a:endParaRPr>
          </a:p>
        </p:txBody>
      </p:sp>
      <p:grpSp>
        <p:nvGrpSpPr>
          <p:cNvPr id="168" name="Google Shape;168;p27"/>
          <p:cNvGrpSpPr/>
          <p:nvPr/>
        </p:nvGrpSpPr>
        <p:grpSpPr>
          <a:xfrm>
            <a:off x="424825" y="2127339"/>
            <a:ext cx="8294360" cy="799416"/>
            <a:chOff x="424813" y="2075689"/>
            <a:chExt cx="8294360" cy="849900"/>
          </a:xfrm>
        </p:grpSpPr>
        <p:sp>
          <p:nvSpPr>
            <p:cNvPr id="169" name="Google Shape;169;p27"/>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7"/>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Presidential Term</a:t>
            </a:r>
            <a:endParaRPr>
              <a:solidFill>
                <a:schemeClr val="lt1"/>
              </a:solidFill>
            </a:endParaRPr>
          </a:p>
        </p:txBody>
      </p:sp>
      <p:sp>
        <p:nvSpPr>
          <p:cNvPr id="172" name="Google Shape;172;p27"/>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Overall, minimal differences by term or by President</a:t>
            </a:r>
            <a:endParaRPr>
              <a:solidFill>
                <a:schemeClr val="lt1"/>
              </a:solidFill>
            </a:endParaRPr>
          </a:p>
        </p:txBody>
      </p:sp>
      <p:grpSp>
        <p:nvGrpSpPr>
          <p:cNvPr id="173" name="Google Shape;173;p27"/>
          <p:cNvGrpSpPr/>
          <p:nvPr/>
        </p:nvGrpSpPr>
        <p:grpSpPr>
          <a:xfrm>
            <a:off x="424825" y="3000705"/>
            <a:ext cx="8294360" cy="799447"/>
            <a:chOff x="424813" y="2974405"/>
            <a:chExt cx="8294360" cy="849933"/>
          </a:xfrm>
        </p:grpSpPr>
        <p:sp>
          <p:nvSpPr>
            <p:cNvPr id="174" name="Google Shape;174;p27"/>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7"/>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Failed to Reject the Null Hypothesis</a:t>
            </a:r>
            <a:endParaRPr>
              <a:solidFill>
                <a:schemeClr val="lt1"/>
              </a:solidFill>
            </a:endParaRPr>
          </a:p>
        </p:txBody>
      </p:sp>
      <p:sp>
        <p:nvSpPr>
          <p:cNvPr id="177" name="Google Shape;177;p27"/>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Forces other than the President have a greater effect on the stock market. </a:t>
            </a:r>
            <a:endParaRPr>
              <a:solidFill>
                <a:schemeClr val="lt1"/>
              </a:solidFill>
            </a:endParaRPr>
          </a:p>
        </p:txBody>
      </p:sp>
      <p:sp>
        <p:nvSpPr>
          <p:cNvPr id="178" name="Google Shape;178;p27"/>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4</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84" name="Google Shape;18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Alpha Vantage (n.d.) </a:t>
            </a:r>
            <a:r>
              <a:rPr lang="en" sz="1100" u="sng">
                <a:solidFill>
                  <a:schemeClr val="hlink"/>
                </a:solidFill>
                <a:latin typeface="Arial"/>
                <a:ea typeface="Arial"/>
                <a:cs typeface="Arial"/>
                <a:sym typeface="Arial"/>
                <a:hlinkClick r:id="rId3"/>
              </a:rPr>
              <a:t>https://www.alphavantage.co/</a:t>
            </a:r>
            <a:endParaRPr/>
          </a:p>
          <a:p>
            <a:pPr marL="0" lvl="0" indent="0" algn="l" rtl="0">
              <a:spcBef>
                <a:spcPts val="1600"/>
              </a:spcBef>
              <a:spcAft>
                <a:spcPts val="0"/>
              </a:spcAft>
              <a:buNone/>
            </a:pPr>
            <a:r>
              <a:rPr lang="en"/>
              <a:t>Dow Jones Historical Chart (20 year). </a:t>
            </a:r>
            <a:r>
              <a:rPr lang="en" sz="1100" u="sng">
                <a:solidFill>
                  <a:schemeClr val="hlink"/>
                </a:solidFill>
                <a:latin typeface="Arial"/>
                <a:ea typeface="Arial"/>
                <a:cs typeface="Arial"/>
                <a:sym typeface="Arial"/>
                <a:hlinkClick r:id="rId4"/>
              </a:rPr>
              <a:t>https://www.macrotrends.net/1319/dow-jones-100-year-historical-chart</a:t>
            </a:r>
            <a:endParaRPr/>
          </a:p>
          <a:p>
            <a:pPr marL="0" lvl="0" indent="0" algn="l" rtl="0">
              <a:spcBef>
                <a:spcPts val="1600"/>
              </a:spcBef>
              <a:spcAft>
                <a:spcPts val="0"/>
              </a:spcAft>
              <a:buNone/>
            </a:pPr>
            <a:r>
              <a:rPr lang="en"/>
              <a:t>100 years DJ Industrial Average Chart (n.d). </a:t>
            </a:r>
            <a:r>
              <a:rPr lang="en" sz="1100" u="sng">
                <a:solidFill>
                  <a:schemeClr val="hlink"/>
                </a:solidFill>
                <a:latin typeface="Arial"/>
                <a:ea typeface="Arial"/>
                <a:cs typeface="Arial"/>
                <a:sym typeface="Arial"/>
                <a:hlinkClick r:id="rId5"/>
              </a:rPr>
              <a:t>https://tradingninvestment.com/100-years-dow-jones-industrial-average-djia-events-history-chart/</a:t>
            </a:r>
            <a:endParaRPr/>
          </a:p>
          <a:p>
            <a:pPr marL="0" lvl="0" indent="0" algn="l" rtl="0">
              <a:spcBef>
                <a:spcPts val="1600"/>
              </a:spcBef>
              <a:spcAft>
                <a:spcPts val="0"/>
              </a:spcAft>
              <a:buNone/>
            </a:pPr>
            <a:r>
              <a:rPr lang="en"/>
              <a:t>Real Statistics Runs Distribution (Wald-Wolfowitz Runs Test) </a:t>
            </a:r>
            <a:r>
              <a:rPr lang="en" sz="1100" u="sng">
                <a:solidFill>
                  <a:schemeClr val="hlink"/>
                </a:solidFill>
                <a:latin typeface="Arial"/>
                <a:ea typeface="Arial"/>
                <a:cs typeface="Arial"/>
                <a:sym typeface="Arial"/>
                <a:hlinkClick r:id="rId6"/>
              </a:rPr>
              <a:t>http://www.real-statistics.com/non-parametric-tests/one-sample-runs-test/runs-distribution/</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 Summary</a:t>
            </a:r>
            <a:endParaRPr/>
          </a:p>
        </p:txBody>
      </p:sp>
      <p:sp>
        <p:nvSpPr>
          <p:cNvPr id="66" name="Google Shape;66;p14"/>
          <p:cNvSpPr txBox="1">
            <a:spLocks noGrp="1"/>
          </p:cNvSpPr>
          <p:nvPr>
            <p:ph type="body" idx="1"/>
          </p:nvPr>
        </p:nvSpPr>
        <p:spPr>
          <a:xfrm>
            <a:off x="204900" y="1128250"/>
            <a:ext cx="8627400" cy="36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 If the president influences the stock market, we would expect that the frequency of positive or negative close days, measured from election day to inauguration and total term of each President, would be greater than the market historical average from January 3, 2000 to September 27, 2019.</a:t>
            </a:r>
            <a:endParaRPr/>
          </a:p>
          <a:p>
            <a:pPr marL="0" lvl="0" indent="0" algn="l" rtl="0">
              <a:spcBef>
                <a:spcPts val="1600"/>
              </a:spcBef>
              <a:spcAft>
                <a:spcPts val="0"/>
              </a:spcAft>
              <a:buNone/>
            </a:pPr>
            <a:r>
              <a:rPr lang="en"/>
              <a:t>Null Hypothesis – If the president does not influence the stock market, we would expect that the frequency of positive or negative close days, measured from election day to inauguration and total term of each President, would be equal to the market historical average from January 3, 2000 to September 27, 2019.</a:t>
            </a:r>
            <a:endParaRPr sz="1200"/>
          </a:p>
          <a:p>
            <a:pPr marL="0" lvl="0" indent="0" algn="l" rtl="0">
              <a:spcBef>
                <a:spcPts val="1600"/>
              </a:spcBef>
              <a:spcAft>
                <a:spcPts val="160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1 </a:t>
            </a:r>
            <a:endParaRPr>
              <a:solidFill>
                <a:schemeClr val="lt1"/>
              </a:solidFill>
            </a:endParaRPr>
          </a:p>
        </p:txBody>
      </p:sp>
      <p:sp>
        <p:nvSpPr>
          <p:cNvPr id="76" name="Google Shape;76;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Does the President have an impact on the stock market?</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2</a:t>
            </a:r>
            <a:endParaRPr>
              <a:solidFill>
                <a:schemeClr val="lt1"/>
              </a:solidFill>
            </a:endParaRPr>
          </a:p>
        </p:txBody>
      </p:sp>
      <p:sp>
        <p:nvSpPr>
          <p:cNvPr id="81" name="Google Shape;81;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Is there a difference between the frequency of positive or negative days when comparing presidents?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Question 3</a:t>
            </a:r>
            <a:endParaRPr>
              <a:solidFill>
                <a:schemeClr val="lt1"/>
              </a:solidFill>
            </a:endParaRPr>
          </a:p>
        </p:txBody>
      </p:sp>
      <p:sp>
        <p:nvSpPr>
          <p:cNvPr id="86" name="Google Shape;86;p15"/>
          <p:cNvSpPr txBox="1">
            <a:spLocks noGrp="1"/>
          </p:cNvSpPr>
          <p:nvPr>
            <p:ph type="body" idx="4294967295"/>
          </p:nvPr>
        </p:nvSpPr>
        <p:spPr>
          <a:xfrm>
            <a:off x="62864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changes to the Dow Jones Industrial Average from election to inauguration day and within a president's term?</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 Clean up</a:t>
            </a:r>
            <a:endParaRPr/>
          </a:p>
        </p:txBody>
      </p:sp>
      <p:pic>
        <p:nvPicPr>
          <p:cNvPr id="92" name="Google Shape;92;p16"/>
          <p:cNvPicPr preferRelativeResize="0"/>
          <p:nvPr/>
        </p:nvPicPr>
        <p:blipFill>
          <a:blip r:embed="rId3">
            <a:alphaModFix/>
          </a:blip>
          <a:stretch>
            <a:fillRect/>
          </a:stretch>
        </p:blipFill>
        <p:spPr>
          <a:xfrm>
            <a:off x="1865475" y="1074400"/>
            <a:ext cx="5965073" cy="376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58375"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8"/>
          <p:cNvGrpSpPr/>
          <p:nvPr/>
        </p:nvGrpSpPr>
        <p:grpSpPr>
          <a:xfrm>
            <a:off x="3255750" y="1304875"/>
            <a:ext cx="2632500" cy="3416400"/>
            <a:chOff x="3255750" y="1304875"/>
            <a:chExt cx="2632500" cy="3416400"/>
          </a:xfrm>
        </p:grpSpPr>
        <p:sp>
          <p:nvSpPr>
            <p:cNvPr id="103" name="Google Shape;103;p18"/>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What are the changes to the Dow Jones Industrial Average from election to inauguration day and within a president's term?</a:t>
              </a:r>
              <a:endParaRPr/>
            </a:p>
          </p:txBody>
        </p:sp>
        <p:sp>
          <p:nvSpPr>
            <p:cNvPr id="104" name="Google Shape;104;p18"/>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3</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353450" y="152400"/>
            <a:ext cx="8437102"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345788" y="152400"/>
            <a:ext cx="8452414"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21"/>
          <p:cNvGrpSpPr/>
          <p:nvPr/>
        </p:nvGrpSpPr>
        <p:grpSpPr>
          <a:xfrm>
            <a:off x="3255750" y="1304875"/>
            <a:ext cx="2632500" cy="3416400"/>
            <a:chOff x="3255750" y="1304875"/>
            <a:chExt cx="2632500" cy="3416400"/>
          </a:xfrm>
        </p:grpSpPr>
        <p:sp>
          <p:nvSpPr>
            <p:cNvPr id="120" name="Google Shape;120;p21"/>
            <p:cNvSpPr/>
            <p:nvPr/>
          </p:nvSpPr>
          <p:spPr>
            <a:xfrm>
              <a:off x="32575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600">
                  <a:solidFill>
                    <a:schemeClr val="accent3"/>
                  </a:solidFill>
                  <a:latin typeface="Average"/>
                  <a:ea typeface="Average"/>
                  <a:cs typeface="Average"/>
                  <a:sym typeface="Average"/>
                </a:rPr>
                <a:t>Is there a difference between the frequency of positive or negative days when comparing presidents?</a:t>
              </a:r>
              <a:endParaRPr/>
            </a:p>
          </p:txBody>
        </p:sp>
        <p:sp>
          <p:nvSpPr>
            <p:cNvPr id="121" name="Google Shape;121;p21"/>
            <p:cNvSpPr txBox="1"/>
            <p:nvPr/>
          </p:nvSpPr>
          <p:spPr>
            <a:xfrm>
              <a:off x="32557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lt1"/>
                  </a:solidFill>
                  <a:latin typeface="Average"/>
                  <a:ea typeface="Average"/>
                  <a:cs typeface="Average"/>
                  <a:sym typeface="Average"/>
                </a:rPr>
                <a:t>Question 2</a:t>
              </a:r>
              <a:endParaRPr/>
            </a:p>
          </p:txBody>
        </p:sp>
      </p:gr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Macintosh PowerPoint</Application>
  <PresentationFormat>On-screen Show (16:9)</PresentationFormat>
  <Paragraphs>47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Average</vt:lpstr>
      <vt:lpstr>Arial</vt:lpstr>
      <vt:lpstr>Oswald</vt:lpstr>
      <vt:lpstr>Slate</vt:lpstr>
      <vt:lpstr>Stocking Presidents</vt:lpstr>
      <vt:lpstr>Motivation + Summary</vt:lpstr>
      <vt:lpstr>Understanding the problem</vt:lpstr>
      <vt:lpstr>Data Exploration + Clean up</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Wald-Wolfowitz runs test</vt:lpstr>
      <vt:lpstr>PowerPoint Presentation</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Stocking Presidents</dc:title>
  <cp:lastModifiedBy>Christopher M Scherpereel</cp:lastModifiedBy>
  <cp:revision>1</cp:revision>
  <dcterms:modified xsi:type="dcterms:W3CDTF">2019-10-08T19:20:35Z</dcterms:modified>
</cp:coreProperties>
</file>