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3"/>
  </p:handoutMasterIdLst>
  <p:sldIdLst>
    <p:sldId id="325" r:id="rId2"/>
    <p:sldId id="339" r:id="rId3"/>
    <p:sldId id="340" r:id="rId4"/>
    <p:sldId id="529" r:id="rId5"/>
    <p:sldId id="530" r:id="rId6"/>
    <p:sldId id="531" r:id="rId7"/>
    <p:sldId id="528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532" r:id="rId19"/>
    <p:sldId id="533" r:id="rId20"/>
    <p:sldId id="358" r:id="rId21"/>
    <p:sldId id="534" r:id="rId22"/>
    <p:sldId id="351" r:id="rId23"/>
    <p:sldId id="352" r:id="rId24"/>
    <p:sldId id="353" r:id="rId25"/>
    <p:sldId id="354" r:id="rId26"/>
    <p:sldId id="356" r:id="rId27"/>
    <p:sldId id="357" r:id="rId28"/>
    <p:sldId id="535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</p:sldIdLst>
  <p:sldSz cx="10058400" cy="7772400"/>
  <p:notesSz cx="6858000" cy="9144000"/>
  <p:defaultTextStyle>
    <a:defPPr>
      <a:defRPr lang="en-US"/>
    </a:defPPr>
    <a:lvl1pPr marL="0" algn="l" defTabSz="914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1" algn="l" defTabSz="914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23" algn="l" defTabSz="914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85" algn="l" defTabSz="914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48" algn="l" defTabSz="914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08" algn="l" defTabSz="914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71" algn="l" defTabSz="914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33" algn="l" defTabSz="914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95" algn="l" defTabSz="914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2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70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A9AA0-B706-40DD-BEAA-22F535BF3CF8}" type="datetimeFigureOut">
              <a:rPr lang="zh-CN" altLang="en-US" smtClean="0"/>
              <a:t>2012/6/28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9E5C8-99A4-47F0-A7DE-20A74FD1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16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7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2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30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37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43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4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61" indent="0">
              <a:buNone/>
              <a:defRPr sz="2000" b="1"/>
            </a:lvl2pPr>
            <a:lvl3pPr marL="914123" indent="0">
              <a:buNone/>
              <a:defRPr sz="1800" b="1"/>
            </a:lvl3pPr>
            <a:lvl4pPr marL="1371185" indent="0">
              <a:buNone/>
              <a:defRPr sz="1600" b="1"/>
            </a:lvl4pPr>
            <a:lvl5pPr marL="1828248" indent="0">
              <a:buNone/>
              <a:defRPr sz="1600" b="1"/>
            </a:lvl5pPr>
            <a:lvl6pPr marL="2285308" indent="0">
              <a:buNone/>
              <a:defRPr sz="1600" b="1"/>
            </a:lvl6pPr>
            <a:lvl7pPr marL="2742371" indent="0">
              <a:buNone/>
              <a:defRPr sz="1600" b="1"/>
            </a:lvl7pPr>
            <a:lvl8pPr marL="3199433" indent="0">
              <a:buNone/>
              <a:defRPr sz="1600" b="1"/>
            </a:lvl8pPr>
            <a:lvl9pPr marL="365649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61" indent="0">
              <a:buNone/>
              <a:defRPr sz="2000" b="1"/>
            </a:lvl2pPr>
            <a:lvl3pPr marL="914123" indent="0">
              <a:buNone/>
              <a:defRPr sz="1800" b="1"/>
            </a:lvl3pPr>
            <a:lvl4pPr marL="1371185" indent="0">
              <a:buNone/>
              <a:defRPr sz="1600" b="1"/>
            </a:lvl4pPr>
            <a:lvl5pPr marL="1828248" indent="0">
              <a:buNone/>
              <a:defRPr sz="1600" b="1"/>
            </a:lvl5pPr>
            <a:lvl6pPr marL="2285308" indent="0">
              <a:buNone/>
              <a:defRPr sz="1600" b="1"/>
            </a:lvl6pPr>
            <a:lvl7pPr marL="2742371" indent="0">
              <a:buNone/>
              <a:defRPr sz="1600" b="1"/>
            </a:lvl7pPr>
            <a:lvl8pPr marL="3199433" indent="0">
              <a:buNone/>
              <a:defRPr sz="1600" b="1"/>
            </a:lvl8pPr>
            <a:lvl9pPr marL="365649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3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061" indent="0">
              <a:buNone/>
              <a:defRPr sz="1200"/>
            </a:lvl2pPr>
            <a:lvl3pPr marL="914123" indent="0">
              <a:buNone/>
              <a:defRPr sz="1000"/>
            </a:lvl3pPr>
            <a:lvl4pPr marL="1371185" indent="0">
              <a:buNone/>
              <a:defRPr sz="900"/>
            </a:lvl4pPr>
            <a:lvl5pPr marL="1828248" indent="0">
              <a:buNone/>
              <a:defRPr sz="900"/>
            </a:lvl5pPr>
            <a:lvl6pPr marL="2285308" indent="0">
              <a:buNone/>
              <a:defRPr sz="900"/>
            </a:lvl6pPr>
            <a:lvl7pPr marL="2742371" indent="0">
              <a:buNone/>
              <a:defRPr sz="900"/>
            </a:lvl7pPr>
            <a:lvl8pPr marL="3199433" indent="0">
              <a:buNone/>
              <a:defRPr sz="900"/>
            </a:lvl8pPr>
            <a:lvl9pPr marL="365649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61" indent="0">
              <a:buNone/>
              <a:defRPr sz="2800"/>
            </a:lvl2pPr>
            <a:lvl3pPr marL="914123" indent="0">
              <a:buNone/>
              <a:defRPr sz="2300"/>
            </a:lvl3pPr>
            <a:lvl4pPr marL="1371185" indent="0">
              <a:buNone/>
              <a:defRPr sz="2000"/>
            </a:lvl4pPr>
            <a:lvl5pPr marL="1828248" indent="0">
              <a:buNone/>
              <a:defRPr sz="2000"/>
            </a:lvl5pPr>
            <a:lvl6pPr marL="2285308" indent="0">
              <a:buNone/>
              <a:defRPr sz="2000"/>
            </a:lvl6pPr>
            <a:lvl7pPr marL="2742371" indent="0">
              <a:buNone/>
              <a:defRPr sz="2000"/>
            </a:lvl7pPr>
            <a:lvl8pPr marL="3199433" indent="0">
              <a:buNone/>
              <a:defRPr sz="2000"/>
            </a:lvl8pPr>
            <a:lvl9pPr marL="365649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57061" indent="0">
              <a:buNone/>
              <a:defRPr sz="1200"/>
            </a:lvl2pPr>
            <a:lvl3pPr marL="914123" indent="0">
              <a:buNone/>
              <a:defRPr sz="1000"/>
            </a:lvl3pPr>
            <a:lvl4pPr marL="1371185" indent="0">
              <a:buNone/>
              <a:defRPr sz="900"/>
            </a:lvl4pPr>
            <a:lvl5pPr marL="1828248" indent="0">
              <a:buNone/>
              <a:defRPr sz="900"/>
            </a:lvl5pPr>
            <a:lvl6pPr marL="2285308" indent="0">
              <a:buNone/>
              <a:defRPr sz="900"/>
            </a:lvl6pPr>
            <a:lvl7pPr marL="2742371" indent="0">
              <a:buNone/>
              <a:defRPr sz="900"/>
            </a:lvl7pPr>
            <a:lvl8pPr marL="3199433" indent="0">
              <a:buNone/>
              <a:defRPr sz="900"/>
            </a:lvl8pPr>
            <a:lvl9pPr marL="365649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8"/>
            <a:ext cx="8229600" cy="1143000"/>
          </a:xfrm>
          <a:prstGeom prst="rect">
            <a:avLst/>
          </a:prstGeom>
        </p:spPr>
        <p:txBody>
          <a:bodyPr vert="horz" lIns="91413" tIns="45707" rIns="91413" bIns="457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2"/>
            <a:ext cx="8229600" cy="4525963"/>
          </a:xfrm>
          <a:prstGeom prst="rect">
            <a:avLst/>
          </a:prstGeom>
        </p:spPr>
        <p:txBody>
          <a:bodyPr vert="horz" lIns="91413" tIns="45707" rIns="91413" bIns="457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599" cy="365126"/>
          </a:xfrm>
          <a:prstGeom prst="rect">
            <a:avLst/>
          </a:prstGeom>
        </p:spPr>
        <p:txBody>
          <a:bodyPr vert="horz" lIns="91413" tIns="45707" rIns="91413" bIns="4570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601" cy="365126"/>
          </a:xfrm>
          <a:prstGeom prst="rect">
            <a:avLst/>
          </a:prstGeom>
        </p:spPr>
        <p:txBody>
          <a:bodyPr vert="horz" lIns="91413" tIns="45707" rIns="91413" bIns="4570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599" cy="365126"/>
          </a:xfrm>
          <a:prstGeom prst="rect">
            <a:avLst/>
          </a:prstGeom>
        </p:spPr>
        <p:txBody>
          <a:bodyPr vert="horz" lIns="91413" tIns="45707" rIns="91413" bIns="4570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12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7" indent="-342797" algn="l" defTabSz="91412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6" indent="-285663" algn="l" defTabSz="91412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6" indent="-228531" algn="l" defTabSz="91412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16" indent="-228531" algn="l" defTabSz="91412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78" indent="-228531" algn="l" defTabSz="91412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0" indent="-228531" algn="l" defTabSz="9141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2" indent="-228531" algn="l" defTabSz="9141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64" indent="-228531" algn="l" defTabSz="9141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25" indent="-228531" algn="l" defTabSz="9141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1" algn="l" defTabSz="9141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3" algn="l" defTabSz="9141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5" algn="l" defTabSz="9141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48" algn="l" defTabSz="9141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8" algn="l" defTabSz="9141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1" algn="l" defTabSz="9141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33" algn="l" defTabSz="9141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95" algn="l" defTabSz="9141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32200" y="863600"/>
            <a:ext cx="2937005" cy="6730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</a:pPr>
            <a:r>
              <a:rPr lang="en-US" altLang="zh-CN" sz="4000" b="1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Linux</a:t>
            </a:r>
            <a:r>
              <a:rPr lang="en-US" altLang="zh-CN" sz="4000" b="1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的卸载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65301" y="1866902"/>
            <a:ext cx="169748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108201" y="1765300"/>
            <a:ext cx="6502399" cy="1841517"/>
          </a:xfrm>
          <a:prstGeom prst="rect">
            <a:avLst/>
          </a:prstGeom>
          <a:noFill/>
        </p:spPr>
        <p:txBody>
          <a:bodyPr wrap="square" lIns="0" tIns="0" rIns="0" bIns="45707" rtlCol="0">
            <a:spAutoFit/>
          </a:bodyPr>
          <a:lstStyle/>
          <a:p>
            <a:pPr>
              <a:lnSpc>
                <a:spcPts val="2399"/>
              </a:lnSpc>
              <a:tabLst>
                <a:tab pos="571328" algn="l"/>
              </a:tabLst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卸载Linux：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571328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卸载步骤</a:t>
            </a:r>
            <a:r>
              <a:rPr lang="en-US" altLang="zh-CN" dirty="0">
                <a:solidFill>
                  <a:srgbClr val="1C1C1C"/>
                </a:solidFill>
                <a:latin typeface="Tahoma" pitchFamily="18" charset="0"/>
                <a:cs typeface="Tahoma" pitchFamily="18" charset="0"/>
              </a:rPr>
              <a:t>1</a:t>
            </a:r>
            <a:r>
              <a:rPr lang="en-US" altLang="zh-CN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：进入</a:t>
            </a:r>
            <a:r>
              <a:rPr lang="en-US" altLang="zh-CN" dirty="0" smtClean="0">
                <a:solidFill>
                  <a:srgbClr val="1C1C1C"/>
                </a:solidFill>
                <a:latin typeface="Tahoma" pitchFamily="18" charset="0"/>
                <a:cs typeface="Tahoma" pitchFamily="18" charset="0"/>
              </a:rPr>
              <a:t>Windows</a:t>
            </a:r>
            <a:r>
              <a:rPr lang="en-US" altLang="zh-CN" dirty="0" smtClean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删除</a:t>
            </a:r>
            <a:r>
              <a:rPr lang="en-US" altLang="zh-CN" dirty="0">
                <a:solidFill>
                  <a:srgbClr val="1C1C1C"/>
                </a:solidFill>
                <a:latin typeface="Tahoma" pitchFamily="18" charset="0"/>
                <a:cs typeface="Tahoma" pitchFamily="18" charset="0"/>
              </a:rPr>
              <a:t>linux</a:t>
            </a:r>
            <a:r>
              <a:rPr lang="en-US" altLang="zh-CN" dirty="0" smtClean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分区重启或直接用Windows启动盘启动，删除</a:t>
            </a:r>
            <a:r>
              <a:rPr lang="en-US" altLang="zh-CN" dirty="0">
                <a:solidFill>
                  <a:srgbClr val="1C1C1C"/>
                </a:solidFill>
                <a:latin typeface="Tahoma" pitchFamily="18" charset="0"/>
                <a:cs typeface="Tahoma" pitchFamily="18" charset="0"/>
              </a:rPr>
              <a:t>linux</a:t>
            </a:r>
            <a:r>
              <a:rPr lang="en-US" altLang="zh-CN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分区</a:t>
            </a:r>
          </a:p>
          <a:p>
            <a:pPr>
              <a:lnSpc>
                <a:spcPts val="2500"/>
              </a:lnSpc>
              <a:tabLst>
                <a:tab pos="571328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卸载步骤</a:t>
            </a:r>
            <a:r>
              <a:rPr lang="en-US" altLang="zh-CN" dirty="0">
                <a:solidFill>
                  <a:srgbClr val="1C1C1C"/>
                </a:solidFill>
                <a:latin typeface="Tahoma" pitchFamily="18" charset="0"/>
                <a:cs typeface="Tahoma" pitchFamily="18" charset="0"/>
              </a:rPr>
              <a:t>2</a:t>
            </a:r>
            <a:r>
              <a:rPr lang="en-US" altLang="zh-CN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：在</a:t>
            </a:r>
            <a:r>
              <a:rPr lang="en-US" altLang="zh-CN" dirty="0">
                <a:solidFill>
                  <a:srgbClr val="1C1C1C"/>
                </a:solidFill>
                <a:latin typeface="Tahoma" pitchFamily="18" charset="0"/>
                <a:cs typeface="Tahoma" pitchFamily="18" charset="0"/>
              </a:rPr>
              <a:t>dos</a:t>
            </a:r>
            <a:r>
              <a:rPr lang="en-US" altLang="zh-CN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命令提示符上输入</a:t>
            </a:r>
            <a:r>
              <a:rPr lang="en-US" altLang="zh-CN" dirty="0">
                <a:solidFill>
                  <a:srgbClr val="1C1C1C"/>
                </a:solidFill>
                <a:latin typeface="Tahoma" pitchFamily="18" charset="0"/>
                <a:cs typeface="Tahoma" pitchFamily="18" charset="0"/>
              </a:rPr>
              <a:t>fdisk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1C1C1C"/>
                </a:solidFill>
                <a:latin typeface="Tahoma" pitchFamily="18" charset="0"/>
                <a:cs typeface="Tahoma" pitchFamily="18" charset="0"/>
              </a:rPr>
              <a:t>/</a:t>
            </a:r>
            <a:r>
              <a:rPr lang="en-US" altLang="zh-CN" dirty="0" err="1" smtClean="0">
                <a:solidFill>
                  <a:srgbClr val="1C1C1C"/>
                </a:solidFill>
                <a:latin typeface="Tahoma" pitchFamily="18" charset="0"/>
                <a:cs typeface="Tahoma" pitchFamily="18" charset="0"/>
              </a:rPr>
              <a:t>mbr</a:t>
            </a:r>
            <a:endParaRPr lang="en-US" altLang="zh-CN" dirty="0">
              <a:solidFill>
                <a:srgbClr val="1C1C1C"/>
              </a:solidFill>
              <a:latin typeface="Tahoma" pitchFamily="18" charset="0"/>
              <a:cs typeface="Tahoma" pitchFamily="18" charset="0"/>
            </a:endParaRPr>
          </a:p>
          <a:p>
            <a:pPr>
              <a:lnSpc>
                <a:spcPts val="2500"/>
              </a:lnSpc>
              <a:tabLst>
                <a:tab pos="571328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卸载步骤</a:t>
            </a:r>
            <a:r>
              <a:rPr lang="en-US" altLang="zh-CN" dirty="0">
                <a:solidFill>
                  <a:srgbClr val="1C1C1C"/>
                </a:solidFill>
                <a:latin typeface="Tahoma" pitchFamily="18" charset="0"/>
                <a:cs typeface="Tahoma" pitchFamily="18" charset="0"/>
              </a:rPr>
              <a:t>3</a:t>
            </a:r>
            <a:r>
              <a:rPr lang="en-US" altLang="zh-CN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：重启，完成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01853" y="1982723"/>
            <a:ext cx="8116823" cy="54864"/>
          </a:xfrm>
          <a:custGeom>
            <a:avLst/>
            <a:gdLst>
              <a:gd name="connsiteX0" fmla="*/ 13716 w 8116823"/>
              <a:gd name="connsiteY0" fmla="*/ 13716 h 54864"/>
              <a:gd name="connsiteX1" fmla="*/ 8103107 w 8116823"/>
              <a:gd name="connsiteY1" fmla="*/ 13716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16823" h="54864">
                <a:moveTo>
                  <a:pt x="13716" y="13716"/>
                </a:moveTo>
                <a:lnTo>
                  <a:pt x="8103107" y="1371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09217" y="2447291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109217" y="3267204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109217" y="4087116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109217" y="4544314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101853" y="5811012"/>
            <a:ext cx="8116823" cy="54864"/>
          </a:xfrm>
          <a:custGeom>
            <a:avLst/>
            <a:gdLst>
              <a:gd name="connsiteX0" fmla="*/ 13716 w 8116823"/>
              <a:gd name="connsiteY0" fmla="*/ 13715 h 54864"/>
              <a:gd name="connsiteX1" fmla="*/ 8103107 w 8116823"/>
              <a:gd name="connsiteY1" fmla="*/ 13715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16823" h="54864">
                <a:moveTo>
                  <a:pt x="13716" y="13715"/>
                </a:moveTo>
                <a:lnTo>
                  <a:pt x="8103107" y="1371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101851" y="1982723"/>
            <a:ext cx="54864" cy="3855720"/>
          </a:xfrm>
          <a:custGeom>
            <a:avLst/>
            <a:gdLst>
              <a:gd name="connsiteX0" fmla="*/ 13716 w 54864"/>
              <a:gd name="connsiteY0" fmla="*/ 13716 h 3855720"/>
              <a:gd name="connsiteX1" fmla="*/ 13716 w 54864"/>
              <a:gd name="connsiteY1" fmla="*/ 3842004 h 38557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3855720">
                <a:moveTo>
                  <a:pt x="13716" y="13716"/>
                </a:moveTo>
                <a:lnTo>
                  <a:pt x="13716" y="384200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212594" y="1990089"/>
            <a:ext cx="24892" cy="3840988"/>
          </a:xfrm>
          <a:custGeom>
            <a:avLst/>
            <a:gdLst>
              <a:gd name="connsiteX0" fmla="*/ 6350 w 24892"/>
              <a:gd name="connsiteY0" fmla="*/ 6350 h 3840988"/>
              <a:gd name="connsiteX1" fmla="*/ 6350 w 24892"/>
              <a:gd name="connsiteY1" fmla="*/ 3834638 h 38409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3840988">
                <a:moveTo>
                  <a:pt x="6350" y="6350"/>
                </a:moveTo>
                <a:lnTo>
                  <a:pt x="6350" y="383463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9191243" y="1982723"/>
            <a:ext cx="54864" cy="3855720"/>
          </a:xfrm>
          <a:custGeom>
            <a:avLst/>
            <a:gdLst>
              <a:gd name="connsiteX0" fmla="*/ 13716 w 54864"/>
              <a:gd name="connsiteY0" fmla="*/ 13716 h 3855720"/>
              <a:gd name="connsiteX1" fmla="*/ 13716 w 54864"/>
              <a:gd name="connsiteY1" fmla="*/ 3842004 h 38557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3855720">
                <a:moveTo>
                  <a:pt x="13716" y="13716"/>
                </a:moveTo>
                <a:lnTo>
                  <a:pt x="13716" y="384200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109217" y="4998467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35200" y="889000"/>
            <a:ext cx="5774990" cy="6730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常用</a:t>
            </a: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Linux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命令介绍（三）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298701" y="2082800"/>
            <a:ext cx="6535323" cy="374538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</a:t>
            </a:r>
          </a:p>
          <a:p>
            <a:pPr>
              <a:lnSpc>
                <a:spcPts val="36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分屏显示文件内容，按空格向文件末尾翻页，按</a:t>
            </a:r>
            <a:r>
              <a:rPr lang="en-US" altLang="zh-CN" sz="2300" dirty="0">
                <a:solidFill>
                  <a:srgbClr val="1C1C1C"/>
                </a:solidFill>
                <a:latin typeface="Tahoma" pitchFamily="18" charset="0"/>
                <a:cs typeface="Tahoma" pitchFamily="18" charset="0"/>
              </a:rPr>
              <a:t>b</a:t>
            </a:r>
          </a:p>
          <a:p>
            <a:pPr>
              <a:lnSpc>
                <a:spcPts val="28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键向文件首部翻页，按</a:t>
            </a:r>
            <a:r>
              <a:rPr lang="en-US" altLang="zh-CN" sz="2300" dirty="0">
                <a:solidFill>
                  <a:srgbClr val="1C1C1C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查看帮助</a:t>
            </a:r>
          </a:p>
          <a:p>
            <a:pPr>
              <a:lnSpc>
                <a:spcPts val="3498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分屏显示文件内容，按</a:t>
            </a:r>
            <a:r>
              <a:rPr lang="en-US" altLang="zh-CN" sz="2300" dirty="0">
                <a:solidFill>
                  <a:srgbClr val="1C1C1C"/>
                </a:solidFill>
                <a:latin typeface="Tahoma" pitchFamily="18" charset="0"/>
                <a:cs typeface="Tahoma" pitchFamily="18" charset="0"/>
              </a:rPr>
              <a:t>j</a:t>
            </a: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、</a:t>
            </a:r>
            <a:r>
              <a:rPr lang="en-US" altLang="zh-CN" sz="2300" dirty="0">
                <a:solidFill>
                  <a:srgbClr val="1C1C1C"/>
                </a:solidFill>
                <a:latin typeface="Tahoma" pitchFamily="18" charset="0"/>
                <a:cs typeface="Tahoma" pitchFamily="18" charset="0"/>
              </a:rPr>
              <a:t>k</a:t>
            </a: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进行上下翻页显示，按</a:t>
            </a:r>
          </a:p>
          <a:p>
            <a:pPr>
              <a:lnSpc>
                <a:spcPts val="28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查看帮助</a:t>
            </a:r>
          </a:p>
          <a:p>
            <a:pPr>
              <a:lnSpc>
                <a:spcPts val="3498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显示文件前</a:t>
            </a:r>
            <a:r>
              <a:rPr lang="en-US" altLang="zh-CN" sz="2300" dirty="0">
                <a:solidFill>
                  <a:srgbClr val="1C1C1C"/>
                </a:solidFill>
                <a:latin typeface="Tahoma" pitchFamily="18" charset="0"/>
                <a:cs typeface="Tahoma" pitchFamily="18" charset="0"/>
              </a:rPr>
              <a:t>10</a:t>
            </a: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行内容</a:t>
            </a:r>
          </a:p>
          <a:p>
            <a:pPr>
              <a:lnSpc>
                <a:spcPts val="36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显示文件后</a:t>
            </a:r>
            <a:r>
              <a:rPr lang="en-US" altLang="zh-CN" sz="2300" dirty="0">
                <a:solidFill>
                  <a:srgbClr val="1C1C1C"/>
                </a:solidFill>
                <a:latin typeface="Tahoma" pitchFamily="18" charset="0"/>
                <a:cs typeface="Tahoma" pitchFamily="18" charset="0"/>
              </a:rPr>
              <a:t>10</a:t>
            </a: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行内容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适合显示短小文件，或者将几个文档连接利用重定</a:t>
            </a:r>
          </a:p>
          <a:p>
            <a:pPr>
              <a:lnSpc>
                <a:spcPts val="2898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向符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&gt;</a:t>
            </a:r>
            <a:r>
              <a:rPr lang="en-US" altLang="zh-CN" sz="2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定向到输出文档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206501" y="2082801"/>
            <a:ext cx="594120" cy="339592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命令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more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less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head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tail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cat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01853" y="1982723"/>
            <a:ext cx="8116823" cy="54864"/>
          </a:xfrm>
          <a:custGeom>
            <a:avLst/>
            <a:gdLst>
              <a:gd name="connsiteX0" fmla="*/ 13716 w 8116823"/>
              <a:gd name="connsiteY0" fmla="*/ 13716 h 54864"/>
              <a:gd name="connsiteX1" fmla="*/ 8103107 w 8116823"/>
              <a:gd name="connsiteY1" fmla="*/ 13716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16823" h="54864">
                <a:moveTo>
                  <a:pt x="13716" y="13716"/>
                </a:moveTo>
                <a:lnTo>
                  <a:pt x="8103107" y="1371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09217" y="2447291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109217" y="2901444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109217" y="3358643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109217" y="3812796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101853" y="5536691"/>
            <a:ext cx="8116823" cy="54864"/>
          </a:xfrm>
          <a:custGeom>
            <a:avLst/>
            <a:gdLst>
              <a:gd name="connsiteX0" fmla="*/ 13716 w 8116823"/>
              <a:gd name="connsiteY0" fmla="*/ 13715 h 54864"/>
              <a:gd name="connsiteX1" fmla="*/ 8103107 w 8116823"/>
              <a:gd name="connsiteY1" fmla="*/ 13715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16823" h="54864">
                <a:moveTo>
                  <a:pt x="13716" y="13715"/>
                </a:moveTo>
                <a:lnTo>
                  <a:pt x="8103107" y="1371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101851" y="1982725"/>
            <a:ext cx="54864" cy="3581400"/>
          </a:xfrm>
          <a:custGeom>
            <a:avLst/>
            <a:gdLst>
              <a:gd name="connsiteX0" fmla="*/ 13716 w 54864"/>
              <a:gd name="connsiteY0" fmla="*/ 13716 h 3581400"/>
              <a:gd name="connsiteX1" fmla="*/ 13716 w 54864"/>
              <a:gd name="connsiteY1" fmla="*/ 3567684 h 3581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3581400">
                <a:moveTo>
                  <a:pt x="13716" y="13716"/>
                </a:moveTo>
                <a:lnTo>
                  <a:pt x="13716" y="356768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575305" y="1990092"/>
            <a:ext cx="24892" cy="3566667"/>
          </a:xfrm>
          <a:custGeom>
            <a:avLst/>
            <a:gdLst>
              <a:gd name="connsiteX0" fmla="*/ 6350 w 24892"/>
              <a:gd name="connsiteY0" fmla="*/ 6350 h 3566667"/>
              <a:gd name="connsiteX1" fmla="*/ 6350 w 24892"/>
              <a:gd name="connsiteY1" fmla="*/ 3560318 h 3566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3566667">
                <a:moveTo>
                  <a:pt x="6350" y="6350"/>
                </a:moveTo>
                <a:lnTo>
                  <a:pt x="6350" y="356031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9191243" y="1982725"/>
            <a:ext cx="54864" cy="3581400"/>
          </a:xfrm>
          <a:custGeom>
            <a:avLst/>
            <a:gdLst>
              <a:gd name="connsiteX0" fmla="*/ 13716 w 54864"/>
              <a:gd name="connsiteY0" fmla="*/ 13716 h 3581400"/>
              <a:gd name="connsiteX1" fmla="*/ 13716 w 54864"/>
              <a:gd name="connsiteY1" fmla="*/ 3567684 h 3581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3581400">
                <a:moveTo>
                  <a:pt x="13716" y="13716"/>
                </a:moveTo>
                <a:lnTo>
                  <a:pt x="13716" y="356768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109217" y="4269995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109217" y="4724148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35200" y="889000"/>
            <a:ext cx="5774990" cy="6730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常用</a:t>
            </a: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Linux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命令介绍（四）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667000" y="2082801"/>
            <a:ext cx="6238262" cy="346872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在指定的路径上搜索指定的文件和目录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查找文件，需使用updatedb命令更新数据库索引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快速查找文件，locate命令的替换版本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查找命令、别名等路径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查找命令的路径、帮助信息路径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过滤、查找文件中的内容，或指定输入、输出的</a:t>
            </a:r>
          </a:p>
          <a:p>
            <a:pPr>
              <a:lnSpc>
                <a:spcPts val="28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文件中的内容。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206500" y="2082800"/>
            <a:ext cx="1039711" cy="310470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命令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find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locate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slocate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which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whereis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grep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01853" y="1982723"/>
            <a:ext cx="8116823" cy="54864"/>
          </a:xfrm>
          <a:custGeom>
            <a:avLst/>
            <a:gdLst>
              <a:gd name="connsiteX0" fmla="*/ 13716 w 8116823"/>
              <a:gd name="connsiteY0" fmla="*/ 13716 h 54864"/>
              <a:gd name="connsiteX1" fmla="*/ 8103107 w 8116823"/>
              <a:gd name="connsiteY1" fmla="*/ 13716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16823" h="54864">
                <a:moveTo>
                  <a:pt x="13716" y="13716"/>
                </a:moveTo>
                <a:lnTo>
                  <a:pt x="8103107" y="1371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09217" y="2508250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109217" y="3017266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109217" y="3471419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109217" y="3953004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101853" y="6969252"/>
            <a:ext cx="8116823" cy="54864"/>
          </a:xfrm>
          <a:custGeom>
            <a:avLst/>
            <a:gdLst>
              <a:gd name="connsiteX0" fmla="*/ 13716 w 8116823"/>
              <a:gd name="connsiteY0" fmla="*/ 13716 h 54864"/>
              <a:gd name="connsiteX1" fmla="*/ 8103107 w 8116823"/>
              <a:gd name="connsiteY1" fmla="*/ 13716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16823" h="54864">
                <a:moveTo>
                  <a:pt x="13716" y="13716"/>
                </a:moveTo>
                <a:lnTo>
                  <a:pt x="8103107" y="1371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101851" y="1982724"/>
            <a:ext cx="54864" cy="5013960"/>
          </a:xfrm>
          <a:custGeom>
            <a:avLst/>
            <a:gdLst>
              <a:gd name="connsiteX0" fmla="*/ 13716 w 54864"/>
              <a:gd name="connsiteY0" fmla="*/ 13716 h 5013960"/>
              <a:gd name="connsiteX1" fmla="*/ 13716 w 54864"/>
              <a:gd name="connsiteY1" fmla="*/ 5000244 h 5013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5013960">
                <a:moveTo>
                  <a:pt x="13716" y="13716"/>
                </a:moveTo>
                <a:lnTo>
                  <a:pt x="13716" y="500024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575305" y="1990091"/>
            <a:ext cx="24892" cy="4999228"/>
          </a:xfrm>
          <a:custGeom>
            <a:avLst/>
            <a:gdLst>
              <a:gd name="connsiteX0" fmla="*/ 6350 w 24892"/>
              <a:gd name="connsiteY0" fmla="*/ 6350 h 4999228"/>
              <a:gd name="connsiteX1" fmla="*/ 6350 w 24892"/>
              <a:gd name="connsiteY1" fmla="*/ 4992878 h 49992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4999228">
                <a:moveTo>
                  <a:pt x="6350" y="6350"/>
                </a:moveTo>
                <a:lnTo>
                  <a:pt x="6350" y="499287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9191243" y="1982724"/>
            <a:ext cx="54864" cy="5013960"/>
          </a:xfrm>
          <a:custGeom>
            <a:avLst/>
            <a:gdLst>
              <a:gd name="connsiteX0" fmla="*/ 13716 w 54864"/>
              <a:gd name="connsiteY0" fmla="*/ 13716 h 5013960"/>
              <a:gd name="connsiteX1" fmla="*/ 13716 w 54864"/>
              <a:gd name="connsiteY1" fmla="*/ 5000244 h 5013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5013960">
                <a:moveTo>
                  <a:pt x="13716" y="13716"/>
                </a:moveTo>
                <a:lnTo>
                  <a:pt x="13716" y="500024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109217" y="4471161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109217" y="4925314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109217" y="5443475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109217" y="5943346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109217" y="6458458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35200" y="889000"/>
            <a:ext cx="5774990" cy="6730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常用</a:t>
            </a: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Linux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命令介绍（四）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2667002" y="2095502"/>
            <a:ext cx="4158842" cy="4866569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显示已经登录的</a:t>
            </a: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用户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显示已经登录的用户的详细信息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查询当前登录是谁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查询文件的类型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查询用户信息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修改用户的登录口令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修改工作组的口令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98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显示和设置系统日期和时间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显示年历、月历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206500" y="2095502"/>
            <a:ext cx="1039711" cy="4866569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命令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who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whoami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file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finger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passwd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gpasswd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98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date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01853" y="1982723"/>
            <a:ext cx="8116823" cy="54864"/>
          </a:xfrm>
          <a:custGeom>
            <a:avLst/>
            <a:gdLst>
              <a:gd name="connsiteX0" fmla="*/ 13716 w 8116823"/>
              <a:gd name="connsiteY0" fmla="*/ 13716 h 54864"/>
              <a:gd name="connsiteX1" fmla="*/ 8103107 w 8116823"/>
              <a:gd name="connsiteY1" fmla="*/ 13716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16823" h="54864">
                <a:moveTo>
                  <a:pt x="13716" y="13716"/>
                </a:moveTo>
                <a:lnTo>
                  <a:pt x="8103107" y="1371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09217" y="2447291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109217" y="2901444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109217" y="3358643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109217" y="4178555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101853" y="5536691"/>
            <a:ext cx="8116823" cy="54864"/>
          </a:xfrm>
          <a:custGeom>
            <a:avLst/>
            <a:gdLst>
              <a:gd name="connsiteX0" fmla="*/ 13716 w 8116823"/>
              <a:gd name="connsiteY0" fmla="*/ 13715 h 54864"/>
              <a:gd name="connsiteX1" fmla="*/ 8103107 w 8116823"/>
              <a:gd name="connsiteY1" fmla="*/ 13715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16823" h="54864">
                <a:moveTo>
                  <a:pt x="13716" y="13715"/>
                </a:moveTo>
                <a:lnTo>
                  <a:pt x="8103107" y="1371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101851" y="1982725"/>
            <a:ext cx="54864" cy="3581400"/>
          </a:xfrm>
          <a:custGeom>
            <a:avLst/>
            <a:gdLst>
              <a:gd name="connsiteX0" fmla="*/ 13716 w 54864"/>
              <a:gd name="connsiteY0" fmla="*/ 13716 h 3581400"/>
              <a:gd name="connsiteX1" fmla="*/ 13716 w 54864"/>
              <a:gd name="connsiteY1" fmla="*/ 3567684 h 3581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3581400">
                <a:moveTo>
                  <a:pt x="13716" y="13716"/>
                </a:moveTo>
                <a:lnTo>
                  <a:pt x="13716" y="356768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575305" y="1990092"/>
            <a:ext cx="24892" cy="3566667"/>
          </a:xfrm>
          <a:custGeom>
            <a:avLst/>
            <a:gdLst>
              <a:gd name="connsiteX0" fmla="*/ 6350 w 24892"/>
              <a:gd name="connsiteY0" fmla="*/ 6350 h 3566667"/>
              <a:gd name="connsiteX1" fmla="*/ 6350 w 24892"/>
              <a:gd name="connsiteY1" fmla="*/ 3560318 h 3566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3566667">
                <a:moveTo>
                  <a:pt x="6350" y="6350"/>
                </a:moveTo>
                <a:lnTo>
                  <a:pt x="6350" y="356031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9191243" y="1982725"/>
            <a:ext cx="54864" cy="3581400"/>
          </a:xfrm>
          <a:custGeom>
            <a:avLst/>
            <a:gdLst>
              <a:gd name="connsiteX0" fmla="*/ 13716 w 54864"/>
              <a:gd name="connsiteY0" fmla="*/ 13716 h 3581400"/>
              <a:gd name="connsiteX1" fmla="*/ 13716 w 54864"/>
              <a:gd name="connsiteY1" fmla="*/ 3567684 h 3581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3581400">
                <a:moveTo>
                  <a:pt x="13716" y="13716"/>
                </a:moveTo>
                <a:lnTo>
                  <a:pt x="13716" y="356768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109217" y="4632707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109217" y="5089907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35200" y="889000"/>
            <a:ext cx="5774990" cy="6730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常用</a:t>
            </a: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Linux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命令介绍（四）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667000" y="2082800"/>
            <a:ext cx="6238262" cy="3483288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在不注消的情况切换用户身份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以另一个用户的身份执行某个命令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查看当前系统内存的使用情况，显示内存的使用</a:t>
            </a:r>
          </a:p>
          <a:p>
            <a:pPr>
              <a:lnSpc>
                <a:spcPts val="28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情况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显示当前系统的进程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杀死指定进程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杀死所有进程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206500" y="2082800"/>
            <a:ext cx="1039711" cy="3483288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命令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su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sudo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free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ps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kill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killall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01853" y="1982723"/>
            <a:ext cx="8116823" cy="54864"/>
          </a:xfrm>
          <a:custGeom>
            <a:avLst/>
            <a:gdLst>
              <a:gd name="connsiteX0" fmla="*/ 13716 w 8116823"/>
              <a:gd name="connsiteY0" fmla="*/ 13716 h 54864"/>
              <a:gd name="connsiteX1" fmla="*/ 8103107 w 8116823"/>
              <a:gd name="connsiteY1" fmla="*/ 13716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16823" h="54864">
                <a:moveTo>
                  <a:pt x="13716" y="13716"/>
                </a:moveTo>
                <a:lnTo>
                  <a:pt x="8103107" y="1371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09217" y="2447291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109217" y="2901444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109217" y="3358643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109217" y="3812796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101853" y="4716780"/>
            <a:ext cx="8116823" cy="54864"/>
          </a:xfrm>
          <a:custGeom>
            <a:avLst/>
            <a:gdLst>
              <a:gd name="connsiteX0" fmla="*/ 13716 w 8116823"/>
              <a:gd name="connsiteY0" fmla="*/ 13715 h 54864"/>
              <a:gd name="connsiteX1" fmla="*/ 8103107 w 8116823"/>
              <a:gd name="connsiteY1" fmla="*/ 13715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16823" h="54864">
                <a:moveTo>
                  <a:pt x="13716" y="13715"/>
                </a:moveTo>
                <a:lnTo>
                  <a:pt x="8103107" y="1371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101851" y="1982725"/>
            <a:ext cx="54864" cy="2761488"/>
          </a:xfrm>
          <a:custGeom>
            <a:avLst/>
            <a:gdLst>
              <a:gd name="connsiteX0" fmla="*/ 13716 w 54864"/>
              <a:gd name="connsiteY0" fmla="*/ 13716 h 2761488"/>
              <a:gd name="connsiteX1" fmla="*/ 13716 w 54864"/>
              <a:gd name="connsiteY1" fmla="*/ 2747772 h 27614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2761488">
                <a:moveTo>
                  <a:pt x="13716" y="13716"/>
                </a:moveTo>
                <a:lnTo>
                  <a:pt x="13716" y="2747772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718561" y="1990092"/>
            <a:ext cx="24892" cy="2746755"/>
          </a:xfrm>
          <a:custGeom>
            <a:avLst/>
            <a:gdLst>
              <a:gd name="connsiteX0" fmla="*/ 6350 w 24892"/>
              <a:gd name="connsiteY0" fmla="*/ 6350 h 2746755"/>
              <a:gd name="connsiteX1" fmla="*/ 6350 w 24892"/>
              <a:gd name="connsiteY1" fmla="*/ 2740406 h 27467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2746755">
                <a:moveTo>
                  <a:pt x="6350" y="6350"/>
                </a:moveTo>
                <a:lnTo>
                  <a:pt x="6350" y="274040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9191243" y="1982725"/>
            <a:ext cx="54864" cy="2761488"/>
          </a:xfrm>
          <a:custGeom>
            <a:avLst/>
            <a:gdLst>
              <a:gd name="connsiteX0" fmla="*/ 13716 w 54864"/>
              <a:gd name="connsiteY0" fmla="*/ 13716 h 2761488"/>
              <a:gd name="connsiteX1" fmla="*/ 13716 w 54864"/>
              <a:gd name="connsiteY1" fmla="*/ 2747772 h 27614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2761488">
                <a:moveTo>
                  <a:pt x="13716" y="13716"/>
                </a:moveTo>
                <a:lnTo>
                  <a:pt x="13716" y="2747772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109217" y="4269995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35200" y="889000"/>
            <a:ext cx="5774990" cy="6730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常用</a:t>
            </a: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Linux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命令介绍（四）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806702" y="2082801"/>
            <a:ext cx="3267661" cy="265332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关机或重启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改变当前系统的运行级别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重启命令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关机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关闭电源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206500" y="2082801"/>
            <a:ext cx="1188240" cy="265332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命令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shutdown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init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reboot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halt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poweroff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01853" y="1982723"/>
            <a:ext cx="8116823" cy="54864"/>
          </a:xfrm>
          <a:custGeom>
            <a:avLst/>
            <a:gdLst>
              <a:gd name="connsiteX0" fmla="*/ 13716 w 8116823"/>
              <a:gd name="connsiteY0" fmla="*/ 13716 h 54864"/>
              <a:gd name="connsiteX1" fmla="*/ 8103107 w 8116823"/>
              <a:gd name="connsiteY1" fmla="*/ 13716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16823" h="54864">
                <a:moveTo>
                  <a:pt x="13716" y="13716"/>
                </a:moveTo>
                <a:lnTo>
                  <a:pt x="8103107" y="1371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09217" y="2447291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109217" y="2901444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109217" y="3358643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109217" y="3812796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101853" y="6082284"/>
            <a:ext cx="8116823" cy="54864"/>
          </a:xfrm>
          <a:custGeom>
            <a:avLst/>
            <a:gdLst>
              <a:gd name="connsiteX0" fmla="*/ 13716 w 8116823"/>
              <a:gd name="connsiteY0" fmla="*/ 13715 h 54864"/>
              <a:gd name="connsiteX1" fmla="*/ 8103107 w 8116823"/>
              <a:gd name="connsiteY1" fmla="*/ 13715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16823" h="54864">
                <a:moveTo>
                  <a:pt x="13716" y="13715"/>
                </a:moveTo>
                <a:lnTo>
                  <a:pt x="8103107" y="1371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101851" y="1982725"/>
            <a:ext cx="54864" cy="4126991"/>
          </a:xfrm>
          <a:custGeom>
            <a:avLst/>
            <a:gdLst>
              <a:gd name="connsiteX0" fmla="*/ 13716 w 54864"/>
              <a:gd name="connsiteY0" fmla="*/ 13716 h 4126991"/>
              <a:gd name="connsiteX1" fmla="*/ 13716 w 54864"/>
              <a:gd name="connsiteY1" fmla="*/ 4113276 h 41269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4126991">
                <a:moveTo>
                  <a:pt x="13716" y="13716"/>
                </a:moveTo>
                <a:lnTo>
                  <a:pt x="13716" y="411327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502154" y="1990090"/>
            <a:ext cx="24892" cy="4112258"/>
          </a:xfrm>
          <a:custGeom>
            <a:avLst/>
            <a:gdLst>
              <a:gd name="connsiteX0" fmla="*/ 6350 w 24892"/>
              <a:gd name="connsiteY0" fmla="*/ 6350 h 4112259"/>
              <a:gd name="connsiteX1" fmla="*/ 6350 w 24892"/>
              <a:gd name="connsiteY1" fmla="*/ 4105910 h 41122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4112259">
                <a:moveTo>
                  <a:pt x="6350" y="6350"/>
                </a:moveTo>
                <a:lnTo>
                  <a:pt x="6350" y="410591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9191243" y="1982725"/>
            <a:ext cx="54864" cy="4126991"/>
          </a:xfrm>
          <a:custGeom>
            <a:avLst/>
            <a:gdLst>
              <a:gd name="connsiteX0" fmla="*/ 13716 w 54864"/>
              <a:gd name="connsiteY0" fmla="*/ 13716 h 4126991"/>
              <a:gd name="connsiteX1" fmla="*/ 13716 w 54864"/>
              <a:gd name="connsiteY1" fmla="*/ 4113276 h 41269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4126991">
                <a:moveTo>
                  <a:pt x="13716" y="13716"/>
                </a:moveTo>
                <a:lnTo>
                  <a:pt x="13716" y="411327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109217" y="4269995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109217" y="4724148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109217" y="5181347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109217" y="5635499"/>
            <a:ext cx="8102092" cy="24892"/>
          </a:xfrm>
          <a:custGeom>
            <a:avLst/>
            <a:gdLst>
              <a:gd name="connsiteX0" fmla="*/ 6350 w 8102092"/>
              <a:gd name="connsiteY0" fmla="*/ 6350 h 24892"/>
              <a:gd name="connsiteX1" fmla="*/ 8095741 w 81020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092" h="24892">
                <a:moveTo>
                  <a:pt x="6350" y="6350"/>
                </a:moveTo>
                <a:lnTo>
                  <a:pt x="809574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35200" y="889000"/>
            <a:ext cx="5774990" cy="6730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常用</a:t>
            </a: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Linux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命令介绍（四）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590801" y="2082800"/>
            <a:ext cx="5347082" cy="402204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显示当前的目录所占的磁盘空间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显示当前磁盘剩余的磁盘空间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显示当前磁盘的分区情况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将某个文件系统挂载到某个目录上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用于卸载已安装好的文件系统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用于打包和解包某个目录和文件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用于压缩某个文件和目录,gunzip解压缩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用于压缩某个文件和目录,bunzip2解压缩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206501" y="2082800"/>
            <a:ext cx="891180" cy="402204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命令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du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df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fdisk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mount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umount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tar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gzip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bzip2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69493" y="3080004"/>
            <a:ext cx="7799831" cy="54864"/>
          </a:xfrm>
          <a:custGeom>
            <a:avLst/>
            <a:gdLst>
              <a:gd name="connsiteX0" fmla="*/ 13716 w 7799831"/>
              <a:gd name="connsiteY0" fmla="*/ 13716 h 54864"/>
              <a:gd name="connsiteX1" fmla="*/ 7786115 w 7799831"/>
              <a:gd name="connsiteY1" fmla="*/ 13716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9831" h="54864">
                <a:moveTo>
                  <a:pt x="13716" y="13716"/>
                </a:moveTo>
                <a:lnTo>
                  <a:pt x="7786115" y="1371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276858" y="3544572"/>
            <a:ext cx="7785100" cy="24892"/>
          </a:xfrm>
          <a:custGeom>
            <a:avLst/>
            <a:gdLst>
              <a:gd name="connsiteX0" fmla="*/ 6350 w 7785100"/>
              <a:gd name="connsiteY0" fmla="*/ 6350 h 24892"/>
              <a:gd name="connsiteX1" fmla="*/ 7778749 w 77851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5100" h="24892">
                <a:moveTo>
                  <a:pt x="6350" y="6350"/>
                </a:moveTo>
                <a:lnTo>
                  <a:pt x="777874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269493" y="7109459"/>
            <a:ext cx="7799831" cy="54864"/>
          </a:xfrm>
          <a:custGeom>
            <a:avLst/>
            <a:gdLst>
              <a:gd name="connsiteX0" fmla="*/ 13716 w 7799831"/>
              <a:gd name="connsiteY0" fmla="*/ 13716 h 54864"/>
              <a:gd name="connsiteX1" fmla="*/ 7786115 w 7799831"/>
              <a:gd name="connsiteY1" fmla="*/ 13716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9831" h="54864">
                <a:moveTo>
                  <a:pt x="13716" y="13716"/>
                </a:moveTo>
                <a:lnTo>
                  <a:pt x="7786115" y="1371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269491" y="3080004"/>
            <a:ext cx="54864" cy="4056888"/>
          </a:xfrm>
          <a:custGeom>
            <a:avLst/>
            <a:gdLst>
              <a:gd name="connsiteX0" fmla="*/ 13716 w 54864"/>
              <a:gd name="connsiteY0" fmla="*/ 13716 h 4056888"/>
              <a:gd name="connsiteX1" fmla="*/ 13716 w 54864"/>
              <a:gd name="connsiteY1" fmla="*/ 4043172 h 4056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4056888">
                <a:moveTo>
                  <a:pt x="13716" y="13716"/>
                </a:moveTo>
                <a:lnTo>
                  <a:pt x="13716" y="4043172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142489" y="3087370"/>
            <a:ext cx="24892" cy="4042156"/>
          </a:xfrm>
          <a:custGeom>
            <a:avLst/>
            <a:gdLst>
              <a:gd name="connsiteX0" fmla="*/ 6350 w 24892"/>
              <a:gd name="connsiteY0" fmla="*/ 6350 h 4042155"/>
              <a:gd name="connsiteX1" fmla="*/ 6350 w 24892"/>
              <a:gd name="connsiteY1" fmla="*/ 4035805 h 4042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4042155">
                <a:moveTo>
                  <a:pt x="6350" y="6350"/>
                </a:moveTo>
                <a:lnTo>
                  <a:pt x="6350" y="403580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9041891" y="3080004"/>
            <a:ext cx="54864" cy="4056888"/>
          </a:xfrm>
          <a:custGeom>
            <a:avLst/>
            <a:gdLst>
              <a:gd name="connsiteX0" fmla="*/ 13716 w 54864"/>
              <a:gd name="connsiteY0" fmla="*/ 13716 h 4056888"/>
              <a:gd name="connsiteX1" fmla="*/ 13716 w 54864"/>
              <a:gd name="connsiteY1" fmla="*/ 4043172 h 4056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4056888">
                <a:moveTo>
                  <a:pt x="13716" y="13716"/>
                </a:moveTo>
                <a:lnTo>
                  <a:pt x="13716" y="4043172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276858" y="3937763"/>
            <a:ext cx="7785100" cy="24892"/>
          </a:xfrm>
          <a:custGeom>
            <a:avLst/>
            <a:gdLst>
              <a:gd name="connsiteX0" fmla="*/ 6350 w 7785100"/>
              <a:gd name="connsiteY0" fmla="*/ 6350 h 24892"/>
              <a:gd name="connsiteX1" fmla="*/ 7778749 w 77851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5100" h="24892">
                <a:moveTo>
                  <a:pt x="6350" y="6350"/>
                </a:moveTo>
                <a:lnTo>
                  <a:pt x="777874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276858" y="4334004"/>
            <a:ext cx="7785100" cy="24892"/>
          </a:xfrm>
          <a:custGeom>
            <a:avLst/>
            <a:gdLst>
              <a:gd name="connsiteX0" fmla="*/ 6350 w 7785100"/>
              <a:gd name="connsiteY0" fmla="*/ 6350 h 24892"/>
              <a:gd name="connsiteX1" fmla="*/ 7778749 w 77851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5100" h="24892">
                <a:moveTo>
                  <a:pt x="6350" y="6350"/>
                </a:moveTo>
                <a:lnTo>
                  <a:pt x="777874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276858" y="5092953"/>
            <a:ext cx="7785100" cy="24892"/>
          </a:xfrm>
          <a:custGeom>
            <a:avLst/>
            <a:gdLst>
              <a:gd name="connsiteX0" fmla="*/ 6350 w 7785100"/>
              <a:gd name="connsiteY0" fmla="*/ 6350 h 24892"/>
              <a:gd name="connsiteX1" fmla="*/ 7778749 w 77851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5100" h="24892">
                <a:moveTo>
                  <a:pt x="6350" y="6350"/>
                </a:moveTo>
                <a:lnTo>
                  <a:pt x="777874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276858" y="5489194"/>
            <a:ext cx="7785100" cy="24892"/>
          </a:xfrm>
          <a:custGeom>
            <a:avLst/>
            <a:gdLst>
              <a:gd name="connsiteX0" fmla="*/ 6350 w 7785100"/>
              <a:gd name="connsiteY0" fmla="*/ 6350 h 24892"/>
              <a:gd name="connsiteX1" fmla="*/ 7778749 w 77851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5100" h="24892">
                <a:moveTo>
                  <a:pt x="6350" y="6350"/>
                </a:moveTo>
                <a:lnTo>
                  <a:pt x="777874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276858" y="5894579"/>
            <a:ext cx="7785100" cy="24892"/>
          </a:xfrm>
          <a:custGeom>
            <a:avLst/>
            <a:gdLst>
              <a:gd name="connsiteX0" fmla="*/ 6350 w 7785100"/>
              <a:gd name="connsiteY0" fmla="*/ 6350 h 24892"/>
              <a:gd name="connsiteX1" fmla="*/ 7778749 w 77851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5100" h="24892">
                <a:moveTo>
                  <a:pt x="6350" y="6350"/>
                </a:moveTo>
                <a:lnTo>
                  <a:pt x="777874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276858" y="6290819"/>
            <a:ext cx="7785100" cy="24892"/>
          </a:xfrm>
          <a:custGeom>
            <a:avLst/>
            <a:gdLst>
              <a:gd name="connsiteX0" fmla="*/ 6350 w 7785100"/>
              <a:gd name="connsiteY0" fmla="*/ 6350 h 24892"/>
              <a:gd name="connsiteX1" fmla="*/ 7778749 w 77851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5100" h="24892">
                <a:moveTo>
                  <a:pt x="6350" y="6350"/>
                </a:moveTo>
                <a:lnTo>
                  <a:pt x="777874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76858" y="6687059"/>
            <a:ext cx="7785100" cy="24892"/>
          </a:xfrm>
          <a:custGeom>
            <a:avLst/>
            <a:gdLst>
              <a:gd name="connsiteX0" fmla="*/ 6350 w 7785100"/>
              <a:gd name="connsiteY0" fmla="*/ 6350 h 24892"/>
              <a:gd name="connsiteX1" fmla="*/ 7778749 w 77851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5100" h="24892">
                <a:moveTo>
                  <a:pt x="6350" y="6350"/>
                </a:moveTo>
                <a:lnTo>
                  <a:pt x="777874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46400" y="977900"/>
            <a:ext cx="4328590" cy="5711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ls、dir命令（一）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371601" y="18669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99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663700" y="1765300"/>
            <a:ext cx="300596" cy="3527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b="1" dirty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ls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235202" y="3632200"/>
            <a:ext cx="6620197" cy="3483288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显示所有文档及目录，包括隐藏文件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将文档以相反次序显示(原定按英文字母次序)</a:t>
            </a:r>
          </a:p>
          <a:p>
            <a:pPr>
              <a:lnSpc>
                <a:spcPts val="3098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在列出的文档名称后加一符号；例如可执行文档则加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*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,</a:t>
            </a:r>
          </a:p>
          <a:p>
            <a:pPr>
              <a:lnSpc>
                <a:spcPts val="2800"/>
              </a:lnSpc>
            </a:pPr>
            <a:r>
              <a:rPr lang="en-US" altLang="zh-CN" sz="2000" err="1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目录则加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00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/</a:t>
            </a:r>
            <a:r>
              <a:rPr lang="en-US" altLang="zh-CN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，符号链接文件加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@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将文档名、文档类型、权限、拥有者、大小等信息详细列出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显示指定目录信息。不加d参数，显示指定目录下的信息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显示指定目录的i节点信息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人性化显示目录和文件的大小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递归地显示子目录中的内容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371600" y="3632200"/>
            <a:ext cx="254622" cy="3483288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-R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371600" y="2184402"/>
            <a:ext cx="4326469" cy="13574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  <a:tabLst>
                <a:tab pos="380884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语法：ls、dir[参数选项][目录名]</a:t>
            </a:r>
          </a:p>
          <a:p>
            <a:pPr>
              <a:lnSpc>
                <a:spcPts val="2800"/>
              </a:lnSpc>
              <a:tabLst>
                <a:tab pos="380884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说明：显示指定工作目录下的内容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99"/>
              </a:lnSpc>
              <a:tabLst>
                <a:tab pos="380884" algn="l"/>
              </a:tabLst>
            </a:pPr>
            <a:r>
              <a:rPr lang="en-US" altLang="zh-CN" sz="2300" dirty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选项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300" dirty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选项说明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46400" y="977900"/>
            <a:ext cx="4328590" cy="5711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ls、dir命令（二）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08101" y="1892301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51002" y="1739902"/>
            <a:ext cx="793929" cy="41094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ls</a:t>
            </a: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实例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65299" y="2260601"/>
            <a:ext cx="106093" cy="541995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100" dirty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98"/>
              </a:lnSpc>
            </a:pPr>
            <a:r>
              <a:rPr lang="en-US" altLang="zh-CN" sz="1100" dirty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057400" y="2133600"/>
            <a:ext cx="1109166" cy="6876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/root</a:t>
            </a:r>
            <a:endParaRPr lang="en-US" altLang="zh-CN" sz="2000" dirty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/root</a:t>
            </a:r>
            <a:endParaRPr lang="en-US" altLang="zh-CN" sz="2000" dirty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505200" y="2133600"/>
            <a:ext cx="1064466" cy="6876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/etc</a:t>
            </a:r>
            <a:endParaRPr lang="en-US" altLang="zh-CN" sz="2000" dirty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dl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/bin</a:t>
            </a:r>
            <a:endParaRPr lang="en-US" altLang="zh-CN" sz="2000" dirty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927600" y="2133600"/>
            <a:ext cx="1022736" cy="6876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  <a:tabLst>
                <a:tab pos="25392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/bin</a:t>
            </a:r>
            <a:endParaRPr lang="en-US" altLang="zh-CN" sz="2000" dirty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  <a:p>
            <a:pPr>
              <a:lnSpc>
                <a:spcPts val="2600"/>
              </a:lnSpc>
              <a:tabLst>
                <a:tab pos="25392" algn="l"/>
              </a:tabLst>
            </a:pPr>
            <a:r>
              <a:rPr lang="en-US" altLang="zh-CN" sz="200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ll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/bin</a:t>
            </a:r>
            <a:endParaRPr lang="en-US" altLang="zh-CN" sz="2000" dirty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6273802" y="2133601"/>
            <a:ext cx="1186543" cy="687362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  <a:tabLst>
                <a:tab pos="25392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/dev</a:t>
            </a:r>
            <a:endParaRPr lang="en-US" altLang="zh-CN" sz="2000" dirty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  <a:p>
            <a:pPr>
              <a:lnSpc>
                <a:spcPts val="2600"/>
              </a:lnSpc>
              <a:tabLst>
                <a:tab pos="25392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err="1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lh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/root</a:t>
            </a:r>
            <a:endParaRPr lang="en-US" altLang="zh-CN" sz="2000" dirty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308101" y="2959101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651002" y="2819402"/>
            <a:ext cx="661312" cy="41094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l</a:t>
            </a: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参数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765299" y="3340100"/>
            <a:ext cx="106093" cy="1910716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100" dirty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98"/>
              </a:lnSpc>
            </a:pPr>
            <a:r>
              <a:rPr lang="en-US" altLang="zh-CN" sz="1100" dirty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98"/>
              </a:lnSpc>
            </a:pPr>
            <a:r>
              <a:rPr lang="en-US" altLang="zh-CN" sz="1100" dirty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</a:pPr>
            <a:r>
              <a:rPr lang="en-US" altLang="zh-CN" sz="1100" dirty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</a:pPr>
            <a:r>
              <a:rPr lang="en-US" altLang="zh-CN" sz="1100" dirty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057401" y="3213100"/>
            <a:ext cx="6620197" cy="2012642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  <a:tabLst>
                <a:tab pos="81255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200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/root/anaconda-ks.cfg</a:t>
            </a:r>
            <a:endParaRPr lang="en-US" altLang="zh-CN" sz="2000" dirty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  <a:p>
            <a:pPr>
              <a:lnSpc>
                <a:spcPts val="2600"/>
              </a:lnSpc>
              <a:tabLst>
                <a:tab pos="81255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-rw-r--r--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root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root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1132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Oct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31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03:16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anaconda-ks.cfg</a:t>
            </a:r>
          </a:p>
          <a:p>
            <a:pPr>
              <a:lnSpc>
                <a:spcPts val="2500"/>
              </a:lnSpc>
              <a:tabLst>
                <a:tab pos="81255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权限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硬链接数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属有者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所属组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文件大小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日期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文件名</a:t>
            </a:r>
          </a:p>
          <a:p>
            <a:pPr>
              <a:lnSpc>
                <a:spcPts val="2700"/>
              </a:lnSpc>
              <a:tabLst>
                <a:tab pos="81255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权限：属有者权限，所属组权限，其它组权限</a:t>
            </a:r>
          </a:p>
          <a:p>
            <a:pPr>
              <a:lnSpc>
                <a:spcPts val="2600"/>
              </a:lnSpc>
              <a:tabLst>
                <a:tab pos="812555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：只读，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：读写，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：执行</a:t>
            </a:r>
          </a:p>
          <a:p>
            <a:pPr>
              <a:lnSpc>
                <a:spcPts val="2500"/>
              </a:lnSpc>
              <a:tabLst>
                <a:tab pos="81255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高级权限：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222500" y="5346700"/>
            <a:ext cx="86562" cy="103360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9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98"/>
              </a:lnSpc>
            </a:pPr>
            <a:r>
              <a:rPr lang="en-US" altLang="zh-CN" sz="9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</a:pPr>
            <a:r>
              <a:rPr lang="en-US" altLang="zh-CN" sz="9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451100" y="5219702"/>
            <a:ext cx="6708568" cy="140550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suid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：当普通用户在执行文件时，以属有者的身份进行执行</a:t>
            </a:r>
          </a:p>
          <a:p>
            <a:pPr>
              <a:lnSpc>
                <a:spcPts val="2399"/>
              </a:lnSpc>
            </a:pPr>
            <a:r>
              <a:rPr lang="en-US" altLang="zh-CN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sgid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：当父目录的权限具有</a:t>
            </a:r>
            <a:r>
              <a:rPr lang="en-US" altLang="zh-CN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SGID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时，子目录的所属组会自动的设置</a:t>
            </a:r>
          </a:p>
          <a:p>
            <a:pPr>
              <a:lnSpc>
                <a:spcPts val="1798"/>
              </a:lnSpc>
            </a:pP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成到父目录的属所组。</a:t>
            </a:r>
          </a:p>
          <a:p>
            <a:pPr>
              <a:lnSpc>
                <a:spcPts val="2399"/>
              </a:lnSpc>
            </a:pPr>
            <a:r>
              <a:rPr lang="en-US" altLang="zh-CN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位：粘贴位，普通用户</a:t>
            </a:r>
            <a:r>
              <a:rPr lang="en-US" altLang="zh-CN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创建的文件只有</a:t>
            </a:r>
            <a:r>
              <a:rPr lang="en-US" altLang="zh-CN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和超级管理员用户可以</a:t>
            </a:r>
          </a:p>
          <a:p>
            <a:pPr>
              <a:lnSpc>
                <a:spcPts val="1900"/>
              </a:lnSpc>
            </a:pP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删除其它用户不能删除</a:t>
            </a:r>
            <a:r>
              <a:rPr lang="en-US" altLang="zh-CN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46400" y="977900"/>
            <a:ext cx="4360168" cy="55911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 err="1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ls、dir命令</a:t>
            </a:r>
            <a:r>
              <a:rPr lang="en-US" altLang="zh-CN" sz="4000" dirty="0" smtClean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（</a:t>
            </a:r>
            <a:r>
              <a:rPr lang="zh-CN" altLang="en-US" sz="4000" dirty="0" smtClean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三</a:t>
            </a:r>
            <a:r>
              <a:rPr lang="en-US" altLang="zh-CN" sz="4000" dirty="0" smtClean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）</a:t>
            </a:r>
            <a:endParaRPr lang="en-US" altLang="zh-CN" sz="4000" dirty="0">
              <a:solidFill>
                <a:srgbClr val="333399"/>
              </a:solidFill>
              <a:latin typeface="黑体" pitchFamily="18" charset="0"/>
              <a:cs typeface="黑体" pitchFamily="18" charset="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402185"/>
              </p:ext>
            </p:extLst>
          </p:nvPr>
        </p:nvGraphicFramePr>
        <p:xfrm>
          <a:off x="1828800" y="2514600"/>
          <a:ext cx="7467601" cy="4495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7680"/>
                <a:gridCol w="1497680"/>
                <a:gridCol w="1830499"/>
                <a:gridCol w="2641742"/>
              </a:tblGrid>
              <a:tr h="4299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</a:rPr>
                        <a:t>文件类型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缩写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英文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其他名称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544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普通文件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-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 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4544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目录文件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Directory 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6755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块特殊文件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special 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块设备文件</a:t>
                      </a:r>
                    </a:p>
                  </a:txBody>
                  <a:tcPr marL="9525" marR="9525" marT="9525" marB="0" anchor="ctr"/>
                </a:tc>
              </a:tr>
              <a:tr h="8967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字符设备文件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 special 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字符设备文件</a:t>
                      </a:r>
                    </a:p>
                  </a:txBody>
                  <a:tcPr marL="9525" marR="9525" marT="9525" marB="0" anchor="ctr"/>
                </a:tc>
              </a:tr>
              <a:tr h="6755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先进先出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FIFO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named pipe，</a:t>
                      </a:r>
                      <a:r>
                        <a:rPr lang="zh-CN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命名管道</a:t>
                      </a:r>
                    </a:p>
                  </a:txBody>
                  <a:tcPr marL="9525" marR="9525" marT="9525" marB="0" anchor="ctr"/>
                </a:tc>
              </a:tr>
              <a:tr h="4544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套接字文件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4544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符号链接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Symbolic link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软链接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1" name="TextBox 1"/>
          <p:cNvSpPr txBox="1"/>
          <p:nvPr/>
        </p:nvSpPr>
        <p:spPr>
          <a:xfrm>
            <a:off x="1371601" y="18669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99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663700" y="1765300"/>
            <a:ext cx="1779333" cy="35393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zh-CN" altLang="en-US" sz="2300" b="1" dirty="0" smtClean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文件属性定义</a:t>
            </a:r>
            <a:endParaRPr lang="en-US" altLang="zh-CN" sz="2300" b="1" dirty="0">
              <a:solidFill>
                <a:srgbClr val="3333CC"/>
              </a:solidFill>
              <a:latin typeface="黑体" pitchFamily="18" charset="0"/>
              <a:cs typeface="黑体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46400" y="977900"/>
            <a:ext cx="4360168" cy="55911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 err="1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ls、dir命令</a:t>
            </a:r>
            <a:r>
              <a:rPr lang="en-US" altLang="zh-CN" sz="4000" dirty="0" smtClean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（</a:t>
            </a:r>
            <a:r>
              <a:rPr lang="zh-CN" altLang="en-US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四</a:t>
            </a:r>
            <a:r>
              <a:rPr lang="en-US" altLang="zh-CN" sz="4000" dirty="0" smtClean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）</a:t>
            </a:r>
            <a:endParaRPr lang="en-US" altLang="zh-CN" sz="4000" dirty="0">
              <a:solidFill>
                <a:srgbClr val="333399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1612901" y="1957324"/>
            <a:ext cx="7704581" cy="1368552"/>
          </a:xfrm>
          <a:custGeom>
            <a:avLst/>
            <a:gdLst>
              <a:gd name="connsiteX0" fmla="*/ 0 w 7704581"/>
              <a:gd name="connsiteY0" fmla="*/ 0 h 1368552"/>
              <a:gd name="connsiteX1" fmla="*/ 0 w 7704581"/>
              <a:gd name="connsiteY1" fmla="*/ 1368552 h 1368552"/>
              <a:gd name="connsiteX2" fmla="*/ 7704581 w 7704581"/>
              <a:gd name="connsiteY2" fmla="*/ 1368552 h 1368552"/>
              <a:gd name="connsiteX3" fmla="*/ 7704581 w 7704581"/>
              <a:gd name="connsiteY3" fmla="*/ 0 h 1368552"/>
              <a:gd name="connsiteX4" fmla="*/ 0 w 7704581"/>
              <a:gd name="connsiteY4" fmla="*/ 0 h 1368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04581" h="1368552">
                <a:moveTo>
                  <a:pt x="0" y="0"/>
                </a:moveTo>
                <a:lnTo>
                  <a:pt x="0" y="1368552"/>
                </a:lnTo>
                <a:lnTo>
                  <a:pt x="7704581" y="1368552"/>
                </a:lnTo>
                <a:lnTo>
                  <a:pt x="7704581" y="0"/>
                </a:lnTo>
                <a:lnTo>
                  <a:pt x="0" y="0"/>
                </a:lnTo>
              </a:path>
            </a:pathLst>
          </a:custGeom>
          <a:solidFill>
            <a:srgbClr val="EEEE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"/>
          <p:cNvSpPr txBox="1"/>
          <p:nvPr/>
        </p:nvSpPr>
        <p:spPr>
          <a:xfrm>
            <a:off x="1695566" y="2032000"/>
            <a:ext cx="2400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[root@localhost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~]#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ls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-lih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总计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104K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695566" y="2451100"/>
            <a:ext cx="266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2408830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drwxr-xr-x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2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root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root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629266" y="2451100"/>
            <a:ext cx="342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4.0K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162666" y="2451100"/>
            <a:ext cx="2476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04-21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12:46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mkuml-2004.07.17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695566" y="2667000"/>
            <a:ext cx="2654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2408260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drwxr-xr-x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2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root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root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629266" y="2667000"/>
            <a:ext cx="2032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4.0K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04-21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22:15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mydir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695566" y="2882900"/>
            <a:ext cx="266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2408258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lrwxrwxrwx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1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root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root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629266" y="28829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7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162666" y="2882900"/>
            <a:ext cx="2921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04-21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22:16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sun001.txt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-&gt;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sun.txt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695566" y="3086100"/>
            <a:ext cx="2654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2408263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-rw-r--r--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2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root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root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4629266" y="3086100"/>
            <a:ext cx="2209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39K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04-20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14:17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sun.txt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479666" y="3568700"/>
            <a:ext cx="8318500" cy="337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04800" algn="l"/>
              </a:tabLst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解释：</a:t>
            </a:r>
          </a:p>
          <a:p>
            <a:pPr>
              <a:lnSpc>
                <a:spcPts val="1900"/>
              </a:lnSpc>
              <a:tabLst>
                <a:tab pos="304800" algn="l"/>
              </a:tabLst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第一字段：inode；</a:t>
            </a:r>
          </a:p>
          <a:p>
            <a:pPr>
              <a:lnSpc>
                <a:spcPts val="19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：索引节点。每个存储设备或存储设备的分区（存储设备是硬盘、软盘、U</a:t>
            </a:r>
          </a:p>
          <a:p>
            <a:pPr>
              <a:lnSpc>
                <a:spcPts val="1900"/>
              </a:lnSpc>
              <a:tabLst>
                <a:tab pos="304800" algn="l"/>
              </a:tabLst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盘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）被格式化为文件系统后，应该有两部份，一部份是inode，另一部份是Block，</a:t>
            </a:r>
          </a:p>
          <a:p>
            <a:pPr>
              <a:lnSpc>
                <a:spcPts val="1900"/>
              </a:lnSpc>
              <a:tabLst>
                <a:tab pos="304800" algn="l"/>
              </a:tabLst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Block是用来存储数据用的。而inode是用来存储这些数据的信息，这些信息包括文件大小、属</a:t>
            </a:r>
          </a:p>
          <a:p>
            <a:pPr>
              <a:lnSpc>
                <a:spcPts val="1900"/>
              </a:lnSpc>
              <a:tabLst>
                <a:tab pos="304800" algn="l"/>
              </a:tabLst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主、归属的用户组、读写权限等。inode为每个文件进行信息索引，所以就有了inode的数值。</a:t>
            </a:r>
          </a:p>
          <a:p>
            <a:pPr>
              <a:lnSpc>
                <a:spcPts val="1900"/>
              </a:lnSpc>
              <a:tabLst>
                <a:tab pos="304800" algn="l"/>
              </a:tabLst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操作系统根据指令，能通过inode值最快的找到相对应的文件。</a:t>
            </a:r>
          </a:p>
          <a:p>
            <a:pPr>
              <a:lnSpc>
                <a:spcPts val="1900"/>
              </a:lnSpc>
              <a:tabLst>
                <a:tab pos="304800" algn="l"/>
              </a:tabLst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第二字段：文件种类和权限；</a:t>
            </a:r>
          </a:p>
          <a:p>
            <a:pPr>
              <a:lnSpc>
                <a:spcPts val="1900"/>
              </a:lnSpc>
              <a:tabLst>
                <a:tab pos="304800" algn="l"/>
              </a:tabLst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第三字段：硬链接个数；</a:t>
            </a:r>
          </a:p>
          <a:p>
            <a:pPr>
              <a:lnSpc>
                <a:spcPts val="1900"/>
              </a:lnSpc>
              <a:tabLst>
                <a:tab pos="304800" algn="l"/>
              </a:tabLst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第四字段：属主；</a:t>
            </a:r>
          </a:p>
          <a:p>
            <a:pPr>
              <a:lnSpc>
                <a:spcPts val="1900"/>
              </a:lnSpc>
              <a:tabLst>
                <a:tab pos="304800" algn="l"/>
              </a:tabLst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第五字段：所归属的组；</a:t>
            </a:r>
          </a:p>
          <a:p>
            <a:pPr>
              <a:lnSpc>
                <a:spcPts val="1900"/>
              </a:lnSpc>
              <a:tabLst>
                <a:tab pos="304800" algn="l"/>
              </a:tabLst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第六字段：文件或目录的大小；</a:t>
            </a:r>
          </a:p>
          <a:p>
            <a:pPr>
              <a:lnSpc>
                <a:spcPts val="1900"/>
              </a:lnSpc>
              <a:tabLst>
                <a:tab pos="304800" algn="l"/>
              </a:tabLst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第七字段和第八字段：最后访问或修改时间；</a:t>
            </a:r>
          </a:p>
          <a:p>
            <a:pPr>
              <a:lnSpc>
                <a:spcPts val="1900"/>
              </a:lnSpc>
              <a:tabLst>
                <a:tab pos="304800" algn="l"/>
              </a:tabLst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第九字段：文件名或目录名</a:t>
            </a:r>
          </a:p>
        </p:txBody>
      </p:sp>
    </p:spTree>
    <p:extLst>
      <p:ext uri="{BB962C8B-B14F-4D97-AF65-F5344CB8AC3E}">
        <p14:creationId xmlns:p14="http://schemas.microsoft.com/office/powerpoint/2010/main" val="18752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22501" y="889000"/>
            <a:ext cx="5746699" cy="6730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</a:pPr>
            <a:r>
              <a:rPr lang="en-US" altLang="zh-CN" sz="4000" b="1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第三章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000" b="1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Linux</a:t>
            </a:r>
            <a:r>
              <a:rPr lang="en-US" altLang="zh-CN" sz="4000" b="1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的常用命令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65301" y="2578102"/>
            <a:ext cx="180358" cy="169230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9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19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108202" y="2451100"/>
            <a:ext cx="5620095" cy="2624198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3098"/>
              </a:lnSpc>
              <a:tabLst>
                <a:tab pos="571328" algn="l"/>
              </a:tabLst>
            </a:pPr>
            <a:r>
              <a:rPr lang="en-US" altLang="zh-CN" sz="32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授课内容</a:t>
            </a:r>
          </a:p>
          <a:p>
            <a:pPr>
              <a:lnSpc>
                <a:spcPts val="3098"/>
              </a:lnSpc>
              <a:tabLst>
                <a:tab pos="571328" algn="l"/>
              </a:tabLst>
            </a:pPr>
            <a:r>
              <a:rPr lang="en-US" altLang="zh-CN" dirty="0" smtClean="0"/>
              <a:t>	</a:t>
            </a:r>
            <a:r>
              <a:rPr lang="en-US" altLang="zh-CN" sz="23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1、</a:t>
            </a:r>
            <a:r>
              <a:rPr lang="zh-CN" altLang="en-US" sz="23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一些基本概念</a:t>
            </a:r>
            <a:endParaRPr lang="en-US" altLang="zh-CN" sz="23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  <a:p>
            <a:pPr>
              <a:lnSpc>
                <a:spcPts val="3098"/>
              </a:lnSpc>
              <a:tabLst>
                <a:tab pos="571328" algn="l"/>
              </a:tabLst>
            </a:pPr>
            <a:r>
              <a:rPr lang="en-US" altLang="zh-CN" dirty="0" smtClean="0"/>
              <a:t>	</a:t>
            </a: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2</a:t>
            </a:r>
            <a:r>
              <a:rPr lang="en-US" altLang="zh-CN" sz="23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、</a:t>
            </a:r>
            <a:r>
              <a:rPr lang="zh-CN" altLang="en-US" sz="23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部分常用命令</a:t>
            </a:r>
            <a:endParaRPr lang="en-US" altLang="zh-CN" sz="23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  <a:p>
            <a:pPr>
              <a:lnSpc>
                <a:spcPts val="4098"/>
              </a:lnSpc>
              <a:tabLst>
                <a:tab pos="571328" algn="l"/>
              </a:tabLst>
            </a:pPr>
            <a:r>
              <a:rPr lang="en-US" altLang="zh-CN" sz="32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授课目标</a:t>
            </a:r>
          </a:p>
          <a:p>
            <a:pPr>
              <a:lnSpc>
                <a:spcPts val="3098"/>
              </a:lnSpc>
              <a:tabLst>
                <a:tab pos="571328" algn="l"/>
              </a:tabLst>
            </a:pPr>
            <a:r>
              <a:rPr lang="en-US" altLang="zh-CN" dirty="0" smtClean="0"/>
              <a:t>	</a:t>
            </a: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1、熟悉一些LINUX命令的基本操作</a:t>
            </a:r>
          </a:p>
          <a:p>
            <a:pPr>
              <a:lnSpc>
                <a:spcPts val="3098"/>
              </a:lnSpc>
              <a:tabLst>
                <a:tab pos="571328" algn="l"/>
              </a:tabLst>
            </a:pPr>
            <a:r>
              <a:rPr lang="en-US" altLang="zh-CN" dirty="0" smtClean="0"/>
              <a:t>	</a:t>
            </a: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2、熟悉一些LINUX命令参数选项的用法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48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39031" y="889000"/>
            <a:ext cx="4360168" cy="661706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</a:pPr>
            <a:r>
              <a:rPr lang="en-US" altLang="zh-CN" sz="4000" dirty="0" smtClean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Linux</a:t>
            </a:r>
            <a:r>
              <a:rPr lang="zh-CN" altLang="en-US" sz="4000" dirty="0" smtClean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文件权限定义</a:t>
            </a:r>
            <a:endParaRPr lang="en-US" altLang="zh-CN" sz="4000" dirty="0">
              <a:solidFill>
                <a:srgbClr val="333399"/>
              </a:solidFill>
              <a:latin typeface="黑体" pitchFamily="18" charset="0"/>
              <a:cs typeface="黑体" pitchFamily="18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3695700"/>
            <a:ext cx="3263900" cy="1752600"/>
          </a:xfrm>
          <a:prstGeom prst="rect">
            <a:avLst/>
          </a:prstGeom>
          <a:noFill/>
        </p:spPr>
      </p:pic>
      <p:sp>
        <p:nvSpPr>
          <p:cNvPr id="18" name="TextBox 1"/>
          <p:cNvSpPr txBox="1"/>
          <p:nvPr/>
        </p:nvSpPr>
        <p:spPr>
          <a:xfrm>
            <a:off x="3289300" y="1765300"/>
            <a:ext cx="571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-l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346200" y="1765300"/>
            <a:ext cx="1828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[root@zhz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home]#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346200" y="2311400"/>
            <a:ext cx="17145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drwxrwxrwx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drwx------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drwx------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drwxr-xr-x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289300" y="2311400"/>
            <a:ext cx="4572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glh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lei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318000" y="2311400"/>
            <a:ext cx="4572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glh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lei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803900" y="2311400"/>
            <a:ext cx="4572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4096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4096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4096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4096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6375400" y="2311400"/>
            <a:ext cx="24003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19:09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19:08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glh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08:40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lei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990600" y="4025900"/>
            <a:ext cx="2743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•Linux文件或目录的权限位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104900" y="4292600"/>
            <a:ext cx="4914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是由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个权限位来控制，每三位为一组，它们分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90600" y="4572000"/>
            <a:ext cx="685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别是：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1562100" y="4838700"/>
            <a:ext cx="43434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文件属主(Ower)的读r、写w、执行x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用户组(Group)的读r、写w、执行x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(Other)其它用户的读r、写w、执行x；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如果权限位不可读、不可写、不可执行，是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990600" y="5943600"/>
            <a:ext cx="1257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用-来表示。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403097" y="2940305"/>
            <a:ext cx="7083551" cy="54864"/>
          </a:xfrm>
          <a:custGeom>
            <a:avLst/>
            <a:gdLst>
              <a:gd name="connsiteX0" fmla="*/ 13716 w 7083551"/>
              <a:gd name="connsiteY0" fmla="*/ 13715 h 54864"/>
              <a:gd name="connsiteX1" fmla="*/ 7069835 w 7083551"/>
              <a:gd name="connsiteY1" fmla="*/ 13715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83551" h="54864">
                <a:moveTo>
                  <a:pt x="13716" y="13715"/>
                </a:moveTo>
                <a:lnTo>
                  <a:pt x="7069835" y="1371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410461" y="3340862"/>
            <a:ext cx="7068820" cy="24892"/>
          </a:xfrm>
          <a:custGeom>
            <a:avLst/>
            <a:gdLst>
              <a:gd name="connsiteX0" fmla="*/ 6350 w 7068819"/>
              <a:gd name="connsiteY0" fmla="*/ 6350 h 24892"/>
              <a:gd name="connsiteX1" fmla="*/ 7062469 w 7068819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68819" h="24892">
                <a:moveTo>
                  <a:pt x="6350" y="6350"/>
                </a:moveTo>
                <a:lnTo>
                  <a:pt x="706246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410461" y="3737103"/>
            <a:ext cx="7068820" cy="24892"/>
          </a:xfrm>
          <a:custGeom>
            <a:avLst/>
            <a:gdLst>
              <a:gd name="connsiteX0" fmla="*/ 6350 w 7068819"/>
              <a:gd name="connsiteY0" fmla="*/ 6350 h 24892"/>
              <a:gd name="connsiteX1" fmla="*/ 7062469 w 7068819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68819" h="24892">
                <a:moveTo>
                  <a:pt x="6350" y="6350"/>
                </a:moveTo>
                <a:lnTo>
                  <a:pt x="706246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410461" y="4133342"/>
            <a:ext cx="7068820" cy="24892"/>
          </a:xfrm>
          <a:custGeom>
            <a:avLst/>
            <a:gdLst>
              <a:gd name="connsiteX0" fmla="*/ 6350 w 7068819"/>
              <a:gd name="connsiteY0" fmla="*/ 6350 h 24892"/>
              <a:gd name="connsiteX1" fmla="*/ 7062469 w 7068819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68819" h="24892">
                <a:moveTo>
                  <a:pt x="6350" y="6350"/>
                </a:moveTo>
                <a:lnTo>
                  <a:pt x="706246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410461" y="4526536"/>
            <a:ext cx="7068820" cy="24892"/>
          </a:xfrm>
          <a:custGeom>
            <a:avLst/>
            <a:gdLst>
              <a:gd name="connsiteX0" fmla="*/ 6350 w 7068819"/>
              <a:gd name="connsiteY0" fmla="*/ 6350 h 24892"/>
              <a:gd name="connsiteX1" fmla="*/ 7062469 w 7068819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68819" h="24892">
                <a:moveTo>
                  <a:pt x="6350" y="6350"/>
                </a:moveTo>
                <a:lnTo>
                  <a:pt x="706246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403097" y="4915408"/>
            <a:ext cx="7083551" cy="54864"/>
          </a:xfrm>
          <a:custGeom>
            <a:avLst/>
            <a:gdLst>
              <a:gd name="connsiteX0" fmla="*/ 13716 w 7083551"/>
              <a:gd name="connsiteY0" fmla="*/ 13716 h 54864"/>
              <a:gd name="connsiteX1" fmla="*/ 7069835 w 7083551"/>
              <a:gd name="connsiteY1" fmla="*/ 13716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83551" h="54864">
                <a:moveTo>
                  <a:pt x="13716" y="13716"/>
                </a:moveTo>
                <a:lnTo>
                  <a:pt x="7069835" y="1371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403095" y="2940305"/>
            <a:ext cx="54864" cy="2002536"/>
          </a:xfrm>
          <a:custGeom>
            <a:avLst/>
            <a:gdLst>
              <a:gd name="connsiteX0" fmla="*/ 13716 w 54864"/>
              <a:gd name="connsiteY0" fmla="*/ 13715 h 2002536"/>
              <a:gd name="connsiteX1" fmla="*/ 13716 w 54864"/>
              <a:gd name="connsiteY1" fmla="*/ 1988819 h 2002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2002536">
                <a:moveTo>
                  <a:pt x="13716" y="13715"/>
                </a:moveTo>
                <a:lnTo>
                  <a:pt x="13716" y="1988819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922270" y="2947671"/>
            <a:ext cx="24892" cy="1987804"/>
          </a:xfrm>
          <a:custGeom>
            <a:avLst/>
            <a:gdLst>
              <a:gd name="connsiteX0" fmla="*/ 6350 w 24892"/>
              <a:gd name="connsiteY0" fmla="*/ 6350 h 1987804"/>
              <a:gd name="connsiteX1" fmla="*/ 6350 w 24892"/>
              <a:gd name="connsiteY1" fmla="*/ 1981453 h 1987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1987804">
                <a:moveTo>
                  <a:pt x="6350" y="6350"/>
                </a:moveTo>
                <a:lnTo>
                  <a:pt x="6350" y="198145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8459215" y="2940305"/>
            <a:ext cx="54864" cy="2002536"/>
          </a:xfrm>
          <a:custGeom>
            <a:avLst/>
            <a:gdLst>
              <a:gd name="connsiteX0" fmla="*/ 13716 w 54864"/>
              <a:gd name="connsiteY0" fmla="*/ 13715 h 2002536"/>
              <a:gd name="connsiteX1" fmla="*/ 13716 w 54864"/>
              <a:gd name="connsiteY1" fmla="*/ 1988819 h 2002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2002536">
                <a:moveTo>
                  <a:pt x="13716" y="13715"/>
                </a:moveTo>
                <a:lnTo>
                  <a:pt x="13716" y="1988819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94102" y="977900"/>
            <a:ext cx="1538883" cy="55911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 err="1" smtClean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ln</a:t>
            </a:r>
            <a:r>
              <a:rPr lang="en-US" altLang="zh-CN" sz="4000" dirty="0" err="1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</a:t>
            </a:r>
            <a:endParaRPr lang="en-US" altLang="zh-CN" sz="4000" dirty="0">
              <a:solidFill>
                <a:srgbClr val="333399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1435100" y="1905003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1778001" y="1752600"/>
            <a:ext cx="7589179" cy="108074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300" dirty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ln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[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参数选项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源文件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链接文件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说明：创建链接文件，分为硬链接和软链接，加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-s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参数为创建软链接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3009901" y="3035301"/>
            <a:ext cx="3310098" cy="1896155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选项说明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删除文件前备份文件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指定源目录，用在链接目录时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强制创建链接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创建符号链接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1498602" y="3035301"/>
            <a:ext cx="712592" cy="1910716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</a:t>
            </a:r>
          </a:p>
          <a:p>
            <a:pPr>
              <a:lnSpc>
                <a:spcPts val="3098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-b</a:t>
            </a:r>
          </a:p>
          <a:p>
            <a:pPr>
              <a:lnSpc>
                <a:spcPts val="3098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-d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-F</a:t>
            </a:r>
          </a:p>
          <a:p>
            <a:pPr>
              <a:lnSpc>
                <a:spcPts val="3098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-f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-s</a:t>
            </a:r>
          </a:p>
        </p:txBody>
      </p:sp>
    </p:spTree>
    <p:extLst>
      <p:ext uri="{BB962C8B-B14F-4D97-AF65-F5344CB8AC3E}">
        <p14:creationId xmlns:p14="http://schemas.microsoft.com/office/powerpoint/2010/main" val="32676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254502" y="838202"/>
            <a:ext cx="1534811" cy="6730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</a:pP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cd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663700" y="3149602"/>
            <a:ext cx="742650" cy="116811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1、cd</a:t>
            </a:r>
          </a:p>
          <a:p>
            <a:pPr>
              <a:lnSpc>
                <a:spcPts val="3098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2、cd</a:t>
            </a:r>
          </a:p>
          <a:p>
            <a:pPr>
              <a:lnSpc>
                <a:spcPts val="3098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3、cd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578100" y="3149602"/>
            <a:ext cx="297060" cy="116811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..</a:t>
            </a:r>
          </a:p>
          <a:p>
            <a:pPr>
              <a:lnSpc>
                <a:spcPts val="3098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.</a:t>
            </a:r>
          </a:p>
          <a:p>
            <a:pPr>
              <a:lnSpc>
                <a:spcPts val="3098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~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87701" y="3149602"/>
            <a:ext cx="4752962" cy="116811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更换目录回到上一级目录</a:t>
            </a:r>
          </a:p>
          <a:p>
            <a:pPr>
              <a:lnSpc>
                <a:spcPts val="3098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更换到当前目录</a:t>
            </a:r>
          </a:p>
          <a:p>
            <a:pPr>
              <a:lnSpc>
                <a:spcPts val="3098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更换目录到当前用户的个人宿主目录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63700" y="4356102"/>
            <a:ext cx="742650" cy="3527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4、cd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578102" y="4356102"/>
            <a:ext cx="1782361" cy="3527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/etc/vsftpd/</a:t>
            </a:r>
            <a:endParaRPr lang="en-US" altLang="zh-CN" sz="23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711701" y="4356102"/>
            <a:ext cx="3119131" cy="3527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更换到/etc/vsftpd</a:t>
            </a:r>
            <a:r>
              <a:rPr lang="en-US" altLang="zh-CN" sz="2300" dirty="0" err="1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目录</a:t>
            </a:r>
            <a:endParaRPr lang="en-US" altLang="zh-CN" sz="23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663700" y="4762500"/>
            <a:ext cx="742650" cy="3527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5、cd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578100" y="4762500"/>
            <a:ext cx="148530" cy="3527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/</a:t>
            </a:r>
            <a:endParaRPr lang="en-US" altLang="zh-CN" sz="23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3187702" y="4762500"/>
            <a:ext cx="2376481" cy="3527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更换目录到根目录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612900" y="18669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866901" y="1765301"/>
            <a:ext cx="2800853" cy="108074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  <a:tabLst>
                <a:tab pos="25392" algn="l"/>
              </a:tabLst>
            </a:pPr>
            <a:r>
              <a:rPr lang="en-US" altLang="zh-CN" dirty="0" smtClean="0"/>
              <a:t>	</a:t>
            </a:r>
            <a:r>
              <a:rPr lang="en-US" altLang="zh-CN" sz="2300" dirty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cd</a:t>
            </a:r>
          </a:p>
          <a:p>
            <a:pPr>
              <a:lnSpc>
                <a:spcPts val="2800"/>
              </a:lnSpc>
              <a:tabLst>
                <a:tab pos="25392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语法：cd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[目录名]</a:t>
            </a:r>
          </a:p>
          <a:p>
            <a:pPr>
              <a:lnSpc>
                <a:spcPts val="2800"/>
              </a:lnSpc>
              <a:tabLst>
                <a:tab pos="25392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说明：用于更换工作目录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03499" y="889000"/>
            <a:ext cx="5028803" cy="6730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</a:pP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pwd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、</a:t>
            </a: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clear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、</a:t>
            </a: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man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08101" y="2120902"/>
            <a:ext cx="127311" cy="2857171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51000" y="2019300"/>
            <a:ext cx="7129443" cy="429869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  <a:tabLst>
                <a:tab pos="38089" algn="l"/>
              </a:tabLst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pwd</a:t>
            </a:r>
          </a:p>
          <a:p>
            <a:pPr>
              <a:lnSpc>
                <a:spcPts val="2399"/>
              </a:lnSpc>
              <a:tabLst>
                <a:tab pos="38089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语法：pwd</a:t>
            </a:r>
          </a:p>
          <a:p>
            <a:pPr>
              <a:lnSpc>
                <a:spcPts val="2399"/>
              </a:lnSpc>
              <a:tabLst>
                <a:tab pos="38089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说明：显示当前工作目录的绝对路径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8089" algn="l"/>
              </a:tabLst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clear</a:t>
            </a:r>
          </a:p>
          <a:p>
            <a:pPr>
              <a:lnSpc>
                <a:spcPts val="2399"/>
              </a:lnSpc>
              <a:tabLst>
                <a:tab pos="38089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语法：clear</a:t>
            </a:r>
          </a:p>
          <a:p>
            <a:pPr>
              <a:lnSpc>
                <a:spcPts val="2399"/>
              </a:lnSpc>
              <a:tabLst>
                <a:tab pos="38089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说明：清楚屏幕上的信息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8089" algn="l"/>
              </a:tabLst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man:</a:t>
            </a:r>
          </a:p>
          <a:p>
            <a:pPr>
              <a:lnSpc>
                <a:spcPts val="2399"/>
              </a:lnSpc>
              <a:tabLst>
                <a:tab pos="38089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语法：man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帮助主题。</a:t>
            </a:r>
          </a:p>
          <a:p>
            <a:pPr>
              <a:lnSpc>
                <a:spcPts val="2399"/>
              </a:lnSpc>
              <a:tabLst>
                <a:tab pos="38089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说明：man实际上就是查看</a:t>
            </a:r>
            <a:r>
              <a:rPr lang="en-US" altLang="zh-CN" sz="2000" b="1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命令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用法的help，学习任何一种UNIX</a:t>
            </a:r>
          </a:p>
          <a:p>
            <a:pPr>
              <a:lnSpc>
                <a:spcPts val="1900"/>
              </a:lnSpc>
              <a:tabLst>
                <a:tab pos="38089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类的操作系统最重要的就是学会使用man这个辅助命令。man是</a:t>
            </a:r>
          </a:p>
          <a:p>
            <a:pPr>
              <a:lnSpc>
                <a:spcPts val="1900"/>
              </a:lnSpc>
              <a:tabLst>
                <a:tab pos="38089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manual(手册)的缩写字，它的说明非常的详细，建议记得一些基</a:t>
            </a:r>
          </a:p>
          <a:p>
            <a:pPr>
              <a:lnSpc>
                <a:spcPts val="1900"/>
              </a:lnSpc>
              <a:tabLst>
                <a:tab pos="38089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本用法就可以了。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429261" y="3379980"/>
            <a:ext cx="1210563" cy="570483"/>
          </a:xfrm>
          <a:custGeom>
            <a:avLst/>
            <a:gdLst>
              <a:gd name="connsiteX0" fmla="*/ 6350 w 1210563"/>
              <a:gd name="connsiteY0" fmla="*/ 564133 h 570483"/>
              <a:gd name="connsiteX1" fmla="*/ 1204213 w 1210563"/>
              <a:gd name="connsiteY1" fmla="*/ 564133 h 570483"/>
              <a:gd name="connsiteX2" fmla="*/ 1204213 w 1210563"/>
              <a:gd name="connsiteY2" fmla="*/ 6350 h 570483"/>
              <a:gd name="connsiteX3" fmla="*/ 6350 w 1210563"/>
              <a:gd name="connsiteY3" fmla="*/ 6350 h 570483"/>
              <a:gd name="connsiteX4" fmla="*/ 6350 w 1210563"/>
              <a:gd name="connsiteY4" fmla="*/ 564133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0563" h="570483">
                <a:moveTo>
                  <a:pt x="6350" y="564133"/>
                </a:moveTo>
                <a:lnTo>
                  <a:pt x="1204213" y="564133"/>
                </a:lnTo>
                <a:lnTo>
                  <a:pt x="1204213" y="6350"/>
                </a:lnTo>
                <a:lnTo>
                  <a:pt x="6350" y="6350"/>
                </a:lnTo>
                <a:lnTo>
                  <a:pt x="6350" y="5641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0A0A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27124" y="3379980"/>
            <a:ext cx="6075171" cy="570483"/>
          </a:xfrm>
          <a:custGeom>
            <a:avLst/>
            <a:gdLst>
              <a:gd name="connsiteX0" fmla="*/ 6350 w 6075171"/>
              <a:gd name="connsiteY0" fmla="*/ 564133 h 570483"/>
              <a:gd name="connsiteX1" fmla="*/ 6068821 w 6075171"/>
              <a:gd name="connsiteY1" fmla="*/ 564133 h 570483"/>
              <a:gd name="connsiteX2" fmla="*/ 6068821 w 6075171"/>
              <a:gd name="connsiteY2" fmla="*/ 6350 h 570483"/>
              <a:gd name="connsiteX3" fmla="*/ 6350 w 6075171"/>
              <a:gd name="connsiteY3" fmla="*/ 6350 h 570483"/>
              <a:gd name="connsiteX4" fmla="*/ 6350 w 6075171"/>
              <a:gd name="connsiteY4" fmla="*/ 564133 h 57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75171" h="570483">
                <a:moveTo>
                  <a:pt x="6350" y="564133"/>
                </a:moveTo>
                <a:lnTo>
                  <a:pt x="6068821" y="564133"/>
                </a:lnTo>
                <a:lnTo>
                  <a:pt x="6068821" y="6350"/>
                </a:lnTo>
                <a:lnTo>
                  <a:pt x="6350" y="6350"/>
                </a:lnTo>
                <a:lnTo>
                  <a:pt x="6350" y="5641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0A0A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429261" y="3937763"/>
            <a:ext cx="1210563" cy="573533"/>
          </a:xfrm>
          <a:custGeom>
            <a:avLst/>
            <a:gdLst>
              <a:gd name="connsiteX0" fmla="*/ 6350 w 1210563"/>
              <a:gd name="connsiteY0" fmla="*/ 567182 h 573532"/>
              <a:gd name="connsiteX1" fmla="*/ 1204213 w 1210563"/>
              <a:gd name="connsiteY1" fmla="*/ 567182 h 573532"/>
              <a:gd name="connsiteX2" fmla="*/ 1204213 w 1210563"/>
              <a:gd name="connsiteY2" fmla="*/ 6350 h 573532"/>
              <a:gd name="connsiteX3" fmla="*/ 6350 w 1210563"/>
              <a:gd name="connsiteY3" fmla="*/ 6350 h 573532"/>
              <a:gd name="connsiteX4" fmla="*/ 6350 w 1210563"/>
              <a:gd name="connsiteY4" fmla="*/ 567182 h 5735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0563" h="573532">
                <a:moveTo>
                  <a:pt x="6350" y="567182"/>
                </a:moveTo>
                <a:lnTo>
                  <a:pt x="1204213" y="567182"/>
                </a:lnTo>
                <a:lnTo>
                  <a:pt x="1204213" y="6350"/>
                </a:lnTo>
                <a:lnTo>
                  <a:pt x="6350" y="6350"/>
                </a:lnTo>
                <a:lnTo>
                  <a:pt x="6350" y="56718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0A0A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627124" y="3937763"/>
            <a:ext cx="6075171" cy="573533"/>
          </a:xfrm>
          <a:custGeom>
            <a:avLst/>
            <a:gdLst>
              <a:gd name="connsiteX0" fmla="*/ 6350 w 6075171"/>
              <a:gd name="connsiteY0" fmla="*/ 567182 h 573532"/>
              <a:gd name="connsiteX1" fmla="*/ 6068821 w 6075171"/>
              <a:gd name="connsiteY1" fmla="*/ 567182 h 573532"/>
              <a:gd name="connsiteX2" fmla="*/ 6068821 w 6075171"/>
              <a:gd name="connsiteY2" fmla="*/ 6350 h 573532"/>
              <a:gd name="connsiteX3" fmla="*/ 6350 w 6075171"/>
              <a:gd name="connsiteY3" fmla="*/ 6350 h 573532"/>
              <a:gd name="connsiteX4" fmla="*/ 6350 w 6075171"/>
              <a:gd name="connsiteY4" fmla="*/ 567182 h 5735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75171" h="573532">
                <a:moveTo>
                  <a:pt x="6350" y="567182"/>
                </a:moveTo>
                <a:lnTo>
                  <a:pt x="6068821" y="567182"/>
                </a:lnTo>
                <a:lnTo>
                  <a:pt x="6068821" y="6350"/>
                </a:lnTo>
                <a:lnTo>
                  <a:pt x="6350" y="6350"/>
                </a:lnTo>
                <a:lnTo>
                  <a:pt x="6350" y="56718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0A0A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429261" y="4498594"/>
            <a:ext cx="1210563" cy="570484"/>
          </a:xfrm>
          <a:custGeom>
            <a:avLst/>
            <a:gdLst>
              <a:gd name="connsiteX0" fmla="*/ 6350 w 1210563"/>
              <a:gd name="connsiteY0" fmla="*/ 564134 h 570484"/>
              <a:gd name="connsiteX1" fmla="*/ 1204213 w 1210563"/>
              <a:gd name="connsiteY1" fmla="*/ 564134 h 570484"/>
              <a:gd name="connsiteX2" fmla="*/ 1204213 w 1210563"/>
              <a:gd name="connsiteY2" fmla="*/ 6350 h 570484"/>
              <a:gd name="connsiteX3" fmla="*/ 6350 w 1210563"/>
              <a:gd name="connsiteY3" fmla="*/ 6350 h 570484"/>
              <a:gd name="connsiteX4" fmla="*/ 6350 w 1210563"/>
              <a:gd name="connsiteY4" fmla="*/ 564134 h 5704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0563" h="570484">
                <a:moveTo>
                  <a:pt x="6350" y="564134"/>
                </a:moveTo>
                <a:lnTo>
                  <a:pt x="1204213" y="564134"/>
                </a:lnTo>
                <a:lnTo>
                  <a:pt x="1204213" y="6350"/>
                </a:lnTo>
                <a:lnTo>
                  <a:pt x="6350" y="6350"/>
                </a:lnTo>
                <a:lnTo>
                  <a:pt x="6350" y="5641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0A0A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627124" y="4498594"/>
            <a:ext cx="6075171" cy="570484"/>
          </a:xfrm>
          <a:custGeom>
            <a:avLst/>
            <a:gdLst>
              <a:gd name="connsiteX0" fmla="*/ 6350 w 6075171"/>
              <a:gd name="connsiteY0" fmla="*/ 564134 h 570484"/>
              <a:gd name="connsiteX1" fmla="*/ 6068821 w 6075171"/>
              <a:gd name="connsiteY1" fmla="*/ 564134 h 570484"/>
              <a:gd name="connsiteX2" fmla="*/ 6068821 w 6075171"/>
              <a:gd name="connsiteY2" fmla="*/ 6350 h 570484"/>
              <a:gd name="connsiteX3" fmla="*/ 6350 w 6075171"/>
              <a:gd name="connsiteY3" fmla="*/ 6350 h 570484"/>
              <a:gd name="connsiteX4" fmla="*/ 6350 w 6075171"/>
              <a:gd name="connsiteY4" fmla="*/ 564134 h 5704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75171" h="570484">
                <a:moveTo>
                  <a:pt x="6350" y="564134"/>
                </a:moveTo>
                <a:lnTo>
                  <a:pt x="6068821" y="564134"/>
                </a:lnTo>
                <a:lnTo>
                  <a:pt x="6068821" y="6350"/>
                </a:lnTo>
                <a:lnTo>
                  <a:pt x="6350" y="6350"/>
                </a:lnTo>
                <a:lnTo>
                  <a:pt x="6350" y="5641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0A0A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423162" y="3373882"/>
            <a:ext cx="7285229" cy="1698244"/>
          </a:xfrm>
          <a:custGeom>
            <a:avLst/>
            <a:gdLst>
              <a:gd name="connsiteX0" fmla="*/ 6350 w 7285228"/>
              <a:gd name="connsiteY0" fmla="*/ 1691894 h 1698244"/>
              <a:gd name="connsiteX1" fmla="*/ 7278878 w 7285228"/>
              <a:gd name="connsiteY1" fmla="*/ 1691894 h 1698244"/>
              <a:gd name="connsiteX2" fmla="*/ 7278878 w 7285228"/>
              <a:gd name="connsiteY2" fmla="*/ 6350 h 1698244"/>
              <a:gd name="connsiteX3" fmla="*/ 6350 w 7285228"/>
              <a:gd name="connsiteY3" fmla="*/ 6350 h 1698244"/>
              <a:gd name="connsiteX4" fmla="*/ 6350 w 7285228"/>
              <a:gd name="connsiteY4" fmla="*/ 1691894 h 16982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85228" h="1698244">
                <a:moveTo>
                  <a:pt x="6350" y="1691894"/>
                </a:moveTo>
                <a:lnTo>
                  <a:pt x="7278878" y="1691894"/>
                </a:lnTo>
                <a:lnTo>
                  <a:pt x="7278878" y="6350"/>
                </a:lnTo>
                <a:lnTo>
                  <a:pt x="6350" y="6350"/>
                </a:lnTo>
                <a:lnTo>
                  <a:pt x="6350" y="169189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49602" y="876300"/>
            <a:ext cx="4073967" cy="5711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mkdir、rmdir命令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447800" y="18669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99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727202" y="1765302"/>
            <a:ext cx="6975961" cy="1444768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  <a:tabLst>
                <a:tab pos="101569" algn="l"/>
              </a:tabLst>
            </a:pPr>
            <a:r>
              <a:rPr lang="en-US" altLang="zh-CN" sz="2300" dirty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mkdir</a:t>
            </a:r>
          </a:p>
          <a:p>
            <a:pPr>
              <a:lnSpc>
                <a:spcPts val="2800"/>
              </a:lnSpc>
              <a:tabLst>
                <a:tab pos="101569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语法：mkdir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目录名</a:t>
            </a:r>
          </a:p>
          <a:p>
            <a:pPr>
              <a:lnSpc>
                <a:spcPts val="2800"/>
              </a:lnSpc>
              <a:tabLst>
                <a:tab pos="101569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说明：创建一个空目录，要求此用户在当前目录上具有写权限</a:t>
            </a:r>
          </a:p>
          <a:p>
            <a:pPr>
              <a:lnSpc>
                <a:spcPts val="2800"/>
              </a:lnSpc>
              <a:tabLst>
                <a:tab pos="101569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选项：如图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447800" y="53213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99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727200" y="5219702"/>
            <a:ext cx="742650" cy="3527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rmdir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447802" y="5638800"/>
            <a:ext cx="6490763" cy="96426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  <a:tabLst>
                <a:tab pos="380884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语法：rmdir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[参数选项]目录名</a:t>
            </a:r>
          </a:p>
          <a:p>
            <a:pPr>
              <a:lnSpc>
                <a:spcPts val="2800"/>
              </a:lnSpc>
              <a:tabLst>
                <a:tab pos="380884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说明：删除一个或多个空目录或空子目录，要求此用户</a:t>
            </a:r>
          </a:p>
          <a:p>
            <a:pPr>
              <a:lnSpc>
                <a:spcPts val="2399"/>
              </a:lnSpc>
              <a:tabLst>
                <a:tab pos="380884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在当前目录上具有写权限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612902" y="3467102"/>
            <a:ext cx="807913" cy="140550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  <a:tabLst>
                <a:tab pos="165051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65051" algn="l"/>
              </a:tabLst>
            </a:pP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mode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65051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-p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806700" y="3467102"/>
            <a:ext cx="4583214" cy="1430208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  <a:tabLst>
                <a:tab pos="2336092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选项说明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336092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为新目录设置访问模式。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99"/>
              </a:lnSpc>
              <a:tabLst>
                <a:tab pos="2336092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如果父目录不存在，创建所有的父目录。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699260" y="3777996"/>
            <a:ext cx="7089646" cy="54864"/>
          </a:xfrm>
          <a:custGeom>
            <a:avLst/>
            <a:gdLst>
              <a:gd name="connsiteX0" fmla="*/ 13716 w 7089647"/>
              <a:gd name="connsiteY0" fmla="*/ 13715 h 54864"/>
              <a:gd name="connsiteX1" fmla="*/ 7075932 w 7089647"/>
              <a:gd name="connsiteY1" fmla="*/ 13715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89647" h="54864">
                <a:moveTo>
                  <a:pt x="13716" y="13715"/>
                </a:moveTo>
                <a:lnTo>
                  <a:pt x="7075932" y="1371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06625" y="4239514"/>
            <a:ext cx="7074916" cy="24892"/>
          </a:xfrm>
          <a:custGeom>
            <a:avLst/>
            <a:gdLst>
              <a:gd name="connsiteX0" fmla="*/ 6350 w 7074916"/>
              <a:gd name="connsiteY0" fmla="*/ 6350 h 24892"/>
              <a:gd name="connsiteX1" fmla="*/ 7068566 w 7074916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74916" h="24892">
                <a:moveTo>
                  <a:pt x="6350" y="6350"/>
                </a:moveTo>
                <a:lnTo>
                  <a:pt x="706856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06625" y="4940554"/>
            <a:ext cx="7074916" cy="24892"/>
          </a:xfrm>
          <a:custGeom>
            <a:avLst/>
            <a:gdLst>
              <a:gd name="connsiteX0" fmla="*/ 6350 w 7074916"/>
              <a:gd name="connsiteY0" fmla="*/ 6350 h 24892"/>
              <a:gd name="connsiteX1" fmla="*/ 7068566 w 7074916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74916" h="24892">
                <a:moveTo>
                  <a:pt x="6350" y="6350"/>
                </a:moveTo>
                <a:lnTo>
                  <a:pt x="706856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706625" y="5641596"/>
            <a:ext cx="7074916" cy="24892"/>
          </a:xfrm>
          <a:custGeom>
            <a:avLst/>
            <a:gdLst>
              <a:gd name="connsiteX0" fmla="*/ 6350 w 7074916"/>
              <a:gd name="connsiteY0" fmla="*/ 6350 h 24892"/>
              <a:gd name="connsiteX1" fmla="*/ 7068566 w 7074916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74916" h="24892">
                <a:moveTo>
                  <a:pt x="6350" y="6350"/>
                </a:moveTo>
                <a:lnTo>
                  <a:pt x="706856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699260" y="6332220"/>
            <a:ext cx="7089646" cy="54864"/>
          </a:xfrm>
          <a:custGeom>
            <a:avLst/>
            <a:gdLst>
              <a:gd name="connsiteX0" fmla="*/ 13716 w 7089647"/>
              <a:gd name="connsiteY0" fmla="*/ 13715 h 54864"/>
              <a:gd name="connsiteX1" fmla="*/ 7075932 w 7089647"/>
              <a:gd name="connsiteY1" fmla="*/ 13715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89647" h="54864">
                <a:moveTo>
                  <a:pt x="13716" y="13715"/>
                </a:moveTo>
                <a:lnTo>
                  <a:pt x="7075932" y="1371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699260" y="3777997"/>
            <a:ext cx="54864" cy="2581654"/>
          </a:xfrm>
          <a:custGeom>
            <a:avLst/>
            <a:gdLst>
              <a:gd name="connsiteX0" fmla="*/ 13716 w 54864"/>
              <a:gd name="connsiteY0" fmla="*/ 13715 h 2581655"/>
              <a:gd name="connsiteX1" fmla="*/ 13716 w 54864"/>
              <a:gd name="connsiteY1" fmla="*/ 2567939 h 2581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2581655">
                <a:moveTo>
                  <a:pt x="13716" y="13715"/>
                </a:moveTo>
                <a:lnTo>
                  <a:pt x="13716" y="2567939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645410" y="3785361"/>
            <a:ext cx="24892" cy="2566923"/>
          </a:xfrm>
          <a:custGeom>
            <a:avLst/>
            <a:gdLst>
              <a:gd name="connsiteX0" fmla="*/ 6350 w 24892"/>
              <a:gd name="connsiteY0" fmla="*/ 6350 h 2566923"/>
              <a:gd name="connsiteX1" fmla="*/ 6350 w 24892"/>
              <a:gd name="connsiteY1" fmla="*/ 2560573 h 25669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2566923">
                <a:moveTo>
                  <a:pt x="6350" y="6350"/>
                </a:moveTo>
                <a:lnTo>
                  <a:pt x="6350" y="256057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761476" y="3777997"/>
            <a:ext cx="54864" cy="2581654"/>
          </a:xfrm>
          <a:custGeom>
            <a:avLst/>
            <a:gdLst>
              <a:gd name="connsiteX0" fmla="*/ 13716 w 54864"/>
              <a:gd name="connsiteY0" fmla="*/ 13715 h 2581655"/>
              <a:gd name="connsiteX1" fmla="*/ 13716 w 54864"/>
              <a:gd name="connsiteY1" fmla="*/ 2567939 h 2581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2581655">
                <a:moveTo>
                  <a:pt x="13716" y="13715"/>
                </a:moveTo>
                <a:lnTo>
                  <a:pt x="13716" y="2567939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56101" y="927102"/>
            <a:ext cx="1527738" cy="5711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rm命令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447800" y="19304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790702" y="1828802"/>
            <a:ext cx="6874819" cy="170686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rm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语法：rm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文件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说明：用户可以用rm命令删除不需要的文件。该命令的功能为</a:t>
            </a:r>
          </a:p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删除一个目录中的一个或多个文件或目录，它也可以将某个目</a:t>
            </a:r>
          </a:p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录及其下的所有文件及子目录均删除。对于符号链接文件只是</a:t>
            </a:r>
          </a:p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断开了链接，原文件保持不变。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082800" y="5334000"/>
            <a:ext cx="6536667" cy="993382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  <a:tabLst>
                <a:tab pos="660201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后的生效。）</a:t>
            </a:r>
          </a:p>
          <a:p>
            <a:pPr>
              <a:lnSpc>
                <a:spcPts val="3000"/>
              </a:lnSpc>
              <a:tabLst>
                <a:tab pos="660201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-r,-R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递归地移除目录树。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它可以连同这个目录下的子目录</a:t>
            </a:r>
          </a:p>
          <a:p>
            <a:pPr>
              <a:lnSpc>
                <a:spcPts val="2399"/>
              </a:lnSpc>
              <a:tabLst>
                <a:tab pos="660201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都删除。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743202" y="3886202"/>
            <a:ext cx="5925288" cy="147389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选项说明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不作确认提示，强制删除文件。如果错误只是文件不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存在，那么不会生成一个状态返回的错误。</a:t>
            </a:r>
          </a:p>
          <a:p>
            <a:pPr>
              <a:lnSpc>
                <a:spcPts val="3098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进行确认提示。（在同时给定了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-f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-i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选项时，列在最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803401" y="3886202"/>
            <a:ext cx="594120" cy="1444768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  <a:tabLst>
                <a:tab pos="27931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</a:t>
            </a:r>
          </a:p>
          <a:p>
            <a:pPr>
              <a:lnSpc>
                <a:spcPts val="2898"/>
              </a:lnSpc>
              <a:tabLst>
                <a:tab pos="279315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-f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79315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-i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415795" y="3223260"/>
            <a:ext cx="8019288" cy="54864"/>
          </a:xfrm>
          <a:custGeom>
            <a:avLst/>
            <a:gdLst>
              <a:gd name="connsiteX0" fmla="*/ 13716 w 8019288"/>
              <a:gd name="connsiteY0" fmla="*/ 13716 h 54864"/>
              <a:gd name="connsiteX1" fmla="*/ 8005572 w 8019288"/>
              <a:gd name="connsiteY1" fmla="*/ 13716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19288" h="54864">
                <a:moveTo>
                  <a:pt x="13716" y="13716"/>
                </a:moveTo>
                <a:lnTo>
                  <a:pt x="8005572" y="1371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423161" y="3626867"/>
            <a:ext cx="8004556" cy="24892"/>
          </a:xfrm>
          <a:custGeom>
            <a:avLst/>
            <a:gdLst>
              <a:gd name="connsiteX0" fmla="*/ 6350 w 8004556"/>
              <a:gd name="connsiteY0" fmla="*/ 6350 h 24892"/>
              <a:gd name="connsiteX1" fmla="*/ 7998206 w 8004556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04556" h="24892">
                <a:moveTo>
                  <a:pt x="6350" y="6350"/>
                </a:moveTo>
                <a:lnTo>
                  <a:pt x="799820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415795" y="6725411"/>
            <a:ext cx="8019288" cy="54864"/>
          </a:xfrm>
          <a:custGeom>
            <a:avLst/>
            <a:gdLst>
              <a:gd name="connsiteX0" fmla="*/ 13716 w 8019288"/>
              <a:gd name="connsiteY0" fmla="*/ 13716 h 54864"/>
              <a:gd name="connsiteX1" fmla="*/ 8005572 w 8019288"/>
              <a:gd name="connsiteY1" fmla="*/ 13716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19288" h="54864">
                <a:moveTo>
                  <a:pt x="13716" y="13716"/>
                </a:moveTo>
                <a:lnTo>
                  <a:pt x="8005572" y="1371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415795" y="3223261"/>
            <a:ext cx="54864" cy="3529585"/>
          </a:xfrm>
          <a:custGeom>
            <a:avLst/>
            <a:gdLst>
              <a:gd name="connsiteX0" fmla="*/ 13716 w 54864"/>
              <a:gd name="connsiteY0" fmla="*/ 13716 h 3529584"/>
              <a:gd name="connsiteX1" fmla="*/ 13716 w 54864"/>
              <a:gd name="connsiteY1" fmla="*/ 3515868 h 3529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3529584">
                <a:moveTo>
                  <a:pt x="13716" y="13716"/>
                </a:moveTo>
                <a:lnTo>
                  <a:pt x="13716" y="3515868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453385" y="3230626"/>
            <a:ext cx="24892" cy="3514852"/>
          </a:xfrm>
          <a:custGeom>
            <a:avLst/>
            <a:gdLst>
              <a:gd name="connsiteX0" fmla="*/ 6350 w 24892"/>
              <a:gd name="connsiteY0" fmla="*/ 6350 h 3514852"/>
              <a:gd name="connsiteX1" fmla="*/ 6350 w 24892"/>
              <a:gd name="connsiteY1" fmla="*/ 3508502 h 35148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3514852">
                <a:moveTo>
                  <a:pt x="6350" y="6350"/>
                </a:moveTo>
                <a:lnTo>
                  <a:pt x="6350" y="350850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9407652" y="3223261"/>
            <a:ext cx="54864" cy="3529585"/>
          </a:xfrm>
          <a:custGeom>
            <a:avLst/>
            <a:gdLst>
              <a:gd name="connsiteX0" fmla="*/ 13716 w 54864"/>
              <a:gd name="connsiteY0" fmla="*/ 13716 h 3529584"/>
              <a:gd name="connsiteX1" fmla="*/ 13716 w 54864"/>
              <a:gd name="connsiteY1" fmla="*/ 3515868 h 3529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3529584">
                <a:moveTo>
                  <a:pt x="13716" y="13716"/>
                </a:moveTo>
                <a:lnTo>
                  <a:pt x="13716" y="3515868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423161" y="4023107"/>
            <a:ext cx="8004556" cy="24892"/>
          </a:xfrm>
          <a:custGeom>
            <a:avLst/>
            <a:gdLst>
              <a:gd name="connsiteX0" fmla="*/ 6350 w 8004556"/>
              <a:gd name="connsiteY0" fmla="*/ 6350 h 24892"/>
              <a:gd name="connsiteX1" fmla="*/ 7998206 w 8004556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04556" h="24892">
                <a:moveTo>
                  <a:pt x="6350" y="6350"/>
                </a:moveTo>
                <a:lnTo>
                  <a:pt x="799820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423161" y="4724148"/>
            <a:ext cx="8004556" cy="24892"/>
          </a:xfrm>
          <a:custGeom>
            <a:avLst/>
            <a:gdLst>
              <a:gd name="connsiteX0" fmla="*/ 6350 w 8004556"/>
              <a:gd name="connsiteY0" fmla="*/ 6350 h 24892"/>
              <a:gd name="connsiteX1" fmla="*/ 7998206 w 8004556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04556" h="24892">
                <a:moveTo>
                  <a:pt x="6350" y="6350"/>
                </a:moveTo>
                <a:lnTo>
                  <a:pt x="799820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423161" y="5726940"/>
            <a:ext cx="8004556" cy="24892"/>
          </a:xfrm>
          <a:custGeom>
            <a:avLst/>
            <a:gdLst>
              <a:gd name="connsiteX0" fmla="*/ 6350 w 8004556"/>
              <a:gd name="connsiteY0" fmla="*/ 6350 h 24892"/>
              <a:gd name="connsiteX1" fmla="*/ 7998206 w 8004556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04556" h="24892">
                <a:moveTo>
                  <a:pt x="6350" y="6350"/>
                </a:moveTo>
                <a:lnTo>
                  <a:pt x="799820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43400" y="977900"/>
            <a:ext cx="1527738" cy="5711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cp命令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371601" y="1778001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714500" y="1676402"/>
            <a:ext cx="7384065" cy="1386525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cp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语法：cp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源文件或目录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目标文件或目录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说明：该命令把指定的源文件复制到目标文件或把多个源文件复制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到目标目录中。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540002" y="3327401"/>
            <a:ext cx="6747508" cy="3425045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选项说明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如果需要,删除已存在的目的文件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提示是否覆盖现有普通目标文件。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(在标准出错上显示问题,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从标准输入读取答案。只有明确确认了才复制文件。)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保留原文件的所有者、组、权限（包括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setuid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setgid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位），上次修改时间和上次访问时间。如果制作所有者或组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信息的副本时出错，则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setuid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setgid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位被清空。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递归复制目录，如果对象不是普通文件或目录那么做相应正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确处理，(因此，一个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FIFO或者特殊文件在复制后仍然是一</a:t>
            </a:r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个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FIFO型或者相应特殊文件。)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511302" y="3327400"/>
            <a:ext cx="509246" cy="282805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485902" y="5024628"/>
            <a:ext cx="6940295" cy="54864"/>
          </a:xfrm>
          <a:custGeom>
            <a:avLst/>
            <a:gdLst>
              <a:gd name="connsiteX0" fmla="*/ 13716 w 6940295"/>
              <a:gd name="connsiteY0" fmla="*/ 13715 h 54864"/>
              <a:gd name="connsiteX1" fmla="*/ 6926580 w 6940295"/>
              <a:gd name="connsiteY1" fmla="*/ 13715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40295" h="54864">
                <a:moveTo>
                  <a:pt x="13716" y="13715"/>
                </a:moveTo>
                <a:lnTo>
                  <a:pt x="6926580" y="1371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493268" y="5428235"/>
            <a:ext cx="6925563" cy="24892"/>
          </a:xfrm>
          <a:custGeom>
            <a:avLst/>
            <a:gdLst>
              <a:gd name="connsiteX0" fmla="*/ 6350 w 6925564"/>
              <a:gd name="connsiteY0" fmla="*/ 6350 h 24892"/>
              <a:gd name="connsiteX1" fmla="*/ 6919214 w 6925564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25564" h="24892">
                <a:moveTo>
                  <a:pt x="6350" y="6350"/>
                </a:moveTo>
                <a:lnTo>
                  <a:pt x="691921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485902" y="6210300"/>
            <a:ext cx="6940295" cy="54864"/>
          </a:xfrm>
          <a:custGeom>
            <a:avLst/>
            <a:gdLst>
              <a:gd name="connsiteX0" fmla="*/ 13716 w 6940295"/>
              <a:gd name="connsiteY0" fmla="*/ 13715 h 54864"/>
              <a:gd name="connsiteX1" fmla="*/ 6926580 w 6940295"/>
              <a:gd name="connsiteY1" fmla="*/ 13715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40295" h="54864">
                <a:moveTo>
                  <a:pt x="13716" y="13715"/>
                </a:moveTo>
                <a:lnTo>
                  <a:pt x="6926580" y="1371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485900" y="5024628"/>
            <a:ext cx="54864" cy="1213104"/>
          </a:xfrm>
          <a:custGeom>
            <a:avLst/>
            <a:gdLst>
              <a:gd name="connsiteX0" fmla="*/ 13716 w 54864"/>
              <a:gd name="connsiteY0" fmla="*/ 13715 h 1213104"/>
              <a:gd name="connsiteX1" fmla="*/ 13716 w 54864"/>
              <a:gd name="connsiteY1" fmla="*/ 1199387 h 1213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1213104">
                <a:moveTo>
                  <a:pt x="13716" y="13715"/>
                </a:moveTo>
                <a:lnTo>
                  <a:pt x="13716" y="11993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246122" y="5031994"/>
            <a:ext cx="24892" cy="1198372"/>
          </a:xfrm>
          <a:custGeom>
            <a:avLst/>
            <a:gdLst>
              <a:gd name="connsiteX0" fmla="*/ 6350 w 24892"/>
              <a:gd name="connsiteY0" fmla="*/ 6350 h 1198372"/>
              <a:gd name="connsiteX1" fmla="*/ 6350 w 24892"/>
              <a:gd name="connsiteY1" fmla="*/ 1192021 h 11983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1198372">
                <a:moveTo>
                  <a:pt x="6350" y="6350"/>
                </a:moveTo>
                <a:lnTo>
                  <a:pt x="6350" y="119202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8398764" y="5024628"/>
            <a:ext cx="54864" cy="1213104"/>
          </a:xfrm>
          <a:custGeom>
            <a:avLst/>
            <a:gdLst>
              <a:gd name="connsiteX0" fmla="*/ 13716 w 54864"/>
              <a:gd name="connsiteY0" fmla="*/ 13715 h 1213104"/>
              <a:gd name="connsiteX1" fmla="*/ 13716 w 54864"/>
              <a:gd name="connsiteY1" fmla="*/ 1199387 h 1213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1213104">
                <a:moveTo>
                  <a:pt x="13716" y="13715"/>
                </a:moveTo>
                <a:lnTo>
                  <a:pt x="13716" y="11993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493268" y="5821426"/>
            <a:ext cx="6925563" cy="24892"/>
          </a:xfrm>
          <a:custGeom>
            <a:avLst/>
            <a:gdLst>
              <a:gd name="connsiteX0" fmla="*/ 6350 w 6925564"/>
              <a:gd name="connsiteY0" fmla="*/ 6350 h 24892"/>
              <a:gd name="connsiteX1" fmla="*/ 6919214 w 6925564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25564" h="24892">
                <a:moveTo>
                  <a:pt x="6350" y="6350"/>
                </a:moveTo>
                <a:lnTo>
                  <a:pt x="691921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43400" y="977900"/>
            <a:ext cx="1527738" cy="5711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mv命令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308101" y="1879601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336802" y="5524500"/>
            <a:ext cx="1782361" cy="702165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覆盖前永不提示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覆盖前提示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587501" y="5473700"/>
            <a:ext cx="173285" cy="760408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-f</a:t>
            </a:r>
          </a:p>
          <a:p>
            <a:pPr>
              <a:lnSpc>
                <a:spcPts val="3098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-i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587500" y="1765300"/>
            <a:ext cx="7447721" cy="367258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  <a:tabLst>
                <a:tab pos="63480" algn="l"/>
              </a:tabLst>
            </a:pPr>
            <a:r>
              <a:rPr lang="en-US" altLang="zh-CN" dirty="0" smtClean="0"/>
              <a:t>	</a:t>
            </a: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mv</a:t>
            </a:r>
          </a:p>
          <a:p>
            <a:pPr>
              <a:lnSpc>
                <a:spcPts val="2600"/>
              </a:lnSpc>
              <a:tabLst>
                <a:tab pos="6348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语法：mv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源文件或目录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目标文件或目录</a:t>
            </a:r>
          </a:p>
          <a:p>
            <a:pPr>
              <a:lnSpc>
                <a:spcPts val="2600"/>
              </a:lnSpc>
              <a:tabLst>
                <a:tab pos="6348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说明：视mv命令中第二个参数类型的不同（是目标文件还是目标目</a:t>
            </a:r>
          </a:p>
          <a:p>
            <a:pPr>
              <a:lnSpc>
                <a:spcPts val="2100"/>
              </a:lnSpc>
              <a:tabLst>
                <a:tab pos="6348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录），mv命令将文件重命名或将其移至一个新的目录中。当第二个</a:t>
            </a:r>
          </a:p>
          <a:p>
            <a:pPr>
              <a:lnSpc>
                <a:spcPts val="2100"/>
              </a:lnSpc>
              <a:tabLst>
                <a:tab pos="6348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参数类型是文件时，mv命令完成文件重命名，此时，源文件只能有</a:t>
            </a:r>
          </a:p>
          <a:p>
            <a:pPr>
              <a:lnSpc>
                <a:spcPts val="2100"/>
              </a:lnSpc>
              <a:tabLst>
                <a:tab pos="6348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一个（也可以是源目录），它将所给的源文件或目录重命名为给定</a:t>
            </a:r>
          </a:p>
          <a:p>
            <a:pPr>
              <a:lnSpc>
                <a:spcPts val="2100"/>
              </a:lnSpc>
              <a:tabLst>
                <a:tab pos="6348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的目标文件名。当第二个参数是已存在的目录名称时，源文件或目</a:t>
            </a:r>
          </a:p>
          <a:p>
            <a:pPr>
              <a:lnSpc>
                <a:spcPts val="2100"/>
              </a:lnSpc>
              <a:tabLst>
                <a:tab pos="6348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录参数可以有多个，mv命令将各参数指定的源文件均移至目标目录</a:t>
            </a:r>
          </a:p>
          <a:p>
            <a:pPr>
              <a:lnSpc>
                <a:spcPts val="2100"/>
              </a:lnSpc>
              <a:tabLst>
                <a:tab pos="6348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中。在跨文件系统移动文件时，mv先拷贝，再将原有文件删除，而</a:t>
            </a:r>
          </a:p>
          <a:p>
            <a:pPr>
              <a:lnSpc>
                <a:spcPts val="2100"/>
              </a:lnSpc>
              <a:tabLst>
                <a:tab pos="6348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链至该文件的链接也将丢失。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63480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48099" y="889000"/>
            <a:ext cx="2523244" cy="6730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</a:pP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chmod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95400" y="19177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38301" y="1816099"/>
            <a:ext cx="6747508" cy="108074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chmod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chmod的语法有两种模式：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语法1：chmod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[options]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[who]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opcode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permission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file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096001" y="2933702"/>
            <a:ext cx="763869" cy="3381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1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file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38301" y="2946400"/>
            <a:ext cx="4201279" cy="6876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语法2：chmod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[options]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[n1]n2n3n4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说明：改变文件或目录的权限模式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95400" y="41783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638301" y="4076702"/>
            <a:ext cx="891180" cy="3527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例如：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638301" y="4470402"/>
            <a:ext cx="4073967" cy="3381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1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第一种：chmod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u=rwx,g=rw,o=rx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956301" y="4483101"/>
            <a:ext cx="1273115" cy="294461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/home/test</a:t>
            </a:r>
            <a:endParaRPr lang="en-US" altLang="zh-CN" sz="20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638301" y="4864101"/>
            <a:ext cx="2546229" cy="294461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第二种：chmod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765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432301" y="4864101"/>
            <a:ext cx="1273115" cy="294461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/home/test</a:t>
            </a:r>
            <a:endParaRPr lang="en-US" altLang="zh-CN" sz="20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3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36549" y="3080004"/>
            <a:ext cx="7808975" cy="54864"/>
          </a:xfrm>
          <a:custGeom>
            <a:avLst/>
            <a:gdLst>
              <a:gd name="connsiteX0" fmla="*/ 13716 w 7808975"/>
              <a:gd name="connsiteY0" fmla="*/ 13716 h 54864"/>
              <a:gd name="connsiteX1" fmla="*/ 7795259 w 7808975"/>
              <a:gd name="connsiteY1" fmla="*/ 13716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08975" h="54864">
                <a:moveTo>
                  <a:pt x="13716" y="13716"/>
                </a:moveTo>
                <a:lnTo>
                  <a:pt x="7795259" y="1371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43915" y="3553714"/>
            <a:ext cx="7794243" cy="24892"/>
          </a:xfrm>
          <a:custGeom>
            <a:avLst/>
            <a:gdLst>
              <a:gd name="connsiteX0" fmla="*/ 6350 w 7794243"/>
              <a:gd name="connsiteY0" fmla="*/ 6350 h 24892"/>
              <a:gd name="connsiteX1" fmla="*/ 7787893 w 7794243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4243" h="24892">
                <a:moveTo>
                  <a:pt x="6350" y="6350"/>
                </a:moveTo>
                <a:lnTo>
                  <a:pt x="778789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43915" y="4023107"/>
            <a:ext cx="7794243" cy="24892"/>
          </a:xfrm>
          <a:custGeom>
            <a:avLst/>
            <a:gdLst>
              <a:gd name="connsiteX0" fmla="*/ 6350 w 7794243"/>
              <a:gd name="connsiteY0" fmla="*/ 6350 h 24892"/>
              <a:gd name="connsiteX1" fmla="*/ 7787893 w 7794243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4243" h="24892">
                <a:moveTo>
                  <a:pt x="6350" y="6350"/>
                </a:moveTo>
                <a:lnTo>
                  <a:pt x="778789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43915" y="4489452"/>
            <a:ext cx="7794243" cy="24892"/>
          </a:xfrm>
          <a:custGeom>
            <a:avLst/>
            <a:gdLst>
              <a:gd name="connsiteX0" fmla="*/ 6350 w 7794243"/>
              <a:gd name="connsiteY0" fmla="*/ 6350 h 24892"/>
              <a:gd name="connsiteX1" fmla="*/ 7787893 w 7794243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4243" h="24892">
                <a:moveTo>
                  <a:pt x="6350" y="6350"/>
                </a:moveTo>
                <a:lnTo>
                  <a:pt x="778789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36549" y="4881372"/>
            <a:ext cx="7808975" cy="54864"/>
          </a:xfrm>
          <a:custGeom>
            <a:avLst/>
            <a:gdLst>
              <a:gd name="connsiteX0" fmla="*/ 13716 w 7808975"/>
              <a:gd name="connsiteY0" fmla="*/ 13715 h 54864"/>
              <a:gd name="connsiteX1" fmla="*/ 7795259 w 7808975"/>
              <a:gd name="connsiteY1" fmla="*/ 13715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08975" h="54864">
                <a:moveTo>
                  <a:pt x="13716" y="13715"/>
                </a:moveTo>
                <a:lnTo>
                  <a:pt x="7795259" y="1371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36548" y="3080006"/>
            <a:ext cx="54864" cy="1828800"/>
          </a:xfrm>
          <a:custGeom>
            <a:avLst/>
            <a:gdLst>
              <a:gd name="connsiteX0" fmla="*/ 13716 w 54864"/>
              <a:gd name="connsiteY0" fmla="*/ 13716 h 1828800"/>
              <a:gd name="connsiteX1" fmla="*/ 13716 w 54864"/>
              <a:gd name="connsiteY1" fmla="*/ 1815083 h 182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1828800">
                <a:moveTo>
                  <a:pt x="13716" y="13716"/>
                </a:moveTo>
                <a:lnTo>
                  <a:pt x="13716" y="1815083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785617" y="3087372"/>
            <a:ext cx="24892" cy="1814067"/>
          </a:xfrm>
          <a:custGeom>
            <a:avLst/>
            <a:gdLst>
              <a:gd name="connsiteX0" fmla="*/ 6350 w 24892"/>
              <a:gd name="connsiteY0" fmla="*/ 6350 h 1814067"/>
              <a:gd name="connsiteX1" fmla="*/ 6350 w 24892"/>
              <a:gd name="connsiteY1" fmla="*/ 1807717 h 1814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1814067">
                <a:moveTo>
                  <a:pt x="6350" y="6350"/>
                </a:moveTo>
                <a:lnTo>
                  <a:pt x="6350" y="180771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9118091" y="3080006"/>
            <a:ext cx="54864" cy="1828800"/>
          </a:xfrm>
          <a:custGeom>
            <a:avLst/>
            <a:gdLst>
              <a:gd name="connsiteX0" fmla="*/ 13716 w 54864"/>
              <a:gd name="connsiteY0" fmla="*/ 13716 h 1828800"/>
              <a:gd name="connsiteX1" fmla="*/ 13716 w 54864"/>
              <a:gd name="connsiteY1" fmla="*/ 1815083 h 182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1828800">
                <a:moveTo>
                  <a:pt x="13716" y="13716"/>
                </a:moveTo>
                <a:lnTo>
                  <a:pt x="13716" y="1815083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73500" y="889000"/>
            <a:ext cx="2477270" cy="6730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</a:pP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chown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08099" y="1828802"/>
            <a:ext cx="163506" cy="276986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798"/>
              </a:lnSpc>
            </a:pPr>
            <a:r>
              <a:rPr lang="en-US" altLang="zh-CN" sz="17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651002" y="1714501"/>
            <a:ext cx="897682" cy="405226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800" dirty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chown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651000" y="2146301"/>
            <a:ext cx="1400426" cy="294461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语法：chown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302002" y="2146301"/>
            <a:ext cx="3946656" cy="294461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[options]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[newuser]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[.newgroup]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493001" y="2133602"/>
            <a:ext cx="763869" cy="3381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1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file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651001" y="2489202"/>
            <a:ext cx="6110951" cy="294461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说明：改变文件或目录的所属用户，也可以改变所属组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2882900" y="3175002"/>
            <a:ext cx="4328590" cy="169230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选项说明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显示改变的信息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显示所有权改变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连同改目录下的子目录和文件一并更改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435100" y="3175002"/>
            <a:ext cx="509246" cy="169230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-v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-R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308101" y="52070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651002" y="5105399"/>
            <a:ext cx="4201279" cy="6876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例如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chown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err="1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root:jake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/root/install.log</a:t>
            </a:r>
            <a:endParaRPr lang="en-US" altLang="zh-CN" sz="20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03400" y="914401"/>
            <a:ext cx="6730999" cy="918187"/>
          </a:xfrm>
          <a:prstGeom prst="rect">
            <a:avLst/>
          </a:prstGeom>
          <a:noFill/>
        </p:spPr>
        <p:txBody>
          <a:bodyPr wrap="square" lIns="0" tIns="0" rIns="0" bIns="45707" rtlCol="0">
            <a:spAutoFit/>
          </a:bodyPr>
          <a:lstStyle/>
          <a:p>
            <a:pPr>
              <a:lnSpc>
                <a:spcPts val="4798"/>
              </a:lnSpc>
              <a:tabLst>
                <a:tab pos="114264" algn="l"/>
                <a:tab pos="1828248" algn="l"/>
              </a:tabLst>
            </a:pPr>
            <a:r>
              <a:rPr lang="en-US" altLang="zh-CN" dirty="0" smtClean="0"/>
              <a:t>		</a:t>
            </a:r>
            <a:r>
              <a:rPr lang="zh-CN" altLang="en-US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一些基本</a:t>
            </a:r>
            <a:r>
              <a:rPr lang="zh-CN" altLang="en-US" sz="4000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概念（一）</a:t>
            </a:r>
            <a:endParaRPr lang="en-US" altLang="zh-CN" sz="4000" dirty="0">
              <a:solidFill>
                <a:srgbClr val="333399"/>
              </a:solidFill>
              <a:latin typeface="Tahoma" pitchFamily="18" charset="0"/>
              <a:cs typeface="Tahoma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12" name="TextBox 1"/>
          <p:cNvSpPr txBox="1"/>
          <p:nvPr/>
        </p:nvSpPr>
        <p:spPr>
          <a:xfrm>
            <a:off x="1450848" y="1841739"/>
            <a:ext cx="8420100" cy="12516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文件：是用来存储信息的基本结构，它是被命名（文件名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）的存储在某种介质（磁盘，光盘，磁带等）上的一组信息的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tabLst/>
            </a:pP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集合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ts val="2300"/>
              </a:lnSpc>
              <a:tabLst/>
            </a:pP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450849" y="3048000"/>
            <a:ext cx="8153674" cy="122597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从技术上讲，文件不能存贮任何数据，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它只是一个用来指向它们相应的索引节点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的名字，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索引节点包含了文件的真正信息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ts val="2300"/>
              </a:lnSpc>
              <a:tabLst/>
            </a:pP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450848" y="4267200"/>
            <a:ext cx="8572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文件名：是文件的标识，由字母，数字，下划线，圆点组成。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442465" y="4859269"/>
            <a:ext cx="8420100" cy="9310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扩展名：为了便于识别和管理，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用扩展名作为文件名的一部分，中间用.隔开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  <a:tabLst/>
            </a:pP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42465" y="5689600"/>
            <a:ext cx="7353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目录文件：用来管理和组织大量的文件，常称为目录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975100" y="889000"/>
            <a:ext cx="2284534" cy="6730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</a:pP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chgrp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08101" y="20447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51002" y="1905001"/>
            <a:ext cx="740883" cy="41094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300" dirty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chgrp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715002" y="2349502"/>
            <a:ext cx="763869" cy="3381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1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file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51000" y="2362201"/>
            <a:ext cx="3819344" cy="1051625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语法：chgrp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[options]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newgroup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说明：改变文件或目录的所属组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参数：chown相同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08101" y="39624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651002" y="3860802"/>
            <a:ext cx="594120" cy="3527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例如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651002" y="4292600"/>
            <a:ext cx="742650" cy="3527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chgrp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717802" y="4292600"/>
            <a:ext cx="594120" cy="3527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root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632200" y="4292600"/>
            <a:ext cx="2376481" cy="3527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/home/test/test1</a:t>
            </a:r>
            <a:endParaRPr lang="en-US" altLang="zh-CN" sz="23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59052" y="3192779"/>
            <a:ext cx="7083551" cy="54864"/>
          </a:xfrm>
          <a:custGeom>
            <a:avLst/>
            <a:gdLst>
              <a:gd name="connsiteX0" fmla="*/ 13716 w 7083551"/>
              <a:gd name="connsiteY0" fmla="*/ 13716 h 54864"/>
              <a:gd name="connsiteX1" fmla="*/ 7069836 w 7083551"/>
              <a:gd name="connsiteY1" fmla="*/ 13716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83551" h="54864">
                <a:moveTo>
                  <a:pt x="13716" y="13716"/>
                </a:moveTo>
                <a:lnTo>
                  <a:pt x="7069836" y="1371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66417" y="3629916"/>
            <a:ext cx="7068820" cy="24892"/>
          </a:xfrm>
          <a:custGeom>
            <a:avLst/>
            <a:gdLst>
              <a:gd name="connsiteX0" fmla="*/ 6350 w 7068819"/>
              <a:gd name="connsiteY0" fmla="*/ 6350 h 24892"/>
              <a:gd name="connsiteX1" fmla="*/ 7062470 w 7068819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68819" h="24892">
                <a:moveTo>
                  <a:pt x="6350" y="6350"/>
                </a:moveTo>
                <a:lnTo>
                  <a:pt x="706247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59052" y="4808220"/>
            <a:ext cx="7083551" cy="54864"/>
          </a:xfrm>
          <a:custGeom>
            <a:avLst/>
            <a:gdLst>
              <a:gd name="connsiteX0" fmla="*/ 13716 w 7083551"/>
              <a:gd name="connsiteY0" fmla="*/ 13715 h 54864"/>
              <a:gd name="connsiteX1" fmla="*/ 7069836 w 7083551"/>
              <a:gd name="connsiteY1" fmla="*/ 13715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83551" h="54864">
                <a:moveTo>
                  <a:pt x="13716" y="13715"/>
                </a:moveTo>
                <a:lnTo>
                  <a:pt x="7069836" y="1371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59051" y="3192781"/>
            <a:ext cx="54864" cy="1642873"/>
          </a:xfrm>
          <a:custGeom>
            <a:avLst/>
            <a:gdLst>
              <a:gd name="connsiteX0" fmla="*/ 13716 w 54864"/>
              <a:gd name="connsiteY0" fmla="*/ 13716 h 1642872"/>
              <a:gd name="connsiteX1" fmla="*/ 13716 w 54864"/>
              <a:gd name="connsiteY1" fmla="*/ 1629155 h 1642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1642872">
                <a:moveTo>
                  <a:pt x="13716" y="13716"/>
                </a:moveTo>
                <a:lnTo>
                  <a:pt x="13716" y="162915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429001" y="3200148"/>
            <a:ext cx="24892" cy="1628139"/>
          </a:xfrm>
          <a:custGeom>
            <a:avLst/>
            <a:gdLst>
              <a:gd name="connsiteX0" fmla="*/ 6350 w 24892"/>
              <a:gd name="connsiteY0" fmla="*/ 6350 h 1628139"/>
              <a:gd name="connsiteX1" fmla="*/ 6350 w 24892"/>
              <a:gd name="connsiteY1" fmla="*/ 1621789 h 16281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1628139">
                <a:moveTo>
                  <a:pt x="6350" y="6350"/>
                </a:moveTo>
                <a:lnTo>
                  <a:pt x="6350" y="162178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8615171" y="3192781"/>
            <a:ext cx="54864" cy="1642873"/>
          </a:xfrm>
          <a:custGeom>
            <a:avLst/>
            <a:gdLst>
              <a:gd name="connsiteX0" fmla="*/ 13716 w 54864"/>
              <a:gd name="connsiteY0" fmla="*/ 13716 h 1642872"/>
              <a:gd name="connsiteX1" fmla="*/ 13716 w 54864"/>
              <a:gd name="connsiteY1" fmla="*/ 1629155 h 1642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1642872">
                <a:moveTo>
                  <a:pt x="13716" y="13716"/>
                </a:moveTo>
                <a:lnTo>
                  <a:pt x="13716" y="162915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66417" y="4026153"/>
            <a:ext cx="7068820" cy="24892"/>
          </a:xfrm>
          <a:custGeom>
            <a:avLst/>
            <a:gdLst>
              <a:gd name="connsiteX0" fmla="*/ 6350 w 7068819"/>
              <a:gd name="connsiteY0" fmla="*/ 6350 h 24892"/>
              <a:gd name="connsiteX1" fmla="*/ 7062470 w 7068819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68819" h="24892">
                <a:moveTo>
                  <a:pt x="6350" y="6350"/>
                </a:moveTo>
                <a:lnTo>
                  <a:pt x="706247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566417" y="4422394"/>
            <a:ext cx="7068820" cy="24892"/>
          </a:xfrm>
          <a:custGeom>
            <a:avLst/>
            <a:gdLst>
              <a:gd name="connsiteX0" fmla="*/ 6350 w 7068819"/>
              <a:gd name="connsiteY0" fmla="*/ 6350 h 24892"/>
              <a:gd name="connsiteX1" fmla="*/ 7062470 w 7068819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68819" h="24892">
                <a:moveTo>
                  <a:pt x="6350" y="6350"/>
                </a:moveTo>
                <a:lnTo>
                  <a:pt x="706247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216401" y="977900"/>
            <a:ext cx="1782361" cy="5711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cat命令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08101" y="21209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651000" y="2019300"/>
            <a:ext cx="7256754" cy="96426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cat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语法：cat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fileNames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说明：把档案串连后传到基本输出(或加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&gt;重定向到另一个文件）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527299" y="3289302"/>
            <a:ext cx="4583214" cy="154669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选项说明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每行结束显示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$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所有输出行编号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将所有的连续的多个空行替换为一个空行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663700" y="3289302"/>
            <a:ext cx="509246" cy="154669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308101" y="52197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651000" y="5118101"/>
            <a:ext cx="3819344" cy="658482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例如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cat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n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/root/install.log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|more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238500" y="952500"/>
            <a:ext cx="3564721" cy="5711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more、less命令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612900" y="1892300"/>
            <a:ext cx="127311" cy="198352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99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955800" y="1790700"/>
            <a:ext cx="7002132" cy="367258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more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语法：more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[参数选项][fileNames]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说明：类似cat，不过会以一页一页的显示方便使用者逐页阅</a:t>
            </a:r>
          </a:p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读，而最基本的指令就是按空格键</a:t>
            </a:r>
            <a:r>
              <a:rPr lang="en-US" altLang="zh-CN" sz="2000" dirty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（space）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就往下一页显示，</a:t>
            </a:r>
          </a:p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按</a:t>
            </a:r>
            <a:r>
              <a:rPr lang="en-US" altLang="zh-CN" sz="2000" b="1" dirty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键就会往回（back）一页显示，而且还有搜寻字串的功能</a:t>
            </a:r>
          </a:p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（与vi相似）使用中的说明文件，请按h。</a:t>
            </a:r>
          </a:p>
          <a:p>
            <a:pPr>
              <a:lnSpc>
                <a:spcPts val="28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less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语法：less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fileName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说明：less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的作用与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more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十分相似，都可以用来浏览文件的</a:t>
            </a:r>
          </a:p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内容，不同的是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less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允许使用者往回卷动以浏览已经看过的</a:t>
            </a:r>
          </a:p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部份，同时因为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less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并未在一开始就读入整个文件案，因此</a:t>
            </a:r>
          </a:p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在遇上大型文件的开启时，会比一般的文书编辑器(如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vi)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来</a:t>
            </a:r>
          </a:p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的快速。按h,显示帮助命令。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67102" y="889000"/>
            <a:ext cx="3299985" cy="6730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</a:pP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head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、</a:t>
            </a: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tail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689100" y="1879601"/>
            <a:ext cx="127311" cy="185247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99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032002" y="1778001"/>
            <a:ext cx="6620197" cy="346872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  <a:tabLst>
                <a:tab pos="38089" algn="l"/>
              </a:tabLst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head</a:t>
            </a:r>
          </a:p>
          <a:p>
            <a:pPr>
              <a:lnSpc>
                <a:spcPts val="2399"/>
              </a:lnSpc>
              <a:tabLst>
                <a:tab pos="38089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语法：head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fileNames</a:t>
            </a:r>
          </a:p>
          <a:p>
            <a:pPr>
              <a:lnSpc>
                <a:spcPts val="2399"/>
              </a:lnSpc>
              <a:tabLst>
                <a:tab pos="38089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说明：显示文件的前十行</a:t>
            </a:r>
          </a:p>
          <a:p>
            <a:pPr>
              <a:lnSpc>
                <a:spcPts val="2399"/>
              </a:lnSpc>
              <a:tabLst>
                <a:tab pos="38089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例如：head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install.log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显示install.log的前十行内容</a:t>
            </a:r>
          </a:p>
          <a:p>
            <a:pPr>
              <a:lnSpc>
                <a:spcPts val="2399"/>
              </a:lnSpc>
              <a:tabLst>
                <a:tab pos="38089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若要显示前十五行，可以用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head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-15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install.log命令</a:t>
            </a:r>
          </a:p>
          <a:p>
            <a:pPr>
              <a:lnSpc>
                <a:spcPts val="2800"/>
              </a:lnSpc>
              <a:tabLst>
                <a:tab pos="38089" algn="l"/>
              </a:tabLst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tail</a:t>
            </a:r>
          </a:p>
          <a:p>
            <a:pPr>
              <a:lnSpc>
                <a:spcPts val="2399"/>
              </a:lnSpc>
              <a:tabLst>
                <a:tab pos="38089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语法：tail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fileNames</a:t>
            </a:r>
          </a:p>
          <a:p>
            <a:pPr>
              <a:lnSpc>
                <a:spcPts val="2399"/>
              </a:lnSpc>
              <a:tabLst>
                <a:tab pos="38089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说明：显示文件的后十行</a:t>
            </a:r>
          </a:p>
          <a:p>
            <a:pPr>
              <a:lnSpc>
                <a:spcPts val="2399"/>
              </a:lnSpc>
              <a:tabLst>
                <a:tab pos="38089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例如：tail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install.log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显示install.log的后十行内容。</a:t>
            </a:r>
          </a:p>
          <a:p>
            <a:pPr>
              <a:lnSpc>
                <a:spcPts val="2399"/>
              </a:lnSpc>
              <a:tabLst>
                <a:tab pos="38089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动态显示文件的变化</a:t>
            </a:r>
          </a:p>
          <a:p>
            <a:pPr>
              <a:lnSpc>
                <a:spcPts val="2399"/>
              </a:lnSpc>
              <a:tabLst>
                <a:tab pos="38089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例如：tail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f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/var/log/message</a:t>
            </a:r>
            <a:endParaRPr lang="en-US" altLang="zh-CN" sz="20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59053" y="3070859"/>
            <a:ext cx="7016495" cy="54864"/>
          </a:xfrm>
          <a:custGeom>
            <a:avLst/>
            <a:gdLst>
              <a:gd name="connsiteX0" fmla="*/ 13716 w 7016495"/>
              <a:gd name="connsiteY0" fmla="*/ 13716 h 54864"/>
              <a:gd name="connsiteX1" fmla="*/ 7002779 w 7016495"/>
              <a:gd name="connsiteY1" fmla="*/ 13716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16495" h="54864">
                <a:moveTo>
                  <a:pt x="13716" y="13716"/>
                </a:moveTo>
                <a:lnTo>
                  <a:pt x="7002779" y="1371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66419" y="3568953"/>
            <a:ext cx="7001764" cy="24892"/>
          </a:xfrm>
          <a:custGeom>
            <a:avLst/>
            <a:gdLst>
              <a:gd name="connsiteX0" fmla="*/ 6350 w 7001764"/>
              <a:gd name="connsiteY0" fmla="*/ 6350 h 24892"/>
              <a:gd name="connsiteX1" fmla="*/ 6995413 w 7001764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01764" h="24892">
                <a:moveTo>
                  <a:pt x="6350" y="6350"/>
                </a:moveTo>
                <a:lnTo>
                  <a:pt x="699541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66419" y="3989580"/>
            <a:ext cx="7001764" cy="24892"/>
          </a:xfrm>
          <a:custGeom>
            <a:avLst/>
            <a:gdLst>
              <a:gd name="connsiteX0" fmla="*/ 6350 w 7001764"/>
              <a:gd name="connsiteY0" fmla="*/ 6350 h 24892"/>
              <a:gd name="connsiteX1" fmla="*/ 6995413 w 7001764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01764" h="24892">
                <a:moveTo>
                  <a:pt x="6350" y="6350"/>
                </a:moveTo>
                <a:lnTo>
                  <a:pt x="699541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66419" y="4407153"/>
            <a:ext cx="7001764" cy="24892"/>
          </a:xfrm>
          <a:custGeom>
            <a:avLst/>
            <a:gdLst>
              <a:gd name="connsiteX0" fmla="*/ 6350 w 7001764"/>
              <a:gd name="connsiteY0" fmla="*/ 6350 h 24892"/>
              <a:gd name="connsiteX1" fmla="*/ 6995413 w 7001764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01764" h="24892">
                <a:moveTo>
                  <a:pt x="6350" y="6350"/>
                </a:moveTo>
                <a:lnTo>
                  <a:pt x="699541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66419" y="4827779"/>
            <a:ext cx="7001764" cy="24892"/>
          </a:xfrm>
          <a:custGeom>
            <a:avLst/>
            <a:gdLst>
              <a:gd name="connsiteX0" fmla="*/ 6350 w 7001764"/>
              <a:gd name="connsiteY0" fmla="*/ 6350 h 24892"/>
              <a:gd name="connsiteX1" fmla="*/ 6995413 w 7001764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01764" h="24892">
                <a:moveTo>
                  <a:pt x="6350" y="6350"/>
                </a:moveTo>
                <a:lnTo>
                  <a:pt x="699541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59053" y="5237988"/>
            <a:ext cx="7016495" cy="54864"/>
          </a:xfrm>
          <a:custGeom>
            <a:avLst/>
            <a:gdLst>
              <a:gd name="connsiteX0" fmla="*/ 13716 w 7016495"/>
              <a:gd name="connsiteY0" fmla="*/ 13715 h 54864"/>
              <a:gd name="connsiteX1" fmla="*/ 7002779 w 7016495"/>
              <a:gd name="connsiteY1" fmla="*/ 13715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16495" h="54864">
                <a:moveTo>
                  <a:pt x="13716" y="13715"/>
                </a:moveTo>
                <a:lnTo>
                  <a:pt x="7002779" y="1371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59051" y="3070860"/>
            <a:ext cx="54864" cy="2194560"/>
          </a:xfrm>
          <a:custGeom>
            <a:avLst/>
            <a:gdLst>
              <a:gd name="connsiteX0" fmla="*/ 13716 w 54864"/>
              <a:gd name="connsiteY0" fmla="*/ 13716 h 2194560"/>
              <a:gd name="connsiteX1" fmla="*/ 13716 w 54864"/>
              <a:gd name="connsiteY1" fmla="*/ 2180843 h 2194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2194560">
                <a:moveTo>
                  <a:pt x="13716" y="13716"/>
                </a:moveTo>
                <a:lnTo>
                  <a:pt x="13716" y="2180843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078226" y="3078228"/>
            <a:ext cx="24892" cy="2179827"/>
          </a:xfrm>
          <a:custGeom>
            <a:avLst/>
            <a:gdLst>
              <a:gd name="connsiteX0" fmla="*/ 6350 w 24892"/>
              <a:gd name="connsiteY0" fmla="*/ 6350 h 2179827"/>
              <a:gd name="connsiteX1" fmla="*/ 6350 w 24892"/>
              <a:gd name="connsiteY1" fmla="*/ 2173477 h 21798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2179827">
                <a:moveTo>
                  <a:pt x="6350" y="6350"/>
                </a:moveTo>
                <a:lnTo>
                  <a:pt x="6350" y="217347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8548115" y="3070860"/>
            <a:ext cx="54864" cy="2194560"/>
          </a:xfrm>
          <a:custGeom>
            <a:avLst/>
            <a:gdLst>
              <a:gd name="connsiteX0" fmla="*/ 13716 w 54864"/>
              <a:gd name="connsiteY0" fmla="*/ 13716 h 2194560"/>
              <a:gd name="connsiteX1" fmla="*/ 13716 w 54864"/>
              <a:gd name="connsiteY1" fmla="*/ 2180843 h 2194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2194560">
                <a:moveTo>
                  <a:pt x="13716" y="13716"/>
                </a:moveTo>
                <a:lnTo>
                  <a:pt x="13716" y="2180843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267200" y="889000"/>
            <a:ext cx="1683836" cy="6730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</a:pP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file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308101" y="18542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651000" y="1752601"/>
            <a:ext cx="3324527" cy="108074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CC"/>
                </a:solidFill>
                <a:latin typeface="黑体" pitchFamily="18" charset="0"/>
                <a:cs typeface="黑体" pitchFamily="18" charset="0"/>
              </a:rPr>
              <a:t>file</a:t>
            </a:r>
          </a:p>
          <a:p>
            <a:pPr>
              <a:lnSpc>
                <a:spcPts val="2898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文件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说明：确定文件的类型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175002" y="3175000"/>
            <a:ext cx="3448585" cy="2085446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选项说明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显示信息时省略文件名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查看设备文件的类型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追踪符号链接</a:t>
            </a:r>
          </a:p>
          <a:p>
            <a:pPr>
              <a:lnSpc>
                <a:spcPts val="3298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识别文件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listfile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中列出的文件名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663700" y="3175001"/>
            <a:ext cx="893386" cy="203387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98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-b</a:t>
            </a:r>
          </a:p>
          <a:p>
            <a:pPr>
              <a:lnSpc>
                <a:spcPts val="32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-s</a:t>
            </a:r>
          </a:p>
          <a:p>
            <a:pPr>
              <a:lnSpc>
                <a:spcPts val="3298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-L</a:t>
            </a:r>
          </a:p>
          <a:p>
            <a:pPr>
              <a:lnSpc>
                <a:spcPts val="32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-f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listfile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00502" y="952500"/>
            <a:ext cx="2036983" cy="5711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find命令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612900" y="18034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955802" y="1701801"/>
            <a:ext cx="594120" cy="3527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find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612900" y="2057400"/>
            <a:ext cx="7193098" cy="4153088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  <a:tabLst>
                <a:tab pos="342797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语法：find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[搜索路径]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[匹配表达式]</a:t>
            </a:r>
          </a:p>
          <a:p>
            <a:pPr>
              <a:lnSpc>
                <a:spcPts val="2399"/>
              </a:lnSpc>
              <a:tabLst>
                <a:tab pos="342797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功能：在指定的搜索路径下搜索指定的目录或文件。</a:t>
            </a:r>
          </a:p>
          <a:p>
            <a:pPr>
              <a:lnSpc>
                <a:spcPts val="2399"/>
              </a:lnSpc>
              <a:tabLst>
                <a:tab pos="342797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参数：</a:t>
            </a:r>
          </a:p>
          <a:p>
            <a:pPr>
              <a:lnSpc>
                <a:spcPts val="2399"/>
              </a:lnSpc>
              <a:tabLst>
                <a:tab pos="342797" algn="l"/>
              </a:tabLst>
            </a:pP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-name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字符：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查找的包包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字符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的文件和目录。</a:t>
            </a:r>
          </a:p>
          <a:p>
            <a:pPr>
              <a:lnSpc>
                <a:spcPts val="2300"/>
              </a:lnSpc>
              <a:tabLst>
                <a:tab pos="342797" algn="l"/>
              </a:tabLst>
            </a:pP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-perm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模式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匹配所有符合指定数值模式值的文件。</a:t>
            </a:r>
          </a:p>
          <a:p>
            <a:pPr>
              <a:lnSpc>
                <a:spcPts val="2399"/>
              </a:lnSpc>
              <a:tabLst>
                <a:tab pos="342797" algn="l"/>
              </a:tabLst>
            </a:pP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-size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n[c]：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匹配大小为n个block的文件名，c:以字节为单位</a:t>
            </a:r>
          </a:p>
          <a:p>
            <a:pPr>
              <a:lnSpc>
                <a:spcPts val="2399"/>
              </a:lnSpc>
              <a:tabLst>
                <a:tab pos="342797" algn="l"/>
              </a:tabLst>
            </a:pP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-user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用户名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：搜索所有属主为用户名的文件。</a:t>
            </a:r>
          </a:p>
          <a:p>
            <a:pPr>
              <a:lnSpc>
                <a:spcPts val="2399"/>
              </a:lnSpc>
              <a:tabLst>
                <a:tab pos="342797" algn="l"/>
              </a:tabLst>
            </a:pP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-group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组名：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搜索所有属主为组名的文件。</a:t>
            </a:r>
          </a:p>
          <a:p>
            <a:pPr>
              <a:lnSpc>
                <a:spcPts val="2399"/>
              </a:lnSpc>
              <a:tabLst>
                <a:tab pos="342797" algn="l"/>
              </a:tabLst>
            </a:pP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-atime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n：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搜索在n天前访问过的文件。</a:t>
            </a:r>
          </a:p>
          <a:p>
            <a:pPr>
              <a:lnSpc>
                <a:spcPts val="2399"/>
              </a:lnSpc>
              <a:tabLst>
                <a:tab pos="342797" algn="l"/>
              </a:tabLst>
            </a:pP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-mtime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n：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搜索在n天前修改过的文件。</a:t>
            </a:r>
          </a:p>
          <a:p>
            <a:pPr>
              <a:lnSpc>
                <a:spcPts val="2399"/>
              </a:lnSpc>
              <a:tabLst>
                <a:tab pos="342797" algn="l"/>
              </a:tabLst>
            </a:pP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-ctime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n：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搜索在n天前创建的文件。</a:t>
            </a:r>
          </a:p>
          <a:p>
            <a:pPr>
              <a:lnSpc>
                <a:spcPts val="2399"/>
              </a:lnSpc>
              <a:tabLst>
                <a:tab pos="342797" algn="l"/>
              </a:tabLst>
            </a:pP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-exec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{}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\;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：对每个匹配的文件执行该命令，标志{}用</a:t>
            </a:r>
          </a:p>
          <a:p>
            <a:pPr>
              <a:lnSpc>
                <a:spcPts val="1900"/>
              </a:lnSpc>
              <a:tabLst>
                <a:tab pos="342797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于指定命令执行时文件名出现的地方，命令必须终止于符号</a:t>
            </a:r>
          </a:p>
          <a:p>
            <a:pPr>
              <a:lnSpc>
                <a:spcPts val="1900"/>
              </a:lnSpc>
              <a:tabLst>
                <a:tab pos="342797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{}\;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。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12900" y="63119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955800" y="6210302"/>
            <a:ext cx="891180" cy="3527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例如：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070101" y="6642100"/>
            <a:ext cx="95483" cy="45463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00" dirty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999"/>
              </a:lnSpc>
            </a:pPr>
            <a:r>
              <a:rPr lang="en-US" altLang="zh-CN" sz="1000" dirty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349501" y="6565901"/>
            <a:ext cx="3808735" cy="54629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798"/>
              </a:lnSpc>
            </a:pP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查找所有空文件并将其删除。</a:t>
            </a:r>
          </a:p>
          <a:p>
            <a:pPr>
              <a:lnSpc>
                <a:spcPts val="2100"/>
              </a:lnSpc>
            </a:pPr>
            <a:r>
              <a:rPr lang="en-US" altLang="zh-CN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find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/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-size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0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exec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{}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\;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08302" y="889000"/>
            <a:ext cx="4422306" cy="6730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</a:pP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locate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、</a:t>
            </a: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slocate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47800" y="1854200"/>
            <a:ext cx="127311" cy="3978358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90700" y="1752601"/>
            <a:ext cx="7256754" cy="4604475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  <a:tabLst>
                <a:tab pos="165051" algn="l"/>
              </a:tabLst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locate、slocate</a:t>
            </a:r>
          </a:p>
          <a:p>
            <a:pPr>
              <a:lnSpc>
                <a:spcPts val="2399"/>
              </a:lnSpc>
              <a:tabLst>
                <a:tab pos="165051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语法：locate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[匹配表达式]</a:t>
            </a:r>
          </a:p>
          <a:p>
            <a:pPr>
              <a:lnSpc>
                <a:spcPts val="2399"/>
              </a:lnSpc>
              <a:tabLst>
                <a:tab pos="165051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说明：locate是slocate的符号链接，从系统的一个数据库中查找</a:t>
            </a:r>
          </a:p>
          <a:p>
            <a:pPr>
              <a:lnSpc>
                <a:spcPts val="1900"/>
              </a:lnSpc>
              <a:tabLst>
                <a:tab pos="165051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相关的数据,在查找前需使用updatedb命令先更新一下数据库文件</a:t>
            </a:r>
          </a:p>
          <a:p>
            <a:pPr>
              <a:lnSpc>
                <a:spcPts val="2399"/>
              </a:lnSpc>
              <a:tabLst>
                <a:tab pos="165051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参数：</a:t>
            </a:r>
          </a:p>
          <a:p>
            <a:pPr>
              <a:lnSpc>
                <a:spcPts val="2399"/>
              </a:lnSpc>
              <a:tabLst>
                <a:tab pos="165051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-u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:创建locate需要的系统数据库</a:t>
            </a:r>
          </a:p>
          <a:p>
            <a:pPr>
              <a:lnSpc>
                <a:spcPts val="2399"/>
              </a:lnSpc>
              <a:tabLst>
                <a:tab pos="165051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-d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path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:指定使用该路径下的数据库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65051" algn="l"/>
              </a:tabLst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whereis</a:t>
            </a:r>
          </a:p>
          <a:p>
            <a:pPr>
              <a:lnSpc>
                <a:spcPts val="2399"/>
              </a:lnSpc>
              <a:tabLst>
                <a:tab pos="165051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说明：简易的查询命令，在特定目录中查找源代码、二进制文件</a:t>
            </a:r>
          </a:p>
          <a:p>
            <a:pPr>
              <a:lnSpc>
                <a:spcPts val="1900"/>
              </a:lnSpc>
              <a:tabLst>
                <a:tab pos="165051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和说明文件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65051" algn="l"/>
              </a:tabLst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which</a:t>
            </a:r>
          </a:p>
          <a:p>
            <a:pPr>
              <a:lnSpc>
                <a:spcPts val="2399"/>
              </a:lnSpc>
              <a:tabLst>
                <a:tab pos="165051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说明：在环境变量$PATH指定的目录中查找文件，可一次查询多个</a:t>
            </a:r>
          </a:p>
          <a:p>
            <a:pPr>
              <a:lnSpc>
                <a:spcPts val="1900"/>
              </a:lnSpc>
              <a:tabLst>
                <a:tab pos="165051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文件，主要用于查找命令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415797" y="2793491"/>
            <a:ext cx="7586471" cy="54864"/>
          </a:xfrm>
          <a:custGeom>
            <a:avLst/>
            <a:gdLst>
              <a:gd name="connsiteX0" fmla="*/ 13716 w 7586471"/>
              <a:gd name="connsiteY0" fmla="*/ 13716 h 54864"/>
              <a:gd name="connsiteX1" fmla="*/ 7572756 w 7586471"/>
              <a:gd name="connsiteY1" fmla="*/ 13716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86471" h="54864">
                <a:moveTo>
                  <a:pt x="13716" y="13716"/>
                </a:moveTo>
                <a:lnTo>
                  <a:pt x="7572756" y="1371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423161" y="3194050"/>
            <a:ext cx="7571740" cy="24892"/>
          </a:xfrm>
          <a:custGeom>
            <a:avLst/>
            <a:gdLst>
              <a:gd name="connsiteX0" fmla="*/ 6350 w 7571740"/>
              <a:gd name="connsiteY0" fmla="*/ 6350 h 24892"/>
              <a:gd name="connsiteX1" fmla="*/ 7565390 w 757174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71740" h="24892">
                <a:moveTo>
                  <a:pt x="6350" y="6350"/>
                </a:moveTo>
                <a:lnTo>
                  <a:pt x="756539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415797" y="7139940"/>
            <a:ext cx="7586471" cy="54864"/>
          </a:xfrm>
          <a:custGeom>
            <a:avLst/>
            <a:gdLst>
              <a:gd name="connsiteX0" fmla="*/ 13716 w 7586471"/>
              <a:gd name="connsiteY0" fmla="*/ 13716 h 54864"/>
              <a:gd name="connsiteX1" fmla="*/ 7572756 w 7586471"/>
              <a:gd name="connsiteY1" fmla="*/ 13716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86471" h="54864">
                <a:moveTo>
                  <a:pt x="13716" y="13716"/>
                </a:moveTo>
                <a:lnTo>
                  <a:pt x="7572756" y="1371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415795" y="2793493"/>
            <a:ext cx="54864" cy="4373879"/>
          </a:xfrm>
          <a:custGeom>
            <a:avLst/>
            <a:gdLst>
              <a:gd name="connsiteX0" fmla="*/ 13716 w 54864"/>
              <a:gd name="connsiteY0" fmla="*/ 13716 h 4373879"/>
              <a:gd name="connsiteX1" fmla="*/ 13716 w 54864"/>
              <a:gd name="connsiteY1" fmla="*/ 4360164 h 43738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4373879">
                <a:moveTo>
                  <a:pt x="13716" y="13716"/>
                </a:moveTo>
                <a:lnTo>
                  <a:pt x="13716" y="436016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590545" y="2800859"/>
            <a:ext cx="24892" cy="4359147"/>
          </a:xfrm>
          <a:custGeom>
            <a:avLst/>
            <a:gdLst>
              <a:gd name="connsiteX0" fmla="*/ 6350 w 24892"/>
              <a:gd name="connsiteY0" fmla="*/ 6350 h 4359147"/>
              <a:gd name="connsiteX1" fmla="*/ 6350 w 24892"/>
              <a:gd name="connsiteY1" fmla="*/ 4352798 h 4359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4359147">
                <a:moveTo>
                  <a:pt x="6350" y="6350"/>
                </a:moveTo>
                <a:lnTo>
                  <a:pt x="6350" y="43527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8974835" y="2793493"/>
            <a:ext cx="54864" cy="4373879"/>
          </a:xfrm>
          <a:custGeom>
            <a:avLst/>
            <a:gdLst>
              <a:gd name="connsiteX0" fmla="*/ 13716 w 54864"/>
              <a:gd name="connsiteY0" fmla="*/ 13716 h 4373879"/>
              <a:gd name="connsiteX1" fmla="*/ 13716 w 54864"/>
              <a:gd name="connsiteY1" fmla="*/ 4360164 h 43738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4373879">
                <a:moveTo>
                  <a:pt x="13716" y="13716"/>
                </a:moveTo>
                <a:lnTo>
                  <a:pt x="13716" y="436016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423161" y="3590290"/>
            <a:ext cx="7571740" cy="24892"/>
          </a:xfrm>
          <a:custGeom>
            <a:avLst/>
            <a:gdLst>
              <a:gd name="connsiteX0" fmla="*/ 6350 w 7571740"/>
              <a:gd name="connsiteY0" fmla="*/ 6350 h 24892"/>
              <a:gd name="connsiteX1" fmla="*/ 7565390 w 757174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71740" h="24892">
                <a:moveTo>
                  <a:pt x="6350" y="6350"/>
                </a:moveTo>
                <a:lnTo>
                  <a:pt x="756539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423161" y="3986530"/>
            <a:ext cx="7571740" cy="24892"/>
          </a:xfrm>
          <a:custGeom>
            <a:avLst/>
            <a:gdLst>
              <a:gd name="connsiteX0" fmla="*/ 6350 w 7571740"/>
              <a:gd name="connsiteY0" fmla="*/ 6350 h 24892"/>
              <a:gd name="connsiteX1" fmla="*/ 7565390 w 757174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71740" h="24892">
                <a:moveTo>
                  <a:pt x="6350" y="6350"/>
                </a:moveTo>
                <a:lnTo>
                  <a:pt x="756539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423161" y="4382771"/>
            <a:ext cx="7571740" cy="24892"/>
          </a:xfrm>
          <a:custGeom>
            <a:avLst/>
            <a:gdLst>
              <a:gd name="connsiteX0" fmla="*/ 6350 w 7571740"/>
              <a:gd name="connsiteY0" fmla="*/ 6350 h 24892"/>
              <a:gd name="connsiteX1" fmla="*/ 7565390 w 757174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71740" h="24892">
                <a:moveTo>
                  <a:pt x="6350" y="6350"/>
                </a:moveTo>
                <a:lnTo>
                  <a:pt x="756539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423161" y="4775961"/>
            <a:ext cx="7571740" cy="24892"/>
          </a:xfrm>
          <a:custGeom>
            <a:avLst/>
            <a:gdLst>
              <a:gd name="connsiteX0" fmla="*/ 6350 w 7571740"/>
              <a:gd name="connsiteY0" fmla="*/ 6350 h 24892"/>
              <a:gd name="connsiteX1" fmla="*/ 7565390 w 757174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71740" h="24892">
                <a:moveTo>
                  <a:pt x="6350" y="6350"/>
                </a:moveTo>
                <a:lnTo>
                  <a:pt x="756539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423161" y="5172202"/>
            <a:ext cx="7571740" cy="24892"/>
          </a:xfrm>
          <a:custGeom>
            <a:avLst/>
            <a:gdLst>
              <a:gd name="connsiteX0" fmla="*/ 6350 w 7571740"/>
              <a:gd name="connsiteY0" fmla="*/ 6350 h 24892"/>
              <a:gd name="connsiteX1" fmla="*/ 7565390 w 757174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71740" h="24892">
                <a:moveTo>
                  <a:pt x="6350" y="6350"/>
                </a:moveTo>
                <a:lnTo>
                  <a:pt x="756539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423161" y="5568441"/>
            <a:ext cx="7571740" cy="24892"/>
          </a:xfrm>
          <a:custGeom>
            <a:avLst/>
            <a:gdLst>
              <a:gd name="connsiteX0" fmla="*/ 6350 w 7571740"/>
              <a:gd name="connsiteY0" fmla="*/ 6350 h 24892"/>
              <a:gd name="connsiteX1" fmla="*/ 7565390 w 757174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71740" h="24892">
                <a:moveTo>
                  <a:pt x="6350" y="6350"/>
                </a:moveTo>
                <a:lnTo>
                  <a:pt x="756539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423161" y="5961636"/>
            <a:ext cx="7571740" cy="24892"/>
          </a:xfrm>
          <a:custGeom>
            <a:avLst/>
            <a:gdLst>
              <a:gd name="connsiteX0" fmla="*/ 6350 w 7571740"/>
              <a:gd name="connsiteY0" fmla="*/ 6350 h 24892"/>
              <a:gd name="connsiteX1" fmla="*/ 7565390 w 757174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71740" h="24892">
                <a:moveTo>
                  <a:pt x="6350" y="6350"/>
                </a:moveTo>
                <a:lnTo>
                  <a:pt x="756539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423161" y="6357873"/>
            <a:ext cx="7571740" cy="24892"/>
          </a:xfrm>
          <a:custGeom>
            <a:avLst/>
            <a:gdLst>
              <a:gd name="connsiteX0" fmla="*/ 6350 w 7571740"/>
              <a:gd name="connsiteY0" fmla="*/ 6350 h 24892"/>
              <a:gd name="connsiteX1" fmla="*/ 7565390 w 757174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71740" h="24892">
                <a:moveTo>
                  <a:pt x="6350" y="6350"/>
                </a:moveTo>
                <a:lnTo>
                  <a:pt x="756539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423161" y="6754114"/>
            <a:ext cx="7571740" cy="24892"/>
          </a:xfrm>
          <a:custGeom>
            <a:avLst/>
            <a:gdLst>
              <a:gd name="connsiteX0" fmla="*/ 6350 w 7571740"/>
              <a:gd name="connsiteY0" fmla="*/ 6350 h 24892"/>
              <a:gd name="connsiteX1" fmla="*/ 7565390 w 757174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71740" h="24892">
                <a:moveTo>
                  <a:pt x="6350" y="6350"/>
                </a:moveTo>
                <a:lnTo>
                  <a:pt x="756539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89402" y="977900"/>
            <a:ext cx="2036983" cy="5711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grep命令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308101" y="17653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651000" y="1663702"/>
            <a:ext cx="7384065" cy="1211795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grep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语法：grep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[-e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PATTERN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|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FILE]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[FILE...]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说明：在文件中搜索匹配的行并输出，一般用来过滤先前结果而避</a:t>
            </a:r>
          </a:p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免显示太多不必要的信息。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679700" y="2895600"/>
            <a:ext cx="5856328" cy="4327819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选项说明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输出匹配行后的num行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输出匹配行前的num行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在输出行前标出行号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从文件中读入表达式。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反向查找，即寻找并显示所有不含指定字符串的内容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不输出错误信息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查找以#开头的行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查找以conf结尾的行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查找空行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接收扩展grep的正则表达式条件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511302" y="2895600"/>
            <a:ext cx="891180" cy="4327819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num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num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FILE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-v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^#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conf$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^$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730500" y="952500"/>
            <a:ext cx="4583214" cy="5711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w、who、finger命令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612900" y="1803402"/>
            <a:ext cx="127311" cy="322119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955802" y="1701800"/>
            <a:ext cx="6874819" cy="4808326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who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语法：who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说明：显示系统中有那些使用者正在上面，显示的资料包含了</a:t>
            </a:r>
          </a:p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使用者ID，使用的终端机，从那边连上来的，上线时间，呆滞</a:t>
            </a:r>
          </a:p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时间，CPU使用量，动作等等。</a:t>
            </a:r>
          </a:p>
          <a:p>
            <a:pPr>
              <a:lnSpc>
                <a:spcPts val="28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w</a:t>
            </a:r>
          </a:p>
          <a:p>
            <a:pPr>
              <a:lnSpc>
                <a:spcPts val="28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说明：与who相比，显示的信息更详细</a:t>
            </a:r>
          </a:p>
          <a:p>
            <a:pPr>
              <a:lnSpc>
                <a:spcPts val="28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whoami</a:t>
            </a:r>
          </a:p>
          <a:p>
            <a:pPr>
              <a:lnSpc>
                <a:spcPts val="28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说明：我是谁，显示当前登录用户名</a:t>
            </a:r>
          </a:p>
          <a:p>
            <a:pPr>
              <a:lnSpc>
                <a:spcPts val="28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finger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语法：finger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[用户名]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说明：查找并显示用户信息，包括不在线的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参数：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-l:以长格式输出信息，系统默认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-s:以短格式输出信息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238500" y="952500"/>
            <a:ext cx="3564721" cy="5711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su、passwd命令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663701" y="19304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006600" y="1828802"/>
            <a:ext cx="297060" cy="3527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su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663701" y="2171700"/>
            <a:ext cx="7216439" cy="137196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  <a:tabLst>
                <a:tab pos="342797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语法：su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[用户名]</a:t>
            </a:r>
          </a:p>
          <a:p>
            <a:pPr>
              <a:lnSpc>
                <a:spcPts val="1900"/>
              </a:lnSpc>
              <a:tabLst>
                <a:tab pos="342797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说明：用于切换用户身份，若没有指定用户名，则系统预设值</a:t>
            </a:r>
          </a:p>
          <a:p>
            <a:pPr>
              <a:lnSpc>
                <a:spcPts val="1798"/>
              </a:lnSpc>
              <a:tabLst>
                <a:tab pos="342797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为超级用户root。</a:t>
            </a:r>
          </a:p>
          <a:p>
            <a:pPr>
              <a:lnSpc>
                <a:spcPts val="2300"/>
              </a:lnSpc>
              <a:tabLst>
                <a:tab pos="342797" algn="l"/>
              </a:tabLst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sudo</a:t>
            </a:r>
          </a:p>
          <a:p>
            <a:pPr>
              <a:lnSpc>
                <a:spcPts val="2199"/>
              </a:lnSpc>
              <a:tabLst>
                <a:tab pos="342797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说明：以另一个用户(超级管理员)的身份执行某个命令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63701" y="3657600"/>
            <a:ext cx="127311" cy="2056325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006599" y="3556001"/>
            <a:ext cx="7228463" cy="2420346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passwd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语法：passwd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[用户名]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说明：修改用户口令，其中用户名为需要修改口令的用户名。只</a:t>
            </a:r>
          </a:p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有超级用户可以使用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passwd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用户名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修改其他用户的口令，普通</a:t>
            </a:r>
          </a:p>
          <a:p>
            <a:pPr>
              <a:lnSpc>
                <a:spcPts val="1798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用户只能用不带参数的passwd命令修改自己的口令。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参数：</a:t>
            </a:r>
          </a:p>
          <a:p>
            <a:pPr>
              <a:lnSpc>
                <a:spcPts val="28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gpasswd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说明：修改工作组口令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03400" y="914401"/>
            <a:ext cx="6730999" cy="918187"/>
          </a:xfrm>
          <a:prstGeom prst="rect">
            <a:avLst/>
          </a:prstGeom>
          <a:noFill/>
        </p:spPr>
        <p:txBody>
          <a:bodyPr wrap="square" lIns="0" tIns="0" rIns="0" bIns="45707" rtlCol="0">
            <a:spAutoFit/>
          </a:bodyPr>
          <a:lstStyle/>
          <a:p>
            <a:pPr>
              <a:lnSpc>
                <a:spcPts val="4798"/>
              </a:lnSpc>
              <a:tabLst>
                <a:tab pos="114264" algn="l"/>
                <a:tab pos="1828248" algn="l"/>
              </a:tabLst>
            </a:pPr>
            <a:r>
              <a:rPr lang="en-US" altLang="zh-CN" dirty="0" smtClean="0"/>
              <a:t>		</a:t>
            </a:r>
            <a:r>
              <a:rPr lang="zh-CN" altLang="en-US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一些基本</a:t>
            </a:r>
            <a:r>
              <a:rPr lang="zh-CN" altLang="en-US" sz="4000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概念（二）</a:t>
            </a:r>
            <a:endParaRPr lang="en-US" altLang="zh-CN" sz="4000" dirty="0">
              <a:solidFill>
                <a:srgbClr val="333399"/>
              </a:solidFill>
              <a:latin typeface="Tahoma" pitchFamily="18" charset="0"/>
              <a:cs typeface="Tahoma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12" name="TextBox 1"/>
          <p:cNvSpPr txBox="1"/>
          <p:nvPr/>
        </p:nvSpPr>
        <p:spPr>
          <a:xfrm>
            <a:off x="1442465" y="1832587"/>
            <a:ext cx="8420100" cy="15209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加载（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mount)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与卸载（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umount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：针对设备或文件系统，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需要先加载方能访问，比如光驱、新增的硬盘存储、分区或镜像文件等等。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不再使用的需要卸载。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加载需要设置加载点，任何一个空目录均可作为加载点。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8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543301" y="889000"/>
            <a:ext cx="3133277" cy="6730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</a:pP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date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、</a:t>
            </a: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cal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71601" y="1854200"/>
            <a:ext cx="127311" cy="2347541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14500" y="1752600"/>
            <a:ext cx="6479447" cy="351241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  <a:tabLst>
                <a:tab pos="114264" algn="l"/>
              </a:tabLst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date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98"/>
              </a:lnSpc>
              <a:tabLst>
                <a:tab pos="114264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  <a:tabLst>
                <a:tab pos="114264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date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[OPTION].[+FORMAT]</a:t>
            </a:r>
          </a:p>
          <a:p>
            <a:pPr>
              <a:lnSpc>
                <a:spcPts val="2800"/>
              </a:lnSpc>
              <a:tabLst>
                <a:tab pos="114264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date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[-u|--utc|--universal][MMDDhhmm[[CC]YY][.ss]]</a:t>
            </a:r>
          </a:p>
          <a:p>
            <a:pPr>
              <a:lnSpc>
                <a:spcPts val="2800"/>
              </a:lnSpc>
              <a:tabLst>
                <a:tab pos="114264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说明：显示或设置系统日期(-u)和时间(-s)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99"/>
              </a:lnSpc>
              <a:tabLst>
                <a:tab pos="114264" algn="l"/>
              </a:tabLst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cal</a:t>
            </a:r>
          </a:p>
          <a:p>
            <a:pPr>
              <a:lnSpc>
                <a:spcPts val="2800"/>
              </a:lnSpc>
              <a:tabLst>
                <a:tab pos="114264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语法：cal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[month][year]</a:t>
            </a:r>
          </a:p>
          <a:p>
            <a:pPr>
              <a:lnSpc>
                <a:spcPts val="2800"/>
              </a:lnSpc>
              <a:tabLst>
                <a:tab pos="114264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说明：显示某某年的日历或月历</a:t>
            </a:r>
          </a:p>
          <a:p>
            <a:pPr>
              <a:lnSpc>
                <a:spcPts val="2800"/>
              </a:lnSpc>
              <a:tabLst>
                <a:tab pos="114264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例如：cal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14601" y="952500"/>
            <a:ext cx="5092459" cy="5711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reboot、shutdown命令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31900" y="1917701"/>
            <a:ext cx="163506" cy="370100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798"/>
              </a:lnSpc>
            </a:pPr>
            <a:r>
              <a:rPr lang="en-US" altLang="zh-CN" sz="17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74802" y="1803400"/>
            <a:ext cx="7638689" cy="4604475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8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shutdown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语法：shutdown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[时间]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[警告信息]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说明：shutdown会安全地将系统关机，该命令只能由超级用户使用。</a:t>
            </a:r>
          </a:p>
          <a:p>
            <a:pPr>
              <a:lnSpc>
                <a:spcPts val="3098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reboot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语法：reboot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说明：终止系统并重新引导系统。</a:t>
            </a:r>
          </a:p>
          <a:p>
            <a:pPr>
              <a:lnSpc>
                <a:spcPts val="3098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halt、poweroff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语法：halt、poweroff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说明：停机命令</a:t>
            </a:r>
          </a:p>
          <a:p>
            <a:pPr>
              <a:lnSpc>
                <a:spcPts val="3098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init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语法：init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运行级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说明：改变运行级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415797" y="3607308"/>
            <a:ext cx="7802879" cy="54864"/>
          </a:xfrm>
          <a:custGeom>
            <a:avLst/>
            <a:gdLst>
              <a:gd name="connsiteX0" fmla="*/ 13716 w 7802879"/>
              <a:gd name="connsiteY0" fmla="*/ 13715 h 54864"/>
              <a:gd name="connsiteX1" fmla="*/ 7789163 w 7802879"/>
              <a:gd name="connsiteY1" fmla="*/ 13715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02879" h="54864">
                <a:moveTo>
                  <a:pt x="13716" y="13715"/>
                </a:moveTo>
                <a:lnTo>
                  <a:pt x="7789163" y="1371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423163" y="4010916"/>
            <a:ext cx="7788147" cy="24892"/>
          </a:xfrm>
          <a:custGeom>
            <a:avLst/>
            <a:gdLst>
              <a:gd name="connsiteX0" fmla="*/ 6350 w 7788147"/>
              <a:gd name="connsiteY0" fmla="*/ 6350 h 24892"/>
              <a:gd name="connsiteX1" fmla="*/ 7781797 w 7788147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8147" h="24892">
                <a:moveTo>
                  <a:pt x="6350" y="6350"/>
                </a:moveTo>
                <a:lnTo>
                  <a:pt x="778179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415797" y="5887212"/>
            <a:ext cx="7802879" cy="54864"/>
          </a:xfrm>
          <a:custGeom>
            <a:avLst/>
            <a:gdLst>
              <a:gd name="connsiteX0" fmla="*/ 13716 w 7802879"/>
              <a:gd name="connsiteY0" fmla="*/ 13715 h 54864"/>
              <a:gd name="connsiteX1" fmla="*/ 7789163 w 7802879"/>
              <a:gd name="connsiteY1" fmla="*/ 13715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02879" h="54864">
                <a:moveTo>
                  <a:pt x="13716" y="13715"/>
                </a:moveTo>
                <a:lnTo>
                  <a:pt x="7789163" y="1371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415795" y="3607309"/>
            <a:ext cx="54864" cy="2307337"/>
          </a:xfrm>
          <a:custGeom>
            <a:avLst/>
            <a:gdLst>
              <a:gd name="connsiteX0" fmla="*/ 13716 w 54864"/>
              <a:gd name="connsiteY0" fmla="*/ 13715 h 2307336"/>
              <a:gd name="connsiteX1" fmla="*/ 13716 w 54864"/>
              <a:gd name="connsiteY1" fmla="*/ 2293620 h 23073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2307336">
                <a:moveTo>
                  <a:pt x="13716" y="13715"/>
                </a:moveTo>
                <a:lnTo>
                  <a:pt x="13716" y="229362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142489" y="3614673"/>
            <a:ext cx="24892" cy="2292604"/>
          </a:xfrm>
          <a:custGeom>
            <a:avLst/>
            <a:gdLst>
              <a:gd name="connsiteX0" fmla="*/ 6350 w 24892"/>
              <a:gd name="connsiteY0" fmla="*/ 6350 h 2292604"/>
              <a:gd name="connsiteX1" fmla="*/ 6350 w 24892"/>
              <a:gd name="connsiteY1" fmla="*/ 2286254 h 22926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2292604">
                <a:moveTo>
                  <a:pt x="6350" y="6350"/>
                </a:moveTo>
                <a:lnTo>
                  <a:pt x="6350" y="228625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9191243" y="3607309"/>
            <a:ext cx="54864" cy="2307337"/>
          </a:xfrm>
          <a:custGeom>
            <a:avLst/>
            <a:gdLst>
              <a:gd name="connsiteX0" fmla="*/ 13716 w 54864"/>
              <a:gd name="connsiteY0" fmla="*/ 13715 h 2307336"/>
              <a:gd name="connsiteX1" fmla="*/ 13716 w 54864"/>
              <a:gd name="connsiteY1" fmla="*/ 2293620 h 23073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2307336">
                <a:moveTo>
                  <a:pt x="13716" y="13715"/>
                </a:moveTo>
                <a:lnTo>
                  <a:pt x="13716" y="229362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423163" y="4708907"/>
            <a:ext cx="7788147" cy="24892"/>
          </a:xfrm>
          <a:custGeom>
            <a:avLst/>
            <a:gdLst>
              <a:gd name="connsiteX0" fmla="*/ 6350 w 7788147"/>
              <a:gd name="connsiteY0" fmla="*/ 6350 h 24892"/>
              <a:gd name="connsiteX1" fmla="*/ 7781797 w 7788147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8147" h="24892">
                <a:moveTo>
                  <a:pt x="6350" y="6350"/>
                </a:moveTo>
                <a:lnTo>
                  <a:pt x="778179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423163" y="5105148"/>
            <a:ext cx="7788147" cy="24892"/>
          </a:xfrm>
          <a:custGeom>
            <a:avLst/>
            <a:gdLst>
              <a:gd name="connsiteX0" fmla="*/ 6350 w 7788147"/>
              <a:gd name="connsiteY0" fmla="*/ 6350 h 24892"/>
              <a:gd name="connsiteX1" fmla="*/ 7781797 w 7788147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8147" h="24892">
                <a:moveTo>
                  <a:pt x="6350" y="6350"/>
                </a:moveTo>
                <a:lnTo>
                  <a:pt x="778179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423163" y="5501387"/>
            <a:ext cx="7788147" cy="24892"/>
          </a:xfrm>
          <a:custGeom>
            <a:avLst/>
            <a:gdLst>
              <a:gd name="connsiteX0" fmla="*/ 6350 w 7788147"/>
              <a:gd name="connsiteY0" fmla="*/ 6350 h 24892"/>
              <a:gd name="connsiteX1" fmla="*/ 7781797 w 7788147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8147" h="24892">
                <a:moveTo>
                  <a:pt x="6350" y="6350"/>
                </a:moveTo>
                <a:lnTo>
                  <a:pt x="778179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43400" y="977900"/>
            <a:ext cx="1527738" cy="5711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du命令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384300" y="18161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727201" y="1714502"/>
            <a:ext cx="7511377" cy="102250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du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语法：du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[dir-name]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说明：该命令逐级进入指定目录的每一个子目录并显示该目录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占用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785099" y="2717802"/>
            <a:ext cx="1273115" cy="294461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dir-name，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235202" y="4102100"/>
            <a:ext cx="6874819" cy="180879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递归地显示指定目录中各文件及子孙目录中各文件占用的数据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块数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1024字节作为计数单位（-m,-b）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只给出占用的数据块总数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显示当前目录所有文件大小；对于硬链接文件，则计算多次。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511301" y="4102100"/>
            <a:ext cx="254622" cy="180879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-l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511302" y="2717802"/>
            <a:ext cx="5816719" cy="129916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  <a:tabLst>
                <a:tab pos="215835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文件系统数据块（1024字节）的情况。若没有给出</a:t>
            </a:r>
          </a:p>
          <a:p>
            <a:pPr>
              <a:lnSpc>
                <a:spcPts val="2100"/>
              </a:lnSpc>
              <a:tabLst>
                <a:tab pos="215835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则对当前目录进行统计。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1583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99390" y="3366516"/>
            <a:ext cx="8092439" cy="54864"/>
          </a:xfrm>
          <a:custGeom>
            <a:avLst/>
            <a:gdLst>
              <a:gd name="connsiteX0" fmla="*/ 13716 w 8092439"/>
              <a:gd name="connsiteY0" fmla="*/ 13715 h 54864"/>
              <a:gd name="connsiteX1" fmla="*/ 8078724 w 8092439"/>
              <a:gd name="connsiteY1" fmla="*/ 13715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92439" h="54864">
                <a:moveTo>
                  <a:pt x="13716" y="13715"/>
                </a:moveTo>
                <a:lnTo>
                  <a:pt x="8078724" y="1371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206753" y="3770123"/>
            <a:ext cx="8077707" cy="24892"/>
          </a:xfrm>
          <a:custGeom>
            <a:avLst/>
            <a:gdLst>
              <a:gd name="connsiteX0" fmla="*/ 6350 w 8077707"/>
              <a:gd name="connsiteY0" fmla="*/ 6350 h 24892"/>
              <a:gd name="connsiteX1" fmla="*/ 8071358 w 8077707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77707" h="24892">
                <a:moveTo>
                  <a:pt x="6350" y="6350"/>
                </a:moveTo>
                <a:lnTo>
                  <a:pt x="807135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199390" y="6844283"/>
            <a:ext cx="8092439" cy="54864"/>
          </a:xfrm>
          <a:custGeom>
            <a:avLst/>
            <a:gdLst>
              <a:gd name="connsiteX0" fmla="*/ 13716 w 8092439"/>
              <a:gd name="connsiteY0" fmla="*/ 13716 h 54864"/>
              <a:gd name="connsiteX1" fmla="*/ 8078724 w 8092439"/>
              <a:gd name="connsiteY1" fmla="*/ 13716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92439" h="54864">
                <a:moveTo>
                  <a:pt x="13716" y="13716"/>
                </a:moveTo>
                <a:lnTo>
                  <a:pt x="8078724" y="1371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199387" y="3366515"/>
            <a:ext cx="54864" cy="3505200"/>
          </a:xfrm>
          <a:custGeom>
            <a:avLst/>
            <a:gdLst>
              <a:gd name="connsiteX0" fmla="*/ 13716 w 54864"/>
              <a:gd name="connsiteY0" fmla="*/ 13715 h 3505200"/>
              <a:gd name="connsiteX1" fmla="*/ 13716 w 54864"/>
              <a:gd name="connsiteY1" fmla="*/ 3491483 h 3505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3505200">
                <a:moveTo>
                  <a:pt x="13716" y="13715"/>
                </a:moveTo>
                <a:lnTo>
                  <a:pt x="13716" y="3491483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575305" y="3373882"/>
            <a:ext cx="24892" cy="3490466"/>
          </a:xfrm>
          <a:custGeom>
            <a:avLst/>
            <a:gdLst>
              <a:gd name="connsiteX0" fmla="*/ 6350 w 24892"/>
              <a:gd name="connsiteY0" fmla="*/ 6350 h 3490467"/>
              <a:gd name="connsiteX1" fmla="*/ 6350 w 24892"/>
              <a:gd name="connsiteY1" fmla="*/ 3484117 h 34904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3490467">
                <a:moveTo>
                  <a:pt x="6350" y="6350"/>
                </a:moveTo>
                <a:lnTo>
                  <a:pt x="6350" y="348411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9264395" y="3366515"/>
            <a:ext cx="54864" cy="3505200"/>
          </a:xfrm>
          <a:custGeom>
            <a:avLst/>
            <a:gdLst>
              <a:gd name="connsiteX0" fmla="*/ 13716 w 54864"/>
              <a:gd name="connsiteY0" fmla="*/ 13715 h 3505200"/>
              <a:gd name="connsiteX1" fmla="*/ 13716 w 54864"/>
              <a:gd name="connsiteY1" fmla="*/ 3491483 h 3505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3505200">
                <a:moveTo>
                  <a:pt x="13716" y="13715"/>
                </a:moveTo>
                <a:lnTo>
                  <a:pt x="13716" y="3491483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206753" y="4166363"/>
            <a:ext cx="8077707" cy="24892"/>
          </a:xfrm>
          <a:custGeom>
            <a:avLst/>
            <a:gdLst>
              <a:gd name="connsiteX0" fmla="*/ 6350 w 8077707"/>
              <a:gd name="connsiteY0" fmla="*/ 6350 h 24892"/>
              <a:gd name="connsiteX1" fmla="*/ 8071358 w 8077707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77707" h="24892">
                <a:moveTo>
                  <a:pt x="6350" y="6350"/>
                </a:moveTo>
                <a:lnTo>
                  <a:pt x="807135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206753" y="4864355"/>
            <a:ext cx="8077707" cy="24892"/>
          </a:xfrm>
          <a:custGeom>
            <a:avLst/>
            <a:gdLst>
              <a:gd name="connsiteX0" fmla="*/ 6350 w 8077707"/>
              <a:gd name="connsiteY0" fmla="*/ 6350 h 24892"/>
              <a:gd name="connsiteX1" fmla="*/ 8071358 w 8077707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77707" h="24892">
                <a:moveTo>
                  <a:pt x="6350" y="6350"/>
                </a:moveTo>
                <a:lnTo>
                  <a:pt x="807135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206753" y="5260596"/>
            <a:ext cx="8077707" cy="24892"/>
          </a:xfrm>
          <a:custGeom>
            <a:avLst/>
            <a:gdLst>
              <a:gd name="connsiteX0" fmla="*/ 6350 w 8077707"/>
              <a:gd name="connsiteY0" fmla="*/ 6350 h 24892"/>
              <a:gd name="connsiteX1" fmla="*/ 8071358 w 8077707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77707" h="24892">
                <a:moveTo>
                  <a:pt x="6350" y="6350"/>
                </a:moveTo>
                <a:lnTo>
                  <a:pt x="807135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206753" y="5656836"/>
            <a:ext cx="8077707" cy="24892"/>
          </a:xfrm>
          <a:custGeom>
            <a:avLst/>
            <a:gdLst>
              <a:gd name="connsiteX0" fmla="*/ 6350 w 8077707"/>
              <a:gd name="connsiteY0" fmla="*/ 6350 h 24892"/>
              <a:gd name="connsiteX1" fmla="*/ 8071358 w 8077707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77707" h="24892">
                <a:moveTo>
                  <a:pt x="6350" y="6350"/>
                </a:moveTo>
                <a:lnTo>
                  <a:pt x="807135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206753" y="6354828"/>
            <a:ext cx="8077707" cy="24892"/>
          </a:xfrm>
          <a:custGeom>
            <a:avLst/>
            <a:gdLst>
              <a:gd name="connsiteX0" fmla="*/ 6350 w 8077707"/>
              <a:gd name="connsiteY0" fmla="*/ 6350 h 24892"/>
              <a:gd name="connsiteX1" fmla="*/ 8071358 w 8077707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77707" h="24892">
                <a:moveTo>
                  <a:pt x="6350" y="6350"/>
                </a:moveTo>
                <a:lnTo>
                  <a:pt x="807135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43400" y="977900"/>
            <a:ext cx="1527738" cy="5711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df命令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308101" y="18034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651001" y="1701801"/>
            <a:ext cx="7511377" cy="1575816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df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语法：df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说明：df命令可显示所有文件系统对i节点和磁盘块的使用情况，检</a:t>
            </a:r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查文件系统的磁盘空间占用情况。可以利用该命令来获取硬盘被占</a:t>
            </a:r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用了多少空间，目前还剩下多少空间等信息。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667002" y="6451602"/>
            <a:ext cx="3310098" cy="294461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人性化统计设备空间使用情况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295400" y="6451602"/>
            <a:ext cx="254622" cy="294461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-h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295402" y="5753101"/>
            <a:ext cx="7893311" cy="600239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  <a:tabLst>
                <a:tab pos="137118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[ext3]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列出不是某一指定类型文件系统的磁盘空间使用情况（与t</a:t>
            </a:r>
          </a:p>
          <a:p>
            <a:pPr>
              <a:lnSpc>
                <a:spcPts val="2399"/>
              </a:lnSpc>
              <a:tabLst>
                <a:tab pos="1371185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选项相反）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2667002" y="5346701"/>
            <a:ext cx="2036983" cy="294461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显示文件系统类型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295400" y="5346701"/>
            <a:ext cx="254622" cy="294461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-T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295400" y="4559300"/>
            <a:ext cx="6747508" cy="702165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  <a:tabLst>
                <a:tab pos="1371185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文件系统</a:t>
            </a:r>
            <a:r>
              <a:rPr lang="en-US" altLang="zh-CN" sz="2000" err="1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，</a:t>
            </a:r>
            <a:r>
              <a:rPr lang="en-US" altLang="zh-CN" sz="200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如/proc</a:t>
            </a:r>
            <a:r>
              <a:rPr lang="en-US" altLang="zh-CN" sz="2000" dirty="0" err="1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文件系统</a:t>
            </a:r>
            <a:endParaRPr lang="en-US" altLang="zh-CN" sz="20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37118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[ext3]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显示各指定类型的文件系统的磁盘空间使用情况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2667000" y="3467100"/>
            <a:ext cx="6365574" cy="1109868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选项说明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显示设备i节点数inode的使用情况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显示所有文件系统的磁盘使用情况，包括0块（block）的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295400" y="3467100"/>
            <a:ext cx="509246" cy="1109868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200400" y="977900"/>
            <a:ext cx="3819344" cy="5711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fdisk、free命令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08101" y="18542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51000" y="1752602"/>
            <a:ext cx="3564721" cy="1444768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fdisk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语法：fdisk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设备名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说明：分区、显示设备分区情况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例如：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651000" y="3238501"/>
            <a:ext cx="1018492" cy="702165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1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fdisk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l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fdisk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l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921000" y="3238500"/>
            <a:ext cx="1018492" cy="658482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/dev/hda</a:t>
            </a:r>
            <a:endParaRPr lang="en-US" altLang="zh-CN" sz="20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/dev/sda</a:t>
            </a:r>
            <a:endParaRPr lang="en-US" altLang="zh-CN" sz="20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308101" y="4114801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651002" y="4013200"/>
            <a:ext cx="3055475" cy="1444768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free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语法：free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[选项]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说明：显示内存的使用情况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free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84501" y="889000"/>
            <a:ext cx="4258003" cy="6730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</a:pP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ps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、</a:t>
            </a: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kill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、</a:t>
            </a: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killall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08101" y="1778001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51002" y="1676401"/>
            <a:ext cx="3946656" cy="116811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smtClean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ps/pstree</a:t>
            </a:r>
            <a:endParaRPr lang="en-US" altLang="zh-CN" sz="2300" dirty="0">
              <a:solidFill>
                <a:srgbClr val="333399"/>
              </a:solidFill>
              <a:latin typeface="黑体" pitchFamily="18" charset="0"/>
              <a:cs typeface="黑体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语法：ps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[选项]</a:t>
            </a:r>
          </a:p>
          <a:p>
            <a:pPr>
              <a:lnSpc>
                <a:spcPts val="2898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说明：显示linux系统所有启动进程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1" y="2870201"/>
            <a:ext cx="763869" cy="3381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1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ps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ef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953002" y="2882902"/>
            <a:ext cx="763869" cy="294461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pstree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08101" y="33782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651002" y="2870202"/>
            <a:ext cx="1655049" cy="774969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1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例如：ps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aux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kill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651001" y="3759200"/>
            <a:ext cx="2673541" cy="103706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语法：kill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PID</a:t>
            </a:r>
          </a:p>
          <a:p>
            <a:pPr>
              <a:lnSpc>
                <a:spcPts val="2898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说明：杀死某一进程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例如：kill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-9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11221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308101" y="4991101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651002" y="4889502"/>
            <a:ext cx="4328590" cy="153213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killall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语法：killall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i="1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servername</a:t>
            </a:r>
          </a:p>
          <a:p>
            <a:pPr>
              <a:lnSpc>
                <a:spcPts val="2898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说明：杀死所有符合servername的进程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例如：killall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httpd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11500" y="952500"/>
            <a:ext cx="3819344" cy="5711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mount命令（一）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60500" y="1790700"/>
            <a:ext cx="127311" cy="2522272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803402" y="1676401"/>
            <a:ext cx="6924973" cy="389336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  <a:tabLst>
                <a:tab pos="571328" algn="l"/>
              </a:tabLst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mount</a:t>
            </a:r>
          </a:p>
          <a:p>
            <a:pPr>
              <a:lnSpc>
                <a:spcPts val="2100"/>
              </a:lnSpc>
              <a:tabLst>
                <a:tab pos="571328" algn="l"/>
              </a:tabLst>
            </a:pP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语法：mount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设备名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安装目录</a:t>
            </a:r>
          </a:p>
          <a:p>
            <a:pPr>
              <a:lnSpc>
                <a:spcPts val="2100"/>
              </a:lnSpc>
              <a:tabLst>
                <a:tab pos="571328" algn="l"/>
              </a:tabLst>
            </a:pP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说明：将某个文件系统挂载到某个目录上。当这个命令执行成功后，</a:t>
            </a:r>
          </a:p>
          <a:p>
            <a:pPr>
              <a:lnSpc>
                <a:spcPts val="1700"/>
              </a:lnSpc>
              <a:tabLst>
                <a:tab pos="571328" algn="l"/>
              </a:tabLst>
            </a:pP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直到我们使用umnount将这个文件系统移除为止。</a:t>
            </a:r>
          </a:p>
          <a:p>
            <a:pPr>
              <a:lnSpc>
                <a:spcPts val="2100"/>
              </a:lnSpc>
              <a:tabLst>
                <a:tab pos="571328" algn="l"/>
              </a:tabLst>
            </a:pP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例如：</a:t>
            </a:r>
          </a:p>
          <a:p>
            <a:pPr>
              <a:lnSpc>
                <a:spcPts val="2100"/>
              </a:lnSpc>
              <a:tabLst>
                <a:tab pos="571328" algn="l"/>
              </a:tabLst>
            </a:pPr>
            <a:r>
              <a:rPr lang="en-US" altLang="zh-CN" dirty="0" smtClean="0"/>
              <a:t>	</a:t>
            </a:r>
            <a:r>
              <a:rPr lang="en-US" altLang="zh-CN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mount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/dev/cdrom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/media/cdrom</a:t>
            </a:r>
            <a:endParaRPr lang="en-US" altLang="zh-CN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  <a:p>
            <a:pPr>
              <a:lnSpc>
                <a:spcPts val="2100"/>
              </a:lnSpc>
              <a:tabLst>
                <a:tab pos="571328" algn="l"/>
              </a:tabLst>
            </a:pPr>
            <a:r>
              <a:rPr lang="en-US" altLang="zh-CN" dirty="0" smtClean="0"/>
              <a:t>	</a:t>
            </a:r>
            <a:r>
              <a:rPr lang="en-US" altLang="zh-CN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mount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/dev/sda1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/media/usb</a:t>
            </a:r>
            <a:endParaRPr lang="en-US" altLang="zh-CN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  <a:p>
            <a:pPr>
              <a:lnSpc>
                <a:spcPts val="2100"/>
              </a:lnSpc>
              <a:tabLst>
                <a:tab pos="571328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mount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loop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1.iso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/mnt/iso</a:t>
            </a:r>
            <a:endParaRPr lang="en-US" altLang="zh-CN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  <a:p>
            <a:pPr>
              <a:lnSpc>
                <a:spcPts val="2800"/>
              </a:lnSpc>
              <a:tabLst>
                <a:tab pos="571328" algn="l"/>
              </a:tabLst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umount</a:t>
            </a:r>
          </a:p>
          <a:p>
            <a:pPr>
              <a:lnSpc>
                <a:spcPts val="2100"/>
              </a:lnSpc>
              <a:tabLst>
                <a:tab pos="571328" algn="l"/>
              </a:tabLst>
            </a:pP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语法：umount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[设备名|安装目录]</a:t>
            </a:r>
          </a:p>
          <a:p>
            <a:pPr>
              <a:lnSpc>
                <a:spcPts val="2100"/>
              </a:lnSpc>
              <a:tabLst>
                <a:tab pos="571328" algn="l"/>
              </a:tabLst>
            </a:pP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说明：用于卸载已安装的某个文件系统。</a:t>
            </a:r>
          </a:p>
          <a:p>
            <a:pPr>
              <a:lnSpc>
                <a:spcPts val="2100"/>
              </a:lnSpc>
              <a:tabLst>
                <a:tab pos="571328" algn="l"/>
              </a:tabLst>
            </a:pPr>
            <a:r>
              <a:rPr lang="en-US" altLang="zh-CN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例如：</a:t>
            </a:r>
          </a:p>
          <a:p>
            <a:pPr>
              <a:lnSpc>
                <a:spcPts val="2100"/>
              </a:lnSpc>
              <a:tabLst>
                <a:tab pos="571328" algn="l"/>
              </a:tabLst>
            </a:pPr>
            <a:r>
              <a:rPr lang="en-US" altLang="zh-CN" dirty="0" smtClean="0"/>
              <a:t>	</a:t>
            </a:r>
            <a:r>
              <a:rPr lang="en-US" altLang="zh-CN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mount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/dev/cdrom</a:t>
            </a:r>
            <a:endParaRPr lang="en-US" altLang="zh-CN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  <a:p>
            <a:pPr>
              <a:lnSpc>
                <a:spcPts val="2100"/>
              </a:lnSpc>
              <a:tabLst>
                <a:tab pos="571328" algn="l"/>
              </a:tabLst>
            </a:pPr>
            <a:r>
              <a:rPr lang="en-US" altLang="zh-CN" dirty="0" smtClean="0"/>
              <a:t>	</a:t>
            </a:r>
            <a:r>
              <a:rPr lang="en-US" altLang="zh-CN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mount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/media/cdrom</a:t>
            </a:r>
            <a:endParaRPr lang="en-US" altLang="zh-CN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200400" y="977900"/>
            <a:ext cx="3819344" cy="5711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mount命令（二）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22400" y="1790701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65303" y="1676400"/>
            <a:ext cx="6492885" cy="658482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mount参数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-t&lt;文件系统类型&gt;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指定设备的文件系统类型，常见的有：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336802" y="2349502"/>
            <a:ext cx="891180" cy="243490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ext3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msdos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vfat</a:t>
            </a:r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nfs</a:t>
            </a:r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iso9660</a:t>
            </a:r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ntfs</a:t>
            </a:r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hpfs</a:t>
            </a:r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auto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165602" y="2349502"/>
            <a:ext cx="3182787" cy="243490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linux目前常用的文件系统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MS-DOS的fat，就是fat16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windows98常用的fat32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网络文件系统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CD-ROM光盘标准文件系统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windows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2000的文件系统</a:t>
            </a:r>
          </a:p>
          <a:p>
            <a:pPr>
              <a:lnSpc>
                <a:spcPts val="2399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OS/2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文件系统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自动检测文件系统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422400" y="4889501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65299" y="4787899"/>
            <a:ext cx="7002132" cy="9060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mount选项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-o&lt;选项&gt;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指定挂载文件系统时的选项</a:t>
            </a:r>
            <a:r>
              <a:rPr lang="en-US" altLang="zh-CN" sz="2000" err="1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。</a:t>
            </a:r>
            <a:r>
              <a:rPr lang="en-US" altLang="zh-CN" sz="200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与/etc/fstab</a:t>
            </a:r>
            <a:r>
              <a:rPr lang="en-US" altLang="zh-CN" sz="2000" dirty="0" err="1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中相同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。</a:t>
            </a:r>
          </a:p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常用的如下：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336802" y="5702301"/>
            <a:ext cx="1655049" cy="1459329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codepage=XXX</a:t>
            </a:r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iocharset=XXX</a:t>
            </a:r>
          </a:p>
          <a:p>
            <a:pPr>
              <a:lnSpc>
                <a:spcPts val="23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ro/rw</a:t>
            </a:r>
            <a:endParaRPr lang="en-US" altLang="zh-CN" sz="20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nouser</a:t>
            </a:r>
          </a:p>
          <a:p>
            <a:pPr>
              <a:lnSpc>
                <a:spcPts val="23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user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165602" y="5702301"/>
            <a:ext cx="3016575" cy="1459329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  <a:tabLst>
                <a:tab pos="88873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代码页</a:t>
            </a:r>
          </a:p>
          <a:p>
            <a:pPr>
              <a:lnSpc>
                <a:spcPts val="2399"/>
              </a:lnSpc>
              <a:tabLst>
                <a:tab pos="88873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字符集(XXX=utf8,gb2312)</a:t>
            </a:r>
          </a:p>
          <a:p>
            <a:pPr>
              <a:lnSpc>
                <a:spcPts val="2399"/>
              </a:lnSpc>
              <a:tabLst>
                <a:tab pos="88873" algn="l"/>
              </a:tabLst>
            </a:pPr>
            <a:r>
              <a:rPr lang="en-US" altLang="zh-CN" sz="200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以只读方式/读写方式挂载</a:t>
            </a:r>
            <a:endParaRPr lang="en-US" altLang="zh-CN" sz="20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  <a:p>
            <a:pPr>
              <a:lnSpc>
                <a:spcPts val="1900"/>
              </a:lnSpc>
              <a:tabLst>
                <a:tab pos="88873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使一般用户无法挂载</a:t>
            </a:r>
          </a:p>
          <a:p>
            <a:pPr>
              <a:lnSpc>
                <a:spcPts val="2399"/>
              </a:lnSpc>
              <a:tabLst>
                <a:tab pos="88873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可以让一般用户挂载设备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415797" y="3089148"/>
            <a:ext cx="7802879" cy="54864"/>
          </a:xfrm>
          <a:custGeom>
            <a:avLst/>
            <a:gdLst>
              <a:gd name="connsiteX0" fmla="*/ 13716 w 7802879"/>
              <a:gd name="connsiteY0" fmla="*/ 13716 h 54864"/>
              <a:gd name="connsiteX1" fmla="*/ 7789163 w 7802879"/>
              <a:gd name="connsiteY1" fmla="*/ 13716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02879" h="54864">
                <a:moveTo>
                  <a:pt x="13716" y="13716"/>
                </a:moveTo>
                <a:lnTo>
                  <a:pt x="7789163" y="1371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423163" y="3489705"/>
            <a:ext cx="7788147" cy="24892"/>
          </a:xfrm>
          <a:custGeom>
            <a:avLst/>
            <a:gdLst>
              <a:gd name="connsiteX0" fmla="*/ 6350 w 7788147"/>
              <a:gd name="connsiteY0" fmla="*/ 6350 h 24892"/>
              <a:gd name="connsiteX1" fmla="*/ 7781797 w 7788147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8147" h="24892">
                <a:moveTo>
                  <a:pt x="6350" y="6350"/>
                </a:moveTo>
                <a:lnTo>
                  <a:pt x="778179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423163" y="7049769"/>
            <a:ext cx="7788147" cy="24892"/>
          </a:xfrm>
          <a:custGeom>
            <a:avLst/>
            <a:gdLst>
              <a:gd name="connsiteX0" fmla="*/ 6350 w 7788147"/>
              <a:gd name="connsiteY0" fmla="*/ 6350 h 24892"/>
              <a:gd name="connsiteX1" fmla="*/ 7781797 w 7788147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8147" h="24892">
                <a:moveTo>
                  <a:pt x="6350" y="6350"/>
                </a:moveTo>
                <a:lnTo>
                  <a:pt x="778179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319273" y="3096516"/>
            <a:ext cx="24892" cy="3569715"/>
          </a:xfrm>
          <a:custGeom>
            <a:avLst/>
            <a:gdLst>
              <a:gd name="connsiteX0" fmla="*/ 6350 w 24892"/>
              <a:gd name="connsiteY0" fmla="*/ 6350 h 3569715"/>
              <a:gd name="connsiteX1" fmla="*/ 6350 w 24892"/>
              <a:gd name="connsiteY1" fmla="*/ 3563366 h 35697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3569715">
                <a:moveTo>
                  <a:pt x="6350" y="6350"/>
                </a:moveTo>
                <a:lnTo>
                  <a:pt x="6350" y="3563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423163" y="3885946"/>
            <a:ext cx="7788147" cy="24892"/>
          </a:xfrm>
          <a:custGeom>
            <a:avLst/>
            <a:gdLst>
              <a:gd name="connsiteX0" fmla="*/ 6350 w 7788147"/>
              <a:gd name="connsiteY0" fmla="*/ 6350 h 24892"/>
              <a:gd name="connsiteX1" fmla="*/ 7781797 w 7788147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8147" h="24892">
                <a:moveTo>
                  <a:pt x="6350" y="6350"/>
                </a:moveTo>
                <a:lnTo>
                  <a:pt x="778179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423163" y="4282185"/>
            <a:ext cx="7788147" cy="24892"/>
          </a:xfrm>
          <a:custGeom>
            <a:avLst/>
            <a:gdLst>
              <a:gd name="connsiteX0" fmla="*/ 6350 w 7788147"/>
              <a:gd name="connsiteY0" fmla="*/ 6350 h 24892"/>
              <a:gd name="connsiteX1" fmla="*/ 7781797 w 7788147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8147" h="24892">
                <a:moveTo>
                  <a:pt x="6350" y="6350"/>
                </a:moveTo>
                <a:lnTo>
                  <a:pt x="778179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423163" y="4675380"/>
            <a:ext cx="7788147" cy="24892"/>
          </a:xfrm>
          <a:custGeom>
            <a:avLst/>
            <a:gdLst>
              <a:gd name="connsiteX0" fmla="*/ 6350 w 7788147"/>
              <a:gd name="connsiteY0" fmla="*/ 6350 h 24892"/>
              <a:gd name="connsiteX1" fmla="*/ 7781797 w 7788147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8147" h="24892">
                <a:moveTo>
                  <a:pt x="6350" y="6350"/>
                </a:moveTo>
                <a:lnTo>
                  <a:pt x="778179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423163" y="5071617"/>
            <a:ext cx="7788147" cy="24892"/>
          </a:xfrm>
          <a:custGeom>
            <a:avLst/>
            <a:gdLst>
              <a:gd name="connsiteX0" fmla="*/ 6350 w 7788147"/>
              <a:gd name="connsiteY0" fmla="*/ 6350 h 24892"/>
              <a:gd name="connsiteX1" fmla="*/ 7781797 w 7788147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8147" h="24892">
                <a:moveTo>
                  <a:pt x="6350" y="6350"/>
                </a:moveTo>
                <a:lnTo>
                  <a:pt x="778179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423163" y="5467858"/>
            <a:ext cx="7788147" cy="24892"/>
          </a:xfrm>
          <a:custGeom>
            <a:avLst/>
            <a:gdLst>
              <a:gd name="connsiteX0" fmla="*/ 6350 w 7788147"/>
              <a:gd name="connsiteY0" fmla="*/ 6350 h 24892"/>
              <a:gd name="connsiteX1" fmla="*/ 7781797 w 7788147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8147" h="24892">
                <a:moveTo>
                  <a:pt x="6350" y="6350"/>
                </a:moveTo>
                <a:lnTo>
                  <a:pt x="778179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423163" y="5861052"/>
            <a:ext cx="7788147" cy="24892"/>
          </a:xfrm>
          <a:custGeom>
            <a:avLst/>
            <a:gdLst>
              <a:gd name="connsiteX0" fmla="*/ 6350 w 7788147"/>
              <a:gd name="connsiteY0" fmla="*/ 6350 h 24892"/>
              <a:gd name="connsiteX1" fmla="*/ 7781797 w 7788147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8147" h="24892">
                <a:moveTo>
                  <a:pt x="6350" y="6350"/>
                </a:moveTo>
                <a:lnTo>
                  <a:pt x="778179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423163" y="6257292"/>
            <a:ext cx="7788147" cy="24892"/>
          </a:xfrm>
          <a:custGeom>
            <a:avLst/>
            <a:gdLst>
              <a:gd name="connsiteX0" fmla="*/ 6350 w 7788147"/>
              <a:gd name="connsiteY0" fmla="*/ 6350 h 24892"/>
              <a:gd name="connsiteX1" fmla="*/ 7781797 w 7788147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8147" h="24892">
                <a:moveTo>
                  <a:pt x="6350" y="6350"/>
                </a:moveTo>
                <a:lnTo>
                  <a:pt x="778179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423163" y="6653532"/>
            <a:ext cx="7788147" cy="24892"/>
          </a:xfrm>
          <a:custGeom>
            <a:avLst/>
            <a:gdLst>
              <a:gd name="connsiteX0" fmla="*/ 6350 w 7788147"/>
              <a:gd name="connsiteY0" fmla="*/ 6350 h 24892"/>
              <a:gd name="connsiteX1" fmla="*/ 7781797 w 7788147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8147" h="24892">
                <a:moveTo>
                  <a:pt x="6350" y="6350"/>
                </a:moveTo>
                <a:lnTo>
                  <a:pt x="778179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415795" y="6646164"/>
            <a:ext cx="54864" cy="423672"/>
          </a:xfrm>
          <a:custGeom>
            <a:avLst/>
            <a:gdLst>
              <a:gd name="connsiteX0" fmla="*/ 13716 w 54864"/>
              <a:gd name="connsiteY0" fmla="*/ 13716 h 423672"/>
              <a:gd name="connsiteX1" fmla="*/ 13716 w 54864"/>
              <a:gd name="connsiteY1" fmla="*/ 409955 h 423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423672">
                <a:moveTo>
                  <a:pt x="13716" y="13716"/>
                </a:moveTo>
                <a:lnTo>
                  <a:pt x="13716" y="40995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415795" y="3089150"/>
            <a:ext cx="54864" cy="3584447"/>
          </a:xfrm>
          <a:custGeom>
            <a:avLst/>
            <a:gdLst>
              <a:gd name="connsiteX0" fmla="*/ 13716 w 54864"/>
              <a:gd name="connsiteY0" fmla="*/ 13716 h 3584447"/>
              <a:gd name="connsiteX1" fmla="*/ 13716 w 54864"/>
              <a:gd name="connsiteY1" fmla="*/ 3570732 h 35844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3584447">
                <a:moveTo>
                  <a:pt x="13716" y="13716"/>
                </a:moveTo>
                <a:lnTo>
                  <a:pt x="13716" y="3570732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319273" y="6653530"/>
            <a:ext cx="24892" cy="408940"/>
          </a:xfrm>
          <a:custGeom>
            <a:avLst/>
            <a:gdLst>
              <a:gd name="connsiteX0" fmla="*/ 6350 w 24892"/>
              <a:gd name="connsiteY0" fmla="*/ 6350 h 408940"/>
              <a:gd name="connsiteX1" fmla="*/ 6350 w 24892"/>
              <a:gd name="connsiteY1" fmla="*/ 402589 h 408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408940">
                <a:moveTo>
                  <a:pt x="6350" y="6350"/>
                </a:moveTo>
                <a:lnTo>
                  <a:pt x="6350" y="40258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9191243" y="6646164"/>
            <a:ext cx="54864" cy="423672"/>
          </a:xfrm>
          <a:custGeom>
            <a:avLst/>
            <a:gdLst>
              <a:gd name="connsiteX0" fmla="*/ 13716 w 54864"/>
              <a:gd name="connsiteY0" fmla="*/ 13716 h 423672"/>
              <a:gd name="connsiteX1" fmla="*/ 13716 w 54864"/>
              <a:gd name="connsiteY1" fmla="*/ 409955 h 423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423672">
                <a:moveTo>
                  <a:pt x="13716" y="13716"/>
                </a:moveTo>
                <a:lnTo>
                  <a:pt x="13716" y="40995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9191243" y="3089150"/>
            <a:ext cx="54864" cy="3584447"/>
          </a:xfrm>
          <a:custGeom>
            <a:avLst/>
            <a:gdLst>
              <a:gd name="connsiteX0" fmla="*/ 13716 w 54864"/>
              <a:gd name="connsiteY0" fmla="*/ 13716 h 3584447"/>
              <a:gd name="connsiteX1" fmla="*/ 13716 w 54864"/>
              <a:gd name="connsiteY1" fmla="*/ 3570732 h 35844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3584447">
                <a:moveTo>
                  <a:pt x="13716" y="13716"/>
                </a:moveTo>
                <a:lnTo>
                  <a:pt x="13716" y="3570732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216401" y="977900"/>
            <a:ext cx="1782361" cy="5711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tar命令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308101" y="18034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651001" y="1701800"/>
            <a:ext cx="7511377" cy="129916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tar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语法：tar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[tar文件]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[文件或目录]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说明：从一个打包介质中拷贝文件或恢复文件。如果是目录,则整个</a:t>
            </a:r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子目录都一起操作，参数不需在文件之前。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2413002" y="3187702"/>
            <a:ext cx="5729016" cy="392011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选项说明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建立新的归档文件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显示归档文件内容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只追加比归档文件中的文件更新的文件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从归档文件中解开文件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处理时显示文件名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在进行归档或解包时，采用gzip进行压缩和解压缩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在进行归档或解包时，采用bzip2进行压缩和解压缩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向归档文件末尾追加文件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将归档文件和系统文件进行比较。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511302" y="3187702"/>
            <a:ext cx="509246" cy="392011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-u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-v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-z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-j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632204" y="3802380"/>
            <a:ext cx="6266688" cy="54864"/>
          </a:xfrm>
          <a:custGeom>
            <a:avLst/>
            <a:gdLst>
              <a:gd name="connsiteX0" fmla="*/ 13716 w 6266688"/>
              <a:gd name="connsiteY0" fmla="*/ 13715 h 54864"/>
              <a:gd name="connsiteX1" fmla="*/ 6252972 w 6266688"/>
              <a:gd name="connsiteY1" fmla="*/ 13715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66688" h="54864">
                <a:moveTo>
                  <a:pt x="13716" y="13715"/>
                </a:moveTo>
                <a:lnTo>
                  <a:pt x="6252972" y="1371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39570" y="4385817"/>
            <a:ext cx="6251955" cy="24892"/>
          </a:xfrm>
          <a:custGeom>
            <a:avLst/>
            <a:gdLst>
              <a:gd name="connsiteX0" fmla="*/ 6350 w 6251955"/>
              <a:gd name="connsiteY0" fmla="*/ 6350 h 24892"/>
              <a:gd name="connsiteX1" fmla="*/ 6245605 w 6251955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51955" h="24892">
                <a:moveTo>
                  <a:pt x="6350" y="6350"/>
                </a:moveTo>
                <a:lnTo>
                  <a:pt x="624560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639570" y="4803394"/>
            <a:ext cx="6251955" cy="24892"/>
          </a:xfrm>
          <a:custGeom>
            <a:avLst/>
            <a:gdLst>
              <a:gd name="connsiteX0" fmla="*/ 6350 w 6251955"/>
              <a:gd name="connsiteY0" fmla="*/ 6350 h 24892"/>
              <a:gd name="connsiteX1" fmla="*/ 6245605 w 6251955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51955" h="24892">
                <a:moveTo>
                  <a:pt x="6350" y="6350"/>
                </a:moveTo>
                <a:lnTo>
                  <a:pt x="624560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639570" y="5224019"/>
            <a:ext cx="6251955" cy="24892"/>
          </a:xfrm>
          <a:custGeom>
            <a:avLst/>
            <a:gdLst>
              <a:gd name="connsiteX0" fmla="*/ 6350 w 6251955"/>
              <a:gd name="connsiteY0" fmla="*/ 6350 h 24892"/>
              <a:gd name="connsiteX1" fmla="*/ 6245605 w 6251955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51955" h="24892">
                <a:moveTo>
                  <a:pt x="6350" y="6350"/>
                </a:moveTo>
                <a:lnTo>
                  <a:pt x="624560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632204" y="5609844"/>
            <a:ext cx="6266688" cy="54864"/>
          </a:xfrm>
          <a:custGeom>
            <a:avLst/>
            <a:gdLst>
              <a:gd name="connsiteX0" fmla="*/ 13716 w 6266688"/>
              <a:gd name="connsiteY0" fmla="*/ 13715 h 54864"/>
              <a:gd name="connsiteX1" fmla="*/ 6252972 w 6266688"/>
              <a:gd name="connsiteY1" fmla="*/ 13715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66688" h="54864">
                <a:moveTo>
                  <a:pt x="13716" y="13715"/>
                </a:moveTo>
                <a:lnTo>
                  <a:pt x="6252972" y="1371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632204" y="3802380"/>
            <a:ext cx="54864" cy="1834896"/>
          </a:xfrm>
          <a:custGeom>
            <a:avLst/>
            <a:gdLst>
              <a:gd name="connsiteX0" fmla="*/ 13716 w 54864"/>
              <a:gd name="connsiteY0" fmla="*/ 13715 h 1834896"/>
              <a:gd name="connsiteX1" fmla="*/ 13716 w 54864"/>
              <a:gd name="connsiteY1" fmla="*/ 1821179 h 18348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1834896">
                <a:moveTo>
                  <a:pt x="13716" y="13715"/>
                </a:moveTo>
                <a:lnTo>
                  <a:pt x="13716" y="1821179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331466" y="3809746"/>
            <a:ext cx="24892" cy="1820164"/>
          </a:xfrm>
          <a:custGeom>
            <a:avLst/>
            <a:gdLst>
              <a:gd name="connsiteX0" fmla="*/ 6350 w 24892"/>
              <a:gd name="connsiteY0" fmla="*/ 6350 h 1820164"/>
              <a:gd name="connsiteX1" fmla="*/ 6350 w 24892"/>
              <a:gd name="connsiteY1" fmla="*/ 1813813 h 1820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1820164">
                <a:moveTo>
                  <a:pt x="6350" y="6350"/>
                </a:moveTo>
                <a:lnTo>
                  <a:pt x="6350" y="18138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871459" y="3802380"/>
            <a:ext cx="54864" cy="1834896"/>
          </a:xfrm>
          <a:custGeom>
            <a:avLst/>
            <a:gdLst>
              <a:gd name="connsiteX0" fmla="*/ 13716 w 54864"/>
              <a:gd name="connsiteY0" fmla="*/ 13715 h 1834896"/>
              <a:gd name="connsiteX1" fmla="*/ 13716 w 54864"/>
              <a:gd name="connsiteY1" fmla="*/ 1821179 h 18348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1834896">
                <a:moveTo>
                  <a:pt x="13716" y="13715"/>
                </a:moveTo>
                <a:lnTo>
                  <a:pt x="13716" y="1821179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62301" y="889000"/>
            <a:ext cx="3907754" cy="6730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</a:pP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gzip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、</a:t>
            </a: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gunzip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511300" y="1790700"/>
            <a:ext cx="127311" cy="129916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425701" y="4470401"/>
            <a:ext cx="2291607" cy="1153551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显示压缩的比率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查看压缩文件的信息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解压缩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727200" y="4470401"/>
            <a:ext cx="254622" cy="1153551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-v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-d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727200" y="1676400"/>
            <a:ext cx="3436702" cy="2522272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  <a:tabLst>
                <a:tab pos="126960" algn="l"/>
              </a:tabLst>
            </a:pPr>
            <a:r>
              <a:rPr lang="en-US" altLang="zh-CN" dirty="0" smtClean="0"/>
              <a:t>	</a:t>
            </a: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gzip</a:t>
            </a:r>
          </a:p>
          <a:p>
            <a:pPr>
              <a:lnSpc>
                <a:spcPts val="2700"/>
              </a:lnSpc>
              <a:tabLst>
                <a:tab pos="12696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语法：gzip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文件</a:t>
            </a:r>
          </a:p>
          <a:p>
            <a:pPr>
              <a:lnSpc>
                <a:spcPts val="2399"/>
              </a:lnSpc>
              <a:tabLst>
                <a:tab pos="12696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说明：压缩或解压缩文件</a:t>
            </a:r>
          </a:p>
          <a:p>
            <a:pPr>
              <a:lnSpc>
                <a:spcPts val="2800"/>
              </a:lnSpc>
              <a:tabLst>
                <a:tab pos="126960" algn="l"/>
              </a:tabLst>
            </a:pPr>
            <a:r>
              <a:rPr lang="en-US" altLang="zh-CN" dirty="0" smtClean="0"/>
              <a:t>	</a:t>
            </a: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gunzip</a:t>
            </a:r>
          </a:p>
          <a:p>
            <a:pPr>
              <a:lnSpc>
                <a:spcPts val="2800"/>
              </a:lnSpc>
              <a:tabLst>
                <a:tab pos="12696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说明：解压缩.gz文件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  <a:tabLst>
                <a:tab pos="126960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03400" y="914401"/>
            <a:ext cx="6730999" cy="918187"/>
          </a:xfrm>
          <a:prstGeom prst="rect">
            <a:avLst/>
          </a:prstGeom>
          <a:noFill/>
        </p:spPr>
        <p:txBody>
          <a:bodyPr wrap="square" lIns="0" tIns="0" rIns="0" bIns="45707" rtlCol="0">
            <a:spAutoFit/>
          </a:bodyPr>
          <a:lstStyle/>
          <a:p>
            <a:pPr>
              <a:lnSpc>
                <a:spcPts val="4798"/>
              </a:lnSpc>
              <a:tabLst>
                <a:tab pos="114264" algn="l"/>
                <a:tab pos="1828248" algn="l"/>
              </a:tabLst>
            </a:pPr>
            <a:r>
              <a:rPr lang="en-US" altLang="zh-CN" dirty="0" smtClean="0"/>
              <a:t>		</a:t>
            </a:r>
            <a:r>
              <a:rPr lang="zh-CN" altLang="en-US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一些基本</a:t>
            </a:r>
            <a:r>
              <a:rPr lang="zh-CN" altLang="en-US" sz="4000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概念（三）</a:t>
            </a:r>
            <a:endParaRPr lang="en-US" altLang="zh-CN" sz="4000" dirty="0">
              <a:solidFill>
                <a:srgbClr val="333399"/>
              </a:solidFill>
              <a:latin typeface="Tahoma" pitchFamily="18" charset="0"/>
              <a:cs typeface="Tahoma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12" name="TextBox 1"/>
          <p:cNvSpPr txBox="1"/>
          <p:nvPr/>
        </p:nvSpPr>
        <p:spPr>
          <a:xfrm>
            <a:off x="1442465" y="1832587"/>
            <a:ext cx="8420100" cy="34111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Linux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文件系统结构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2465" y="2173706"/>
            <a:ext cx="8407762" cy="46080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62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819400" y="977900"/>
            <a:ext cx="4583214" cy="5711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bzip2、bunzip2命令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47800" y="18542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90700" y="1752602"/>
            <a:ext cx="6747508" cy="1444768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bzip2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语法：bzip2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[options]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[files]</a:t>
            </a:r>
          </a:p>
          <a:p>
            <a:pPr>
              <a:lnSpc>
                <a:spcPts val="2898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说明：压缩解压缩文件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bzip2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test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把test文件压缩成test.bz2替代原来的test文件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90702" y="3238501"/>
            <a:ext cx="1655049" cy="3381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1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bzip2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test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822699" y="3238502"/>
            <a:ext cx="2291607" cy="294461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保留原来的文件test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790701" y="3594100"/>
            <a:ext cx="5219771" cy="702165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1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bzip2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test.bz2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解压缩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bzip2recover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test.bz2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修复损坏的.bz2文件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447800" y="44831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790700" y="4368800"/>
            <a:ext cx="2546229" cy="716726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bunzip2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说明：解压缩.bz2文件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632204" y="3512820"/>
            <a:ext cx="6367272" cy="54864"/>
          </a:xfrm>
          <a:custGeom>
            <a:avLst/>
            <a:gdLst>
              <a:gd name="connsiteX0" fmla="*/ 13716 w 6367272"/>
              <a:gd name="connsiteY0" fmla="*/ 13715 h 54864"/>
              <a:gd name="connsiteX1" fmla="*/ 6353555 w 6367272"/>
              <a:gd name="connsiteY1" fmla="*/ 13715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367272" h="54864">
                <a:moveTo>
                  <a:pt x="13716" y="13715"/>
                </a:moveTo>
                <a:lnTo>
                  <a:pt x="6353555" y="1371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39572" y="3913378"/>
            <a:ext cx="6352540" cy="24892"/>
          </a:xfrm>
          <a:custGeom>
            <a:avLst/>
            <a:gdLst>
              <a:gd name="connsiteX0" fmla="*/ 6350 w 6352540"/>
              <a:gd name="connsiteY0" fmla="*/ 6350 h 24892"/>
              <a:gd name="connsiteX1" fmla="*/ 6346189 w 635254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352540" h="24892">
                <a:moveTo>
                  <a:pt x="6350" y="6350"/>
                </a:moveTo>
                <a:lnTo>
                  <a:pt x="634618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639572" y="4309617"/>
            <a:ext cx="6352540" cy="24892"/>
          </a:xfrm>
          <a:custGeom>
            <a:avLst/>
            <a:gdLst>
              <a:gd name="connsiteX0" fmla="*/ 6350 w 6352540"/>
              <a:gd name="connsiteY0" fmla="*/ 6350 h 24892"/>
              <a:gd name="connsiteX1" fmla="*/ 6346189 w 635254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352540" h="24892">
                <a:moveTo>
                  <a:pt x="6350" y="6350"/>
                </a:moveTo>
                <a:lnTo>
                  <a:pt x="634618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639572" y="4705858"/>
            <a:ext cx="6352540" cy="24892"/>
          </a:xfrm>
          <a:custGeom>
            <a:avLst/>
            <a:gdLst>
              <a:gd name="connsiteX0" fmla="*/ 6350 w 6352540"/>
              <a:gd name="connsiteY0" fmla="*/ 6350 h 24892"/>
              <a:gd name="connsiteX1" fmla="*/ 6346189 w 635254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352540" h="24892">
                <a:moveTo>
                  <a:pt x="6350" y="6350"/>
                </a:moveTo>
                <a:lnTo>
                  <a:pt x="634618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632204" y="5091683"/>
            <a:ext cx="6367272" cy="54864"/>
          </a:xfrm>
          <a:custGeom>
            <a:avLst/>
            <a:gdLst>
              <a:gd name="connsiteX0" fmla="*/ 13716 w 6367272"/>
              <a:gd name="connsiteY0" fmla="*/ 13715 h 54864"/>
              <a:gd name="connsiteX1" fmla="*/ 6353555 w 6367272"/>
              <a:gd name="connsiteY1" fmla="*/ 13715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367272" h="54864">
                <a:moveTo>
                  <a:pt x="13716" y="13715"/>
                </a:moveTo>
                <a:lnTo>
                  <a:pt x="6353555" y="1371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632204" y="3512820"/>
            <a:ext cx="54864" cy="1606296"/>
          </a:xfrm>
          <a:custGeom>
            <a:avLst/>
            <a:gdLst>
              <a:gd name="connsiteX0" fmla="*/ 13716 w 54864"/>
              <a:gd name="connsiteY0" fmla="*/ 13715 h 1606296"/>
              <a:gd name="connsiteX1" fmla="*/ 13716 w 54864"/>
              <a:gd name="connsiteY1" fmla="*/ 1592579 h 16062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1606296">
                <a:moveTo>
                  <a:pt x="13716" y="13715"/>
                </a:moveTo>
                <a:lnTo>
                  <a:pt x="13716" y="1592579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846577" y="3520187"/>
            <a:ext cx="24892" cy="1591563"/>
          </a:xfrm>
          <a:custGeom>
            <a:avLst/>
            <a:gdLst>
              <a:gd name="connsiteX0" fmla="*/ 6350 w 24892"/>
              <a:gd name="connsiteY0" fmla="*/ 6350 h 1591563"/>
              <a:gd name="connsiteX1" fmla="*/ 6350 w 24892"/>
              <a:gd name="connsiteY1" fmla="*/ 1585214 h 15915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1591563">
                <a:moveTo>
                  <a:pt x="6350" y="6350"/>
                </a:moveTo>
                <a:lnTo>
                  <a:pt x="6350" y="158521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972043" y="3512820"/>
            <a:ext cx="54864" cy="1606296"/>
          </a:xfrm>
          <a:custGeom>
            <a:avLst/>
            <a:gdLst>
              <a:gd name="connsiteX0" fmla="*/ 13716 w 54864"/>
              <a:gd name="connsiteY0" fmla="*/ 13715 h 1606296"/>
              <a:gd name="connsiteX1" fmla="*/ 13716 w 54864"/>
              <a:gd name="connsiteY1" fmla="*/ 1592579 h 16062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1606296">
                <a:moveTo>
                  <a:pt x="13716" y="13715"/>
                </a:moveTo>
                <a:lnTo>
                  <a:pt x="13716" y="1592579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057401" y="977900"/>
            <a:ext cx="6110951" cy="5711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compress、uncompress命令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447800" y="1854202"/>
            <a:ext cx="127311" cy="23621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300" dirty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n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790700" y="1752602"/>
            <a:ext cx="4362540" cy="153213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  <a:tabLst>
                <a:tab pos="799859" algn="l"/>
              </a:tabLst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compress、uncompress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99859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语法：compress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文件</a:t>
            </a:r>
          </a:p>
          <a:p>
            <a:pPr>
              <a:lnSpc>
                <a:spcPts val="2898"/>
              </a:lnSpc>
              <a:tabLst>
                <a:tab pos="799859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uncompress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[参数选项]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文件.Z</a:t>
            </a:r>
          </a:p>
          <a:p>
            <a:pPr>
              <a:lnSpc>
                <a:spcPts val="2800"/>
              </a:lnSpc>
              <a:tabLst>
                <a:tab pos="799859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说明：压缩或解压缩文件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946400" y="3606800"/>
            <a:ext cx="3564721" cy="1503012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选项说明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指定文件名，一般使用时可省略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显示压缩过程信息及压缩比率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N的范围时9～16，控制压缩比率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727200" y="3606800"/>
            <a:ext cx="509246" cy="1503012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选项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-v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03400" y="914401"/>
            <a:ext cx="6730999" cy="918187"/>
          </a:xfrm>
          <a:prstGeom prst="rect">
            <a:avLst/>
          </a:prstGeom>
          <a:noFill/>
        </p:spPr>
        <p:txBody>
          <a:bodyPr wrap="square" lIns="0" tIns="0" rIns="0" bIns="45707" rtlCol="0">
            <a:spAutoFit/>
          </a:bodyPr>
          <a:lstStyle/>
          <a:p>
            <a:pPr>
              <a:lnSpc>
                <a:spcPts val="4798"/>
              </a:lnSpc>
              <a:tabLst>
                <a:tab pos="114264" algn="l"/>
                <a:tab pos="1828248" algn="l"/>
              </a:tabLst>
            </a:pPr>
            <a:r>
              <a:rPr lang="en-US" altLang="zh-CN" dirty="0" smtClean="0"/>
              <a:t>		</a:t>
            </a:r>
            <a:r>
              <a:rPr lang="zh-CN" altLang="en-US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一些基本</a:t>
            </a:r>
            <a:r>
              <a:rPr lang="zh-CN" altLang="en-US" sz="4000" dirty="0" smtClean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概念（三）</a:t>
            </a:r>
            <a:endParaRPr lang="en-US" altLang="zh-CN" sz="4000" dirty="0">
              <a:solidFill>
                <a:srgbClr val="333399"/>
              </a:solidFill>
              <a:latin typeface="Tahoma" pitchFamily="18" charset="0"/>
              <a:cs typeface="Tahoma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05901"/>
              </p:ext>
            </p:extLst>
          </p:nvPr>
        </p:nvGraphicFramePr>
        <p:xfrm>
          <a:off x="1612901" y="1717471"/>
          <a:ext cx="7977065" cy="54341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899"/>
                <a:gridCol w="2057400"/>
                <a:gridCol w="4560766"/>
              </a:tblGrid>
              <a:tr h="2364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目 录</a:t>
                      </a:r>
                      <a:endParaRPr lang="zh-CN" altLang="en-US" sz="11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英文全名</a:t>
                      </a:r>
                      <a:endParaRPr lang="zh-CN" altLang="en-US" sz="11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用 途</a:t>
                      </a:r>
                      <a:endParaRPr lang="zh-CN" altLang="en-US" sz="11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 anchor="ctr"/>
                </a:tc>
              </a:tr>
              <a:tr h="2969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 b="1" i="0" u="none" strike="noStrike" dirty="0" smtClean="0">
                          <a:solidFill>
                            <a:srgbClr val="2C2C2C"/>
                          </a:solidFill>
                          <a:effectLst/>
                          <a:latin typeface="宋体"/>
                        </a:rPr>
                        <a:t>  /</a:t>
                      </a:r>
                      <a:endParaRPr lang="en-US" altLang="zh-CN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u="none" strike="noStrike" smtClean="0">
                          <a:effectLst/>
                        </a:rPr>
                        <a:t>/</a:t>
                      </a:r>
                      <a:endParaRPr lang="en-US" altLang="zh-CN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u="none" strike="noStrike">
                          <a:effectLst/>
                        </a:rPr>
                        <a:t>整个目录结构的起始点                                               </a:t>
                      </a:r>
                      <a:endParaRPr lang="zh-CN" altLang="en-US" sz="1600" b="0" i="0" u="none" strike="noStrike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</a:tr>
              <a:tr h="153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    /bin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Binaries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u="none" strike="noStrike">
                          <a:effectLst/>
                        </a:rPr>
                        <a:t>用来存放最常用的二进制命令</a:t>
                      </a:r>
                      <a:endParaRPr lang="zh-CN" altLang="en-US" sz="1600" b="0" i="0" u="none" strike="noStrike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</a:tr>
              <a:tr h="25179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 u="none" strike="noStrike" dirty="0" smtClean="0">
                          <a:effectLst/>
                        </a:rPr>
                        <a:t>    </a:t>
                      </a:r>
                      <a:r>
                        <a:rPr lang="en-US" sz="1600" u="none" strike="noStrike" dirty="0" smtClean="0">
                          <a:effectLst/>
                        </a:rPr>
                        <a:t>/boot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Boot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u="none" strike="noStrike">
                          <a:effectLst/>
                        </a:rPr>
                        <a:t>包含引导</a:t>
                      </a:r>
                      <a:r>
                        <a:rPr lang="en-US" altLang="zh-CN" sz="1600" u="none" strike="noStrike">
                          <a:effectLst/>
                        </a:rPr>
                        <a:t>Linux</a:t>
                      </a:r>
                      <a:r>
                        <a:rPr lang="zh-CN" altLang="en-US" sz="1600" u="none" strike="noStrike">
                          <a:effectLst/>
                        </a:rPr>
                        <a:t>的重要文件，如</a:t>
                      </a:r>
                      <a:r>
                        <a:rPr lang="en-US" altLang="zh-CN" sz="1600" u="none" strike="noStrike">
                          <a:effectLst/>
                        </a:rPr>
                        <a:t>grub</a:t>
                      </a:r>
                      <a:r>
                        <a:rPr lang="zh-CN" altLang="en-US" sz="1600" u="none" strike="noStrike">
                          <a:effectLst/>
                        </a:rPr>
                        <a:t>和内核文件等</a:t>
                      </a:r>
                      <a:endParaRPr lang="zh-CN" altLang="en-US" sz="1600" b="0" i="0" u="none" strike="noStrike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</a:tr>
              <a:tr h="2517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    /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dev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Devices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u="none" strike="noStrike">
                          <a:effectLst/>
                        </a:rPr>
                        <a:t>所有设备都在该目录下，包括硬盘和显示器等</a:t>
                      </a:r>
                      <a:endParaRPr lang="zh-CN" altLang="en-US" sz="1600" b="0" i="0" u="none" strike="noStrike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</a:tr>
              <a:tr h="129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    /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etc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err="1">
                          <a:effectLst/>
                        </a:rPr>
                        <a:t>etc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u="none" strike="noStrike">
                          <a:effectLst/>
                        </a:rPr>
                        <a:t>系统的所有配置文件都放在它下面</a:t>
                      </a:r>
                      <a:endParaRPr lang="zh-CN" altLang="en-US" sz="1600" b="0" i="0" u="none" strike="noStrike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</a:tr>
              <a:tr h="2517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    /home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Home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u="none" strike="noStrike" dirty="0">
                          <a:effectLst/>
                        </a:rPr>
                        <a:t>存放各用户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的主目录</a:t>
                      </a:r>
                      <a:r>
                        <a:rPr lang="zh-CN" altLang="en-US" sz="1600" u="none" strike="noStrike" dirty="0">
                          <a:effectLst/>
                        </a:rPr>
                        <a:t>（</a:t>
                      </a:r>
                      <a:r>
                        <a:rPr lang="en-US" altLang="zh-CN" sz="1600" u="none" strike="noStrike" dirty="0">
                          <a:effectLst/>
                        </a:rPr>
                        <a:t>$HOME</a:t>
                      </a:r>
                      <a:r>
                        <a:rPr lang="zh-CN" altLang="en-US" sz="1600" u="none" strike="noStrike" dirty="0">
                          <a:effectLst/>
                        </a:rPr>
                        <a:t>）及其文件和配置</a:t>
                      </a:r>
                      <a:endParaRPr lang="zh-CN" altLang="en-US" sz="1600" b="0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</a:tr>
              <a:tr h="25179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 u="none" strike="noStrike" dirty="0" smtClean="0">
                          <a:effectLst/>
                        </a:rPr>
                        <a:t>    </a:t>
                      </a:r>
                      <a:r>
                        <a:rPr lang="en-US" sz="1600" u="none" strike="noStrike" dirty="0" smtClean="0">
                          <a:effectLst/>
                        </a:rPr>
                        <a:t>/lib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Libraries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u="none" strike="noStrike" dirty="0">
                          <a:effectLst/>
                        </a:rPr>
                        <a:t>系统的库文件，有点像</a:t>
                      </a:r>
                      <a:r>
                        <a:rPr lang="en-US" sz="1600" u="none" strike="noStrike" dirty="0">
                          <a:effectLst/>
                        </a:rPr>
                        <a:t>Windows</a:t>
                      </a:r>
                      <a:r>
                        <a:rPr lang="zh-CN" altLang="en-US" sz="1600" u="none" strike="noStrike" dirty="0">
                          <a:effectLst/>
                        </a:rPr>
                        <a:t>的</a:t>
                      </a:r>
                      <a:r>
                        <a:rPr lang="en-US" sz="1600" u="none" strike="noStrike" dirty="0">
                          <a:effectLst/>
                        </a:rPr>
                        <a:t>Program Files</a:t>
                      </a:r>
                      <a:endParaRPr lang="en-US" sz="1600" b="0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</a:tr>
              <a:tr h="2517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  /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lost+found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err="1">
                          <a:effectLst/>
                        </a:rPr>
                        <a:t>lost+found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u="none" strike="noStrike" dirty="0">
                          <a:effectLst/>
                        </a:rPr>
                        <a:t>用于存放系统异常时丢失的文件（如突然宕机），以利于恢复</a:t>
                      </a:r>
                      <a:endParaRPr lang="zh-CN" altLang="en-US" sz="1600" b="0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</a:tr>
              <a:tr h="129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    /media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Media</a:t>
                      </a:r>
                      <a:endParaRPr lang="en-US" sz="1600" b="1" i="0" u="none" strike="noStrike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u="none" strike="noStrike" dirty="0">
                          <a:effectLst/>
                        </a:rPr>
                        <a:t>用于加载各种媒体，如：光盘、软盘等</a:t>
                      </a:r>
                      <a:endParaRPr lang="zh-CN" altLang="en-US" sz="1600" b="0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</a:tr>
              <a:tr h="129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    /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mnt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Mount</a:t>
                      </a:r>
                      <a:endParaRPr lang="en-US" sz="1600" b="1" i="0" u="none" strike="noStrike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u="none" strike="noStrike" dirty="0">
                          <a:effectLst/>
                        </a:rPr>
                        <a:t>用于加载各种文件系统</a:t>
                      </a:r>
                      <a:endParaRPr lang="zh-CN" altLang="en-US" sz="1600" b="0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</a:tr>
              <a:tr h="2517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    /opt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Optionally</a:t>
                      </a:r>
                      <a:endParaRPr lang="en-US" sz="1600" b="1" i="0" u="none" strike="noStrike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u="none" strike="noStrike" dirty="0">
                          <a:effectLst/>
                        </a:rPr>
                        <a:t>用于存放安装的“可选（</a:t>
                      </a:r>
                      <a:r>
                        <a:rPr lang="en-US" sz="1600" u="none" strike="noStrike" dirty="0">
                          <a:effectLst/>
                        </a:rPr>
                        <a:t>optionally）”</a:t>
                      </a:r>
                      <a:r>
                        <a:rPr lang="zh-CN" altLang="en-US" sz="1600" u="none" strike="noStrike" dirty="0">
                          <a:effectLst/>
                        </a:rPr>
                        <a:t>程序</a:t>
                      </a:r>
                      <a:endParaRPr lang="zh-CN" altLang="en-US" sz="1600" b="0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</a:tr>
              <a:tr h="2517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    /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proc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Processes</a:t>
                      </a:r>
                      <a:endParaRPr lang="en-US" sz="1600" b="1" i="0" u="none" strike="noStrike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u="none" strike="noStrike" dirty="0">
                          <a:effectLst/>
                        </a:rPr>
                        <a:t>包含进程等信息，是内存的映射，不是真实目录</a:t>
                      </a:r>
                      <a:endParaRPr lang="zh-CN" altLang="en-US" sz="1600" b="0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</a:tr>
              <a:tr h="129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    /root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Root</a:t>
                      </a:r>
                      <a:endParaRPr lang="en-US" sz="1600" b="1" i="0" u="none" strike="noStrike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u="none" strike="noStrike" dirty="0">
                          <a:effectLst/>
                        </a:rPr>
                        <a:t>该目录是</a:t>
                      </a:r>
                      <a:r>
                        <a:rPr lang="en-US" altLang="zh-CN" sz="1600" u="none" strike="noStrike" dirty="0">
                          <a:effectLst/>
                        </a:rPr>
                        <a:t>root</a:t>
                      </a:r>
                      <a:r>
                        <a:rPr lang="zh-CN" altLang="en-US" sz="1600" u="none" strike="noStrike" dirty="0">
                          <a:effectLst/>
                        </a:rPr>
                        <a:t>用户的家目录（</a:t>
                      </a:r>
                      <a:r>
                        <a:rPr lang="en-US" altLang="zh-CN" sz="1600" u="none" strike="noStrike" dirty="0">
                          <a:effectLst/>
                        </a:rPr>
                        <a:t>$HOME</a:t>
                      </a:r>
                      <a:r>
                        <a:rPr lang="zh-CN" altLang="en-US" sz="1600" u="none" strike="noStrike" dirty="0">
                          <a:effectLst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</a:tr>
              <a:tr h="28432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    /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sbin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System-only binaries</a:t>
                      </a:r>
                      <a:endParaRPr lang="en-US" sz="1600" b="1" i="0" u="none" strike="noStrike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u="none" strike="noStrike" dirty="0">
                          <a:effectLst/>
                        </a:rPr>
                        <a:t>用于存放系统专用的二进制命令</a:t>
                      </a:r>
                      <a:endParaRPr lang="zh-CN" altLang="en-US" sz="1600" b="0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</a:tr>
              <a:tr h="129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    /sys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System</a:t>
                      </a:r>
                      <a:endParaRPr lang="en-US" sz="1600" b="1" i="0" u="none" strike="noStrike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u="none" strike="noStrike">
                          <a:effectLst/>
                        </a:rPr>
                        <a:t>用于存放系统信息</a:t>
                      </a:r>
                      <a:endParaRPr lang="zh-CN" altLang="en-US" sz="1600" b="0" i="0" u="none" strike="noStrike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</a:tr>
              <a:tr h="3642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    /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tmp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Temporary files</a:t>
                      </a:r>
                      <a:endParaRPr lang="en-US" sz="1600" b="1" i="0" u="none" strike="noStrike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u="none" strike="noStrike" dirty="0">
                          <a:effectLst/>
                        </a:rPr>
                        <a:t>用于存放临时文件</a:t>
                      </a:r>
                      <a:endParaRPr lang="zh-CN" altLang="en-US" sz="1600" b="0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</a:tr>
              <a:tr h="2517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   /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usr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User</a:t>
                      </a:r>
                      <a:endParaRPr lang="en-US" sz="1600" b="1" i="0" u="none" strike="noStrike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u="none" strike="noStrike" dirty="0">
                          <a:effectLst/>
                        </a:rPr>
                        <a:t>用于存放普通用户的应用程序、库文件和文档等</a:t>
                      </a:r>
                      <a:endParaRPr lang="zh-CN" altLang="en-US" sz="1600" b="0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</a:tr>
              <a:tr h="2517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   /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var</a:t>
                      </a:r>
                      <a:endParaRPr lang="en-US" sz="1600" b="1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Variable files</a:t>
                      </a:r>
                      <a:endParaRPr lang="en-US" sz="1600" b="1" i="0" u="none" strike="noStrike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u="none" strike="noStrike" dirty="0">
                          <a:effectLst/>
                        </a:rPr>
                        <a:t>用于存放那些在时间、大小、内容上会经常变化的文件 </a:t>
                      </a:r>
                      <a:endParaRPr lang="zh-CN" altLang="en-US" sz="1600" b="0" i="0" u="none" strike="noStrike" dirty="0">
                        <a:solidFill>
                          <a:srgbClr val="2C2C2C"/>
                        </a:solidFill>
                        <a:effectLst/>
                        <a:latin typeface="宋体"/>
                      </a:endParaRPr>
                    </a:p>
                  </a:txBody>
                  <a:tcPr marL="6391" marR="6391" marT="6391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7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03401" y="914401"/>
            <a:ext cx="6683852" cy="233298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  <a:tabLst>
                <a:tab pos="114264" algn="l"/>
                <a:tab pos="1828248" algn="l"/>
              </a:tabLst>
            </a:pPr>
            <a:r>
              <a:rPr lang="en-US" altLang="zh-CN" dirty="0" smtClean="0"/>
              <a:t>		</a:t>
            </a: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linux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命令格式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14264" algn="l"/>
                <a:tab pos="1828248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linux命令列通常由好几个字符串组成,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中间用空格</a:t>
            </a:r>
          </a:p>
          <a:p>
            <a:pPr>
              <a:lnSpc>
                <a:spcPts val="2800"/>
              </a:lnSpc>
              <a:tabLst>
                <a:tab pos="114264" algn="l"/>
                <a:tab pos="1828248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键分开。如下所示：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99"/>
              </a:lnSpc>
              <a:tabLst>
                <a:tab pos="114264" algn="l"/>
                <a:tab pos="1828248" algn="l"/>
              </a:tabLst>
            </a:pPr>
            <a:r>
              <a:rPr lang="en-US" altLang="zh-CN" dirty="0" smtClean="0"/>
              <a:t>	</a:t>
            </a: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command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options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arguments(或parameters)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94101" y="3314700"/>
            <a:ext cx="594120" cy="3527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选项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118101" y="3314700"/>
            <a:ext cx="594120" cy="3527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参数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03401" y="3314700"/>
            <a:ext cx="891180" cy="789530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  <a:tabLst>
                <a:tab pos="266620" algn="l"/>
              </a:tabLst>
            </a:pPr>
            <a:r>
              <a:rPr lang="en-US" altLang="zh-CN" dirty="0" smtClean="0"/>
              <a:t>	</a:t>
            </a: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99"/>
              </a:lnSpc>
              <a:tabLst>
                <a:tab pos="266620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例如：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108202" y="4191000"/>
            <a:ext cx="1633831" cy="3527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rm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-rf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241800" y="4191000"/>
            <a:ext cx="1485300" cy="352704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/home/ols3</a:t>
            </a:r>
            <a:endParaRPr lang="en-US" altLang="zh-CN" sz="2300" dirty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3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08533" y="1982723"/>
            <a:ext cx="7799831" cy="54864"/>
          </a:xfrm>
          <a:custGeom>
            <a:avLst/>
            <a:gdLst>
              <a:gd name="connsiteX0" fmla="*/ 13716 w 7799831"/>
              <a:gd name="connsiteY0" fmla="*/ 13716 h 54864"/>
              <a:gd name="connsiteX1" fmla="*/ 7786115 w 7799831"/>
              <a:gd name="connsiteY1" fmla="*/ 13716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9831" h="54864">
                <a:moveTo>
                  <a:pt x="13716" y="13716"/>
                </a:moveTo>
                <a:lnTo>
                  <a:pt x="7786115" y="1371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215897" y="2447291"/>
            <a:ext cx="7785100" cy="24892"/>
          </a:xfrm>
          <a:custGeom>
            <a:avLst/>
            <a:gdLst>
              <a:gd name="connsiteX0" fmla="*/ 6350 w 7785100"/>
              <a:gd name="connsiteY0" fmla="*/ 6350 h 24892"/>
              <a:gd name="connsiteX1" fmla="*/ 7778749 w 77851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5100" h="24892">
                <a:moveTo>
                  <a:pt x="6350" y="6350"/>
                </a:moveTo>
                <a:lnTo>
                  <a:pt x="777874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215897" y="2901444"/>
            <a:ext cx="7785100" cy="24892"/>
          </a:xfrm>
          <a:custGeom>
            <a:avLst/>
            <a:gdLst>
              <a:gd name="connsiteX0" fmla="*/ 6350 w 7785100"/>
              <a:gd name="connsiteY0" fmla="*/ 6350 h 24892"/>
              <a:gd name="connsiteX1" fmla="*/ 7778749 w 77851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5100" h="24892">
                <a:moveTo>
                  <a:pt x="6350" y="6350"/>
                </a:moveTo>
                <a:lnTo>
                  <a:pt x="777874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215897" y="3358643"/>
            <a:ext cx="7785100" cy="24892"/>
          </a:xfrm>
          <a:custGeom>
            <a:avLst/>
            <a:gdLst>
              <a:gd name="connsiteX0" fmla="*/ 6350 w 7785100"/>
              <a:gd name="connsiteY0" fmla="*/ 6350 h 24892"/>
              <a:gd name="connsiteX1" fmla="*/ 7778749 w 77851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5100" h="24892">
                <a:moveTo>
                  <a:pt x="6350" y="6350"/>
                </a:moveTo>
                <a:lnTo>
                  <a:pt x="777874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215897" y="3812796"/>
            <a:ext cx="7785100" cy="24892"/>
          </a:xfrm>
          <a:custGeom>
            <a:avLst/>
            <a:gdLst>
              <a:gd name="connsiteX0" fmla="*/ 6350 w 7785100"/>
              <a:gd name="connsiteY0" fmla="*/ 6350 h 24892"/>
              <a:gd name="connsiteX1" fmla="*/ 7778749 w 77851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5100" h="24892">
                <a:moveTo>
                  <a:pt x="6350" y="6350"/>
                </a:moveTo>
                <a:lnTo>
                  <a:pt x="777874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215897" y="4269995"/>
            <a:ext cx="7785100" cy="24892"/>
          </a:xfrm>
          <a:custGeom>
            <a:avLst/>
            <a:gdLst>
              <a:gd name="connsiteX0" fmla="*/ 6350 w 7785100"/>
              <a:gd name="connsiteY0" fmla="*/ 6350 h 24892"/>
              <a:gd name="connsiteX1" fmla="*/ 7778749 w 77851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5100" h="24892">
                <a:moveTo>
                  <a:pt x="6350" y="6350"/>
                </a:moveTo>
                <a:lnTo>
                  <a:pt x="777874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208533" y="6512053"/>
            <a:ext cx="7799831" cy="54864"/>
          </a:xfrm>
          <a:custGeom>
            <a:avLst/>
            <a:gdLst>
              <a:gd name="connsiteX0" fmla="*/ 13716 w 7799831"/>
              <a:gd name="connsiteY0" fmla="*/ 13716 h 54864"/>
              <a:gd name="connsiteX1" fmla="*/ 7786115 w 7799831"/>
              <a:gd name="connsiteY1" fmla="*/ 13716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9831" h="54864">
                <a:moveTo>
                  <a:pt x="13716" y="13716"/>
                </a:moveTo>
                <a:lnTo>
                  <a:pt x="7786115" y="1371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208531" y="1982725"/>
            <a:ext cx="54864" cy="4556760"/>
          </a:xfrm>
          <a:custGeom>
            <a:avLst/>
            <a:gdLst>
              <a:gd name="connsiteX0" fmla="*/ 13716 w 54864"/>
              <a:gd name="connsiteY0" fmla="*/ 13716 h 4556760"/>
              <a:gd name="connsiteX1" fmla="*/ 13716 w 54864"/>
              <a:gd name="connsiteY1" fmla="*/ 4543044 h 45567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4556760">
                <a:moveTo>
                  <a:pt x="13716" y="13716"/>
                </a:moveTo>
                <a:lnTo>
                  <a:pt x="13716" y="454304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215642" y="1990089"/>
            <a:ext cx="24892" cy="4542028"/>
          </a:xfrm>
          <a:custGeom>
            <a:avLst/>
            <a:gdLst>
              <a:gd name="connsiteX0" fmla="*/ 6350 w 24892"/>
              <a:gd name="connsiteY0" fmla="*/ 6350 h 4542028"/>
              <a:gd name="connsiteX1" fmla="*/ 6350 w 24892"/>
              <a:gd name="connsiteY1" fmla="*/ 4535678 h 45420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4542028">
                <a:moveTo>
                  <a:pt x="6350" y="6350"/>
                </a:moveTo>
                <a:lnTo>
                  <a:pt x="6350" y="453567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8980932" y="1982725"/>
            <a:ext cx="54864" cy="4556760"/>
          </a:xfrm>
          <a:custGeom>
            <a:avLst/>
            <a:gdLst>
              <a:gd name="connsiteX0" fmla="*/ 13716 w 54864"/>
              <a:gd name="connsiteY0" fmla="*/ 13716 h 4556760"/>
              <a:gd name="connsiteX1" fmla="*/ 13716 w 54864"/>
              <a:gd name="connsiteY1" fmla="*/ 4543044 h 45567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4556760">
                <a:moveTo>
                  <a:pt x="13716" y="13716"/>
                </a:moveTo>
                <a:lnTo>
                  <a:pt x="13716" y="454304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215897" y="4724148"/>
            <a:ext cx="7785100" cy="24892"/>
          </a:xfrm>
          <a:custGeom>
            <a:avLst/>
            <a:gdLst>
              <a:gd name="connsiteX0" fmla="*/ 6350 w 7785100"/>
              <a:gd name="connsiteY0" fmla="*/ 6350 h 24892"/>
              <a:gd name="connsiteX1" fmla="*/ 7778749 w 77851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5100" h="24892">
                <a:moveTo>
                  <a:pt x="6350" y="6350"/>
                </a:moveTo>
                <a:lnTo>
                  <a:pt x="777874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215897" y="5544060"/>
            <a:ext cx="7785100" cy="24892"/>
          </a:xfrm>
          <a:custGeom>
            <a:avLst/>
            <a:gdLst>
              <a:gd name="connsiteX0" fmla="*/ 6350 w 7785100"/>
              <a:gd name="connsiteY0" fmla="*/ 6350 h 24892"/>
              <a:gd name="connsiteX1" fmla="*/ 7778749 w 77851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5100" h="24892">
                <a:moveTo>
                  <a:pt x="6350" y="6350"/>
                </a:moveTo>
                <a:lnTo>
                  <a:pt x="777874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5897" y="6062217"/>
            <a:ext cx="7785100" cy="24892"/>
          </a:xfrm>
          <a:custGeom>
            <a:avLst/>
            <a:gdLst>
              <a:gd name="connsiteX0" fmla="*/ 6350 w 7785100"/>
              <a:gd name="connsiteY0" fmla="*/ 6350 h 24892"/>
              <a:gd name="connsiteX1" fmla="*/ 7778749 w 77851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85100" h="24892">
                <a:moveTo>
                  <a:pt x="6350" y="6350"/>
                </a:moveTo>
                <a:lnTo>
                  <a:pt x="777874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35200" y="889000"/>
            <a:ext cx="5774990" cy="6730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常用</a:t>
            </a: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Linux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命令介绍（一）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308101" y="5181600"/>
            <a:ext cx="4713354" cy="1328282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  <a:tabLst>
                <a:tab pos="1002996" algn="l"/>
              </a:tabLst>
            </a:pPr>
            <a:r>
              <a:rPr lang="en-US" altLang="zh-CN" dirty="0" smtClean="0"/>
              <a:t>	</a:t>
            </a: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help、info、FAQ、internet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002996" algn="l"/>
              </a:tabLst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mkdir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创建新目录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002996" algn="l"/>
              </a:tabLst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rmdir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删除空目录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2311400" y="2082800"/>
            <a:ext cx="5941202" cy="310470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显示指定工作目录下的内容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同ls命令，方便DOS用户使用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变换工作目录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显示当前活动目录的绝对路径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清屏命令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查看指令、配置文件的帮助信息，相关信息：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308101" y="2082800"/>
            <a:ext cx="742650" cy="3104707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命令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ls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dir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cd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pwd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clear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22248" y="1554482"/>
            <a:ext cx="7793734" cy="12191"/>
          </a:xfrm>
          <a:custGeom>
            <a:avLst/>
            <a:gdLst>
              <a:gd name="connsiteX0" fmla="*/ 0 w 7793735"/>
              <a:gd name="connsiteY0" fmla="*/ 6096 h 12191"/>
              <a:gd name="connsiteX1" fmla="*/ 7793735 w 7793735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1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22248" y="1578864"/>
            <a:ext cx="7793734" cy="27432"/>
          </a:xfrm>
          <a:custGeom>
            <a:avLst/>
            <a:gdLst>
              <a:gd name="connsiteX0" fmla="*/ 0 w 7793735"/>
              <a:gd name="connsiteY0" fmla="*/ 13716 h 27432"/>
              <a:gd name="connsiteX1" fmla="*/ 7793735 w 7793735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27432">
                <a:moveTo>
                  <a:pt x="0" y="13716"/>
                </a:moveTo>
                <a:lnTo>
                  <a:pt x="7793735" y="1371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22248" y="1618488"/>
            <a:ext cx="7793734" cy="12192"/>
          </a:xfrm>
          <a:custGeom>
            <a:avLst/>
            <a:gdLst>
              <a:gd name="connsiteX0" fmla="*/ 0 w 7793735"/>
              <a:gd name="connsiteY0" fmla="*/ 6096 h 12192"/>
              <a:gd name="connsiteX1" fmla="*/ 7793735 w 7793735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93735" h="12192">
                <a:moveTo>
                  <a:pt x="0" y="6096"/>
                </a:moveTo>
                <a:lnTo>
                  <a:pt x="7793735" y="6096"/>
                </a:lnTo>
              </a:path>
            </a:pathLst>
          </a:custGeom>
          <a:ln w="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415798" y="1982723"/>
            <a:ext cx="7659623" cy="54864"/>
          </a:xfrm>
          <a:custGeom>
            <a:avLst/>
            <a:gdLst>
              <a:gd name="connsiteX0" fmla="*/ 13716 w 7659623"/>
              <a:gd name="connsiteY0" fmla="*/ 13716 h 54864"/>
              <a:gd name="connsiteX1" fmla="*/ 7645908 w 7659623"/>
              <a:gd name="connsiteY1" fmla="*/ 13716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59623" h="54864">
                <a:moveTo>
                  <a:pt x="13716" y="13716"/>
                </a:moveTo>
                <a:lnTo>
                  <a:pt x="7645908" y="1371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423163" y="2447291"/>
            <a:ext cx="7644893" cy="24892"/>
          </a:xfrm>
          <a:custGeom>
            <a:avLst/>
            <a:gdLst>
              <a:gd name="connsiteX0" fmla="*/ 6350 w 7644892"/>
              <a:gd name="connsiteY0" fmla="*/ 6350 h 24892"/>
              <a:gd name="connsiteX1" fmla="*/ 7638542 w 76448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44892" h="24892">
                <a:moveTo>
                  <a:pt x="6350" y="6350"/>
                </a:moveTo>
                <a:lnTo>
                  <a:pt x="763854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423163" y="2901444"/>
            <a:ext cx="7644893" cy="24892"/>
          </a:xfrm>
          <a:custGeom>
            <a:avLst/>
            <a:gdLst>
              <a:gd name="connsiteX0" fmla="*/ 6350 w 7644892"/>
              <a:gd name="connsiteY0" fmla="*/ 6350 h 24892"/>
              <a:gd name="connsiteX1" fmla="*/ 7638542 w 76448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44892" h="24892">
                <a:moveTo>
                  <a:pt x="6350" y="6350"/>
                </a:moveTo>
                <a:lnTo>
                  <a:pt x="763854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423163" y="3358643"/>
            <a:ext cx="7644893" cy="24892"/>
          </a:xfrm>
          <a:custGeom>
            <a:avLst/>
            <a:gdLst>
              <a:gd name="connsiteX0" fmla="*/ 6350 w 7644892"/>
              <a:gd name="connsiteY0" fmla="*/ 6350 h 24892"/>
              <a:gd name="connsiteX1" fmla="*/ 7638542 w 76448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44892" h="24892">
                <a:moveTo>
                  <a:pt x="6350" y="6350"/>
                </a:moveTo>
                <a:lnTo>
                  <a:pt x="763854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423163" y="3812796"/>
            <a:ext cx="7644893" cy="24892"/>
          </a:xfrm>
          <a:custGeom>
            <a:avLst/>
            <a:gdLst>
              <a:gd name="connsiteX0" fmla="*/ 6350 w 7644892"/>
              <a:gd name="connsiteY0" fmla="*/ 6350 h 24892"/>
              <a:gd name="connsiteX1" fmla="*/ 7638542 w 76448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44892" h="24892">
                <a:moveTo>
                  <a:pt x="6350" y="6350"/>
                </a:moveTo>
                <a:lnTo>
                  <a:pt x="763854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423163" y="4269995"/>
            <a:ext cx="7644893" cy="24892"/>
          </a:xfrm>
          <a:custGeom>
            <a:avLst/>
            <a:gdLst>
              <a:gd name="connsiteX0" fmla="*/ 6350 w 7644892"/>
              <a:gd name="connsiteY0" fmla="*/ 6350 h 24892"/>
              <a:gd name="connsiteX1" fmla="*/ 7638542 w 76448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44892" h="24892">
                <a:moveTo>
                  <a:pt x="6350" y="6350"/>
                </a:moveTo>
                <a:lnTo>
                  <a:pt x="763854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415798" y="6268212"/>
            <a:ext cx="7659623" cy="54864"/>
          </a:xfrm>
          <a:custGeom>
            <a:avLst/>
            <a:gdLst>
              <a:gd name="connsiteX0" fmla="*/ 13716 w 7659623"/>
              <a:gd name="connsiteY0" fmla="*/ 13715 h 54864"/>
              <a:gd name="connsiteX1" fmla="*/ 7645908 w 7659623"/>
              <a:gd name="connsiteY1" fmla="*/ 13715 h 54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59623" h="54864">
                <a:moveTo>
                  <a:pt x="13716" y="13715"/>
                </a:moveTo>
                <a:lnTo>
                  <a:pt x="7645908" y="1371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415795" y="1982723"/>
            <a:ext cx="54864" cy="4312920"/>
          </a:xfrm>
          <a:custGeom>
            <a:avLst/>
            <a:gdLst>
              <a:gd name="connsiteX0" fmla="*/ 13716 w 54864"/>
              <a:gd name="connsiteY0" fmla="*/ 13716 h 4312920"/>
              <a:gd name="connsiteX1" fmla="*/ 13716 w 54864"/>
              <a:gd name="connsiteY1" fmla="*/ 4299204 h 4312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4312920">
                <a:moveTo>
                  <a:pt x="13716" y="13716"/>
                </a:moveTo>
                <a:lnTo>
                  <a:pt x="13716" y="429920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575305" y="1990089"/>
            <a:ext cx="24892" cy="4298188"/>
          </a:xfrm>
          <a:custGeom>
            <a:avLst/>
            <a:gdLst>
              <a:gd name="connsiteX0" fmla="*/ 6350 w 24892"/>
              <a:gd name="connsiteY0" fmla="*/ 6350 h 4298188"/>
              <a:gd name="connsiteX1" fmla="*/ 6350 w 24892"/>
              <a:gd name="connsiteY1" fmla="*/ 4291838 h 42981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4298188">
                <a:moveTo>
                  <a:pt x="6350" y="6350"/>
                </a:moveTo>
                <a:lnTo>
                  <a:pt x="6350" y="429183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9047988" y="1982723"/>
            <a:ext cx="54864" cy="4312920"/>
          </a:xfrm>
          <a:custGeom>
            <a:avLst/>
            <a:gdLst>
              <a:gd name="connsiteX0" fmla="*/ 13716 w 54864"/>
              <a:gd name="connsiteY0" fmla="*/ 13716 h 4312920"/>
              <a:gd name="connsiteX1" fmla="*/ 13716 w 54864"/>
              <a:gd name="connsiteY1" fmla="*/ 4299204 h 4312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4312920">
                <a:moveTo>
                  <a:pt x="13716" y="13716"/>
                </a:moveTo>
                <a:lnTo>
                  <a:pt x="13716" y="429920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423163" y="4785106"/>
            <a:ext cx="7644893" cy="24892"/>
          </a:xfrm>
          <a:custGeom>
            <a:avLst/>
            <a:gdLst>
              <a:gd name="connsiteX0" fmla="*/ 6350 w 7644892"/>
              <a:gd name="connsiteY0" fmla="*/ 6350 h 24892"/>
              <a:gd name="connsiteX1" fmla="*/ 7638542 w 76448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44892" h="24892">
                <a:moveTo>
                  <a:pt x="6350" y="6350"/>
                </a:moveTo>
                <a:lnTo>
                  <a:pt x="763854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423163" y="5303267"/>
            <a:ext cx="7644893" cy="24892"/>
          </a:xfrm>
          <a:custGeom>
            <a:avLst/>
            <a:gdLst>
              <a:gd name="connsiteX0" fmla="*/ 6350 w 7644892"/>
              <a:gd name="connsiteY0" fmla="*/ 6350 h 24892"/>
              <a:gd name="connsiteX1" fmla="*/ 7638542 w 76448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44892" h="24892">
                <a:moveTo>
                  <a:pt x="6350" y="6350"/>
                </a:moveTo>
                <a:lnTo>
                  <a:pt x="763854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423163" y="5821426"/>
            <a:ext cx="7644893" cy="24892"/>
          </a:xfrm>
          <a:custGeom>
            <a:avLst/>
            <a:gdLst>
              <a:gd name="connsiteX0" fmla="*/ 6350 w 7644892"/>
              <a:gd name="connsiteY0" fmla="*/ 6350 h 24892"/>
              <a:gd name="connsiteX1" fmla="*/ 7638542 w 764489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44892" h="24892">
                <a:moveTo>
                  <a:pt x="6350" y="6350"/>
                </a:moveTo>
                <a:lnTo>
                  <a:pt x="763854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1" y="444501"/>
            <a:ext cx="1168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35200" y="889000"/>
            <a:ext cx="5774990" cy="673043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4798"/>
              </a:lnSpc>
            </a:pP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常用</a:t>
            </a:r>
            <a:r>
              <a:rPr lang="en-US" altLang="zh-CN" sz="4000" dirty="0">
                <a:solidFill>
                  <a:srgbClr val="333399"/>
                </a:solidFill>
                <a:latin typeface="Tahoma" pitchFamily="18" charset="0"/>
                <a:cs typeface="Tahoma" pitchFamily="18" charset="0"/>
              </a:rPr>
              <a:t>Linux</a:t>
            </a:r>
            <a:r>
              <a:rPr lang="en-US" altLang="zh-CN" sz="40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命令介绍（二）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667002" y="2082801"/>
            <a:ext cx="5644142" cy="4225892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说明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删除文档和目录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创建一个空白文件或改变已有文件的时间戳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复制文件（或者目录等）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移动目录或给文件改名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1C1C1C"/>
                </a:solidFill>
                <a:latin typeface="黑体" pitchFamily="18" charset="0"/>
                <a:cs typeface="黑体" pitchFamily="18" charset="0"/>
              </a:rPr>
              <a:t>创建软链接、硬链接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修改文件或目录的权限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修改文件或目录所属的用户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修改文件或目录所属的工作组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511302" y="2082801"/>
            <a:ext cx="742650" cy="4225892"/>
          </a:xfrm>
          <a:prstGeom prst="rect">
            <a:avLst/>
          </a:prstGeom>
          <a:noFill/>
        </p:spPr>
        <p:txBody>
          <a:bodyPr wrap="none" lIns="0" tIns="0" rIns="0" bIns="45707" rtlCol="0">
            <a:spAutoFit/>
          </a:bodyPr>
          <a:lstStyle/>
          <a:p>
            <a:pPr>
              <a:lnSpc>
                <a:spcPts val="2399"/>
              </a:lnSpc>
            </a:pPr>
            <a:r>
              <a:rPr lang="en-US" altLang="zh-CN" sz="2300" dirty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命令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rm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touch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cp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mv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ln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chmod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chown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sz="2300" dirty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chgrp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2311</Words>
  <Application>Microsoft Office PowerPoint</Application>
  <PresentationFormat>自定义</PresentationFormat>
  <Paragraphs>1387</Paragraphs>
  <Slides>51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Tony</dc:creator>
  <cp:lastModifiedBy>Tony</cp:lastModifiedBy>
  <cp:revision>47</cp:revision>
  <dcterms:created xsi:type="dcterms:W3CDTF">2006-08-16T00:00:00Z</dcterms:created>
  <dcterms:modified xsi:type="dcterms:W3CDTF">2012-06-28T06:15:28Z</dcterms:modified>
</cp:coreProperties>
</file>