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640" r:id="rId2"/>
    <p:sldId id="3694" r:id="rId3"/>
    <p:sldId id="3697" r:id="rId4"/>
    <p:sldId id="3701" r:id="rId5"/>
    <p:sldId id="3708" r:id="rId6"/>
    <p:sldId id="3700" r:id="rId7"/>
    <p:sldId id="3702" r:id="rId8"/>
    <p:sldId id="3703" r:id="rId9"/>
    <p:sldId id="3720" r:id="rId10"/>
    <p:sldId id="3704" r:id="rId11"/>
    <p:sldId id="3706" r:id="rId12"/>
    <p:sldId id="3721" r:id="rId13"/>
    <p:sldId id="364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13" autoAdjust="0"/>
    <p:restoredTop sz="86667" autoAdjust="0"/>
  </p:normalViewPr>
  <p:slideViewPr>
    <p:cSldViewPr snapToGrid="0" snapToObjects="1">
      <p:cViewPr varScale="1">
        <p:scale>
          <a:sx n="71" d="100"/>
          <a:sy n="71" d="100"/>
        </p:scale>
        <p:origin x="979"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2/14/2024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Addressing Educational Disparities: </a:t>
            </a:r>
            <a:r>
              <a:rPr lang="en-US" sz="1200" dirty="0">
                <a:latin typeface="Arial" panose="020B0604020202020204" pitchFamily="34" charset="0"/>
                <a:cs typeface="Arial" panose="020B0604020202020204" pitchFamily="34" charset="0"/>
              </a:rPr>
              <a:t>Recognizing the gap in educational opportunities in rural villages, particularly for students struggling to grasp concepts due to various challenges.</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Platform Development: </a:t>
            </a:r>
            <a:r>
              <a:rPr lang="en-US" sz="1200" dirty="0">
                <a:latin typeface="Arial" panose="020B0604020202020204" pitchFamily="34" charset="0"/>
                <a:cs typeface="Arial" panose="020B0604020202020204" pitchFamily="34" charset="0"/>
              </a:rPr>
              <a:t>Creating a sustainable platform through a QR-based website accessible to rural village students, regardless of their geographical location or socio-economic background.</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Technological Approach: </a:t>
            </a:r>
            <a:r>
              <a:rPr lang="en-US" sz="1200" dirty="0">
                <a:latin typeface="Arial" panose="020B0604020202020204" pitchFamily="34" charset="0"/>
                <a:cs typeface="Arial" panose="020B0604020202020204" pitchFamily="34" charset="0"/>
              </a:rPr>
              <a:t>Utilizing HTML, CSS for frontend development, and Node.js for backend, ensuring a user-friendly interface and smooth functionality.</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Target Audience: </a:t>
            </a:r>
            <a:r>
              <a:rPr lang="en-US" sz="1200" dirty="0">
                <a:latin typeface="Arial" panose="020B0604020202020204" pitchFamily="34" charset="0"/>
                <a:cs typeface="Arial" panose="020B0604020202020204" pitchFamily="34" charset="0"/>
              </a:rPr>
              <a:t>Focusing on students in grades 1 to 5, catering to their specific educational needs and levels of understanding.</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Structured Content: </a:t>
            </a:r>
            <a:r>
              <a:rPr lang="en-US" sz="1200" dirty="0">
                <a:latin typeface="Arial" panose="020B0604020202020204" pitchFamily="34" charset="0"/>
                <a:cs typeface="Arial" panose="020B0604020202020204" pitchFamily="34" charset="0"/>
              </a:rPr>
              <a:t>Organizing the website into different sections for each class, providing tailored educational materials and resources for effective learning.</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Skill Development: </a:t>
            </a:r>
            <a:r>
              <a:rPr lang="en-US" sz="1200" dirty="0">
                <a:latin typeface="Arial" panose="020B0604020202020204" pitchFamily="34" charset="0"/>
                <a:cs typeface="Arial" panose="020B0604020202020204" pitchFamily="34" charset="0"/>
              </a:rPr>
              <a:t>Offering additional content on general knowledge and communication skills, enhancing the holistic development of students beyond academic subjects.</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Engaging Learning Experience: </a:t>
            </a:r>
            <a:r>
              <a:rPr lang="en-US" sz="1200" dirty="0">
                <a:latin typeface="Arial" panose="020B0604020202020204" pitchFamily="34" charset="0"/>
                <a:cs typeface="Arial" panose="020B0604020202020204" pitchFamily="34" charset="0"/>
              </a:rPr>
              <a:t>Incorporating animated or cartoon-style content to make learning enjoyable and engaging for students.</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Interactive Features:</a:t>
            </a:r>
            <a:r>
              <a:rPr lang="en-US" sz="1200" dirty="0">
                <a:latin typeface="Arial" panose="020B0604020202020204" pitchFamily="34" charset="0"/>
                <a:cs typeface="Arial" panose="020B0604020202020204" pitchFamily="34" charset="0"/>
              </a:rPr>
              <a:t> Including quizzes, question banks, and interactive activities to reinforce learning and encourage active participation.</a:t>
            </a:r>
          </a:p>
          <a:p>
            <a:endParaRPr lang="en-US" sz="12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Deployment Strategy: </a:t>
            </a:r>
            <a:r>
              <a:rPr lang="en-US" sz="1200" dirty="0">
                <a:latin typeface="Arial" panose="020B0604020202020204" pitchFamily="34" charset="0"/>
                <a:cs typeface="Arial" panose="020B0604020202020204" pitchFamily="34" charset="0"/>
              </a:rPr>
              <a:t>Utilizing DevOps tools such as Terraform, Ansible, and Kubernetes for efficient deployment and orchestration of the website.</a:t>
            </a:r>
            <a:endParaRPr lang="en-IN" sz="1200"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3</a:t>
            </a:fld>
            <a:endParaRPr lang="en-US" dirty="0"/>
          </a:p>
        </p:txBody>
      </p:sp>
    </p:spTree>
    <p:extLst>
      <p:ext uri="{BB962C8B-B14F-4D97-AF65-F5344CB8AC3E}">
        <p14:creationId xmlns:p14="http://schemas.microsoft.com/office/powerpoint/2010/main" val="254536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Addressing Educational Disparities: The project aims to tackle the persistent educational disparities prevalent in rural villages worldwide. These communities face various challenges such as inadequate infrastructure, shortage of qualified teachers, socio-economic barriers, and lack of technological resources, all of which hinder access to quality education.</a:t>
            </a:r>
          </a:p>
          <a:p>
            <a:endParaRPr lang="en-US" dirty="0"/>
          </a:p>
          <a:p>
            <a:r>
              <a:rPr lang="en-US" dirty="0"/>
              <a:t>2. Equal Opportunity for Every Child: The motivation behind the project stems from the belief that every child, regardless of their location or socio-economic background, deserves access to quality education. It seeks to level the playing field and provide equal opportunities for personal and socio-economic growth to all children in rural villages.</a:t>
            </a:r>
          </a:p>
          <a:p>
            <a:endParaRPr lang="en-US" dirty="0"/>
          </a:p>
          <a:p>
            <a:r>
              <a:rPr lang="en-US" dirty="0"/>
              <a:t>3. Empowerment through Education: By bridging the educational gaps, the project aims to empower individuals within rural villages. Access to quality education not only enhances knowledge and skills but also opens doors to better opportunities, thereby empowering individuals to improve their lives and communities.</a:t>
            </a:r>
          </a:p>
          <a:p>
            <a:endParaRPr lang="en-US" dirty="0"/>
          </a:p>
          <a:p>
            <a:r>
              <a:rPr lang="en-US" dirty="0"/>
              <a:t>4. Inspiration from Successful Initiatives: The project draws inspiration from successful educational interventions documented in literature, such as the Digital Study Hall project in India and the Bridge Academy model in Africa. These initiatives highlight the transformative impact of technology and community engagement in improving educational outcomes in underserved areas.</a:t>
            </a:r>
          </a:p>
          <a:p>
            <a:endParaRPr lang="en-US" dirty="0"/>
          </a:p>
          <a:p>
            <a:r>
              <a:rPr lang="en-US" dirty="0"/>
              <a:t>5. Creating a Sustainable Model: Overall, the motivation is to create a sustainable model for educational empowerment in rural villages. By fostering a culture of continuous learning, leveraging technology, and engaging with the community, the project aims to contribute to individual and community development in the long term.</a:t>
            </a:r>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4</a:t>
            </a:fld>
            <a:endParaRPr lang="en-US" dirty="0"/>
          </a:p>
        </p:txBody>
      </p:sp>
    </p:spTree>
    <p:extLst>
      <p:ext uri="{BB962C8B-B14F-4D97-AF65-F5344CB8AC3E}">
        <p14:creationId xmlns:p14="http://schemas.microsoft.com/office/powerpoint/2010/main" val="466856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b="1" dirty="0">
                <a:latin typeface="Arial" panose="020B0604020202020204" pitchFamily="34" charset="0"/>
                <a:cs typeface="Arial" panose="020B0604020202020204" pitchFamily="34" charset="0"/>
              </a:rPr>
              <a:t>Expanding Access to Quality Education:</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Address barriers like inadequate infrastructure and financial constraints.</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Ensure all individuals have the opportunity for a high-quality education.</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Improve infrastructure and offer scholarships and financial aid.</a:t>
            </a: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Leverage technology for remote learning.</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2.  Fostering Community Engagement and Empowerment:</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Build partnerships with local communities and organizations.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Involve parents, guardians, and community leaders in decision-making.</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Offer adult education and vocational training programs.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Empower communities to take ownership of educational institutions.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3.  Enhancing Educational Outcomes: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Implement evidence-based teaching methods.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Provide professional development opportunities for educators.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Offer personalized learning experiences.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Continuously improve teaching practices and monitor student progress.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Create a positive and supportive learning environment.</a:t>
            </a:r>
            <a:endParaRPr lang="en-IN" b="1"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5</a:t>
            </a:fld>
            <a:endParaRPr lang="en-US" dirty="0"/>
          </a:p>
        </p:txBody>
      </p:sp>
    </p:spTree>
    <p:extLst>
      <p:ext uri="{BB962C8B-B14F-4D97-AF65-F5344CB8AC3E}">
        <p14:creationId xmlns:p14="http://schemas.microsoft.com/office/powerpoint/2010/main" val="160280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400" b="1" i="0" dirty="0">
                <a:effectLst/>
                <a:latin typeface="Söhne"/>
              </a:rPr>
              <a:t>Limited Access to Quality Infrastructure:</a:t>
            </a:r>
            <a:endParaRPr lang="en-US" sz="1400" b="0" i="0" dirty="0">
              <a:effectLst/>
              <a:latin typeface="Söhne"/>
            </a:endParaRPr>
          </a:p>
          <a:p>
            <a:pPr marL="742950" lvl="1" indent="-285750" algn="l">
              <a:buFont typeface="+mj-lt"/>
              <a:buAutoNum type="arabicPeriod"/>
            </a:pPr>
            <a:r>
              <a:rPr lang="en-US" sz="1400" b="0" i="0" dirty="0">
                <a:effectLst/>
                <a:latin typeface="Söhne"/>
              </a:rPr>
              <a:t>Rural villages often lack proper school buildings, classrooms, libraries, and other educational facilities.</a:t>
            </a:r>
          </a:p>
          <a:p>
            <a:pPr marL="742950" lvl="1" indent="-285750" algn="l">
              <a:buFont typeface="+mj-lt"/>
              <a:buAutoNum type="arabicPeriod"/>
            </a:pPr>
            <a:r>
              <a:rPr lang="en-US" sz="1400" b="0" i="0" dirty="0">
                <a:effectLst/>
                <a:latin typeface="Söhne"/>
              </a:rPr>
              <a:t>Infrastructure deficiencies hinder the learning environment and overall quality of education.</a:t>
            </a:r>
          </a:p>
          <a:p>
            <a:pPr marL="285750" indent="-285750" algn="l">
              <a:buFont typeface="Arial" panose="020B0604020202020204" pitchFamily="34" charset="0"/>
              <a:buChar char="•"/>
            </a:pPr>
            <a:r>
              <a:rPr lang="en-US" sz="1400" b="1" i="0" dirty="0">
                <a:effectLst/>
                <a:latin typeface="Söhne"/>
              </a:rPr>
              <a:t>Shortage of Qualified Teachers:</a:t>
            </a:r>
            <a:endParaRPr lang="en-US" sz="1400" b="0" i="0" dirty="0">
              <a:effectLst/>
              <a:latin typeface="Söhne"/>
            </a:endParaRPr>
          </a:p>
          <a:p>
            <a:pPr marL="742950" lvl="1" indent="-285750" algn="l">
              <a:buFont typeface="+mj-lt"/>
              <a:buAutoNum type="arabicPeriod"/>
            </a:pPr>
            <a:r>
              <a:rPr lang="en-US" sz="1400" b="0" i="0" dirty="0">
                <a:effectLst/>
                <a:latin typeface="Söhne"/>
              </a:rPr>
              <a:t>Rural areas struggle to attract and retain qualified teachers due to lower salaries, limited professional development opportunities, and isolation from urban centers.</a:t>
            </a:r>
          </a:p>
          <a:p>
            <a:pPr marL="742950" lvl="1" indent="-285750" algn="l">
              <a:buFont typeface="+mj-lt"/>
              <a:buAutoNum type="arabicPeriod"/>
            </a:pPr>
            <a:r>
              <a:rPr lang="en-US" sz="1400" b="0" i="0" dirty="0">
                <a:effectLst/>
                <a:latin typeface="Söhne"/>
              </a:rPr>
              <a:t>The shortage leads to larger class sizes, less individualized attention, and lower educational outcomes.</a:t>
            </a:r>
          </a:p>
          <a:p>
            <a:pPr marL="285750" indent="-285750" algn="l">
              <a:buFont typeface="Arial" panose="020B0604020202020204" pitchFamily="34" charset="0"/>
              <a:buChar char="•"/>
            </a:pPr>
            <a:r>
              <a:rPr lang="en-US" sz="1400" b="1" i="0" dirty="0">
                <a:effectLst/>
                <a:latin typeface="Söhne"/>
              </a:rPr>
              <a:t>Socioeconomic Barriers:</a:t>
            </a:r>
            <a:endParaRPr lang="en-US" sz="1400" b="0" i="0" dirty="0">
              <a:effectLst/>
              <a:latin typeface="Söhne"/>
            </a:endParaRPr>
          </a:p>
          <a:p>
            <a:pPr marL="742950" lvl="1" indent="-285750" algn="l">
              <a:buFont typeface="+mj-lt"/>
              <a:buAutoNum type="arabicPeriod"/>
            </a:pPr>
            <a:r>
              <a:rPr lang="en-US" sz="1400" b="0" i="0" dirty="0">
                <a:effectLst/>
                <a:latin typeface="Söhne"/>
              </a:rPr>
              <a:t>Poverty and economic hardship in rural communities can prevent families from affording school supplies, uniforms, and transportation costs.</a:t>
            </a:r>
          </a:p>
          <a:p>
            <a:pPr marL="742950" lvl="1" indent="-285750" algn="l">
              <a:buFont typeface="+mj-lt"/>
              <a:buAutoNum type="arabicPeriod"/>
            </a:pPr>
            <a:r>
              <a:rPr lang="en-US" sz="1400" b="0" i="0" dirty="0">
                <a:effectLst/>
                <a:latin typeface="Söhne"/>
              </a:rPr>
              <a:t>Socioeconomic factors also contribute to higher dropout rates as children may need to work to support their families.</a:t>
            </a:r>
          </a:p>
          <a:p>
            <a:pPr marL="285750" indent="-285750" algn="l">
              <a:buFont typeface="Arial" panose="020B0604020202020204" pitchFamily="34" charset="0"/>
              <a:buChar char="•"/>
            </a:pPr>
            <a:r>
              <a:rPr lang="en-US" sz="1400" b="1" i="0" dirty="0">
                <a:effectLst/>
                <a:latin typeface="Söhne"/>
              </a:rPr>
              <a:t>Lack of Technological Resources:</a:t>
            </a:r>
            <a:endParaRPr lang="en-US" sz="1400" b="0" i="0" dirty="0">
              <a:effectLst/>
              <a:latin typeface="Söhne"/>
            </a:endParaRPr>
          </a:p>
          <a:p>
            <a:pPr marL="742950" lvl="1" indent="-285750" algn="l">
              <a:buFont typeface="+mj-lt"/>
              <a:buAutoNum type="arabicPeriod"/>
            </a:pPr>
            <a:r>
              <a:rPr lang="en-US" sz="1400" b="0" i="0" dirty="0">
                <a:effectLst/>
                <a:latin typeface="Söhne"/>
              </a:rPr>
              <a:t>Many rural schools lack access to computers, internet connectivity, and educational technology.</a:t>
            </a:r>
          </a:p>
          <a:p>
            <a:pPr marL="742950" lvl="1" indent="-285750" algn="l">
              <a:buFont typeface="+mj-lt"/>
              <a:buAutoNum type="arabicPeriod"/>
            </a:pPr>
            <a:r>
              <a:rPr lang="en-US" sz="1400" b="0" i="0" dirty="0">
                <a:effectLst/>
                <a:latin typeface="Söhne"/>
              </a:rPr>
              <a:t>The digital divide further widens the gap between rural and urban educational opportunities.</a:t>
            </a:r>
          </a:p>
          <a:p>
            <a:pPr marL="285750" indent="-285750" algn="l">
              <a:buFont typeface="Arial" panose="020B0604020202020204" pitchFamily="34" charset="0"/>
              <a:buChar char="•"/>
            </a:pPr>
            <a:r>
              <a:rPr lang="en-US" sz="1400" b="1" i="0" dirty="0">
                <a:effectLst/>
                <a:latin typeface="Söhne"/>
              </a:rPr>
              <a:t>Limited Curriculum and Extracurricular Activities:</a:t>
            </a:r>
            <a:endParaRPr lang="en-US" sz="1400" b="0" i="0" dirty="0">
              <a:effectLst/>
              <a:latin typeface="Söhne"/>
            </a:endParaRPr>
          </a:p>
          <a:p>
            <a:pPr marL="742950" lvl="1" indent="-285750" algn="l">
              <a:buFont typeface="+mj-lt"/>
              <a:buAutoNum type="arabicPeriod"/>
            </a:pPr>
            <a:r>
              <a:rPr lang="en-US" sz="1400" b="0" i="0" dirty="0">
                <a:effectLst/>
                <a:latin typeface="Söhne"/>
              </a:rPr>
              <a:t>Rural schools may offer a limited range of courses and extracurricular activities due to resource constraints.</a:t>
            </a:r>
          </a:p>
          <a:p>
            <a:pPr marL="742950" lvl="1" indent="-285750" algn="l">
              <a:buFont typeface="+mj-lt"/>
              <a:buAutoNum type="arabicPeriod"/>
            </a:pPr>
            <a:r>
              <a:rPr lang="en-US" sz="1400" b="0" i="0" dirty="0">
                <a:effectLst/>
                <a:latin typeface="Söhne"/>
              </a:rPr>
              <a:t>This limitation can impede students' ability to explore diverse interests and develop essential skills beyond academics.</a:t>
            </a:r>
          </a:p>
          <a:p>
            <a:pPr marL="285750" indent="-285750" algn="l">
              <a:buFont typeface="Arial" panose="020B0604020202020204" pitchFamily="34" charset="0"/>
              <a:buChar char="•"/>
            </a:pPr>
            <a:r>
              <a:rPr lang="en-US" sz="1400" b="1" i="0" dirty="0">
                <a:effectLst/>
                <a:latin typeface="Söhne"/>
              </a:rPr>
              <a:t>Health and Nutrition Challenges:</a:t>
            </a:r>
            <a:endParaRPr lang="en-US" sz="1400" b="0" i="0" dirty="0">
              <a:effectLst/>
              <a:latin typeface="Söhne"/>
            </a:endParaRPr>
          </a:p>
          <a:p>
            <a:pPr marL="742950" lvl="1" indent="-285750" algn="l">
              <a:buFont typeface="+mj-lt"/>
              <a:buAutoNum type="arabicPeriod"/>
            </a:pPr>
            <a:r>
              <a:rPr lang="en-US" sz="1400" b="0" i="0" dirty="0">
                <a:effectLst/>
                <a:latin typeface="Söhne"/>
              </a:rPr>
              <a:t>Poor access to healthcare and nutrition services can impact students ability to learn and attend school regularly.</a:t>
            </a:r>
          </a:p>
          <a:p>
            <a:pPr marL="742950" lvl="1" indent="-285750" algn="l">
              <a:buFont typeface="+mj-lt"/>
              <a:buAutoNum type="arabicPeriod"/>
            </a:pPr>
            <a:r>
              <a:rPr lang="en-US" sz="1400" b="0" i="0" dirty="0">
                <a:effectLst/>
                <a:latin typeface="Söhne"/>
              </a:rPr>
              <a:t>Malnutrition, illness, and lack of sanitation facilities can all affect educational outcomes.</a:t>
            </a:r>
          </a:p>
          <a:p>
            <a:pPr marL="285750" indent="-285750" algn="l">
              <a:buFont typeface="Arial" panose="020B0604020202020204" pitchFamily="34" charset="0"/>
              <a:buChar char="•"/>
            </a:pPr>
            <a:r>
              <a:rPr lang="en-US" sz="1400" b="1" i="0" dirty="0">
                <a:effectLst/>
                <a:latin typeface="Söhne"/>
              </a:rPr>
              <a:t>Cultural and Linguistic Diversity:</a:t>
            </a:r>
            <a:endParaRPr lang="en-US" sz="1400" b="0" i="0" dirty="0">
              <a:effectLst/>
              <a:latin typeface="Söhne"/>
            </a:endParaRPr>
          </a:p>
          <a:p>
            <a:pPr marL="742950" lvl="1" indent="-285750" algn="l">
              <a:buFont typeface="+mj-lt"/>
              <a:buAutoNum type="arabicPeriod"/>
            </a:pPr>
            <a:r>
              <a:rPr lang="en-US" sz="1400" b="0" i="0" dirty="0">
                <a:effectLst/>
                <a:latin typeface="Söhne"/>
              </a:rPr>
              <a:t>Rural communities often have diverse cultural and linguistic backgrounds, which may not be adequately represented in the curriculum or teaching staff.</a:t>
            </a:r>
          </a:p>
          <a:p>
            <a:pPr marL="742950" lvl="1" indent="-285750" algn="l">
              <a:buFont typeface="+mj-lt"/>
              <a:buAutoNum type="arabicPeriod"/>
            </a:pPr>
            <a:r>
              <a:rPr lang="en-US" sz="1400" b="0" i="0" dirty="0">
                <a:effectLst/>
                <a:latin typeface="Söhne"/>
              </a:rPr>
              <a:t>Language barriers can hinder effective communication and learning in schools.</a:t>
            </a:r>
          </a:p>
          <a:p>
            <a:pPr marL="285750" indent="-285750" algn="l">
              <a:buFont typeface="Arial" panose="020B0604020202020204" pitchFamily="34" charset="0"/>
              <a:buChar char="•"/>
            </a:pPr>
            <a:r>
              <a:rPr lang="en-US" sz="1400" b="1" i="0" dirty="0">
                <a:effectLst/>
                <a:latin typeface="Söhne"/>
              </a:rPr>
              <a:t>Geographical Isolation:</a:t>
            </a:r>
            <a:endParaRPr lang="en-US" sz="1400" b="0" i="0" dirty="0">
              <a:effectLst/>
              <a:latin typeface="Söhne"/>
            </a:endParaRPr>
          </a:p>
          <a:p>
            <a:pPr marL="742950" lvl="1" indent="-285750" algn="l">
              <a:buFont typeface="+mj-lt"/>
              <a:buAutoNum type="arabicPeriod"/>
            </a:pPr>
            <a:r>
              <a:rPr lang="en-US" sz="1400" b="0" i="0" dirty="0">
                <a:effectLst/>
                <a:latin typeface="Söhne"/>
              </a:rPr>
              <a:t>Remote rural locations can make it difficult for students to access educational resources, extracurricular activities, and academic support services.</a:t>
            </a:r>
          </a:p>
          <a:p>
            <a:pPr marL="742950" lvl="1" indent="-285750" algn="l">
              <a:buFont typeface="+mj-lt"/>
              <a:buAutoNum type="arabicPeriod"/>
            </a:pPr>
            <a:r>
              <a:rPr lang="en-US" sz="1400" b="0" i="0" dirty="0">
                <a:effectLst/>
                <a:latin typeface="Söhne"/>
              </a:rPr>
              <a:t>Geographic isolation also affects teacher recruitment and professional development opportunities.</a:t>
            </a: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6</a:t>
            </a:fld>
            <a:endParaRPr lang="en-US" dirty="0"/>
          </a:p>
        </p:txBody>
      </p:sp>
    </p:spTree>
    <p:extLst>
      <p:ext uri="{BB962C8B-B14F-4D97-AF65-F5344CB8AC3E}">
        <p14:creationId xmlns:p14="http://schemas.microsoft.com/office/powerpoint/2010/main" val="354851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b="1" dirty="0">
              <a:solidFill>
                <a:srgbClr val="46B0FA"/>
              </a:solidFill>
              <a:latin typeface="Arial" panose="020B0604020202020204" pitchFamily="34" charset="0"/>
              <a:cs typeface="Arial" panose="020B0604020202020204" pitchFamily="34" charset="0"/>
            </a:endParaRPr>
          </a:p>
          <a:p>
            <a:pPr marL="342900" marR="554355" lvl="0" indent="-342900" algn="just">
              <a:lnSpc>
                <a:spcPct val="128000"/>
              </a:lnSpc>
              <a:spcAft>
                <a:spcPts val="0"/>
              </a:spcAft>
              <a:buFont typeface="Arial" panose="020B0604020202020204" pitchFamily="34" charset="0"/>
              <a:buChar char="•"/>
              <a:tabLst>
                <a:tab pos="629285" algn="l"/>
                <a:tab pos="629920" algn="l"/>
              </a:tabLst>
            </a:pPr>
            <a:r>
              <a:rPr lang="en-US" dirty="0">
                <a:effectLst/>
                <a:latin typeface="Arial MT"/>
                <a:ea typeface="Arial MT"/>
                <a:cs typeface="Times New Roman" panose="02020603050405020304" pitchFamily="18" charset="0"/>
              </a:rPr>
              <a:t>Agile methodology is an iterative approach to software development and project</a:t>
            </a:r>
            <a:r>
              <a:rPr lang="en-US" spc="-29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management</a:t>
            </a:r>
            <a:r>
              <a:rPr lang="en-US" spc="-40"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that</a:t>
            </a:r>
            <a:r>
              <a:rPr lang="en-US" spc="-2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emphasizes</a:t>
            </a:r>
            <a:r>
              <a:rPr lang="en-US" spc="-3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flexibility,</a:t>
            </a:r>
            <a:r>
              <a:rPr lang="en-US" spc="-2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collaboration,</a:t>
            </a:r>
            <a:r>
              <a:rPr lang="en-US" spc="-2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and</a:t>
            </a:r>
            <a:r>
              <a:rPr lang="en-US" spc="-3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customer</a:t>
            </a:r>
            <a:r>
              <a:rPr lang="en-US" spc="-40"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feedback.</a:t>
            </a:r>
            <a:endParaRPr lang="en-IN" dirty="0">
              <a:effectLst/>
              <a:latin typeface="Arial MT"/>
              <a:ea typeface="Arial MT"/>
              <a:cs typeface="Arial MT"/>
            </a:endParaRPr>
          </a:p>
          <a:p>
            <a:pPr marL="342900" marR="554355" lvl="0" indent="-342900" algn="just">
              <a:lnSpc>
                <a:spcPct val="128000"/>
              </a:lnSpc>
              <a:spcAft>
                <a:spcPts val="0"/>
              </a:spcAft>
              <a:buFont typeface="Arial" panose="020B0604020202020204" pitchFamily="34" charset="0"/>
              <a:buChar char="•"/>
              <a:tabLst>
                <a:tab pos="629285" algn="l"/>
                <a:tab pos="629920" algn="l"/>
              </a:tabLst>
            </a:pPr>
            <a:r>
              <a:rPr lang="en-US" dirty="0">
                <a:effectLst/>
                <a:latin typeface="Arial MT"/>
                <a:ea typeface="Arial MT"/>
                <a:cs typeface="Times New Roman" panose="02020603050405020304" pitchFamily="18" charset="0"/>
              </a:rPr>
              <a:t>The project is broken down into small, manageable chunks called iterations or sprints.</a:t>
            </a:r>
            <a:r>
              <a:rPr lang="en-US" spc="-29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Each sprint typically lasts for a few weeks and results in a potentially shippable</a:t>
            </a:r>
            <a:r>
              <a:rPr lang="en-US" spc="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product</a:t>
            </a:r>
            <a:r>
              <a:rPr lang="en-US" spc="-10"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increment.</a:t>
            </a:r>
            <a:endParaRPr lang="en-IN" dirty="0">
              <a:effectLst/>
              <a:latin typeface="Arial MT"/>
              <a:ea typeface="Arial MT"/>
              <a:cs typeface="Arial MT"/>
            </a:endParaRPr>
          </a:p>
          <a:p>
            <a:pPr marL="342900" marR="554355" lvl="0" indent="-342900" algn="just">
              <a:lnSpc>
                <a:spcPct val="128000"/>
              </a:lnSpc>
              <a:spcAft>
                <a:spcPts val="0"/>
              </a:spcAft>
              <a:buFont typeface="Arial" panose="020B0604020202020204" pitchFamily="34" charset="0"/>
              <a:buChar char="•"/>
              <a:tabLst>
                <a:tab pos="629285" algn="l"/>
                <a:tab pos="629920" algn="l"/>
              </a:tabLst>
            </a:pPr>
            <a:r>
              <a:rPr lang="en-US" dirty="0">
                <a:effectLst/>
                <a:latin typeface="Arial MT"/>
                <a:ea typeface="Arial MT"/>
                <a:cs typeface="Times New Roman" panose="02020603050405020304" pitchFamily="18" charset="0"/>
              </a:rPr>
              <a:t>Agile allows for changes to be incorporated throughout the development process</a:t>
            </a:r>
            <a:r>
              <a:rPr lang="en-US" spc="-29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which</a:t>
            </a:r>
            <a:r>
              <a:rPr lang="en-US" spc="-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makes</a:t>
            </a:r>
            <a:r>
              <a:rPr lang="en-US" spc="-1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our</a:t>
            </a:r>
            <a:r>
              <a:rPr lang="en-US" spc="-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project</a:t>
            </a:r>
            <a:r>
              <a:rPr lang="en-US" spc="-10"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more</a:t>
            </a:r>
            <a:r>
              <a:rPr lang="en-US" spc="-10"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flexible</a:t>
            </a:r>
            <a:r>
              <a:rPr lang="en-US" spc="-5" dirty="0">
                <a:effectLst/>
                <a:latin typeface="Arial MT"/>
                <a:ea typeface="Arial MT"/>
                <a:cs typeface="Times New Roman" panose="02020603050405020304" pitchFamily="18" charset="0"/>
              </a:rPr>
              <a:t> </a:t>
            </a:r>
            <a:r>
              <a:rPr lang="en-US" dirty="0">
                <a:effectLst/>
                <a:latin typeface="Arial MT"/>
                <a:ea typeface="Arial MT"/>
                <a:cs typeface="Times New Roman" panose="02020603050405020304" pitchFamily="18" charset="0"/>
              </a:rPr>
              <a:t>and adaptable.</a:t>
            </a:r>
            <a:endParaRPr lang="en-IN" dirty="0">
              <a:effectLst/>
              <a:latin typeface="Arial MT"/>
              <a:ea typeface="Arial MT"/>
              <a:cs typeface="Arial MT"/>
            </a:endParaRPr>
          </a:p>
          <a:p>
            <a:pPr marL="342900" marR="554355" lvl="0" indent="-342900" algn="just">
              <a:lnSpc>
                <a:spcPct val="128000"/>
              </a:lnSpc>
              <a:spcAft>
                <a:spcPts val="0"/>
              </a:spcAft>
              <a:buFont typeface="Arial" panose="020B0604020202020204" pitchFamily="34" charset="0"/>
              <a:buChar char="•"/>
              <a:tabLst>
                <a:tab pos="629285" algn="l"/>
                <a:tab pos="629920" algn="l"/>
              </a:tabLst>
            </a:pPr>
            <a:r>
              <a:rPr lang="en-US" spc="-5" dirty="0">
                <a:solidFill>
                  <a:srgbClr val="0D0D0D"/>
                </a:solidFill>
                <a:effectLst/>
                <a:latin typeface="Arial MT"/>
                <a:ea typeface="Arial MT"/>
                <a:cs typeface="Times New Roman" panose="02020603050405020304" pitchFamily="18" charset="0"/>
              </a:rPr>
              <a:t>Agile promotes </a:t>
            </a:r>
            <a:r>
              <a:rPr lang="en-US" dirty="0">
                <a:solidFill>
                  <a:srgbClr val="0D0D0D"/>
                </a:solidFill>
                <a:effectLst/>
                <a:latin typeface="Arial MT"/>
                <a:ea typeface="Arial MT"/>
                <a:cs typeface="Times New Roman" panose="02020603050405020304" pitchFamily="18" charset="0"/>
              </a:rPr>
              <a:t>continuous improvement through regular reflection and adaptation. At</a:t>
            </a:r>
            <a:r>
              <a:rPr lang="en-US" spc="-29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the end of each sprint, the team conducts a retrospective to identify what went well,</a:t>
            </a:r>
            <a:r>
              <a:rPr lang="en-US" spc="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what could be improved, and any adjustments needed for future sprints. This allows</a:t>
            </a:r>
            <a:r>
              <a:rPr lang="en-US" spc="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the</a:t>
            </a:r>
            <a:r>
              <a:rPr lang="en-US" spc="-1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team</a:t>
            </a:r>
            <a:r>
              <a:rPr lang="en-US" spc="-10"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to</a:t>
            </a:r>
            <a:r>
              <a:rPr lang="en-US" spc="-1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respond</a:t>
            </a:r>
            <a:r>
              <a:rPr lang="en-US" spc="-1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to</a:t>
            </a:r>
            <a:r>
              <a:rPr lang="en-US" spc="-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lessons learned</a:t>
            </a:r>
            <a:r>
              <a:rPr lang="en-US" spc="-10"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and</a:t>
            </a:r>
            <a:r>
              <a:rPr lang="en-US" spc="-1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refine</a:t>
            </a:r>
            <a:r>
              <a:rPr lang="en-US" spc="-1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their</a:t>
            </a:r>
            <a:r>
              <a:rPr lang="en-US" spc="-10"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approach</a:t>
            </a:r>
            <a:r>
              <a:rPr lang="en-US" spc="-15"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over</a:t>
            </a:r>
            <a:r>
              <a:rPr lang="en-US" spc="-10" dirty="0">
                <a:solidFill>
                  <a:srgbClr val="0D0D0D"/>
                </a:solidFill>
                <a:effectLst/>
                <a:latin typeface="Arial MT"/>
                <a:ea typeface="Arial MT"/>
                <a:cs typeface="Times New Roman" panose="02020603050405020304" pitchFamily="18" charset="0"/>
              </a:rPr>
              <a:t> </a:t>
            </a:r>
            <a:r>
              <a:rPr lang="en-US" dirty="0">
                <a:solidFill>
                  <a:srgbClr val="0D0D0D"/>
                </a:solidFill>
                <a:effectLst/>
                <a:latin typeface="Arial MT"/>
                <a:ea typeface="Arial MT"/>
                <a:cs typeface="Times New Roman" panose="02020603050405020304" pitchFamily="18" charset="0"/>
              </a:rPr>
              <a:t>time.</a:t>
            </a:r>
            <a:endParaRPr lang="en-IN" dirty="0">
              <a:effectLst/>
              <a:latin typeface="Arial MT"/>
              <a:ea typeface="Arial MT"/>
              <a:cs typeface="Arial MT"/>
            </a:endParaRPr>
          </a:p>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8</a:t>
            </a:fld>
            <a:endParaRPr lang="en-US" dirty="0"/>
          </a:p>
        </p:txBody>
      </p:sp>
    </p:spTree>
    <p:extLst>
      <p:ext uri="{BB962C8B-B14F-4D97-AF65-F5344CB8AC3E}">
        <p14:creationId xmlns:p14="http://schemas.microsoft.com/office/powerpoint/2010/main" val="3377647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Access to Quality Education: The primary application of the project is to provide rural village students with access to quality education through a digital platform. By leveraging technology, such as the website and QR-based resources, students can access educational materials, tutorials, and quizzes tailored to their needs. This application helps bridge the gap in educational opportunities between rural and urban areas.</a:t>
            </a:r>
          </a:p>
          <a:p>
            <a:endParaRPr lang="en-US" dirty="0"/>
          </a:p>
          <a:p>
            <a:r>
              <a:rPr lang="en-US" dirty="0"/>
              <a:t>2. Personalized Learning: The project aims to offer personalized learning experiences for students in rural villages. Through the website and interactive content, students can learn at their own pace and according to their individual learning styles. This application ensures that education is more inclusive and effective, catering to the diverse needs of students.</a:t>
            </a:r>
          </a:p>
          <a:p>
            <a:endParaRPr lang="en-US" dirty="0"/>
          </a:p>
          <a:p>
            <a:r>
              <a:rPr lang="en-US" dirty="0"/>
              <a:t>3. Community Engagement and Empowerment: Another application of the project is community engagement and empowerment. By involving parents, guardians, community leaders, and local organizations in the educational process, the project fosters a sense of ownership and collaboration within the community. This application strengthens the support system for students and contributes to the sustainability of educational initiatives in rural villages.</a:t>
            </a:r>
          </a:p>
          <a:p>
            <a:endParaRPr lang="en-US" dirty="0"/>
          </a:p>
          <a:p>
            <a:r>
              <a:rPr lang="en-US" dirty="0"/>
              <a:t>4. Professional Development for Educators: The project also includes professional development opportunities for educators in rural areas. By providing training and resources, educators can enhance their teaching skills and adopt innovative teaching methods. This application improves the quality of instruction and contributes to better educational outcomes for students.</a:t>
            </a:r>
          </a:p>
          <a:p>
            <a:endParaRPr lang="en-US" dirty="0"/>
          </a:p>
          <a:p>
            <a:r>
              <a:rPr lang="en-US" dirty="0"/>
              <a:t>5. Continuous Improvement: Through the Agile methodology adopted in the project's development process, there is a focus on continuous improvement. This application ensures that the project evolves over time based on feedback and lessons learned. Regular reflection and adaptation allow the project team to refine their approach and make necessary adjustments to meet the needs of rural village students effectively.</a:t>
            </a:r>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9</a:t>
            </a:fld>
            <a:endParaRPr lang="en-US" dirty="0"/>
          </a:p>
        </p:txBody>
      </p:sp>
    </p:spTree>
    <p:extLst>
      <p:ext uri="{BB962C8B-B14F-4D97-AF65-F5344CB8AC3E}">
        <p14:creationId xmlns:p14="http://schemas.microsoft.com/office/powerpoint/2010/main" val="31874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2/14/2024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2/14/2024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9913771" y="143687"/>
            <a:ext cx="2135474" cy="689689"/>
          </a:xfrm>
          <a:prstGeom prst="rect">
            <a:avLst/>
          </a:prstGeom>
        </p:spPr>
      </p:pic>
      <p:sp>
        <p:nvSpPr>
          <p:cNvPr id="2" name="TextBox 1"/>
          <p:cNvSpPr txBox="1"/>
          <p:nvPr/>
        </p:nvSpPr>
        <p:spPr>
          <a:xfrm>
            <a:off x="779489" y="1575576"/>
            <a:ext cx="9461791" cy="923330"/>
          </a:xfrm>
          <a:prstGeom prst="rect">
            <a:avLst/>
          </a:prstGeom>
          <a:noFill/>
        </p:spPr>
        <p:txBody>
          <a:bodyPr wrap="square" rtlCol="0">
            <a:spAutoFit/>
          </a:bodyPr>
          <a:lstStyle/>
          <a:p>
            <a:pPr algn="ctr"/>
            <a:r>
              <a:rPr lang="en-IN" sz="5400" dirty="0"/>
              <a:t>Minor Project: </a:t>
            </a:r>
            <a:r>
              <a:rPr lang="en-US" sz="4000" b="1" dirty="0">
                <a:latin typeface="Times New Roman" panose="02020603050405020304" pitchFamily="18" charset="0"/>
                <a:cs typeface="Times New Roman" panose="02020603050405020304" pitchFamily="18" charset="0"/>
              </a:rPr>
              <a:t>Synopsis Presentation</a:t>
            </a:r>
            <a:endParaRPr lang="en-IN" sz="5400" dirty="0"/>
          </a:p>
        </p:txBody>
      </p:sp>
      <p:sp>
        <p:nvSpPr>
          <p:cNvPr id="4" name="TextBox 3"/>
          <p:cNvSpPr txBox="1"/>
          <p:nvPr/>
        </p:nvSpPr>
        <p:spPr>
          <a:xfrm>
            <a:off x="698375" y="2498906"/>
            <a:ext cx="9948555" cy="2123658"/>
          </a:xfrm>
          <a:prstGeom prst="rect">
            <a:avLst/>
          </a:prstGeom>
          <a:noFill/>
        </p:spPr>
        <p:txBody>
          <a:bodyPr wrap="square" rtlCol="0">
            <a:spAutoFit/>
          </a:bodyPr>
          <a:lstStyle/>
          <a:p>
            <a:pPr algn="ctr"/>
            <a:r>
              <a:rPr lang="en-IN" sz="3200" dirty="0"/>
              <a:t>Title:</a:t>
            </a:r>
          </a:p>
          <a:p>
            <a:pPr algn="ctr"/>
            <a:r>
              <a:rPr lang="en-IN" sz="3600" b="1" dirty="0">
                <a:latin typeface="Times New Roman" panose="02020603050405020304" pitchFamily="18" charset="0"/>
                <a:cs typeface="Times New Roman" panose="02020603050405020304" pitchFamily="18" charset="0"/>
              </a:rPr>
              <a:t>Edu Scan: Bridging Gaps in Villages</a:t>
            </a:r>
            <a:endParaRPr lang="en-IN" sz="5400" b="1" dirty="0">
              <a:latin typeface="Times New Roman" panose="02020603050405020304" pitchFamily="18" charset="0"/>
              <a:cs typeface="Times New Roman" panose="02020603050405020304" pitchFamily="18" charset="0"/>
            </a:endParaRPr>
          </a:p>
          <a:p>
            <a:br>
              <a:rPr lang="en-IN" sz="3200" dirty="0"/>
            </a:br>
            <a:endParaRPr lang="en-IN" sz="3200" dirty="0"/>
          </a:p>
        </p:txBody>
      </p:sp>
      <p:sp>
        <p:nvSpPr>
          <p:cNvPr id="10" name="TextBox 9">
            <a:extLst>
              <a:ext uri="{FF2B5EF4-FFF2-40B4-BE49-F238E27FC236}">
                <a16:creationId xmlns:a16="http://schemas.microsoft.com/office/drawing/2014/main" id="{C2F12844-7D7B-9449-9B33-46EA047F7017}"/>
              </a:ext>
            </a:extLst>
          </p:cNvPr>
          <p:cNvSpPr txBox="1"/>
          <p:nvPr/>
        </p:nvSpPr>
        <p:spPr>
          <a:xfrm>
            <a:off x="260430" y="5145530"/>
            <a:ext cx="6097656" cy="2031325"/>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Presented by:</a:t>
            </a:r>
            <a:endParaRPr lang="en-IN" b="0" dirty="0">
              <a:effectLst/>
            </a:endParaRPr>
          </a:p>
          <a:p>
            <a:pPr rtl="0">
              <a:spcBef>
                <a:spcPts val="0"/>
              </a:spcBef>
              <a:spcAft>
                <a:spcPts val="0"/>
              </a:spcAft>
            </a:pPr>
            <a:r>
              <a:rPr lang="en-IN" sz="1800" b="0" i="0" u="none" strike="noStrike" dirty="0" err="1">
                <a:solidFill>
                  <a:srgbClr val="000000"/>
                </a:solidFill>
                <a:effectLst/>
                <a:latin typeface="Calibri" panose="020F0502020204030204" pitchFamily="34" charset="0"/>
              </a:rPr>
              <a:t>Anushk</a:t>
            </a:r>
            <a:r>
              <a:rPr lang="en-IN" sz="1800" b="0" i="0" u="none" strike="noStrike" dirty="0">
                <a:solidFill>
                  <a:srgbClr val="000000"/>
                </a:solidFill>
                <a:effectLst/>
                <a:latin typeface="Calibri" panose="020F0502020204030204" pitchFamily="34" charset="0"/>
              </a:rPr>
              <a:t> Sanghvi, R2142210134, CSE DevOps (Hons.)</a:t>
            </a:r>
          </a:p>
          <a:p>
            <a:pPr rtl="0">
              <a:spcBef>
                <a:spcPts val="0"/>
              </a:spcBef>
              <a:spcAft>
                <a:spcPts val="0"/>
              </a:spcAft>
            </a:pPr>
            <a:r>
              <a:rPr lang="en-IN" dirty="0" err="1">
                <a:solidFill>
                  <a:srgbClr val="000000"/>
                </a:solidFill>
                <a:latin typeface="Calibri" panose="020F0502020204030204" pitchFamily="34" charset="0"/>
              </a:rPr>
              <a:t>Chitranshu</a:t>
            </a:r>
            <a:r>
              <a:rPr lang="en-IN" dirty="0">
                <a:solidFill>
                  <a:srgbClr val="000000"/>
                </a:solidFill>
                <a:latin typeface="Calibri" panose="020F0502020204030204" pitchFamily="34" charset="0"/>
              </a:rPr>
              <a:t> Sharma, R2142210249, CSE DevOps(Non Hons.)</a:t>
            </a:r>
          </a:p>
          <a:p>
            <a:pPr rtl="0">
              <a:spcBef>
                <a:spcPts val="0"/>
              </a:spcBef>
              <a:spcAft>
                <a:spcPts val="0"/>
              </a:spcAft>
            </a:pPr>
            <a:r>
              <a:rPr lang="en-IN" b="0" dirty="0">
                <a:solidFill>
                  <a:srgbClr val="000000"/>
                </a:solidFill>
                <a:effectLst/>
                <a:latin typeface="Calibri" panose="020F0502020204030204" pitchFamily="34" charset="0"/>
              </a:rPr>
              <a:t>Devesh Singh, R2142210268, CSE DevOps(Non Hons.) </a:t>
            </a:r>
          </a:p>
          <a:p>
            <a:pPr rtl="0">
              <a:spcBef>
                <a:spcPts val="0"/>
              </a:spcBef>
              <a:spcAft>
                <a:spcPts val="0"/>
              </a:spcAft>
            </a:pPr>
            <a:r>
              <a:rPr lang="en-IN" dirty="0">
                <a:solidFill>
                  <a:srgbClr val="000000"/>
                </a:solidFill>
                <a:latin typeface="Calibri" panose="020F0502020204030204" pitchFamily="34" charset="0"/>
              </a:rPr>
              <a:t>Raghav Mittal, R2142210616, CSE DevOps(Non  Hons.)</a:t>
            </a:r>
            <a:endParaRPr lang="en-IN" b="0" dirty="0">
              <a:effectLst/>
            </a:endParaRPr>
          </a:p>
          <a:p>
            <a:br>
              <a:rPr lang="en-IN" dirty="0"/>
            </a:br>
            <a:endParaRPr lang="en-US" dirty="0"/>
          </a:p>
        </p:txBody>
      </p:sp>
      <p:sp>
        <p:nvSpPr>
          <p:cNvPr id="12" name="TextBox 11">
            <a:extLst>
              <a:ext uri="{FF2B5EF4-FFF2-40B4-BE49-F238E27FC236}">
                <a16:creationId xmlns:a16="http://schemas.microsoft.com/office/drawing/2014/main" id="{0581529D-3593-AE4E-9F50-CD8F5082B00A}"/>
              </a:ext>
            </a:extLst>
          </p:cNvPr>
          <p:cNvSpPr txBox="1"/>
          <p:nvPr/>
        </p:nvSpPr>
        <p:spPr>
          <a:xfrm>
            <a:off x="9300541" y="5145530"/>
            <a:ext cx="3935774" cy="2031325"/>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Guided by:</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Dr Arjun Arora</a:t>
            </a:r>
            <a:endParaRPr lang="en-IN" b="0" dirty="0">
              <a:effectLst/>
            </a:endParaRPr>
          </a:p>
          <a:p>
            <a:pPr rtl="0">
              <a:spcBef>
                <a:spcPts val="0"/>
              </a:spcBef>
              <a:spcAft>
                <a:spcPts val="0"/>
              </a:spcAft>
            </a:pPr>
            <a:r>
              <a:rPr lang="en-IN" sz="1800" b="0" i="0" u="none" strike="noStrike">
                <a:solidFill>
                  <a:srgbClr val="000000"/>
                </a:solidFill>
                <a:effectLst/>
                <a:latin typeface="Calibri" panose="020F0502020204030204" pitchFamily="34" charset="0"/>
              </a:rPr>
              <a:t>Assistant Professor-(SS) </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Cybernetics Cluster</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School of Computer Science</a:t>
            </a:r>
            <a:endParaRPr lang="en-IN" b="0" dirty="0">
              <a:effectLst/>
            </a:endParaRPr>
          </a:p>
          <a:p>
            <a:br>
              <a:rPr lang="en-IN" dirty="0"/>
            </a:br>
            <a:endParaRPr lang="en-US" dirty="0"/>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303938"/>
            <a:ext cx="7530363"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8. PERT Chart: -</a:t>
            </a:r>
          </a:p>
        </p:txBody>
      </p:sp>
      <p:sp>
        <p:nvSpPr>
          <p:cNvPr id="15" name="TextBox 14">
            <a:extLst>
              <a:ext uri="{FF2B5EF4-FFF2-40B4-BE49-F238E27FC236}">
                <a16:creationId xmlns:a16="http://schemas.microsoft.com/office/drawing/2014/main" id="{8D51A1C7-2677-C847-8710-F804B10E77EB}"/>
              </a:ext>
            </a:extLst>
          </p:cNvPr>
          <p:cNvSpPr txBox="1"/>
          <p:nvPr/>
        </p:nvSpPr>
        <p:spPr>
          <a:xfrm>
            <a:off x="2710898" y="5891235"/>
            <a:ext cx="6097656" cy="923330"/>
          </a:xfrm>
          <a:prstGeom prst="rect">
            <a:avLst/>
          </a:prstGeom>
          <a:noFill/>
        </p:spPr>
        <p:txBody>
          <a:bodyPr wrap="square">
            <a:spAutoFit/>
          </a:bodyPr>
          <a:lstStyle/>
          <a:p>
            <a:pPr marL="381000" marR="381000" algn="ctr" rtl="0">
              <a:spcBef>
                <a:spcPts val="0"/>
              </a:spcBef>
              <a:spcAft>
                <a:spcPts val="0"/>
              </a:spcAft>
            </a:pPr>
            <a:r>
              <a:rPr lang="en-IN" sz="1800" b="0" i="0" u="sng" dirty="0">
                <a:solidFill>
                  <a:srgbClr val="000000"/>
                </a:solidFill>
                <a:effectLst/>
                <a:latin typeface="Times" pitchFamily="2" charset="0"/>
              </a:rPr>
              <a:t>Fig</a:t>
            </a:r>
            <a:r>
              <a:rPr lang="en-IN" u="sng" dirty="0">
                <a:solidFill>
                  <a:srgbClr val="000000"/>
                </a:solidFill>
                <a:latin typeface="Times" pitchFamily="2" charset="0"/>
              </a:rPr>
              <a:t>ure</a:t>
            </a:r>
            <a:r>
              <a:rPr lang="en-IN" sz="1800" b="0" i="0" u="none" strike="noStrike" dirty="0">
                <a:solidFill>
                  <a:srgbClr val="000000"/>
                </a:solidFill>
                <a:effectLst/>
                <a:latin typeface="Times" pitchFamily="2" charset="0"/>
              </a:rPr>
              <a:t> </a:t>
            </a:r>
            <a:r>
              <a:rPr lang="en-IN" sz="1800" b="0" i="0" u="sng" dirty="0">
                <a:solidFill>
                  <a:srgbClr val="000000"/>
                </a:solidFill>
                <a:effectLst/>
                <a:latin typeface="Times" pitchFamily="2" charset="0"/>
              </a:rPr>
              <a:t>Program Evaluation Review Technique Chart</a:t>
            </a:r>
            <a:endParaRPr lang="en-IN" b="0" dirty="0">
              <a:effectLst/>
            </a:endParaRPr>
          </a:p>
          <a:p>
            <a:br>
              <a:rPr lang="en-IN" dirty="0"/>
            </a:br>
            <a:endParaRPr lang="en-US" dirty="0"/>
          </a:p>
        </p:txBody>
      </p:sp>
      <p:pic>
        <p:nvPicPr>
          <p:cNvPr id="4" name="Picture 3">
            <a:extLst>
              <a:ext uri="{FF2B5EF4-FFF2-40B4-BE49-F238E27FC236}">
                <a16:creationId xmlns:a16="http://schemas.microsoft.com/office/drawing/2014/main" id="{3B1D9482-957C-F92A-9A89-E2C06F6C19FF}"/>
              </a:ext>
            </a:extLst>
          </p:cNvPr>
          <p:cNvPicPr>
            <a:picLocks noChangeAspect="1"/>
          </p:cNvPicPr>
          <p:nvPr/>
        </p:nvPicPr>
        <p:blipFill>
          <a:blip r:embed="rId2"/>
          <a:stretch>
            <a:fillRect/>
          </a:stretch>
        </p:blipFill>
        <p:spPr>
          <a:xfrm>
            <a:off x="1861073" y="1025102"/>
            <a:ext cx="8466268" cy="4805759"/>
          </a:xfrm>
          <a:prstGeom prst="rect">
            <a:avLst/>
          </a:prstGeom>
        </p:spPr>
      </p:pic>
    </p:spTree>
    <p:extLst>
      <p:ext uri="{BB962C8B-B14F-4D97-AF65-F5344CB8AC3E}">
        <p14:creationId xmlns:p14="http://schemas.microsoft.com/office/powerpoint/2010/main" val="274358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9. References: -</a:t>
            </a:r>
          </a:p>
        </p:txBody>
      </p:sp>
      <p:sp>
        <p:nvSpPr>
          <p:cNvPr id="5" name="TextBox 4">
            <a:extLst>
              <a:ext uri="{FF2B5EF4-FFF2-40B4-BE49-F238E27FC236}">
                <a16:creationId xmlns:a16="http://schemas.microsoft.com/office/drawing/2014/main" id="{C7E137D0-E94E-7146-8386-1A7FB5C0ABDC}"/>
              </a:ext>
            </a:extLst>
          </p:cNvPr>
          <p:cNvSpPr txBox="1"/>
          <p:nvPr/>
        </p:nvSpPr>
        <p:spPr>
          <a:xfrm>
            <a:off x="564044" y="1173242"/>
            <a:ext cx="10021129" cy="2414635"/>
          </a:xfrm>
          <a:prstGeom prst="rect">
            <a:avLst/>
          </a:prstGeom>
          <a:noFill/>
        </p:spPr>
        <p:txBody>
          <a:bodyPr wrap="square">
            <a:spAutoFit/>
          </a:bodyPr>
          <a:lstStyle/>
          <a:p>
            <a:pPr marL="342900" marR="172085" lvl="0" indent="-342900">
              <a:lnSpc>
                <a:spcPct val="131000"/>
              </a:lnSpc>
              <a:spcAft>
                <a:spcPts val="0"/>
              </a:spcAft>
              <a:buSzPts val="1800"/>
              <a:buFont typeface="Arial" panose="020B0604020202020204" pitchFamily="34" charset="0"/>
              <a:buChar char="•"/>
              <a:tabLst>
                <a:tab pos="638175" algn="l"/>
                <a:tab pos="638810" algn="l"/>
              </a:tabLst>
            </a:pPr>
            <a:r>
              <a:rPr lang="en-US" sz="1800">
                <a:effectLst/>
                <a:latin typeface="Arial MT"/>
                <a:ea typeface="Arial MT"/>
                <a:cs typeface="Arial MT"/>
              </a:rPr>
              <a:t>Abhijit,</a:t>
            </a:r>
            <a:r>
              <a:rPr lang="en-US" sz="1800" spc="-5">
                <a:effectLst/>
                <a:latin typeface="Arial MT"/>
                <a:ea typeface="Arial MT"/>
                <a:cs typeface="Arial MT"/>
              </a:rPr>
              <a:t> </a:t>
            </a:r>
            <a:r>
              <a:rPr lang="en-US" sz="1800">
                <a:effectLst/>
                <a:latin typeface="Arial MT"/>
                <a:ea typeface="Arial MT"/>
                <a:cs typeface="Arial MT"/>
              </a:rPr>
              <a:t>B.,</a:t>
            </a:r>
            <a:r>
              <a:rPr lang="en-US" sz="1800" spc="-20">
                <a:effectLst/>
                <a:latin typeface="Arial MT"/>
                <a:ea typeface="Arial MT"/>
                <a:cs typeface="Arial MT"/>
              </a:rPr>
              <a:t> </a:t>
            </a:r>
            <a:r>
              <a:rPr lang="en-US" sz="1800">
                <a:effectLst/>
                <a:latin typeface="Arial MT"/>
                <a:ea typeface="Arial MT"/>
                <a:cs typeface="Arial MT"/>
              </a:rPr>
              <a:t>&amp;</a:t>
            </a:r>
            <a:r>
              <a:rPr lang="en-US" sz="1800" spc="-10">
                <a:effectLst/>
                <a:latin typeface="Arial MT"/>
                <a:ea typeface="Arial MT"/>
                <a:cs typeface="Arial MT"/>
              </a:rPr>
              <a:t> </a:t>
            </a:r>
            <a:r>
              <a:rPr lang="en-US" sz="1800">
                <a:effectLst/>
                <a:latin typeface="Arial MT"/>
                <a:ea typeface="Arial MT"/>
                <a:cs typeface="Arial MT"/>
              </a:rPr>
              <a:t>Rukmini,</a:t>
            </a:r>
            <a:r>
              <a:rPr lang="en-US" sz="1800" spc="-20">
                <a:effectLst/>
                <a:latin typeface="Arial MT"/>
                <a:ea typeface="Arial MT"/>
                <a:cs typeface="Arial MT"/>
              </a:rPr>
              <a:t> </a:t>
            </a:r>
            <a:r>
              <a:rPr lang="en-US" sz="1800">
                <a:effectLst/>
                <a:latin typeface="Arial MT"/>
                <a:ea typeface="Arial MT"/>
                <a:cs typeface="Arial MT"/>
              </a:rPr>
              <a:t>B.</a:t>
            </a:r>
            <a:r>
              <a:rPr lang="en-US" sz="1800" spc="-25">
                <a:effectLst/>
                <a:latin typeface="Arial MT"/>
                <a:ea typeface="Arial MT"/>
                <a:cs typeface="Arial MT"/>
              </a:rPr>
              <a:t> </a:t>
            </a:r>
            <a:r>
              <a:rPr lang="en-US" sz="1800">
                <a:effectLst/>
                <a:latin typeface="Arial MT"/>
                <a:ea typeface="Arial MT"/>
                <a:cs typeface="Arial MT"/>
              </a:rPr>
              <a:t>(2018).</a:t>
            </a:r>
            <a:r>
              <a:rPr lang="en-US" sz="1800" spc="-5">
                <a:effectLst/>
                <a:latin typeface="Arial MT"/>
                <a:ea typeface="Arial MT"/>
                <a:cs typeface="Arial MT"/>
              </a:rPr>
              <a:t> </a:t>
            </a:r>
            <a:r>
              <a:rPr lang="en-US" sz="1800">
                <a:effectLst/>
                <a:latin typeface="Arial MT"/>
                <a:ea typeface="Arial MT"/>
                <a:cs typeface="Arial MT"/>
              </a:rPr>
              <a:t>Digital</a:t>
            </a:r>
            <a:r>
              <a:rPr lang="en-US" sz="1800" spc="-20">
                <a:effectLst/>
                <a:latin typeface="Arial MT"/>
                <a:ea typeface="Arial MT"/>
                <a:cs typeface="Arial MT"/>
              </a:rPr>
              <a:t> </a:t>
            </a:r>
            <a:r>
              <a:rPr lang="en-US" sz="1800">
                <a:effectLst/>
                <a:latin typeface="Arial MT"/>
                <a:ea typeface="Arial MT"/>
                <a:cs typeface="Arial MT"/>
              </a:rPr>
              <a:t>Study</a:t>
            </a:r>
            <a:r>
              <a:rPr lang="en-US" sz="1800" spc="-20">
                <a:effectLst/>
                <a:latin typeface="Arial MT"/>
                <a:ea typeface="Arial MT"/>
                <a:cs typeface="Arial MT"/>
              </a:rPr>
              <a:t> </a:t>
            </a:r>
            <a:r>
              <a:rPr lang="en-US" sz="1800">
                <a:effectLst/>
                <a:latin typeface="Arial MT"/>
                <a:ea typeface="Arial MT"/>
                <a:cs typeface="Arial MT"/>
              </a:rPr>
              <a:t>Hall:</a:t>
            </a:r>
            <a:r>
              <a:rPr lang="en-US" sz="1800" spc="-75">
                <a:effectLst/>
                <a:latin typeface="Arial MT"/>
                <a:ea typeface="Arial MT"/>
                <a:cs typeface="Arial MT"/>
              </a:rPr>
              <a:t> </a:t>
            </a:r>
            <a:r>
              <a:rPr lang="en-US" sz="1800">
                <a:effectLst/>
                <a:latin typeface="Arial MT"/>
                <a:ea typeface="Arial MT"/>
                <a:cs typeface="Arial MT"/>
              </a:rPr>
              <a:t>An</a:t>
            </a:r>
            <a:r>
              <a:rPr lang="en-US" sz="1800" spc="-15">
                <a:effectLst/>
                <a:latin typeface="Arial MT"/>
                <a:ea typeface="Arial MT"/>
                <a:cs typeface="Arial MT"/>
              </a:rPr>
              <a:t> </a:t>
            </a:r>
            <a:r>
              <a:rPr lang="en-US" sz="1800">
                <a:effectLst/>
                <a:latin typeface="Arial MT"/>
                <a:ea typeface="Arial MT"/>
                <a:cs typeface="Arial MT"/>
              </a:rPr>
              <a:t>Innovative</a:t>
            </a:r>
            <a:r>
              <a:rPr lang="en-US" sz="1800" spc="-10">
                <a:effectLst/>
                <a:latin typeface="Arial MT"/>
                <a:ea typeface="Arial MT"/>
                <a:cs typeface="Arial MT"/>
              </a:rPr>
              <a:t> </a:t>
            </a:r>
            <a:r>
              <a:rPr lang="en-US" sz="1800">
                <a:effectLst/>
                <a:latin typeface="Arial MT"/>
                <a:ea typeface="Arial MT"/>
                <a:cs typeface="Arial MT"/>
              </a:rPr>
              <a:t>Education</a:t>
            </a:r>
            <a:r>
              <a:rPr lang="en-US" sz="1800" spc="-15">
                <a:effectLst/>
                <a:latin typeface="Arial MT"/>
                <a:ea typeface="Arial MT"/>
                <a:cs typeface="Arial MT"/>
              </a:rPr>
              <a:t> </a:t>
            </a:r>
            <a:r>
              <a:rPr lang="en-US" sz="1800">
                <a:effectLst/>
                <a:latin typeface="Arial MT"/>
                <a:ea typeface="Arial MT"/>
                <a:cs typeface="Arial MT"/>
              </a:rPr>
              <a:t>Model</a:t>
            </a:r>
            <a:r>
              <a:rPr lang="en-US" sz="1800" spc="-30">
                <a:effectLst/>
                <a:latin typeface="Arial MT"/>
                <a:ea typeface="Arial MT"/>
                <a:cs typeface="Arial MT"/>
              </a:rPr>
              <a:t> </a:t>
            </a:r>
            <a:r>
              <a:rPr lang="en-US" sz="1800">
                <a:effectLst/>
                <a:latin typeface="Arial MT"/>
                <a:ea typeface="Arial MT"/>
                <a:cs typeface="Arial MT"/>
              </a:rPr>
              <a:t>for</a:t>
            </a:r>
            <a:r>
              <a:rPr lang="en-US" sz="1800" spc="-290">
                <a:effectLst/>
                <a:latin typeface="Arial MT"/>
                <a:ea typeface="Arial MT"/>
                <a:cs typeface="Arial MT"/>
              </a:rPr>
              <a:t> </a:t>
            </a:r>
            <a:r>
              <a:rPr lang="en-US" sz="1800">
                <a:effectLst/>
                <a:latin typeface="Arial MT"/>
                <a:ea typeface="Arial MT"/>
                <a:cs typeface="Arial MT"/>
              </a:rPr>
              <a:t>Rural</a:t>
            </a:r>
            <a:r>
              <a:rPr lang="en-US" sz="1800" spc="-10">
                <a:effectLst/>
                <a:latin typeface="Arial MT"/>
                <a:ea typeface="Arial MT"/>
                <a:cs typeface="Arial MT"/>
              </a:rPr>
              <a:t> </a:t>
            </a:r>
            <a:r>
              <a:rPr lang="en-US" sz="1800">
                <a:effectLst/>
                <a:latin typeface="Arial MT"/>
                <a:ea typeface="Arial MT"/>
                <a:cs typeface="Arial MT"/>
              </a:rPr>
              <a:t>India.</a:t>
            </a:r>
            <a:r>
              <a:rPr lang="en-US" sz="1800" spc="-10">
                <a:effectLst/>
                <a:latin typeface="Arial MT"/>
                <a:ea typeface="Arial MT"/>
                <a:cs typeface="Arial MT"/>
              </a:rPr>
              <a:t> </a:t>
            </a:r>
            <a:r>
              <a:rPr lang="en-US" sz="1800">
                <a:effectLst/>
                <a:latin typeface="Arial MT"/>
                <a:ea typeface="Arial MT"/>
                <a:cs typeface="Arial MT"/>
              </a:rPr>
              <a:t>Journal</a:t>
            </a:r>
            <a:r>
              <a:rPr lang="en-US" sz="1800" spc="-25">
                <a:effectLst/>
                <a:latin typeface="Arial MT"/>
                <a:ea typeface="Arial MT"/>
                <a:cs typeface="Arial MT"/>
              </a:rPr>
              <a:t> </a:t>
            </a:r>
            <a:r>
              <a:rPr lang="en-US" sz="1800">
                <a:effectLst/>
                <a:latin typeface="Arial MT"/>
                <a:ea typeface="Arial MT"/>
                <a:cs typeface="Arial MT"/>
              </a:rPr>
              <a:t>of</a:t>
            </a:r>
            <a:r>
              <a:rPr lang="en-US" sz="1800" spc="-10">
                <a:effectLst/>
                <a:latin typeface="Arial MT"/>
                <a:ea typeface="Arial MT"/>
                <a:cs typeface="Arial MT"/>
              </a:rPr>
              <a:t> </a:t>
            </a:r>
            <a:r>
              <a:rPr lang="en-US" sz="1800">
                <a:effectLst/>
                <a:latin typeface="Arial MT"/>
                <a:ea typeface="Arial MT"/>
                <a:cs typeface="Arial MT"/>
              </a:rPr>
              <a:t>Educational</a:t>
            </a:r>
            <a:r>
              <a:rPr lang="en-US" sz="1800" spc="-30">
                <a:effectLst/>
                <a:latin typeface="Arial MT"/>
                <a:ea typeface="Arial MT"/>
                <a:cs typeface="Arial MT"/>
              </a:rPr>
              <a:t> </a:t>
            </a:r>
            <a:r>
              <a:rPr lang="en-US" sz="1800">
                <a:effectLst/>
                <a:latin typeface="Arial MT"/>
                <a:ea typeface="Arial MT"/>
                <a:cs typeface="Arial MT"/>
              </a:rPr>
              <a:t>Technology, 15(2),</a:t>
            </a:r>
            <a:r>
              <a:rPr lang="en-US" sz="1800" spc="5">
                <a:effectLst/>
                <a:latin typeface="Arial MT"/>
                <a:ea typeface="Arial MT"/>
                <a:cs typeface="Arial MT"/>
              </a:rPr>
              <a:t> </a:t>
            </a:r>
            <a:r>
              <a:rPr lang="en-US" sz="1800">
                <a:effectLst/>
                <a:latin typeface="Arial MT"/>
                <a:ea typeface="Arial MT"/>
                <a:cs typeface="Arial MT"/>
              </a:rPr>
              <a:t>45-58.</a:t>
            </a:r>
            <a:endParaRPr lang="en-IN" sz="1800">
              <a:effectLst/>
              <a:latin typeface="Arial MT"/>
              <a:ea typeface="Arial MT"/>
              <a:cs typeface="Arial MT"/>
            </a:endParaRPr>
          </a:p>
          <a:p>
            <a:pPr marL="342900" marR="173990" lvl="0" indent="-342900">
              <a:lnSpc>
                <a:spcPct val="131000"/>
              </a:lnSpc>
              <a:spcAft>
                <a:spcPts val="0"/>
              </a:spcAft>
              <a:buSzPts val="1800"/>
              <a:buFont typeface="Arial" panose="020B0604020202020204" pitchFamily="34" charset="0"/>
              <a:buChar char="•"/>
              <a:tabLst>
                <a:tab pos="638175" algn="l"/>
                <a:tab pos="638810" algn="l"/>
              </a:tabLst>
            </a:pPr>
            <a:r>
              <a:rPr lang="en-US" sz="1800">
                <a:effectLst/>
                <a:latin typeface="Arial MT"/>
                <a:ea typeface="Arial MT"/>
                <a:cs typeface="Arial MT"/>
              </a:rPr>
              <a:t>Bruns,</a:t>
            </a:r>
            <a:r>
              <a:rPr lang="en-US" sz="1800" spc="45">
                <a:effectLst/>
                <a:latin typeface="Arial MT"/>
                <a:ea typeface="Arial MT"/>
                <a:cs typeface="Arial MT"/>
              </a:rPr>
              <a:t> </a:t>
            </a:r>
            <a:r>
              <a:rPr lang="en-US" sz="1800">
                <a:effectLst/>
                <a:latin typeface="Arial MT"/>
                <a:ea typeface="Arial MT"/>
                <a:cs typeface="Arial MT"/>
              </a:rPr>
              <a:t>B.,</a:t>
            </a:r>
            <a:r>
              <a:rPr lang="en-US" sz="1800" spc="45">
                <a:effectLst/>
                <a:latin typeface="Arial MT"/>
                <a:ea typeface="Arial MT"/>
                <a:cs typeface="Arial MT"/>
              </a:rPr>
              <a:t> </a:t>
            </a:r>
            <a:r>
              <a:rPr lang="en-US" sz="1800">
                <a:effectLst/>
                <a:latin typeface="Arial MT"/>
                <a:ea typeface="Arial MT"/>
                <a:cs typeface="Arial MT"/>
              </a:rPr>
              <a:t>Filmer,</a:t>
            </a:r>
            <a:r>
              <a:rPr lang="en-US" sz="1800" spc="45">
                <a:effectLst/>
                <a:latin typeface="Arial MT"/>
                <a:ea typeface="Arial MT"/>
                <a:cs typeface="Arial MT"/>
              </a:rPr>
              <a:t> </a:t>
            </a:r>
            <a:r>
              <a:rPr lang="en-US" sz="1800">
                <a:effectLst/>
                <a:latin typeface="Arial MT"/>
                <a:ea typeface="Arial MT"/>
                <a:cs typeface="Arial MT"/>
              </a:rPr>
              <a:t>D.,</a:t>
            </a:r>
            <a:r>
              <a:rPr lang="en-US" sz="1800" spc="45">
                <a:effectLst/>
                <a:latin typeface="Arial MT"/>
                <a:ea typeface="Arial MT"/>
                <a:cs typeface="Arial MT"/>
              </a:rPr>
              <a:t> </a:t>
            </a:r>
            <a:r>
              <a:rPr lang="en-US" sz="1800">
                <a:effectLst/>
                <a:latin typeface="Arial MT"/>
                <a:ea typeface="Arial MT"/>
                <a:cs typeface="Arial MT"/>
              </a:rPr>
              <a:t>&amp;</a:t>
            </a:r>
            <a:r>
              <a:rPr lang="en-US" sz="1800" spc="25">
                <a:effectLst/>
                <a:latin typeface="Arial MT"/>
                <a:ea typeface="Arial MT"/>
                <a:cs typeface="Arial MT"/>
              </a:rPr>
              <a:t> </a:t>
            </a:r>
            <a:r>
              <a:rPr lang="en-US" sz="1800">
                <a:effectLst/>
                <a:latin typeface="Arial MT"/>
                <a:ea typeface="Arial MT"/>
                <a:cs typeface="Arial MT"/>
              </a:rPr>
              <a:t>Patrinos,</a:t>
            </a:r>
            <a:r>
              <a:rPr lang="en-US" sz="1800" spc="45">
                <a:effectLst/>
                <a:latin typeface="Arial MT"/>
                <a:ea typeface="Arial MT"/>
                <a:cs typeface="Arial MT"/>
              </a:rPr>
              <a:t> </a:t>
            </a:r>
            <a:r>
              <a:rPr lang="en-US" sz="1800">
                <a:effectLst/>
                <a:latin typeface="Arial MT"/>
                <a:ea typeface="Arial MT"/>
                <a:cs typeface="Arial MT"/>
              </a:rPr>
              <a:t>H.</a:t>
            </a:r>
            <a:r>
              <a:rPr lang="en-US" sz="1800" spc="-30">
                <a:effectLst/>
                <a:latin typeface="Arial MT"/>
                <a:ea typeface="Arial MT"/>
                <a:cs typeface="Arial MT"/>
              </a:rPr>
              <a:t> </a:t>
            </a:r>
            <a:r>
              <a:rPr lang="en-US" sz="1800">
                <a:effectLst/>
                <a:latin typeface="Arial MT"/>
                <a:ea typeface="Arial MT"/>
                <a:cs typeface="Arial MT"/>
              </a:rPr>
              <a:t>A.</a:t>
            </a:r>
            <a:r>
              <a:rPr lang="en-US" sz="1800" spc="45">
                <a:effectLst/>
                <a:latin typeface="Arial MT"/>
                <a:ea typeface="Arial MT"/>
                <a:cs typeface="Arial MT"/>
              </a:rPr>
              <a:t> </a:t>
            </a:r>
            <a:r>
              <a:rPr lang="en-US" sz="1800">
                <a:effectLst/>
                <a:latin typeface="Arial MT"/>
                <a:ea typeface="Arial MT"/>
                <a:cs typeface="Arial MT"/>
              </a:rPr>
              <a:t>(2018).</a:t>
            </a:r>
            <a:r>
              <a:rPr lang="en-US" sz="1800" spc="35">
                <a:effectLst/>
                <a:latin typeface="Arial MT"/>
                <a:ea typeface="Arial MT"/>
                <a:cs typeface="Arial MT"/>
              </a:rPr>
              <a:t> </a:t>
            </a:r>
            <a:r>
              <a:rPr lang="en-US" sz="1800">
                <a:effectLst/>
                <a:latin typeface="Arial MT"/>
                <a:ea typeface="Arial MT"/>
                <a:cs typeface="Arial MT"/>
              </a:rPr>
              <a:t>Making</a:t>
            </a:r>
            <a:r>
              <a:rPr lang="en-US" sz="1800" spc="40">
                <a:effectLst/>
                <a:latin typeface="Arial MT"/>
                <a:ea typeface="Arial MT"/>
                <a:cs typeface="Arial MT"/>
              </a:rPr>
              <a:t> </a:t>
            </a:r>
            <a:r>
              <a:rPr lang="en-US" sz="1800">
                <a:effectLst/>
                <a:latin typeface="Arial MT"/>
                <a:ea typeface="Arial MT"/>
                <a:cs typeface="Arial MT"/>
              </a:rPr>
              <a:t>Schools</a:t>
            </a:r>
            <a:r>
              <a:rPr lang="en-US" sz="1800" spc="45">
                <a:effectLst/>
                <a:latin typeface="Arial MT"/>
                <a:ea typeface="Arial MT"/>
                <a:cs typeface="Arial MT"/>
              </a:rPr>
              <a:t> </a:t>
            </a:r>
            <a:r>
              <a:rPr lang="en-US" sz="1800">
                <a:effectLst/>
                <a:latin typeface="Arial MT"/>
                <a:ea typeface="Arial MT"/>
                <a:cs typeface="Arial MT"/>
              </a:rPr>
              <a:t>Work:</a:t>
            </a:r>
            <a:r>
              <a:rPr lang="en-US" sz="1800" spc="45">
                <a:effectLst/>
                <a:latin typeface="Arial MT"/>
                <a:ea typeface="Arial MT"/>
                <a:cs typeface="Arial MT"/>
              </a:rPr>
              <a:t> </a:t>
            </a:r>
            <a:r>
              <a:rPr lang="en-US" sz="1800">
                <a:effectLst/>
                <a:latin typeface="Arial MT"/>
                <a:ea typeface="Arial MT"/>
                <a:cs typeface="Arial MT"/>
              </a:rPr>
              <a:t>New</a:t>
            </a:r>
            <a:r>
              <a:rPr lang="en-US" sz="1800" spc="35">
                <a:effectLst/>
                <a:latin typeface="Arial MT"/>
                <a:ea typeface="Arial MT"/>
                <a:cs typeface="Arial MT"/>
              </a:rPr>
              <a:t> </a:t>
            </a:r>
            <a:r>
              <a:rPr lang="en-US" sz="1800">
                <a:effectLst/>
                <a:latin typeface="Arial MT"/>
                <a:ea typeface="Arial MT"/>
                <a:cs typeface="Arial MT"/>
              </a:rPr>
              <a:t>Evidence</a:t>
            </a:r>
            <a:r>
              <a:rPr lang="en-US" sz="1800" spc="-290">
                <a:effectLst/>
                <a:latin typeface="Arial MT"/>
                <a:ea typeface="Arial MT"/>
                <a:cs typeface="Arial MT"/>
              </a:rPr>
              <a:t> </a:t>
            </a:r>
            <a:r>
              <a:rPr lang="en-US" sz="1800">
                <a:effectLst/>
                <a:latin typeface="Arial MT"/>
                <a:ea typeface="Arial MT"/>
                <a:cs typeface="Arial MT"/>
              </a:rPr>
              <a:t>on</a:t>
            </a:r>
            <a:r>
              <a:rPr lang="en-US" sz="1800" spc="-75">
                <a:effectLst/>
                <a:latin typeface="Arial MT"/>
                <a:ea typeface="Arial MT"/>
                <a:cs typeface="Arial MT"/>
              </a:rPr>
              <a:t> </a:t>
            </a:r>
            <a:r>
              <a:rPr lang="en-US" sz="1800">
                <a:effectLst/>
                <a:latin typeface="Arial MT"/>
                <a:ea typeface="Arial MT"/>
                <a:cs typeface="Arial MT"/>
              </a:rPr>
              <a:t>Accountability</a:t>
            </a:r>
            <a:r>
              <a:rPr lang="en-US" sz="1800" spc="5">
                <a:effectLst/>
                <a:latin typeface="Arial MT"/>
                <a:ea typeface="Arial MT"/>
                <a:cs typeface="Arial MT"/>
              </a:rPr>
              <a:t> </a:t>
            </a:r>
            <a:r>
              <a:rPr lang="en-US" sz="1800">
                <a:effectLst/>
                <a:latin typeface="Arial MT"/>
                <a:ea typeface="Arial MT"/>
                <a:cs typeface="Arial MT"/>
              </a:rPr>
              <a:t>Reforms.</a:t>
            </a:r>
            <a:r>
              <a:rPr lang="en-US" sz="1800" spc="-15">
                <a:effectLst/>
                <a:latin typeface="Arial MT"/>
                <a:ea typeface="Arial MT"/>
                <a:cs typeface="Arial MT"/>
              </a:rPr>
              <a:t> </a:t>
            </a:r>
            <a:r>
              <a:rPr lang="en-US" sz="1800">
                <a:effectLst/>
                <a:latin typeface="Arial MT"/>
                <a:ea typeface="Arial MT"/>
                <a:cs typeface="Arial MT"/>
              </a:rPr>
              <a:t>The</a:t>
            </a:r>
            <a:r>
              <a:rPr lang="en-US" sz="1800" spc="-15">
                <a:effectLst/>
                <a:latin typeface="Arial MT"/>
                <a:ea typeface="Arial MT"/>
                <a:cs typeface="Arial MT"/>
              </a:rPr>
              <a:t> </a:t>
            </a:r>
            <a:r>
              <a:rPr lang="en-US" sz="1800">
                <a:effectLst/>
                <a:latin typeface="Arial MT"/>
                <a:ea typeface="Arial MT"/>
                <a:cs typeface="Arial MT"/>
              </a:rPr>
              <a:t>World Bank.</a:t>
            </a:r>
            <a:endParaRPr lang="en-IN" sz="1800">
              <a:effectLst/>
              <a:latin typeface="Arial MT"/>
              <a:ea typeface="Arial MT"/>
              <a:cs typeface="Arial MT"/>
            </a:endParaRPr>
          </a:p>
          <a:p>
            <a:pPr marL="342900" marR="171450" lvl="0" indent="-342900">
              <a:lnSpc>
                <a:spcPct val="145000"/>
              </a:lnSpc>
              <a:spcBef>
                <a:spcPts val="930"/>
              </a:spcBef>
              <a:spcAft>
                <a:spcPts val="0"/>
              </a:spcAft>
              <a:buSzPts val="1800"/>
              <a:buFont typeface="Arial" panose="020B0604020202020204" pitchFamily="34" charset="0"/>
              <a:buChar char="•"/>
              <a:tabLst>
                <a:tab pos="638175" algn="l"/>
                <a:tab pos="638810" algn="l"/>
              </a:tabLst>
            </a:pPr>
            <a:r>
              <a:rPr lang="en-US" sz="1800">
                <a:effectLst/>
                <a:latin typeface="Arial MT"/>
                <a:ea typeface="Arial MT"/>
                <a:cs typeface="Arial MT"/>
              </a:rPr>
              <a:t>Davis, N. E., &amp; Pearce, J. (2019). Scaling up Mobile Learning: Leveraging Community</a:t>
            </a:r>
            <a:r>
              <a:rPr lang="en-US" sz="1800" spc="-295">
                <a:effectLst/>
                <a:latin typeface="Arial MT"/>
                <a:ea typeface="Arial MT"/>
                <a:cs typeface="Arial MT"/>
              </a:rPr>
              <a:t> </a:t>
            </a:r>
            <a:r>
              <a:rPr lang="en-US" sz="1800">
                <a:effectLst/>
                <a:latin typeface="Arial MT"/>
                <a:ea typeface="Arial MT"/>
                <a:cs typeface="Arial MT"/>
              </a:rPr>
              <a:t>Networks.</a:t>
            </a:r>
            <a:r>
              <a:rPr lang="en-US" sz="1800" spc="-10">
                <a:effectLst/>
                <a:latin typeface="Arial MT"/>
                <a:ea typeface="Arial MT"/>
                <a:cs typeface="Arial MT"/>
              </a:rPr>
              <a:t> </a:t>
            </a:r>
            <a:r>
              <a:rPr lang="en-US" sz="1800">
                <a:effectLst/>
                <a:latin typeface="Arial MT"/>
                <a:ea typeface="Arial MT"/>
                <a:cs typeface="Arial MT"/>
              </a:rPr>
              <a:t>Journal</a:t>
            </a:r>
            <a:r>
              <a:rPr lang="en-US" sz="1800" spc="-5">
                <a:effectLst/>
                <a:latin typeface="Arial MT"/>
                <a:ea typeface="Arial MT"/>
                <a:cs typeface="Arial MT"/>
              </a:rPr>
              <a:t> </a:t>
            </a:r>
            <a:r>
              <a:rPr lang="en-US" sz="1800">
                <a:effectLst/>
                <a:latin typeface="Arial MT"/>
                <a:ea typeface="Arial MT"/>
                <a:cs typeface="Arial MT"/>
              </a:rPr>
              <a:t>of</a:t>
            </a:r>
            <a:r>
              <a:rPr lang="en-US" sz="1800" spc="-5">
                <a:effectLst/>
                <a:latin typeface="Arial MT"/>
                <a:ea typeface="Arial MT"/>
                <a:cs typeface="Arial MT"/>
              </a:rPr>
              <a:t> </a:t>
            </a:r>
            <a:r>
              <a:rPr lang="en-US" sz="1800">
                <a:effectLst/>
                <a:latin typeface="Arial MT"/>
                <a:ea typeface="Arial MT"/>
                <a:cs typeface="Arial MT"/>
              </a:rPr>
              <a:t>Interactive</a:t>
            </a:r>
            <a:r>
              <a:rPr lang="en-US" sz="1800" spc="-15">
                <a:effectLst/>
                <a:latin typeface="Arial MT"/>
                <a:ea typeface="Arial MT"/>
                <a:cs typeface="Arial MT"/>
              </a:rPr>
              <a:t> </a:t>
            </a:r>
            <a:r>
              <a:rPr lang="en-US" sz="1800">
                <a:effectLst/>
                <a:latin typeface="Arial MT"/>
                <a:ea typeface="Arial MT"/>
                <a:cs typeface="Arial MT"/>
              </a:rPr>
              <a:t>Media in</a:t>
            </a:r>
            <a:r>
              <a:rPr lang="en-US" sz="1800" spc="-15">
                <a:effectLst/>
                <a:latin typeface="Arial MT"/>
                <a:ea typeface="Arial MT"/>
                <a:cs typeface="Arial MT"/>
              </a:rPr>
              <a:t> </a:t>
            </a:r>
            <a:r>
              <a:rPr lang="en-US" sz="1800">
                <a:effectLst/>
                <a:latin typeface="Arial MT"/>
                <a:ea typeface="Arial MT"/>
                <a:cs typeface="Arial MT"/>
              </a:rPr>
              <a:t>Education,</a:t>
            </a:r>
            <a:r>
              <a:rPr lang="en-US" sz="1800" spc="5">
                <a:effectLst/>
                <a:latin typeface="Arial MT"/>
                <a:ea typeface="Arial MT"/>
                <a:cs typeface="Arial MT"/>
              </a:rPr>
              <a:t> </a:t>
            </a:r>
            <a:r>
              <a:rPr lang="en-US" sz="1800">
                <a:effectLst/>
                <a:latin typeface="Arial MT"/>
                <a:ea typeface="Arial MT"/>
                <a:cs typeface="Arial MT"/>
              </a:rPr>
              <a:t>1(2),</a:t>
            </a:r>
            <a:r>
              <a:rPr lang="en-US" sz="1800" spc="10">
                <a:effectLst/>
                <a:latin typeface="Arial MT"/>
                <a:ea typeface="Arial MT"/>
                <a:cs typeface="Arial MT"/>
              </a:rPr>
              <a:t> </a:t>
            </a:r>
            <a:r>
              <a:rPr lang="en-US" sz="1800">
                <a:effectLst/>
                <a:latin typeface="Arial MT"/>
                <a:ea typeface="Arial MT"/>
                <a:cs typeface="Arial MT"/>
              </a:rPr>
              <a:t>34-47</a:t>
            </a:r>
            <a:endParaRPr lang="en-IN" sz="1800">
              <a:effectLst/>
              <a:latin typeface="Arial MT"/>
              <a:ea typeface="Arial MT"/>
              <a:cs typeface="Arial MT"/>
            </a:endParaRPr>
          </a:p>
        </p:txBody>
      </p:sp>
    </p:spTree>
    <p:extLst>
      <p:ext uri="{BB962C8B-B14F-4D97-AF65-F5344CB8AC3E}">
        <p14:creationId xmlns:p14="http://schemas.microsoft.com/office/powerpoint/2010/main" val="1359081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DC5519-F9F2-CB46-3AB2-CFB55D8A27AE}"/>
              </a:ext>
            </a:extLst>
          </p:cNvPr>
          <p:cNvSpPr txBox="1"/>
          <p:nvPr/>
        </p:nvSpPr>
        <p:spPr>
          <a:xfrm>
            <a:off x="285750" y="262890"/>
            <a:ext cx="8861107" cy="1077218"/>
          </a:xfrm>
          <a:prstGeom prst="rect">
            <a:avLst/>
          </a:prstGeom>
          <a:noFill/>
        </p:spPr>
        <p:txBody>
          <a:bodyPr wrap="square">
            <a:spAutoFit/>
          </a:bodyPr>
          <a:lstStyle/>
          <a:p>
            <a:r>
              <a:rPr lang="en-IN" sz="3200" b="1" dirty="0">
                <a:latin typeface="Arial" panose="020B0604020202020204" pitchFamily="34" charset="0"/>
                <a:cs typeface="Arial" panose="020B0604020202020204" pitchFamily="34" charset="0"/>
              </a:rPr>
              <a:t>10. Survey: -</a:t>
            </a:r>
          </a:p>
          <a:p>
            <a:r>
              <a:rPr lang="en-IN" sz="3200" b="1" dirty="0">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893E0F44-692E-6FE3-4933-04C69EDA6265}"/>
              </a:ext>
            </a:extLst>
          </p:cNvPr>
          <p:cNvPicPr>
            <a:picLocks noChangeAspect="1"/>
          </p:cNvPicPr>
          <p:nvPr/>
        </p:nvPicPr>
        <p:blipFill>
          <a:blip r:embed="rId2"/>
          <a:stretch>
            <a:fillRect/>
          </a:stretch>
        </p:blipFill>
        <p:spPr>
          <a:xfrm>
            <a:off x="445770" y="1022984"/>
            <a:ext cx="3326130" cy="2494598"/>
          </a:xfrm>
          <a:prstGeom prst="rect">
            <a:avLst/>
          </a:prstGeom>
        </p:spPr>
      </p:pic>
      <p:pic>
        <p:nvPicPr>
          <p:cNvPr id="7" name="Picture 6">
            <a:extLst>
              <a:ext uri="{FF2B5EF4-FFF2-40B4-BE49-F238E27FC236}">
                <a16:creationId xmlns:a16="http://schemas.microsoft.com/office/drawing/2014/main" id="{7A607586-B002-5EF1-9B86-1D993CC06F50}"/>
              </a:ext>
            </a:extLst>
          </p:cNvPr>
          <p:cNvPicPr>
            <a:picLocks noChangeAspect="1"/>
          </p:cNvPicPr>
          <p:nvPr/>
        </p:nvPicPr>
        <p:blipFill>
          <a:blip r:embed="rId3"/>
          <a:stretch>
            <a:fillRect/>
          </a:stretch>
        </p:blipFill>
        <p:spPr>
          <a:xfrm>
            <a:off x="464822" y="3797616"/>
            <a:ext cx="3326130" cy="2494598"/>
          </a:xfrm>
          <a:prstGeom prst="rect">
            <a:avLst/>
          </a:prstGeom>
        </p:spPr>
      </p:pic>
      <p:pic>
        <p:nvPicPr>
          <p:cNvPr id="9" name="Picture 8">
            <a:extLst>
              <a:ext uri="{FF2B5EF4-FFF2-40B4-BE49-F238E27FC236}">
                <a16:creationId xmlns:a16="http://schemas.microsoft.com/office/drawing/2014/main" id="{184318EF-A7D3-1014-95F1-85BE2225BB0D}"/>
              </a:ext>
            </a:extLst>
          </p:cNvPr>
          <p:cNvPicPr>
            <a:picLocks noChangeAspect="1"/>
          </p:cNvPicPr>
          <p:nvPr/>
        </p:nvPicPr>
        <p:blipFill>
          <a:blip r:embed="rId4"/>
          <a:stretch>
            <a:fillRect/>
          </a:stretch>
        </p:blipFill>
        <p:spPr>
          <a:xfrm>
            <a:off x="4400550" y="3797616"/>
            <a:ext cx="3489485" cy="2494598"/>
          </a:xfrm>
          <a:prstGeom prst="rect">
            <a:avLst/>
          </a:prstGeom>
        </p:spPr>
      </p:pic>
      <p:pic>
        <p:nvPicPr>
          <p:cNvPr id="11" name="Picture 10">
            <a:extLst>
              <a:ext uri="{FF2B5EF4-FFF2-40B4-BE49-F238E27FC236}">
                <a16:creationId xmlns:a16="http://schemas.microsoft.com/office/drawing/2014/main" id="{4E2B8FDA-806F-13E7-5537-FD6730246B7A}"/>
              </a:ext>
            </a:extLst>
          </p:cNvPr>
          <p:cNvPicPr>
            <a:picLocks noChangeAspect="1"/>
          </p:cNvPicPr>
          <p:nvPr/>
        </p:nvPicPr>
        <p:blipFill>
          <a:blip r:embed="rId5"/>
          <a:stretch>
            <a:fillRect/>
          </a:stretch>
        </p:blipFill>
        <p:spPr>
          <a:xfrm>
            <a:off x="8427718" y="3797616"/>
            <a:ext cx="3326131" cy="2494598"/>
          </a:xfrm>
          <a:prstGeom prst="rect">
            <a:avLst/>
          </a:prstGeom>
        </p:spPr>
      </p:pic>
      <p:pic>
        <p:nvPicPr>
          <p:cNvPr id="13" name="Picture 12">
            <a:extLst>
              <a:ext uri="{FF2B5EF4-FFF2-40B4-BE49-F238E27FC236}">
                <a16:creationId xmlns:a16="http://schemas.microsoft.com/office/drawing/2014/main" id="{1E977622-A4C0-8361-EBE2-837925CE4DC8}"/>
              </a:ext>
            </a:extLst>
          </p:cNvPr>
          <p:cNvPicPr>
            <a:picLocks noChangeAspect="1"/>
          </p:cNvPicPr>
          <p:nvPr/>
        </p:nvPicPr>
        <p:blipFill>
          <a:blip r:embed="rId6"/>
          <a:stretch>
            <a:fillRect/>
          </a:stretch>
        </p:blipFill>
        <p:spPr>
          <a:xfrm>
            <a:off x="8420099" y="1022984"/>
            <a:ext cx="3326131" cy="2494598"/>
          </a:xfrm>
          <a:prstGeom prst="rect">
            <a:avLst/>
          </a:prstGeom>
        </p:spPr>
      </p:pic>
      <p:pic>
        <p:nvPicPr>
          <p:cNvPr id="16" name="Picture 15">
            <a:extLst>
              <a:ext uri="{FF2B5EF4-FFF2-40B4-BE49-F238E27FC236}">
                <a16:creationId xmlns:a16="http://schemas.microsoft.com/office/drawing/2014/main" id="{AF23A766-FA6E-AB28-4B46-BD2482D0C20B}"/>
              </a:ext>
            </a:extLst>
          </p:cNvPr>
          <p:cNvPicPr>
            <a:picLocks noChangeAspect="1"/>
          </p:cNvPicPr>
          <p:nvPr/>
        </p:nvPicPr>
        <p:blipFill>
          <a:blip r:embed="rId7"/>
          <a:stretch>
            <a:fillRect/>
          </a:stretch>
        </p:blipFill>
        <p:spPr>
          <a:xfrm>
            <a:off x="4400550" y="1022984"/>
            <a:ext cx="3489485" cy="2406016"/>
          </a:xfrm>
          <a:prstGeom prst="rect">
            <a:avLst/>
          </a:prstGeom>
        </p:spPr>
      </p:pic>
    </p:spTree>
    <p:extLst>
      <p:ext uri="{BB962C8B-B14F-4D97-AF65-F5344CB8AC3E}">
        <p14:creationId xmlns:p14="http://schemas.microsoft.com/office/powerpoint/2010/main" val="258230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655451" y="2401167"/>
            <a:ext cx="8401412" cy="1446550"/>
          </a:xfrm>
          <a:prstGeom prst="rect">
            <a:avLst/>
          </a:prstGeom>
          <a:noFill/>
        </p:spPr>
        <p:txBody>
          <a:bodyPr wrap="square" rtlCol="0">
            <a:spAutoFit/>
          </a:bodyPr>
          <a:lstStyle/>
          <a:p>
            <a:pPr algn="ctr"/>
            <a:r>
              <a:rPr lang="en-US" sz="8800" b="1" dirty="0">
                <a:latin typeface="Times New Roman" panose="02020603050405020304" pitchFamily="18" charset="0"/>
                <a:cs typeface="Times New Roman" panose="02020603050405020304" pitchFamily="18" charset="0"/>
              </a:rPr>
              <a:t>Thank You</a:t>
            </a:r>
            <a:endParaRPr lang="en-IN" sz="8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10296706" y="150471"/>
            <a:ext cx="1753350" cy="753178"/>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45917" y="248626"/>
            <a:ext cx="7530363"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Contents: -</a:t>
            </a:r>
            <a:endParaRPr lang="en-IN" sz="32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245917" y="833401"/>
            <a:ext cx="11572703" cy="5293757"/>
          </a:xfrm>
          <a:prstGeom prst="rect">
            <a:avLst/>
          </a:prstGeom>
          <a:noFill/>
        </p:spPr>
        <p:txBody>
          <a:bodyPr wrap="square" rtlCol="0">
            <a:spAutoFit/>
          </a:bodyPr>
          <a:lstStyle/>
          <a:p>
            <a:pPr marL="457200" indent="-457200">
              <a:buFont typeface="+mj-lt"/>
              <a:buAutoNum type="arabicPeriod"/>
            </a:pPr>
            <a:r>
              <a:rPr lang="en-US" sz="3200" dirty="0">
                <a:latin typeface="Arial" panose="020B0604020202020204" pitchFamily="34" charset="0"/>
                <a:cs typeface="Arial" panose="020B0604020202020204" pitchFamily="34" charset="0"/>
              </a:rPr>
              <a:t>Introduction</a:t>
            </a:r>
          </a:p>
          <a:p>
            <a:pPr marL="457200" indent="-457200">
              <a:buFont typeface="+mj-lt"/>
              <a:buAutoNum type="arabicPeriod"/>
            </a:pPr>
            <a:r>
              <a:rPr lang="en-US" sz="3200" dirty="0">
                <a:latin typeface="Arial" panose="020B0604020202020204" pitchFamily="34" charset="0"/>
                <a:cs typeface="Arial" panose="020B0604020202020204" pitchFamily="34" charset="0"/>
              </a:rPr>
              <a:t>Motivation</a:t>
            </a:r>
          </a:p>
          <a:p>
            <a:pPr marL="457200" indent="-457200">
              <a:buFont typeface="+mj-lt"/>
              <a:buAutoNum type="arabicPeriod"/>
            </a:pPr>
            <a:r>
              <a:rPr lang="en-US" sz="3200" dirty="0">
                <a:latin typeface="Arial" panose="020B0604020202020204" pitchFamily="34" charset="0"/>
                <a:cs typeface="Arial" panose="020B0604020202020204" pitchFamily="34" charset="0"/>
              </a:rPr>
              <a:t>Objective</a:t>
            </a:r>
          </a:p>
          <a:p>
            <a:pPr marL="457200" indent="-457200">
              <a:buFont typeface="+mj-lt"/>
              <a:buAutoNum type="arabicPeriod"/>
            </a:pPr>
            <a:r>
              <a:rPr lang="en-US" sz="3200" dirty="0">
                <a:latin typeface="Arial" panose="020B0604020202020204" pitchFamily="34" charset="0"/>
                <a:cs typeface="Arial" panose="020B0604020202020204" pitchFamily="34" charset="0"/>
              </a:rPr>
              <a:t>Problem Statement</a:t>
            </a:r>
          </a:p>
          <a:p>
            <a:pPr marL="457200" indent="-457200">
              <a:buFont typeface="+mj-lt"/>
              <a:buAutoNum type="arabicPeriod"/>
            </a:pPr>
            <a:r>
              <a:rPr lang="en-US" sz="3200" dirty="0">
                <a:latin typeface="Arial" panose="020B0604020202020204" pitchFamily="34" charset="0"/>
                <a:cs typeface="Arial" panose="020B0604020202020204" pitchFamily="34" charset="0"/>
              </a:rPr>
              <a:t>Tech Stack</a:t>
            </a:r>
          </a:p>
          <a:p>
            <a:pPr marL="457200" indent="-457200">
              <a:buFont typeface="+mj-lt"/>
              <a:buAutoNum type="arabicPeriod"/>
            </a:pPr>
            <a:r>
              <a:rPr lang="en-US" sz="3200" dirty="0">
                <a:latin typeface="Arial" panose="020B0604020202020204" pitchFamily="34" charset="0"/>
                <a:cs typeface="Arial" panose="020B0604020202020204" pitchFamily="34" charset="0"/>
              </a:rPr>
              <a:t>Methodology</a:t>
            </a:r>
          </a:p>
          <a:p>
            <a:pPr marL="457200" indent="-457200">
              <a:buFont typeface="+mj-lt"/>
              <a:buAutoNum type="arabicPeriod"/>
            </a:pPr>
            <a:r>
              <a:rPr lang="en-US" sz="3200" dirty="0">
                <a:latin typeface="Arial" panose="020B0604020202020204" pitchFamily="34" charset="0"/>
                <a:cs typeface="Arial" panose="020B0604020202020204" pitchFamily="34" charset="0"/>
              </a:rPr>
              <a:t>Application of the Project</a:t>
            </a:r>
          </a:p>
          <a:p>
            <a:pPr marL="457200" indent="-457200">
              <a:buFont typeface="+mj-lt"/>
              <a:buAutoNum type="arabicPeriod"/>
            </a:pPr>
            <a:r>
              <a:rPr lang="en-US" sz="3200" dirty="0">
                <a:latin typeface="Arial" panose="020B0604020202020204" pitchFamily="34" charset="0"/>
                <a:cs typeface="Arial" panose="020B0604020202020204" pitchFamily="34" charset="0"/>
              </a:rPr>
              <a:t>PERT Chart</a:t>
            </a:r>
          </a:p>
          <a:p>
            <a:pPr marL="457200" indent="-457200">
              <a:buFont typeface="+mj-lt"/>
              <a:buAutoNum type="arabicPeriod"/>
            </a:pPr>
            <a:r>
              <a:rPr lang="en-US" sz="3200" dirty="0">
                <a:latin typeface="Arial" panose="020B0604020202020204" pitchFamily="34" charset="0"/>
                <a:cs typeface="Arial" panose="020B0604020202020204" pitchFamily="34" charset="0"/>
              </a:rPr>
              <a:t>References </a:t>
            </a:r>
          </a:p>
          <a:p>
            <a:pPr marL="457200" indent="-457200">
              <a:buFont typeface="+mj-lt"/>
              <a:buAutoNum type="arabicPeriod"/>
            </a:pPr>
            <a:r>
              <a:rPr lang="en-US" sz="3200" dirty="0">
                <a:latin typeface="Arial" panose="020B0604020202020204" pitchFamily="34" charset="0"/>
                <a:cs typeface="Arial" panose="020B0604020202020204" pitchFamily="34" charset="0"/>
              </a:rPr>
              <a:t>Survey</a:t>
            </a:r>
          </a:p>
          <a:p>
            <a:pPr marL="342900" indent="-3429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23057" y="222500"/>
            <a:ext cx="11446973" cy="5786199"/>
          </a:xfrm>
          <a:prstGeom prst="rect">
            <a:avLst/>
          </a:prstGeom>
          <a:noFill/>
        </p:spPr>
        <p:txBody>
          <a:bodyPr wrap="square" rtlCol="0">
            <a:spAutoFit/>
          </a:bodyPr>
          <a:lstStyle/>
          <a:p>
            <a:pPr marL="514350" indent="-514350">
              <a:buAutoNum type="arabicPeriod"/>
            </a:pPr>
            <a:r>
              <a:rPr lang="en-US" sz="3200" b="1" dirty="0">
                <a:latin typeface="Arial" panose="020B0604020202020204" pitchFamily="34" charset="0"/>
                <a:cs typeface="Arial" panose="020B0604020202020204" pitchFamily="34" charset="0"/>
              </a:rPr>
              <a:t>Introduction:-</a:t>
            </a:r>
          </a:p>
          <a:p>
            <a:endParaRPr lang="en-US" sz="3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Addressing Educational Disparities</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Platform Development</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Technological Approach</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Target Audience</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Structured Content</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Skill Development</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Engaging Learning Experience.</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Interactive Features.</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Deployment Strategy</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3E7EF55-E154-C841-A31A-99D5EBA425EC}"/>
              </a:ext>
            </a:extLst>
          </p:cNvPr>
          <p:cNvSpPr txBox="1"/>
          <p:nvPr/>
        </p:nvSpPr>
        <p:spPr>
          <a:xfrm>
            <a:off x="13235940" y="2194560"/>
            <a:ext cx="674370" cy="954107"/>
          </a:xfrm>
          <a:prstGeom prst="rect">
            <a:avLst/>
          </a:prstGeom>
          <a:noFill/>
        </p:spPr>
        <p:txBody>
          <a:bodyPr wrap="square">
            <a:spAutoFit/>
          </a:bodyPr>
          <a:lstStyle/>
          <a:p>
            <a:br>
              <a:rPr lang="en-IN" sz="2800" b="0" dirty="0">
                <a:effectLst/>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59277" y="315699"/>
            <a:ext cx="11732723" cy="440120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2. Motivation: -</a:t>
            </a:r>
          </a:p>
          <a:p>
            <a:pPr marL="514350" indent="-514350">
              <a:buFont typeface="Arial" panose="020B0604020202020204" pitchFamily="34" charset="0"/>
              <a:buChar char="•"/>
            </a:pPr>
            <a:endParaRPr lang="en-US" sz="32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cs typeface="Arial" panose="020B0604020202020204" pitchFamily="34" charset="0"/>
              </a:rPr>
              <a:t>Addressing Educational Disparities</a:t>
            </a:r>
          </a:p>
          <a:p>
            <a:pPr marL="457200" indent="-4572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cs typeface="Arial" panose="020B0604020202020204" pitchFamily="34" charset="0"/>
              </a:rPr>
              <a:t>Equal Opportunity for Every Child</a:t>
            </a:r>
          </a:p>
          <a:p>
            <a:pPr marL="457200" indent="-4572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cs typeface="Arial" panose="020B0604020202020204" pitchFamily="34" charset="0"/>
              </a:rPr>
              <a:t>Empowerment through Education</a:t>
            </a:r>
          </a:p>
          <a:p>
            <a:pPr marL="457200" indent="-4572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cs typeface="Arial" panose="020B0604020202020204" pitchFamily="34" charset="0"/>
              </a:rPr>
              <a:t>Inspiration from Successful Initiatives</a:t>
            </a:r>
          </a:p>
          <a:p>
            <a:pPr marL="457200" indent="-4572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cs typeface="Arial" panose="020B0604020202020204" pitchFamily="34" charset="0"/>
              </a:rPr>
              <a:t>Creating a Sustainable Model</a:t>
            </a:r>
            <a:endParaRPr lang="en-IN" sz="24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206989" y="1541549"/>
            <a:ext cx="387479" cy="960328"/>
          </a:xfrm>
          <a:prstGeom prst="rect">
            <a:avLst/>
          </a:prstGeom>
          <a:noFill/>
        </p:spPr>
        <p:txBody>
          <a:bodyPr wrap="square" rtlCol="0">
            <a:spAutoFit/>
          </a:bodyPr>
          <a:lstStyle/>
          <a:p>
            <a:pPr>
              <a:lnSpc>
                <a:spcPct val="150000"/>
              </a:lnSpc>
            </a:pP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0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10612583" cy="2462213"/>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3. Objective: -</a:t>
            </a:r>
          </a:p>
          <a:p>
            <a:endParaRPr lang="en-US" sz="3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Expanding Access to Quality Education</a:t>
            </a:r>
          </a:p>
          <a:p>
            <a:pPr marL="342900" indent="-3429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latin typeface="Arial" panose="020B0604020202020204" pitchFamily="34" charset="0"/>
                <a:cs typeface="Arial" panose="020B0604020202020204" pitchFamily="34" charset="0"/>
              </a:rPr>
              <a:t>Fostering Community Engagement and Empowerment</a:t>
            </a: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 Enhancing Educational Outcomes</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780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11708697" cy="6186309"/>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4. Problem Statement: -</a:t>
            </a:r>
          </a:p>
          <a:p>
            <a:pPr algn="just"/>
            <a:endParaRPr lang="en-US" sz="3200" b="1" dirty="0">
              <a:solidFill>
                <a:srgbClr val="46B0FA"/>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Limited Access to Quality Infrastructure</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Shortage of Qualified Teachers</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Socioeconomic Barriers</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Lack of Technological Resources</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Limited Curriculum and Extracurricular Activities</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Health and Nutrition Challenges</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Cultural and Linguistic Diversity</a:t>
            </a:r>
          </a:p>
          <a:p>
            <a:pPr marL="457200" indent="-457200" algn="just">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Geographical Isolation</a:t>
            </a:r>
          </a:p>
          <a:p>
            <a:endParaRPr lang="en-US"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BE2FB52-08FB-EF4A-8355-9F2324F01654}"/>
              </a:ext>
            </a:extLst>
          </p:cNvPr>
          <p:cNvSpPr txBox="1"/>
          <p:nvPr/>
        </p:nvSpPr>
        <p:spPr>
          <a:xfrm>
            <a:off x="549965" y="1847045"/>
            <a:ext cx="11092070" cy="1015663"/>
          </a:xfrm>
          <a:prstGeom prst="rect">
            <a:avLst/>
          </a:prstGeom>
          <a:noFill/>
        </p:spPr>
        <p:txBody>
          <a:bodyPr wrap="square">
            <a:spAutoFit/>
          </a:bodyPr>
          <a:lstStyle/>
          <a:p>
            <a:br>
              <a:rPr lang="en-IN" sz="2000" b="0" dirty="0">
                <a:effectLst/>
              </a:rPr>
            </a:br>
            <a:br>
              <a:rPr lang="en-IN" sz="2000" b="0" dirty="0">
                <a:effectLst/>
              </a:rPr>
            </a:br>
            <a:endParaRPr lang="en-US" sz="20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5. Technology Stack: - </a:t>
            </a:r>
            <a:endParaRPr lang="en-IN" sz="32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FFF4C72-30E6-1C41-A563-244A86C44048}"/>
              </a:ext>
            </a:extLst>
          </p:cNvPr>
          <p:cNvSpPr txBox="1"/>
          <p:nvPr/>
        </p:nvSpPr>
        <p:spPr>
          <a:xfrm>
            <a:off x="634481" y="833401"/>
            <a:ext cx="11485984" cy="5909310"/>
          </a:xfrm>
          <a:prstGeom prst="rect">
            <a:avLst/>
          </a:prstGeom>
          <a:noFill/>
        </p:spPr>
        <p:txBody>
          <a:bodyPr wrap="square">
            <a:spAutoFit/>
          </a:bodyPr>
          <a:lstStyle/>
          <a:p>
            <a:pPr marL="342900" marR="381000" indent="-34290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Front-End Development:  </a:t>
            </a:r>
            <a:r>
              <a:rPr lang="en-IN" b="0" dirty="0">
                <a:effectLst/>
                <a:latin typeface="Arial" panose="020B0604020202020204" pitchFamily="34" charset="0"/>
                <a:cs typeface="Arial" panose="020B0604020202020204" pitchFamily="34" charset="0"/>
              </a:rPr>
              <a:t>HTML, CSS, JavaScript</a:t>
            </a: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Back-End Development:  </a:t>
            </a:r>
            <a:r>
              <a:rPr lang="en-IN" b="0" dirty="0">
                <a:effectLst/>
                <a:latin typeface="Arial" panose="020B0604020202020204" pitchFamily="34" charset="0"/>
                <a:cs typeface="Arial" panose="020B0604020202020204" pitchFamily="34" charset="0"/>
              </a:rPr>
              <a:t>Node.js for server-side logic</a:t>
            </a: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Database:  </a:t>
            </a:r>
            <a:r>
              <a:rPr lang="en-IN" b="0" dirty="0">
                <a:effectLst/>
                <a:latin typeface="Arial" panose="020B0604020202020204" pitchFamily="34" charset="0"/>
                <a:cs typeface="Arial" panose="020B0604020202020204" pitchFamily="34" charset="0"/>
              </a:rPr>
              <a:t>NoSQL Data Base- MongoDB for </a:t>
            </a:r>
            <a:r>
              <a:rPr lang="en-IN" dirty="0">
                <a:latin typeface="Arial" panose="020B0604020202020204" pitchFamily="34" charset="0"/>
                <a:cs typeface="Arial" panose="020B0604020202020204" pitchFamily="34" charset="0"/>
              </a:rPr>
              <a:t>Da</a:t>
            </a:r>
            <a:r>
              <a:rPr lang="en-IN" b="0" dirty="0">
                <a:effectLst/>
                <a:latin typeface="Arial" panose="020B0604020202020204" pitchFamily="34" charset="0"/>
                <a:cs typeface="Arial" panose="020B0604020202020204" pitchFamily="34" charset="0"/>
              </a:rPr>
              <a:t>ta </a:t>
            </a:r>
            <a:r>
              <a:rPr lang="en-IN" dirty="0">
                <a:latin typeface="Arial" panose="020B0604020202020204" pitchFamily="34" charset="0"/>
                <a:cs typeface="Arial" panose="020B0604020202020204" pitchFamily="34" charset="0"/>
              </a:rPr>
              <a:t>B</a:t>
            </a:r>
            <a:r>
              <a:rPr lang="en-IN" b="0" dirty="0">
                <a:effectLst/>
                <a:latin typeface="Arial" panose="020B0604020202020204" pitchFamily="34" charset="0"/>
                <a:cs typeface="Arial" panose="020B0604020202020204" pitchFamily="34" charset="0"/>
              </a:rPr>
              <a:t>ase storage</a:t>
            </a: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Version Control:  </a:t>
            </a:r>
            <a:r>
              <a:rPr lang="en-IN" b="0" dirty="0">
                <a:effectLst/>
                <a:latin typeface="Arial" panose="020B0604020202020204" pitchFamily="34" charset="0"/>
                <a:cs typeface="Arial" panose="020B0604020202020204" pitchFamily="34" charset="0"/>
              </a:rPr>
              <a:t>Git and GitHub for code versioning and collaboration</a:t>
            </a:r>
            <a:endParaRPr lang="en-IN" dirty="0">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Hosting and Deployment: </a:t>
            </a:r>
            <a:r>
              <a:rPr lang="en-IN" b="0" dirty="0" err="1">
                <a:effectLst/>
                <a:latin typeface="Arial" panose="020B0604020202020204" pitchFamily="34" charset="0"/>
                <a:cs typeface="Arial" panose="020B0604020202020204" pitchFamily="34" charset="0"/>
              </a:rPr>
              <a:t>Vercel</a:t>
            </a:r>
            <a:r>
              <a:rPr lang="en-IN" b="0" dirty="0">
                <a:effectLst/>
                <a:latin typeface="Arial" panose="020B0604020202020204" pitchFamily="34" charset="0"/>
                <a:cs typeface="Arial" panose="020B0604020202020204" pitchFamily="34" charset="0"/>
              </a:rPr>
              <a:t> or AWS</a:t>
            </a: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DevOps Tools: </a:t>
            </a:r>
            <a:r>
              <a:rPr lang="en-IN" b="0" dirty="0">
                <a:effectLst/>
                <a:latin typeface="Arial" panose="020B0604020202020204" pitchFamily="34" charset="0"/>
                <a:cs typeface="Arial" panose="020B0604020202020204" pitchFamily="34" charset="0"/>
              </a:rPr>
              <a:t>Terraform, Ansible, Jenkins, Docker, Git</a:t>
            </a: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algn="just"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Development Environment:  </a:t>
            </a:r>
            <a:r>
              <a:rPr lang="en-IN" b="0" dirty="0">
                <a:effectLst/>
                <a:latin typeface="Arial" panose="020B0604020202020204" pitchFamily="34" charset="0"/>
                <a:cs typeface="Arial" panose="020B0604020202020204" pitchFamily="34" charset="0"/>
              </a:rPr>
              <a:t>Integrated Development Environments (IDEs) such as Visual Studio Code or PyCharm</a:t>
            </a:r>
          </a:p>
          <a:p>
            <a:pPr marL="285750" marR="381000" indent="-285750" algn="just" rtl="0">
              <a:spcBef>
                <a:spcPts val="600"/>
              </a:spcBef>
              <a:spcAft>
                <a:spcPts val="0"/>
              </a:spcAft>
              <a:buFont typeface="Arial" panose="020B0604020202020204" pitchFamily="34" charset="0"/>
              <a:buChar char="•"/>
            </a:pPr>
            <a:endParaRPr lang="en-IN" b="0" dirty="0">
              <a:effectLst/>
              <a:latin typeface="Arial" panose="020B0604020202020204" pitchFamily="34" charset="0"/>
              <a:cs typeface="Arial" panose="020B0604020202020204" pitchFamily="34" charset="0"/>
            </a:endParaRPr>
          </a:p>
          <a:p>
            <a:pPr marL="285750" marR="381000" indent="-285750" rtl="0">
              <a:spcBef>
                <a:spcPts val="600"/>
              </a:spcBef>
              <a:spcAft>
                <a:spcPts val="0"/>
              </a:spcAft>
              <a:buFont typeface="Arial" panose="020B0604020202020204" pitchFamily="34" charset="0"/>
              <a:buChar char="•"/>
            </a:pPr>
            <a:r>
              <a:rPr lang="en-IN" b="1" dirty="0">
                <a:effectLst/>
                <a:latin typeface="Arial" panose="020B0604020202020204" pitchFamily="34" charset="0"/>
                <a:cs typeface="Arial" panose="020B0604020202020204" pitchFamily="34" charset="0"/>
              </a:rPr>
              <a:t>Animating the Content: </a:t>
            </a:r>
            <a:r>
              <a:rPr lang="en-IN" b="0" dirty="0">
                <a:effectLst/>
                <a:latin typeface="Arial" panose="020B0604020202020204" pitchFamily="34" charset="0"/>
                <a:cs typeface="Arial" panose="020B0604020202020204" pitchFamily="34" charset="0"/>
              </a:rPr>
              <a:t>Blender</a:t>
            </a:r>
            <a:br>
              <a:rPr lang="en-IN" sz="2000" b="0" dirty="0">
                <a:effectLst/>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B6514C4-30FA-6043-89BA-B7447FCFE781}"/>
              </a:ext>
            </a:extLst>
          </p:cNvPr>
          <p:cNvSpPr txBox="1"/>
          <p:nvPr/>
        </p:nvSpPr>
        <p:spPr>
          <a:xfrm>
            <a:off x="12310110" y="1909048"/>
            <a:ext cx="215678" cy="646331"/>
          </a:xfrm>
          <a:prstGeom prst="rect">
            <a:avLst/>
          </a:prstGeom>
          <a:noFill/>
        </p:spPr>
        <p:txBody>
          <a:bodyPr wrap="square">
            <a:spAutoFit/>
          </a:bodyPr>
          <a:lstStyle/>
          <a:p>
            <a:br>
              <a:rPr lang="en-IN" b="0" dirty="0">
                <a:effectLst/>
              </a:rPr>
            </a:br>
            <a:endParaRPr lang="en-US" dirty="0"/>
          </a:p>
        </p:txBody>
      </p:sp>
    </p:spTree>
    <p:extLst>
      <p:ext uri="{BB962C8B-B14F-4D97-AF65-F5344CB8AC3E}">
        <p14:creationId xmlns:p14="http://schemas.microsoft.com/office/powerpoint/2010/main" val="57966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11281355" cy="5693866"/>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6. Methodology: -</a:t>
            </a:r>
          </a:p>
          <a:p>
            <a:pPr marL="457200" indent="-457200">
              <a:buFont typeface="Arial" panose="020B0604020202020204" pitchFamily="34" charset="0"/>
              <a:buChar char="•"/>
            </a:pPr>
            <a:endParaRPr lang="en-US" sz="3200" b="1" dirty="0">
              <a:solidFill>
                <a:srgbClr val="46B0F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Iterative Approach</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Flexibility and Collaboration</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Customer Feedback</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Sprints</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Continuous Improvement</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Adaptability</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Empirical Process Control</a:t>
            </a:r>
          </a:p>
          <a:p>
            <a:pPr marL="457200" indent="-4572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b="1" dirty="0">
                <a:latin typeface="Arial" panose="020B0604020202020204" pitchFamily="34" charset="0"/>
                <a:cs typeface="Arial" panose="020B0604020202020204" pitchFamily="34" charset="0"/>
              </a:rPr>
              <a:t>Cross-Functional Teams</a:t>
            </a:r>
          </a:p>
        </p:txBody>
      </p:sp>
      <p:sp>
        <p:nvSpPr>
          <p:cNvPr id="5" name="TextBox 4">
            <a:extLst>
              <a:ext uri="{FF2B5EF4-FFF2-40B4-BE49-F238E27FC236}">
                <a16:creationId xmlns:a16="http://schemas.microsoft.com/office/drawing/2014/main" id="{4EAEB08E-8565-4C41-9315-A4309B6F2CD6}"/>
              </a:ext>
            </a:extLst>
          </p:cNvPr>
          <p:cNvSpPr txBox="1"/>
          <p:nvPr/>
        </p:nvSpPr>
        <p:spPr>
          <a:xfrm>
            <a:off x="325927" y="1632071"/>
            <a:ext cx="11044859" cy="1477328"/>
          </a:xfrm>
          <a:prstGeom prst="rect">
            <a:avLst/>
          </a:prstGeom>
          <a:noFill/>
        </p:spPr>
        <p:txBody>
          <a:bodyPr wrap="square">
            <a:spAutoFit/>
          </a:bodyPr>
          <a:lstStyle/>
          <a:p>
            <a:pPr rtl="0">
              <a:spcBef>
                <a:spcPts val="500"/>
              </a:spcBef>
              <a:spcAft>
                <a:spcPts val="0"/>
              </a:spcAft>
            </a:pPr>
            <a:br>
              <a:rPr lang="en-IN" b="0" dirty="0">
                <a:effectLst/>
              </a:rPr>
            </a:br>
            <a:br>
              <a:rPr lang="en-IN" b="0" dirty="0">
                <a:effectLst/>
              </a:rPr>
            </a:br>
            <a:br>
              <a:rPr lang="en-IN" b="0" dirty="0">
                <a:effectLst/>
              </a:rPr>
            </a:br>
            <a:br>
              <a:rPr lang="en-IN" b="0" dirty="0">
                <a:effectLst/>
              </a:rPr>
            </a:br>
            <a:endParaRPr lang="en-US" dirty="0"/>
          </a:p>
        </p:txBody>
      </p:sp>
      <p:pic>
        <p:nvPicPr>
          <p:cNvPr id="3" name="image3.jpeg">
            <a:extLst>
              <a:ext uri="{FF2B5EF4-FFF2-40B4-BE49-F238E27FC236}">
                <a16:creationId xmlns:a16="http://schemas.microsoft.com/office/drawing/2014/main" id="{29875635-BCE4-F555-CC57-9624A7EA93EC}"/>
              </a:ext>
            </a:extLst>
          </p:cNvPr>
          <p:cNvPicPr>
            <a:picLocks noChangeAspect="1"/>
          </p:cNvPicPr>
          <p:nvPr/>
        </p:nvPicPr>
        <p:blipFill>
          <a:blip r:embed="rId3" cstate="print"/>
          <a:stretch>
            <a:fillRect/>
          </a:stretch>
        </p:blipFill>
        <p:spPr>
          <a:xfrm>
            <a:off x="4817872" y="1689660"/>
            <a:ext cx="6408056" cy="3453840"/>
          </a:xfrm>
          <a:prstGeom prst="rect">
            <a:avLst/>
          </a:prstGeom>
        </p:spPr>
      </p:pic>
    </p:spTree>
    <p:extLst>
      <p:ext uri="{BB962C8B-B14F-4D97-AF65-F5344CB8AC3E}">
        <p14:creationId xmlns:p14="http://schemas.microsoft.com/office/powerpoint/2010/main" val="237475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11538413" cy="5386090"/>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7. Application of the Project: -</a:t>
            </a:r>
          </a:p>
          <a:p>
            <a:endParaRPr lang="en-US"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Access to Quality Education</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Personalized Learning</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Community Engagement and Empowerment</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Professional Development for Educators</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Continuous Improvement</a:t>
            </a:r>
          </a:p>
          <a:p>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334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13894</TotalTime>
  <Words>1840</Words>
  <Application>Microsoft Office PowerPoint</Application>
  <PresentationFormat>Widescreen</PresentationFormat>
  <Paragraphs>228</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MT</vt:lpstr>
      <vt:lpstr>Calibri</vt:lpstr>
      <vt:lpstr>Söhne</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Raghav Mittal</cp:lastModifiedBy>
  <cp:revision>612</cp:revision>
  <dcterms:created xsi:type="dcterms:W3CDTF">2021-05-06T09:42:21Z</dcterms:created>
  <dcterms:modified xsi:type="dcterms:W3CDTF">2024-02-14T04:49:10Z</dcterms:modified>
</cp:coreProperties>
</file>