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79" r:id="rId5"/>
    <p:sldId id="257" r:id="rId6"/>
    <p:sldId id="260" r:id="rId7"/>
    <p:sldId id="267" r:id="rId8"/>
    <p:sldId id="268" r:id="rId9"/>
    <p:sldId id="269" r:id="rId10"/>
    <p:sldId id="277" r:id="rId11"/>
    <p:sldId id="270" r:id="rId12"/>
    <p:sldId id="271" r:id="rId13"/>
    <p:sldId id="273" r:id="rId14"/>
    <p:sldId id="276" r:id="rId15"/>
    <p:sldId id="274" r:id="rId16"/>
    <p:sldId id="261" r:id="rId17"/>
    <p:sldId id="262" r:id="rId18"/>
    <p:sldId id="265" r:id="rId19"/>
    <p:sldId id="263" r:id="rId20"/>
    <p:sldId id="275" r:id="rId21"/>
    <p:sldId id="26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spcAft>
                <a:spcPts val="0"/>
              </a:spcAft>
              <a:defRPr sz="240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25000"/>
              </a:lnSpc>
              <a:spcAft>
                <a:spcPts val="0"/>
              </a:spcAft>
              <a:defRPr sz="200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25000"/>
              </a:lnSpc>
              <a:spcAft>
                <a:spcPts val="0"/>
              </a:spcAft>
              <a:defRPr sz="180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25000"/>
              </a:lnSpc>
              <a:spcAft>
                <a:spcPts val="0"/>
              </a:spcAft>
              <a:defRPr sz="180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25000"/>
              </a:lnSpc>
              <a:spcAft>
                <a:spcPts val="0"/>
              </a:spcAft>
              <a:defRPr sz="180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hyperlink" Target="http://www.hipenpal.com/tool/characters_to_unicode_charts_in_simplified_chinese.php?unicode=8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编码和前端那些事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Kenko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UTF-16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UTF-16编码介于UTF-32与UTF-8之间</a:t>
            </a:r>
            <a:endParaRPr lang="zh-CN" altLang="en-US"/>
          </a:p>
          <a:p>
            <a:r>
              <a:rPr lang="zh-CN" altLang="en-US"/>
              <a:t>变长编码</a:t>
            </a:r>
            <a:endParaRPr lang="zh-CN" altLang="en-US"/>
          </a:p>
          <a:p>
            <a:pPr lvl="1"/>
            <a:r>
              <a:rPr lang="zh-CN" altLang="en-US"/>
              <a:t>基本平面的字符占用2个字节，辅助平面的字符占用4个字节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</a:t>
            </a:r>
            <a:r>
              <a:rPr lang="en-US" altLang="zh-CN"/>
              <a:t>——</a:t>
            </a:r>
            <a:r>
              <a:rPr lang="zh-CN" altLang="en-US"/>
              <a:t>遇到</a:t>
            </a:r>
            <a:r>
              <a:rPr lang="en-US" altLang="zh-CN"/>
              <a:t>2</a:t>
            </a:r>
            <a:r>
              <a:rPr lang="zh-CN" altLang="en-US"/>
              <a:t>个字节，如何知道是否需要读取后</a:t>
            </a:r>
            <a:r>
              <a:rPr lang="en-US" altLang="zh-CN"/>
              <a:t>2</a:t>
            </a:r>
            <a:r>
              <a:rPr lang="zh-CN" altLang="en-US"/>
              <a:t>个字节？</a:t>
            </a:r>
            <a:endParaRPr lang="zh-CN" altLang="en-US"/>
          </a:p>
          <a:p>
            <a:pPr lvl="1"/>
            <a:r>
              <a:rPr lang="zh-CN" altLang="en-US"/>
              <a:t>U+D800到U+DFFF是一个空段</a:t>
            </a:r>
            <a:endParaRPr lang="zh-CN" altLang="en-US"/>
          </a:p>
          <a:p>
            <a:pPr lvl="1"/>
            <a:r>
              <a:rPr lang="zh-CN" altLang="en-US"/>
              <a:t>遇到两个字节，发现它的码点在U+D800到U+DBFF之间，就需要连同后</a:t>
            </a:r>
            <a:r>
              <a:rPr lang="en-US" altLang="zh-CN"/>
              <a:t>2</a:t>
            </a:r>
            <a:r>
              <a:rPr lang="zh-CN" altLang="en-US"/>
              <a:t>个字节处理</a:t>
            </a:r>
            <a:endParaRPr lang="zh-CN" altLang="en-US"/>
          </a:p>
          <a:p>
            <a:pPr lvl="1"/>
            <a:r>
              <a:rPr lang="zh-CN" altLang="en-US"/>
              <a:t>细节：</a:t>
            </a:r>
            <a:endParaRPr lang="zh-CN" altLang="en-US"/>
          </a:p>
          <a:p>
            <a:pPr lvl="2"/>
            <a:r>
              <a:rPr lang="zh-CN" altLang="en-US"/>
              <a:t>辅助平面的字符位共有2</a:t>
            </a:r>
            <a:r>
              <a:rPr lang="zh-CN" altLang="en-US" baseline="30000"/>
              <a:t>20</a:t>
            </a:r>
            <a:r>
              <a:rPr lang="zh-CN" altLang="en-US"/>
              <a:t>个</a:t>
            </a:r>
            <a:endParaRPr lang="zh-CN" altLang="en-US"/>
          </a:p>
          <a:p>
            <a:pPr lvl="2"/>
            <a:r>
              <a:rPr lang="zh-CN" altLang="en-US" sz="1800"/>
              <a:t>前10位映射在U+D800到U+DBFF称为高位（H），后10位映射在U+DC00到U+DFFF，称为低位（L）</a:t>
            </a:r>
            <a:endParaRPr lang="zh-CN" altLang="en-US" sz="1800"/>
          </a:p>
          <a:p>
            <a:pPr lvl="2"/>
            <a:endParaRPr lang="zh-CN" altLang="en-US" sz="18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使用</a:t>
            </a:r>
            <a:r>
              <a:rPr lang="en-US" altLang="zh-CN"/>
              <a:t>UCS-2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UCS</a:t>
            </a:r>
            <a:r>
              <a:rPr lang="zh-CN" altLang="en-US"/>
              <a:t>（Universal Character Set）</a:t>
            </a:r>
            <a:endParaRPr lang="zh-CN" altLang="en-US"/>
          </a:p>
          <a:p>
            <a:r>
              <a:rPr lang="en-US" altLang="zh-CN"/>
              <a:t>UCS2</a:t>
            </a:r>
            <a:r>
              <a:rPr lang="zh-CN" altLang="en-US"/>
              <a:t>合并到</a:t>
            </a:r>
            <a:r>
              <a:rPr lang="en-US" altLang="zh-CN"/>
              <a:t>UTF-16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0" y="2894330"/>
            <a:ext cx="6666865" cy="3666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UCS-2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字符串都是</a:t>
            </a:r>
            <a:r>
              <a:rPr lang="en-US" altLang="zh-CN"/>
              <a:t>2</a:t>
            </a:r>
            <a:r>
              <a:rPr lang="zh-CN" altLang="en-US"/>
              <a:t>字节编码，</a:t>
            </a:r>
            <a:r>
              <a:rPr lang="en-US" altLang="zh-CN"/>
              <a:t>4</a:t>
            </a:r>
            <a:r>
              <a:rPr lang="zh-CN" altLang="en-US"/>
              <a:t>字节的字符当作双字节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8570" y="2462530"/>
            <a:ext cx="410464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865" y="3072130"/>
            <a:ext cx="3194050" cy="33915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ES5</a:t>
            </a:r>
            <a:r>
              <a:rPr lang="zh-CN" altLang="en-US"/>
              <a:t>字符截断有坑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个人中心和售卡站都使用了字符串截断库函数</a:t>
            </a:r>
            <a:endParaRPr lang="zh-CN" altLang="en-US"/>
          </a:p>
          <a:p>
            <a:r>
              <a:rPr lang="zh-CN" altLang="en-US"/>
              <a:t>中间可能报错了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105" y="3007995"/>
            <a:ext cx="4588510" cy="3032125"/>
          </a:xfrm>
          <a:prstGeom prst="rect">
            <a:avLst/>
          </a:prstGeom>
        </p:spPr>
      </p:pic>
      <p:pic>
        <p:nvPicPr>
          <p:cNvPr id="6" name="图片 5" descr="]S96L$TW}NZEP{U_`3`KY~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05" y="1196975"/>
            <a:ext cx="2852420" cy="50634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</a:t>
            </a:r>
            <a:r>
              <a:rPr lang="zh-CN" altLang="en-US"/>
              <a:t>的一些修正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自动识别</a:t>
            </a:r>
            <a:r>
              <a:rPr lang="en-US" altLang="zh-CN"/>
              <a:t>4</a:t>
            </a:r>
            <a:r>
              <a:rPr lang="zh-CN" altLang="en-US"/>
              <a:t>字节码点</a:t>
            </a:r>
            <a:endParaRPr lang="zh-CN" altLang="en-US"/>
          </a:p>
          <a:p>
            <a:r>
              <a:rPr lang="en-US" altLang="zh-CN"/>
              <a:t>length</a:t>
            </a:r>
            <a:r>
              <a:rPr lang="zh-CN" altLang="en-US"/>
              <a:t>保持原有的特性，但这样可以正确获得字节数</a:t>
            </a:r>
            <a:endParaRPr lang="zh-CN" altLang="en-US"/>
          </a:p>
          <a:p>
            <a:pPr lvl="1"/>
            <a:r>
              <a:rPr lang="zh-CN" altLang="en-US"/>
              <a:t>Array.from(string).length</a:t>
            </a:r>
            <a:endParaRPr lang="zh-CN" altLang="en-US"/>
          </a:p>
          <a:p>
            <a:pPr lvl="0"/>
            <a:r>
              <a:rPr lang="en-US" altLang="zh-CN"/>
              <a:t>\u</a:t>
            </a:r>
            <a:r>
              <a:rPr lang="zh-CN" altLang="en-US"/>
              <a:t>表示法增加了括号</a:t>
            </a:r>
            <a:endParaRPr lang="zh-CN" altLang="en-US"/>
          </a:p>
          <a:p>
            <a:pPr lvl="1"/>
            <a:r>
              <a:rPr lang="en-US" altLang="zh-CN"/>
              <a:t>'\uD834\uDF06' == '\u{1D306}'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和</a:t>
            </a:r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{"errNum":0,"errMsg":"success","retData":[{"title":"</a:t>
            </a:r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\u6536\u5e9f\u54c1\u5927\u53d4\u521a\u4e0a\u53f0\uff0c\u5c31\u60e8\u906d\u8bc4\u59d4\u706d\u706f\uff0c\u4f46\u63a5\u4e0b\u6765\u5168\u573a\u90fd\u9707\u60ca\u4e86\uff01</a:t>
            </a:r>
            <a:r>
              <a:rPr lang="zh-CN" altLang="en-US"/>
              <a:t>","url":"http:\/\/toutiao.com\/group\/6263036756505920002\/","abstract":"\u8ba2\u9605\u6211\u83b7\u53d6\u66f4\u591a\u7cbe\u5f69\u5185\u5bb9\uff01","image_url":"http:\/\/p1.pstatp.com\/list\/2f90009a31a7ee8bb15"}]}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&amp;# + </a:t>
            </a:r>
            <a:r>
              <a:rPr lang="zh-CN" altLang="en-US"/>
              <a:t>十进制</a:t>
            </a:r>
            <a:endParaRPr lang="zh-CN" altLang="en-US"/>
          </a:p>
          <a:p>
            <a:r>
              <a:rPr lang="zh-CN" altLang="en-US"/>
              <a:t>无论页面什么编码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6830" y="2054860"/>
            <a:ext cx="6236970" cy="1118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和</a:t>
            </a:r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\  +  </a:t>
            </a:r>
            <a:r>
              <a:rPr lang="zh-CN" altLang="en-US"/>
              <a:t>16进制</a:t>
            </a:r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8260" y="2481580"/>
            <a:ext cx="4017010" cy="1354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XSS</a:t>
            </a:r>
            <a:r>
              <a:rPr lang="zh-CN" altLang="en-US"/>
              <a:t>和</a:t>
            </a:r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混合</a:t>
            </a:r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JS</a:t>
            </a:r>
            <a:r>
              <a:rPr lang="zh-CN" altLang="en-US"/>
              <a:t>的</a:t>
            </a:r>
            <a:r>
              <a:rPr lang="en-US" altLang="zh-CN"/>
              <a:t>unicode</a:t>
            </a:r>
            <a:endParaRPr lang="en-US" altLang="zh-CN"/>
          </a:p>
          <a:p>
            <a:r>
              <a:rPr lang="zh-CN" altLang="en-US"/>
              <a:t>结合</a:t>
            </a:r>
            <a:r>
              <a:rPr lang="en-US" altLang="zh-CN"/>
              <a:t>urlencode</a:t>
            </a:r>
            <a:endParaRPr lang="en-US" altLang="zh-CN"/>
          </a:p>
          <a:p>
            <a:r>
              <a:rPr lang="zh-CN" altLang="en-US"/>
              <a:t>例子：</a:t>
            </a:r>
            <a:endParaRPr lang="zh-CN" altLang="en-US"/>
          </a:p>
          <a:p>
            <a:pPr lvl="1"/>
            <a:r>
              <a:rPr lang="zh-CN" altLang="en-US"/>
              <a:t>&lt;a href="javasc&amp;NewLine;ript&amp;colon;alert(1)"&gt;click&lt;/a&gt;</a:t>
            </a:r>
            <a:endParaRPr lang="zh-CN" altLang="en-US"/>
          </a:p>
          <a:p>
            <a:pPr lvl="1"/>
            <a:r>
              <a:rPr lang="zh-CN" altLang="en-US"/>
              <a:t>&lt;img src="x" onerror="&amp;#97;&amp;#108;&amp;#101;&amp;#114;&amp;#116;&amp;#40;&amp;#49;&amp;#41;"&gt;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XSS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Unicode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防范</a:t>
            </a:r>
            <a:endParaRPr lang="zh-CN" altLang="en-US"/>
          </a:p>
          <a:p>
            <a:pPr lvl="1"/>
            <a:r>
              <a:rPr lang="zh-CN" altLang="en-US"/>
              <a:t>模版不要动态填充属性</a:t>
            </a:r>
            <a:endParaRPr lang="zh-CN" altLang="en-US"/>
          </a:p>
          <a:p>
            <a:pPr lvl="2"/>
            <a:r>
              <a:rPr lang="en-US" altLang="zh-CN"/>
              <a:t>&lt;img &lt;%=attrName%&gt;=&lt;%=attarValue%&gt; /&gt;</a:t>
            </a:r>
            <a:endParaRPr lang="en-US" altLang="zh-CN"/>
          </a:p>
          <a:p>
            <a:pPr lvl="1"/>
            <a:r>
              <a:rPr lang="en-US" altLang="zh-CN"/>
              <a:t>href</a:t>
            </a:r>
            <a:r>
              <a:rPr lang="zh-CN" altLang="en-US"/>
              <a:t>的填充要分外注意</a:t>
            </a:r>
            <a:endParaRPr lang="zh-CN" altLang="en-US"/>
          </a:p>
          <a:p>
            <a:pPr lvl="2"/>
            <a:r>
              <a:rPr lang="zh-CN" altLang="en-US"/>
              <a:t>最好强校验域名前缀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世界第一条电报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1837年，世界第一条电报诞生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28290"/>
            <a:ext cx="10623550" cy="2727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有意思的参考材料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http://www.ruanyifeng.com/blog/2014/12/unicode.html</a:t>
            </a:r>
            <a:endParaRPr lang="zh-CN" altLang="en-US"/>
          </a:p>
          <a:p>
            <a:r>
              <a:rPr lang="zh-CN" altLang="en-US"/>
              <a:t>http://tgideas.qq.com/webplat/info/news_version3/804/808/811/m579/201307/218730.shtml</a:t>
            </a:r>
            <a:endParaRPr lang="zh-CN" altLang="en-US"/>
          </a:p>
          <a:p>
            <a:r>
              <a:rPr lang="zh-CN" altLang="en-US"/>
              <a:t>https://security.yirendai.com/news/share/26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世界第一台计算机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1946年，世界第一台计算机诞生</a:t>
            </a:r>
            <a:endParaRPr lang="zh-CN" altLang="en-US"/>
          </a:p>
          <a:p>
            <a:r>
              <a:rPr lang="zh-CN" altLang="en-US"/>
              <a:t>8个晶体管的“通”或“断”即可以代表一个字节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美国自己用</a:t>
            </a:r>
            <a:endParaRPr lang="zh-CN" altLang="en-US"/>
          </a:p>
          <a:p>
            <a:pPr lvl="1"/>
            <a:r>
              <a:rPr lang="zh-CN" altLang="en-US"/>
              <a:t>0000 0000 ~ 0001 1111 共 33 种状态用来表示终端的特殊动作</a:t>
            </a:r>
            <a:endParaRPr lang="zh-CN" altLang="en-US"/>
          </a:p>
          <a:p>
            <a:pPr lvl="1"/>
            <a:r>
              <a:rPr lang="zh-CN" altLang="en-US"/>
              <a:t>0011 0000 ~ 0011 1001 共 10 种状态来表示“0~9”10个阿拉伯数字；</a:t>
            </a:r>
            <a:endParaRPr lang="zh-CN" altLang="en-US"/>
          </a:p>
          <a:p>
            <a:pPr lvl="1"/>
            <a:r>
              <a:rPr lang="zh-CN" altLang="en-US"/>
              <a:t>0100 0001 ~ 0101 1010 和 0110 0001 ~ 0111 1010共 52种状态来表示大小写英文字母；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字符集和编码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ASCII</a:t>
            </a:r>
            <a:endParaRPr lang="en-US" altLang="zh-CN"/>
          </a:p>
          <a:p>
            <a:pPr lvl="1"/>
            <a:r>
              <a:rPr lang="en-US" altLang="zh-CN" sz="2000"/>
              <a:t>1</a:t>
            </a:r>
            <a:r>
              <a:rPr lang="zh-CN" altLang="zh-CN" sz="2000"/>
              <a:t>字节，</a:t>
            </a:r>
            <a:r>
              <a:rPr lang="en-US" altLang="zh-CN" sz="2000"/>
              <a:t>256</a:t>
            </a:r>
            <a:r>
              <a:rPr lang="zh-CN" altLang="en-US" sz="2000"/>
              <a:t>个字符</a:t>
            </a:r>
            <a:endParaRPr lang="zh-CN" altLang="en-US" sz="2000"/>
          </a:p>
          <a:p>
            <a:r>
              <a:rPr lang="en-US" altLang="zh-CN"/>
              <a:t>GB2312</a:t>
            </a:r>
            <a:endParaRPr lang="en-US" altLang="zh-CN"/>
          </a:p>
          <a:p>
            <a:pPr lvl="1"/>
            <a:r>
              <a:rPr lang="en-US" altLang="zh-CN" sz="2000"/>
              <a:t>2</a:t>
            </a:r>
            <a:r>
              <a:rPr lang="zh-CN" altLang="en-US" sz="2000"/>
              <a:t>字节，</a:t>
            </a:r>
            <a:r>
              <a:rPr lang="en-US" altLang="zh-CN" sz="2000"/>
              <a:t>7000</a:t>
            </a:r>
            <a:r>
              <a:rPr lang="zh-CN" altLang="en-US" sz="2000"/>
              <a:t>多</a:t>
            </a:r>
            <a:endParaRPr lang="zh-CN" altLang="en-US" sz="2000"/>
          </a:p>
          <a:p>
            <a:r>
              <a:rPr lang="en-US" altLang="zh-CN"/>
              <a:t>GB18030</a:t>
            </a:r>
            <a:endParaRPr lang="en-US" altLang="zh-CN"/>
          </a:p>
          <a:p>
            <a:pPr lvl="1"/>
            <a:r>
              <a:rPr lang="en-US" sz="2000"/>
              <a:t>1/2/4</a:t>
            </a:r>
            <a:r>
              <a:rPr lang="zh-CN" altLang="en-US" sz="2000"/>
              <a:t>字节，</a:t>
            </a:r>
            <a:r>
              <a:rPr sz="2000"/>
              <a:t>汉字70244个</a:t>
            </a:r>
            <a:r>
              <a:rPr lang="zh-CN" sz="2000"/>
              <a:t>，可定义161万个字符</a:t>
            </a:r>
            <a:endParaRPr lang="zh-CN" sz="2000"/>
          </a:p>
          <a:p>
            <a:r>
              <a:rPr lang="en-US" altLang="zh-CN"/>
              <a:t>BIG5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字节，</a:t>
            </a:r>
            <a:r>
              <a:rPr lang="en-US" altLang="zh-CN"/>
              <a:t>13060个汉字</a:t>
            </a:r>
            <a:endParaRPr lang="en-US" altLang="zh-CN"/>
          </a:p>
          <a:p>
            <a:pPr lvl="0"/>
            <a:r>
              <a:rPr lang="en-US" altLang="zh-CN"/>
              <a:t>ISO/IEC 8859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Unicode源于一个很简单的想法：将全世界所有的字符包含在一个集合里，计算机只要支持这一个字符集</a:t>
            </a:r>
            <a:endParaRPr lang="zh-CN" altLang="en-US"/>
          </a:p>
          <a:p>
            <a:r>
              <a:rPr lang="zh-CN" altLang="en-US"/>
              <a:t>"码点"（code point）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它从0开始，为每个符号指定一个编号</a:t>
            </a:r>
            <a:endParaRPr lang="zh-CN" altLang="en-US"/>
          </a:p>
          <a:p>
            <a:r>
              <a:rPr lang="zh-CN" altLang="en-US"/>
              <a:t>收录</a:t>
            </a:r>
            <a:r>
              <a:rPr lang="en-US" altLang="zh-CN"/>
              <a:t>10+</a:t>
            </a:r>
            <a:r>
              <a:rPr lang="zh-CN" altLang="en-US"/>
              <a:t>万字符，包括中日韩</a:t>
            </a:r>
            <a:r>
              <a:rPr lang="en-US" altLang="zh-CN"/>
              <a:t>CJK</a:t>
            </a:r>
            <a:r>
              <a:rPr lang="zh-CN" altLang="en-US"/>
              <a:t>（</a:t>
            </a:r>
            <a:r>
              <a:rPr lang="en-US" altLang="zh-CN"/>
              <a:t>74500</a:t>
            </a:r>
            <a:r>
              <a:rPr lang="zh-CN" altLang="en-US"/>
              <a:t>个）</a:t>
            </a:r>
            <a:endParaRPr lang="zh-CN" altLang="en-US"/>
          </a:p>
          <a:p>
            <a:r>
              <a:rPr lang="zh-CN" altLang="en-US"/>
              <a:t>U+597D = 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看看有什么平面：</a:t>
            </a:r>
            <a:endParaRPr lang="zh-CN" altLang="en-US"/>
          </a:p>
          <a:p>
            <a:r>
              <a:rPr lang="zh-CN" altLang="en-US" sz="1800">
                <a:hlinkClick r:id="rId1" tooltip=""/>
              </a:rPr>
              <a:t>http://www.hipenpal.com/tool/characters_to_unicode_charts_in_simplified_chinese.php?unicode=84</a:t>
            </a:r>
            <a:endParaRPr lang="zh-CN" altLang="en-US" sz="1800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分区定义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每个区可以存放65536个（216）字符，称为一个平面（plane）</a:t>
            </a:r>
            <a:endParaRPr lang="zh-CN" altLang="en-US" sz="2400"/>
          </a:p>
          <a:p>
            <a:r>
              <a:rPr lang="zh-CN" altLang="en-US"/>
              <a:t>最前面的65536个字符位，称为基本平面（缩写BMP）</a:t>
            </a:r>
            <a:endParaRPr lang="zh-CN" altLang="en-US"/>
          </a:p>
          <a:p>
            <a:pPr lvl="1"/>
            <a:r>
              <a:rPr lang="zh-CN" altLang="en-US"/>
              <a:t>U+0000到U+FFFF</a:t>
            </a:r>
            <a:endParaRPr lang="zh-CN" altLang="en-US"/>
          </a:p>
          <a:p>
            <a:pPr lvl="1"/>
            <a:r>
              <a:rPr lang="zh-CN" altLang="en-US"/>
              <a:t>最常见的字符</a:t>
            </a:r>
            <a:endParaRPr lang="zh-CN" altLang="en-US"/>
          </a:p>
          <a:p>
            <a:pPr lvl="0"/>
            <a:r>
              <a:rPr lang="zh-CN" altLang="en-US"/>
              <a:t>辅助平面（缩写SMP）</a:t>
            </a:r>
            <a:endParaRPr lang="zh-CN" altLang="en-US"/>
          </a:p>
          <a:p>
            <a:pPr lvl="1"/>
            <a:r>
              <a:rPr lang="zh-CN" altLang="en-US"/>
              <a:t>U+010000到U+10FFFF</a:t>
            </a:r>
            <a:endParaRPr lang="zh-CN" altLang="en-US"/>
          </a:p>
          <a:p>
            <a:pPr lvl="0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UTF-32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Unicode</a:t>
            </a:r>
            <a:r>
              <a:rPr lang="zh-CN" altLang="en-US"/>
              <a:t>只是字符集</a:t>
            </a:r>
            <a:endParaRPr lang="zh-CN" altLang="en-US"/>
          </a:p>
          <a:p>
            <a:r>
              <a:rPr lang="zh-CN" altLang="en-US"/>
              <a:t>最直观方式</a:t>
            </a:r>
            <a:r>
              <a:rPr lang="en-US" altLang="zh-CN"/>
              <a:t>——</a:t>
            </a:r>
            <a:r>
              <a:rPr lang="zh-CN" altLang="en-US"/>
              <a:t>每个字符</a:t>
            </a:r>
            <a:r>
              <a:rPr lang="en-US" altLang="zh-CN"/>
              <a:t>	4</a:t>
            </a:r>
            <a:r>
              <a:rPr lang="zh-CN" altLang="en-US"/>
              <a:t>字节</a:t>
            </a:r>
            <a:endParaRPr lang="zh-CN" altLang="en-US"/>
          </a:p>
          <a:p>
            <a:pPr lvl="1"/>
            <a:r>
              <a:rPr lang="zh-CN" altLang="en-US"/>
              <a:t>U+0000 = 0x0000 0000</a:t>
            </a:r>
            <a:endParaRPr lang="zh-CN" altLang="en-US"/>
          </a:p>
          <a:p>
            <a:pPr lvl="1"/>
            <a:r>
              <a:rPr lang="zh-CN" altLang="en-US"/>
              <a:t>U+597D = 0x0000 597D</a:t>
            </a:r>
            <a:endParaRPr lang="zh-CN" altLang="en-US"/>
          </a:p>
          <a:p>
            <a:pPr lvl="0"/>
            <a:r>
              <a:rPr lang="zh-CN" altLang="en-US"/>
              <a:t>缺点</a:t>
            </a:r>
            <a:endParaRPr lang="zh-CN" altLang="en-US"/>
          </a:p>
          <a:p>
            <a:pPr lvl="1"/>
            <a:r>
              <a:rPr lang="zh-CN" altLang="en-US"/>
              <a:t>浪费空间</a:t>
            </a:r>
            <a:endParaRPr lang="zh-CN" altLang="en-US"/>
          </a:p>
          <a:p>
            <a:pPr lvl="1"/>
            <a:r>
              <a:rPr lang="zh-CN" altLang="en-US"/>
              <a:t>纯英文字母，是</a:t>
            </a:r>
            <a:r>
              <a:rPr lang="en-US" altLang="zh-CN"/>
              <a:t>ASCII  4</a:t>
            </a:r>
            <a:r>
              <a:rPr lang="zh-CN" altLang="en-US"/>
              <a:t>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UTF-8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UTF-8是一种变长的编码方法，字符长度从1个字节到4个字节不等</a:t>
            </a:r>
            <a:endParaRPr lang="zh-CN" altLang="en-US"/>
          </a:p>
          <a:p>
            <a:r>
              <a:rPr lang="zh-CN" altLang="en-US"/>
              <a:t>最前面的128个字符，只使用1个字节表示，与ASCII码完全相同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/>
              <a:t>   Char. number range        |        UTF-8 octet sequence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(hexadecimal)               |              (binary)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--------------------------+---------------------------------------------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0000 0000 到 0000 007F | 0xxxxxxx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0000 0080 到 0000 07FF | 110xxxxx 10xxxxxx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0000 0800 到 0000 FFFF | 1110xxxx 10xxxxxx 10xxxxxx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0001 0000 到 0010 FFFF | 11110xxx 10xxxxxx 10xxxxxx 10xxxxxx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终端游戏引擎</a:t>
            </a:r>
            <a:r>
              <a:rPr lang="en-US" altLang="zh-CN"/>
              <a:t>JS</a:t>
            </a:r>
            <a:r>
              <a:rPr lang="zh-CN" altLang="en-US"/>
              <a:t>解析库的坑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遇到特殊昵称导致</a:t>
            </a:r>
            <a:r>
              <a:rPr lang="en-US" altLang="zh-CN"/>
              <a:t>json</a:t>
            </a:r>
            <a:r>
              <a:rPr lang="zh-CN" altLang="en-US"/>
              <a:t>解析</a:t>
            </a:r>
            <a:r>
              <a:rPr lang="en-US" altLang="zh-CN"/>
              <a:t>exception</a:t>
            </a:r>
            <a:endParaRPr lang="en-US" altLang="zh-CN"/>
          </a:p>
          <a:p>
            <a:r>
              <a:rPr lang="zh-CN" altLang="en-US"/>
              <a:t>表现：</a:t>
            </a:r>
            <a:endParaRPr lang="zh-CN" altLang="en-US"/>
          </a:p>
          <a:p>
            <a:pPr lvl="1"/>
            <a:r>
              <a:rPr lang="zh-CN" altLang="en-US"/>
              <a:t>无法启动游戏（抓人无法安排工作）</a:t>
            </a:r>
            <a:endParaRPr lang="zh-CN" altLang="en-US"/>
          </a:p>
          <a:p>
            <a:pPr lvl="1"/>
            <a:r>
              <a:rPr lang="zh-CN" altLang="en-US"/>
              <a:t>游戏内无法通过</a:t>
            </a:r>
            <a:r>
              <a:rPr lang="en-US" altLang="zh-CN"/>
              <a:t>sso</a:t>
            </a:r>
            <a:r>
              <a:rPr lang="zh-CN" altLang="en-US"/>
              <a:t>获取昵称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 sz="2400"/>
              <a:t>解决：</a:t>
            </a:r>
            <a:endParaRPr lang="zh-CN" altLang="en-US" sz="2400"/>
          </a:p>
          <a:p>
            <a:pPr lvl="1"/>
            <a:r>
              <a:rPr lang="zh-CN" altLang="en-US" sz="2000"/>
              <a:t>对</a:t>
            </a:r>
            <a:r>
              <a:rPr lang="en-US" altLang="zh-CN" sz="2000"/>
              <a:t>D800</a:t>
            </a:r>
            <a:r>
              <a:rPr lang="zh-CN" altLang="en-US" sz="2000"/>
              <a:t>以上某些辅助平面做字符过滤</a:t>
            </a:r>
            <a:endParaRPr lang="zh-CN" altLang="en-US" sz="20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CATEGORY" val="custom"/>
  <p:tag name="KSO_WM_TEMPLATE_INDEX" val="160539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2715</Words>
  <Application>WPS 演示</Application>
  <PresentationFormat>宽屏</PresentationFormat>
  <Paragraphs>161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仿宋</vt:lpstr>
      <vt:lpstr>华文宋体</vt:lpstr>
      <vt:lpstr>幼圆</vt:lpstr>
      <vt:lpstr>新宋体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QQ小蛙</cp:lastModifiedBy>
  <cp:revision>60</cp:revision>
  <dcterms:created xsi:type="dcterms:W3CDTF">2015-05-05T08:02:00Z</dcterms:created>
  <dcterms:modified xsi:type="dcterms:W3CDTF">2017-12-07T15:07:55Z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