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2"/>
  </p:notesMasterIdLst>
  <p:handoutMasterIdLst>
    <p:handoutMasterId r:id="rId33"/>
  </p:handoutMasterIdLst>
  <p:sldIdLst>
    <p:sldId id="256" r:id="rId5"/>
    <p:sldId id="596" r:id="rId6"/>
    <p:sldId id="373" r:id="rId7"/>
    <p:sldId id="597" r:id="rId8"/>
    <p:sldId id="573" r:id="rId9"/>
    <p:sldId id="598" r:id="rId10"/>
    <p:sldId id="599" r:id="rId11"/>
    <p:sldId id="600" r:id="rId12"/>
    <p:sldId id="601" r:id="rId13"/>
    <p:sldId id="603" r:id="rId14"/>
    <p:sldId id="613" r:id="rId15"/>
    <p:sldId id="614" r:id="rId16"/>
    <p:sldId id="615" r:id="rId17"/>
    <p:sldId id="604" r:id="rId18"/>
    <p:sldId id="607" r:id="rId19"/>
    <p:sldId id="616" r:id="rId20"/>
    <p:sldId id="617" r:id="rId21"/>
    <p:sldId id="610" r:id="rId22"/>
    <p:sldId id="618" r:id="rId23"/>
    <p:sldId id="619" r:id="rId24"/>
    <p:sldId id="620" r:id="rId25"/>
    <p:sldId id="621" r:id="rId26"/>
    <p:sldId id="622" r:id="rId27"/>
    <p:sldId id="623" r:id="rId28"/>
    <p:sldId id="624" r:id="rId29"/>
    <p:sldId id="625" r:id="rId30"/>
    <p:sldId id="26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88E4E9"/>
    <a:srgbClr val="00B0F0"/>
    <a:srgbClr val="96F9F0"/>
    <a:srgbClr val="55D6F9"/>
    <a:srgbClr val="42EEDE"/>
    <a:srgbClr val="54C7E5"/>
    <a:srgbClr val="C00000"/>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15" autoAdjust="0"/>
    <p:restoredTop sz="93591"/>
  </p:normalViewPr>
  <p:slideViewPr>
    <p:cSldViewPr snapToGrid="0">
      <p:cViewPr varScale="1">
        <p:scale>
          <a:sx n="92" d="100"/>
          <a:sy n="92" d="100"/>
        </p:scale>
        <p:origin x="120" y="684"/>
      </p:cViewPr>
      <p:guideLst>
        <p:guide orient="horz" pos="2160"/>
        <p:guide pos="3840"/>
      </p:guideLst>
    </p:cSldViewPr>
  </p:slideViewPr>
  <p:notesTextViewPr>
    <p:cViewPr>
      <p:scale>
        <a:sx n="50" d="100"/>
        <a:sy n="50" d="100"/>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79E9D1-9BF0-4590-93E9-CEBE68D7E940}" type="datetimeFigureOut">
              <a:rPr lang="en-GB" smtClean="0"/>
              <a:t>20/10/2024</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6401D88-D640-45B3-A274-37CE828BF5A4}" type="slidenum">
              <a:rPr lang="en-GB" smtClean="0"/>
              <a:t>‹#›</a:t>
            </a:fld>
            <a:endParaRPr lang="en-GB"/>
          </a:p>
        </p:txBody>
      </p:sp>
    </p:spTree>
    <p:extLst>
      <p:ext uri="{BB962C8B-B14F-4D97-AF65-F5344CB8AC3E}">
        <p14:creationId xmlns:p14="http://schemas.microsoft.com/office/powerpoint/2010/main" val="19334921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148F16-BF7A-4F46-8638-D8BDBA5C460F}" type="datetimeFigureOut">
              <a:rPr lang="en-FI" smtClean="0"/>
              <a:t>10/20/2024</a:t>
            </a:fld>
            <a:endParaRPr lang="en-F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F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F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CC9347-A9CA-0B41-9C3C-7ADBB4FD3F7A}" type="slidenum">
              <a:rPr lang="en-FI" smtClean="0"/>
              <a:t>‹#›</a:t>
            </a:fld>
            <a:endParaRPr lang="en-FI"/>
          </a:p>
        </p:txBody>
      </p:sp>
    </p:spTree>
    <p:extLst>
      <p:ext uri="{BB962C8B-B14F-4D97-AF65-F5344CB8AC3E}">
        <p14:creationId xmlns:p14="http://schemas.microsoft.com/office/powerpoint/2010/main" val="611947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D26A46-4328-932D-2351-099131EE17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D66256-A851-3835-6EBD-137672D60A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CD9E33-4702-EEF1-7B40-A38948C4AED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B70EB42-1113-5402-57F5-2D16F019F94B}"/>
              </a:ext>
            </a:extLst>
          </p:cNvPr>
          <p:cNvSpPr>
            <a:spLocks noGrp="1"/>
          </p:cNvSpPr>
          <p:nvPr>
            <p:ph type="sldNum" sz="quarter" idx="10"/>
          </p:nvPr>
        </p:nvSpPr>
        <p:spPr/>
        <p:txBody>
          <a:bodyPr/>
          <a:lstStyle/>
          <a:p>
            <a:fld id="{92CC9347-A9CA-0B41-9C3C-7ADBB4FD3F7A}" type="slidenum">
              <a:rPr lang="en-FI" smtClean="0"/>
              <a:t>3</a:t>
            </a:fld>
            <a:endParaRPr lang="en-FI"/>
          </a:p>
        </p:txBody>
      </p:sp>
    </p:spTree>
    <p:extLst>
      <p:ext uri="{BB962C8B-B14F-4D97-AF65-F5344CB8AC3E}">
        <p14:creationId xmlns:p14="http://schemas.microsoft.com/office/powerpoint/2010/main" val="1291108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426640-4E9C-59F3-78BD-D4CE05DD76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697701-36C4-3AAD-BED2-E6426D4771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DB4B96-681E-9562-BDCA-00E17A93F25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6356EFD-6D7D-48B3-42A9-CF1067C78933}"/>
              </a:ext>
            </a:extLst>
          </p:cNvPr>
          <p:cNvSpPr>
            <a:spLocks noGrp="1"/>
          </p:cNvSpPr>
          <p:nvPr>
            <p:ph type="sldNum" sz="quarter" idx="10"/>
          </p:nvPr>
        </p:nvSpPr>
        <p:spPr/>
        <p:txBody>
          <a:bodyPr/>
          <a:lstStyle/>
          <a:p>
            <a:fld id="{92CC9347-A9CA-0B41-9C3C-7ADBB4FD3F7A}" type="slidenum">
              <a:rPr lang="en-FI" smtClean="0"/>
              <a:t>5</a:t>
            </a:fld>
            <a:endParaRPr lang="en-FI"/>
          </a:p>
        </p:txBody>
      </p:sp>
    </p:spTree>
    <p:extLst>
      <p:ext uri="{BB962C8B-B14F-4D97-AF65-F5344CB8AC3E}">
        <p14:creationId xmlns:p14="http://schemas.microsoft.com/office/powerpoint/2010/main" val="3939150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59948B-83B5-E454-A8B5-B846D97BEC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21F13F-6FEC-F3C5-876F-E371471457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4272B5-73DD-F84F-9CF6-6657070433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1D84D58-0126-F491-48C8-86314E8B27F9}"/>
              </a:ext>
            </a:extLst>
          </p:cNvPr>
          <p:cNvSpPr>
            <a:spLocks noGrp="1"/>
          </p:cNvSpPr>
          <p:nvPr>
            <p:ph type="sldNum" sz="quarter" idx="10"/>
          </p:nvPr>
        </p:nvSpPr>
        <p:spPr/>
        <p:txBody>
          <a:bodyPr/>
          <a:lstStyle/>
          <a:p>
            <a:fld id="{92CC9347-A9CA-0B41-9C3C-7ADBB4FD3F7A}" type="slidenum">
              <a:rPr lang="en-FI" smtClean="0"/>
              <a:t>6</a:t>
            </a:fld>
            <a:endParaRPr lang="en-FI"/>
          </a:p>
        </p:txBody>
      </p:sp>
    </p:spTree>
    <p:extLst>
      <p:ext uri="{BB962C8B-B14F-4D97-AF65-F5344CB8AC3E}">
        <p14:creationId xmlns:p14="http://schemas.microsoft.com/office/powerpoint/2010/main" val="206038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8ADC7E-3253-E07D-2352-6C6F713F9A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F86958-D7A6-794F-FEB3-F881222D76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A28613-4D0B-AC1C-FE62-65EF8B9F84F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8568956-8B56-B906-BC37-E3C5DBB46AE6}"/>
              </a:ext>
            </a:extLst>
          </p:cNvPr>
          <p:cNvSpPr>
            <a:spLocks noGrp="1"/>
          </p:cNvSpPr>
          <p:nvPr>
            <p:ph type="sldNum" sz="quarter" idx="10"/>
          </p:nvPr>
        </p:nvSpPr>
        <p:spPr/>
        <p:txBody>
          <a:bodyPr/>
          <a:lstStyle/>
          <a:p>
            <a:fld id="{92CC9347-A9CA-0B41-9C3C-7ADBB4FD3F7A}" type="slidenum">
              <a:rPr lang="en-FI" smtClean="0"/>
              <a:t>7</a:t>
            </a:fld>
            <a:endParaRPr lang="en-FI"/>
          </a:p>
        </p:txBody>
      </p:sp>
    </p:spTree>
    <p:extLst>
      <p:ext uri="{BB962C8B-B14F-4D97-AF65-F5344CB8AC3E}">
        <p14:creationId xmlns:p14="http://schemas.microsoft.com/office/powerpoint/2010/main" val="3853453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C9D07C-065F-1441-DE7E-629A99645D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643B5B-14D8-9B2D-A62E-1DC0AE0F95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929DAC-66C5-FA61-0599-6CB0E5E7B26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4183DD-4FE5-499D-AF44-B69CCFBA7BF3}"/>
              </a:ext>
            </a:extLst>
          </p:cNvPr>
          <p:cNvSpPr>
            <a:spLocks noGrp="1"/>
          </p:cNvSpPr>
          <p:nvPr>
            <p:ph type="sldNum" sz="quarter" idx="10"/>
          </p:nvPr>
        </p:nvSpPr>
        <p:spPr/>
        <p:txBody>
          <a:bodyPr/>
          <a:lstStyle/>
          <a:p>
            <a:fld id="{92CC9347-A9CA-0B41-9C3C-7ADBB4FD3F7A}" type="slidenum">
              <a:rPr lang="en-FI" smtClean="0"/>
              <a:t>8</a:t>
            </a:fld>
            <a:endParaRPr lang="en-FI"/>
          </a:p>
        </p:txBody>
      </p:sp>
    </p:spTree>
    <p:extLst>
      <p:ext uri="{BB962C8B-B14F-4D97-AF65-F5344CB8AC3E}">
        <p14:creationId xmlns:p14="http://schemas.microsoft.com/office/powerpoint/2010/main" val="1591066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A1D57B-962D-53E4-0DC7-D9B3892D79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2CE94C-E182-45FB-5B02-C79EB05B4F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DC6EFE-6A7E-BA19-26F3-B1FB1182553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CF3FE8E-4AEF-8223-B7B9-79827D2DE975}"/>
              </a:ext>
            </a:extLst>
          </p:cNvPr>
          <p:cNvSpPr>
            <a:spLocks noGrp="1"/>
          </p:cNvSpPr>
          <p:nvPr>
            <p:ph type="sldNum" sz="quarter" idx="10"/>
          </p:nvPr>
        </p:nvSpPr>
        <p:spPr/>
        <p:txBody>
          <a:bodyPr/>
          <a:lstStyle/>
          <a:p>
            <a:fld id="{92CC9347-A9CA-0B41-9C3C-7ADBB4FD3F7A}" type="slidenum">
              <a:rPr lang="en-FI" smtClean="0"/>
              <a:t>10</a:t>
            </a:fld>
            <a:endParaRPr lang="en-FI"/>
          </a:p>
        </p:txBody>
      </p:sp>
    </p:spTree>
    <p:extLst>
      <p:ext uri="{BB962C8B-B14F-4D97-AF65-F5344CB8AC3E}">
        <p14:creationId xmlns:p14="http://schemas.microsoft.com/office/powerpoint/2010/main" val="2248947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A1A55F-91E7-52AE-E8F8-7DD8313AF4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E18892-F752-5268-2A8A-19F6E10253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AF4286-3857-D99F-ACDF-F3912AB99EB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95A6202-CA15-634A-CD6A-7F1999994B69}"/>
              </a:ext>
            </a:extLst>
          </p:cNvPr>
          <p:cNvSpPr>
            <a:spLocks noGrp="1"/>
          </p:cNvSpPr>
          <p:nvPr>
            <p:ph type="sldNum" sz="quarter" idx="10"/>
          </p:nvPr>
        </p:nvSpPr>
        <p:spPr/>
        <p:txBody>
          <a:bodyPr/>
          <a:lstStyle/>
          <a:p>
            <a:fld id="{92CC9347-A9CA-0B41-9C3C-7ADBB4FD3F7A}" type="slidenum">
              <a:rPr lang="en-FI" smtClean="0"/>
              <a:t>14</a:t>
            </a:fld>
            <a:endParaRPr lang="en-FI"/>
          </a:p>
        </p:txBody>
      </p:sp>
    </p:spTree>
    <p:extLst>
      <p:ext uri="{BB962C8B-B14F-4D97-AF65-F5344CB8AC3E}">
        <p14:creationId xmlns:p14="http://schemas.microsoft.com/office/powerpoint/2010/main" val="1102470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C3E01-D927-3F87-8482-652AE12ABF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2D82B6-8B57-F20E-B80C-9E1F989AD0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24D7BB-8D38-1623-CE04-2F46B94F28E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BDA3BE8-4587-D60D-49ED-9E8B7A96A3E8}"/>
              </a:ext>
            </a:extLst>
          </p:cNvPr>
          <p:cNvSpPr>
            <a:spLocks noGrp="1"/>
          </p:cNvSpPr>
          <p:nvPr>
            <p:ph type="sldNum" sz="quarter" idx="10"/>
          </p:nvPr>
        </p:nvSpPr>
        <p:spPr/>
        <p:txBody>
          <a:bodyPr/>
          <a:lstStyle/>
          <a:p>
            <a:fld id="{92CC9347-A9CA-0B41-9C3C-7ADBB4FD3F7A}" type="slidenum">
              <a:rPr lang="en-FI" smtClean="0"/>
              <a:t>15</a:t>
            </a:fld>
            <a:endParaRPr lang="en-FI"/>
          </a:p>
        </p:txBody>
      </p:sp>
    </p:spTree>
    <p:extLst>
      <p:ext uri="{BB962C8B-B14F-4D97-AF65-F5344CB8AC3E}">
        <p14:creationId xmlns:p14="http://schemas.microsoft.com/office/powerpoint/2010/main" val="1982344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1AC987-D8BB-103F-FB21-1C16E505C6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DA552E-F804-E8B3-9A9B-64B72EB6A1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311C75-E121-E507-60F1-0AEBDE400AF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57344AE-901D-B801-9F5D-F300010C59F5}"/>
              </a:ext>
            </a:extLst>
          </p:cNvPr>
          <p:cNvSpPr>
            <a:spLocks noGrp="1"/>
          </p:cNvSpPr>
          <p:nvPr>
            <p:ph type="sldNum" sz="quarter" idx="10"/>
          </p:nvPr>
        </p:nvSpPr>
        <p:spPr/>
        <p:txBody>
          <a:bodyPr/>
          <a:lstStyle/>
          <a:p>
            <a:fld id="{92CC9347-A9CA-0B41-9C3C-7ADBB4FD3F7A}" type="slidenum">
              <a:rPr lang="en-FI" smtClean="0"/>
              <a:t>18</a:t>
            </a:fld>
            <a:endParaRPr lang="en-FI"/>
          </a:p>
        </p:txBody>
      </p:sp>
    </p:spTree>
    <p:extLst>
      <p:ext uri="{BB962C8B-B14F-4D97-AF65-F5344CB8AC3E}">
        <p14:creationId xmlns:p14="http://schemas.microsoft.com/office/powerpoint/2010/main" val="12066540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7472516"/>
          </a:xfrm>
          <a:prstGeom prst="rect">
            <a:avLst/>
          </a:prstGeom>
        </p:spPr>
      </p:pic>
      <p:sp>
        <p:nvSpPr>
          <p:cNvPr id="2" name="Title 1"/>
          <p:cNvSpPr>
            <a:spLocks noGrp="1"/>
          </p:cNvSpPr>
          <p:nvPr>
            <p:ph type="ctrTitle"/>
          </p:nvPr>
        </p:nvSpPr>
        <p:spPr>
          <a:xfrm>
            <a:off x="4258492" y="4376057"/>
            <a:ext cx="7733212" cy="897385"/>
          </a:xfrm>
        </p:spPr>
        <p:txBody>
          <a:bodyPr anchor="b">
            <a:normAutofit/>
          </a:bodyPr>
          <a:lstStyle>
            <a:lvl1pPr algn="ctr">
              <a:defRPr sz="4500" b="0">
                <a:solidFill>
                  <a:schemeClr val="tx1">
                    <a:lumMod val="75000"/>
                    <a:lumOff val="25000"/>
                  </a:schemeClr>
                </a:solidFill>
                <a:latin typeface="+mn-lt"/>
              </a:defRPr>
            </a:lvl1pPr>
          </a:lstStyle>
          <a:p>
            <a:r>
              <a:rPr lang="en-US"/>
              <a:t>Click to edit Master title style</a:t>
            </a:r>
            <a:endParaRPr lang="en-GB"/>
          </a:p>
        </p:txBody>
      </p:sp>
      <p:sp>
        <p:nvSpPr>
          <p:cNvPr id="3" name="Subtitle 2"/>
          <p:cNvSpPr>
            <a:spLocks noGrp="1"/>
          </p:cNvSpPr>
          <p:nvPr>
            <p:ph type="subTitle" idx="1"/>
          </p:nvPr>
        </p:nvSpPr>
        <p:spPr>
          <a:xfrm>
            <a:off x="4258492" y="5372049"/>
            <a:ext cx="7733212" cy="793620"/>
          </a:xfrm>
        </p:spPr>
        <p:txBody>
          <a:bodyPr/>
          <a:lstStyle>
            <a:lvl1pPr marL="0" indent="0" algn="ctr">
              <a:buNone/>
              <a:defRPr sz="24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3104" y="3051005"/>
            <a:ext cx="2723605" cy="727783"/>
          </a:xfrm>
          <a:prstGeom prst="rect">
            <a:avLst/>
          </a:prstGeom>
        </p:spPr>
      </p:pic>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0733" y="3910598"/>
            <a:ext cx="3614400" cy="930918"/>
          </a:xfrm>
          <a:prstGeom prst="rect">
            <a:avLst/>
          </a:prstGeom>
        </p:spPr>
      </p:pic>
    </p:spTree>
    <p:extLst>
      <p:ext uri="{BB962C8B-B14F-4D97-AF65-F5344CB8AC3E}">
        <p14:creationId xmlns:p14="http://schemas.microsoft.com/office/powerpoint/2010/main" val="1597523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B2F657E-F44B-44F8-A6B2-6B7032FF1FB0}"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194152-224B-4EDE-8428-7082BF23D4A0}" type="slidenum">
              <a:rPr lang="en-GB" smtClean="0"/>
              <a:t>‹#›</a:t>
            </a:fld>
            <a:endParaRPr lang="en-GB"/>
          </a:p>
        </p:txBody>
      </p:sp>
    </p:spTree>
    <p:extLst>
      <p:ext uri="{BB962C8B-B14F-4D97-AF65-F5344CB8AC3E}">
        <p14:creationId xmlns:p14="http://schemas.microsoft.com/office/powerpoint/2010/main" val="1686423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B2F657E-F44B-44F8-A6B2-6B7032FF1FB0}"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194152-224B-4EDE-8428-7082BF23D4A0}" type="slidenum">
              <a:rPr lang="en-GB" smtClean="0"/>
              <a:t>‹#›</a:t>
            </a:fld>
            <a:endParaRPr lang="en-GB"/>
          </a:p>
        </p:txBody>
      </p:sp>
    </p:spTree>
    <p:extLst>
      <p:ext uri="{BB962C8B-B14F-4D97-AF65-F5344CB8AC3E}">
        <p14:creationId xmlns:p14="http://schemas.microsoft.com/office/powerpoint/2010/main" val="2307695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tx1">
                    <a:lumMod val="75000"/>
                    <a:lumOff val="25000"/>
                  </a:schemeClr>
                </a:solidFill>
              </a:defRPr>
            </a:lvl1pPr>
          </a:lstStyle>
          <a:p>
            <a:r>
              <a:rPr lang="en-US"/>
              <a:t>Click to edit Master title style</a:t>
            </a:r>
            <a:endParaRPr lang="en-GB"/>
          </a:p>
        </p:txBody>
      </p:sp>
      <p:sp>
        <p:nvSpPr>
          <p:cNvPr id="3" name="Content Placeholder 2"/>
          <p:cNvSpPr>
            <a:spLocks noGrp="1"/>
          </p:cNvSpPr>
          <p:nvPr>
            <p:ph idx="1"/>
          </p:nvPr>
        </p:nvSpPr>
        <p:spPr/>
        <p:txBody>
          <a:bodyPr/>
          <a:lstStyle>
            <a:lvl1pPr>
              <a:defRPr sz="2400">
                <a:solidFill>
                  <a:schemeClr val="tx1">
                    <a:lumMod val="65000"/>
                    <a:lumOff val="35000"/>
                  </a:schemeClr>
                </a:solidFill>
              </a:defRPr>
            </a:lvl1pPr>
            <a:lvl2pPr marL="685800" indent="-228600">
              <a:buFont typeface="Calibri" panose="020F0502020204030204" pitchFamily="34" charset="0"/>
              <a:buChar char="-"/>
              <a:defRPr sz="2200">
                <a:solidFill>
                  <a:schemeClr val="tx1">
                    <a:lumMod val="65000"/>
                    <a:lumOff val="35000"/>
                  </a:schemeClr>
                </a:solidFill>
              </a:defRPr>
            </a:lvl2pPr>
            <a:lvl3pPr marL="1143000" indent="-228600">
              <a:buFont typeface="Calibri" panose="020F0502020204030204" pitchFamily="34" charset="0"/>
              <a:buChar char="-"/>
              <a:defRPr sz="1800">
                <a:solidFill>
                  <a:schemeClr val="tx1">
                    <a:lumMod val="65000"/>
                    <a:lumOff val="35000"/>
                  </a:schemeClr>
                </a:solidFill>
              </a:defRPr>
            </a:lvl3pPr>
            <a:lvl4pPr marL="1600200" indent="-228600">
              <a:buFont typeface="Calibri" panose="020F0502020204030204" pitchFamily="34" charset="0"/>
              <a:buChar char="-"/>
              <a:defRPr>
                <a:solidFill>
                  <a:schemeClr val="tx1">
                    <a:lumMod val="65000"/>
                    <a:lumOff val="35000"/>
                  </a:schemeClr>
                </a:solidFill>
              </a:defRPr>
            </a:lvl4pPr>
            <a:lvl5pPr marL="2057400" indent="-228600">
              <a:buFont typeface="Calibri" panose="020F0502020204030204" pitchFamily="34" charset="0"/>
              <a:buChar char="-"/>
              <a:defRPr>
                <a:solidFill>
                  <a:schemeClr val="tx1">
                    <a:lumMod val="65000"/>
                    <a:lumOff val="3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7961"/>
          <a:stretch/>
        </p:blipFill>
        <p:spPr>
          <a:xfrm>
            <a:off x="0" y="6374674"/>
            <a:ext cx="12187646" cy="483326"/>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1994" y="6453753"/>
            <a:ext cx="1199606" cy="320550"/>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496006" y="6370057"/>
            <a:ext cx="1691640" cy="435695"/>
          </a:xfrm>
          <a:prstGeom prst="rect">
            <a:avLst/>
          </a:prstGeom>
        </p:spPr>
      </p:pic>
    </p:spTree>
    <p:extLst>
      <p:ext uri="{BB962C8B-B14F-4D97-AF65-F5344CB8AC3E}">
        <p14:creationId xmlns:p14="http://schemas.microsoft.com/office/powerpoint/2010/main" val="3073742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826403" cy="6858000"/>
          </a:xfrm>
          <a:prstGeom prst="rect">
            <a:avLst/>
          </a:prstGeom>
        </p:spPr>
      </p:pic>
      <p:sp>
        <p:nvSpPr>
          <p:cNvPr id="12" name="Title Placeholder 1"/>
          <p:cNvSpPr>
            <a:spLocks noGrp="1"/>
          </p:cNvSpPr>
          <p:nvPr>
            <p:ph type="title"/>
          </p:nvPr>
        </p:nvSpPr>
        <p:spPr>
          <a:xfrm>
            <a:off x="636601" y="2148840"/>
            <a:ext cx="3276600" cy="2841171"/>
          </a:xfrm>
          <a:prstGeom prst="rect">
            <a:avLst/>
          </a:prstGeom>
        </p:spPr>
        <p:txBody>
          <a:bodyPr vert="horz" lIns="91440" tIns="45720" rIns="91440" bIns="45720" rtlCol="0" anchor="ctr">
            <a:normAutofit/>
          </a:bodyPr>
          <a:lstStyle>
            <a:lvl1pPr>
              <a:defRPr b="1">
                <a:solidFill>
                  <a:schemeClr val="bg1"/>
                </a:solidFill>
              </a:defRPr>
            </a:lvl1pPr>
          </a:lstStyle>
          <a:p>
            <a:r>
              <a:rPr lang="en-US"/>
              <a:t>Click to edit Master title style</a:t>
            </a:r>
            <a:endParaRPr lang="en-GB"/>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1994" y="6453753"/>
            <a:ext cx="1199606" cy="320550"/>
          </a:xfrm>
          <a:prstGeom prst="rect">
            <a:avLst/>
          </a:prstGeom>
        </p:spPr>
      </p:pic>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042274" y="6370057"/>
            <a:ext cx="1691640" cy="435695"/>
          </a:xfrm>
          <a:prstGeom prst="rect">
            <a:avLst/>
          </a:prstGeom>
        </p:spPr>
      </p:pic>
    </p:spTree>
    <p:extLst>
      <p:ext uri="{BB962C8B-B14F-4D97-AF65-F5344CB8AC3E}">
        <p14:creationId xmlns:p14="http://schemas.microsoft.com/office/powerpoint/2010/main" val="3103526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4731"/>
          <a:stretch/>
        </p:blipFill>
        <p:spPr>
          <a:xfrm>
            <a:off x="0" y="0"/>
            <a:ext cx="12259491" cy="6858000"/>
          </a:xfrm>
          <a:prstGeom prst="rect">
            <a:avLst/>
          </a:prstGeom>
        </p:spPr>
      </p:pic>
      <p:sp>
        <p:nvSpPr>
          <p:cNvPr id="2" name="Title 1"/>
          <p:cNvSpPr>
            <a:spLocks noGrp="1"/>
          </p:cNvSpPr>
          <p:nvPr>
            <p:ph type="title"/>
          </p:nvPr>
        </p:nvSpPr>
        <p:spPr>
          <a:xfrm>
            <a:off x="831850" y="1709738"/>
            <a:ext cx="10515600" cy="2852737"/>
          </a:xfrm>
        </p:spPr>
        <p:txBody>
          <a:bodyPr anchor="b"/>
          <a:lstStyle>
            <a:lvl1pPr>
              <a:defRPr sz="6000" b="1">
                <a:solidFill>
                  <a:schemeClr val="bg1"/>
                </a:solidFill>
              </a:defRPr>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1994" y="6453753"/>
            <a:ext cx="1199606" cy="320550"/>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496006" y="6370057"/>
            <a:ext cx="1691640" cy="435695"/>
          </a:xfrm>
          <a:prstGeom prst="rect">
            <a:avLst/>
          </a:prstGeom>
        </p:spPr>
      </p:pic>
    </p:spTree>
    <p:extLst>
      <p:ext uri="{BB962C8B-B14F-4D97-AF65-F5344CB8AC3E}">
        <p14:creationId xmlns:p14="http://schemas.microsoft.com/office/powerpoint/2010/main" val="1056300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8B2F657E-F44B-44F8-A6B2-6B7032FF1FB0}" type="datetimeFigureOut">
              <a:rPr lang="en-GB" smtClean="0"/>
              <a:t>20/10/2024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194152-224B-4EDE-8428-7082BF23D4A0}" type="slidenum">
              <a:rPr lang="en-GB" smtClean="0"/>
              <a:t>‹#›</a:t>
            </a:fld>
            <a:endParaRPr lang="en-GB"/>
          </a:p>
        </p:txBody>
      </p:sp>
    </p:spTree>
    <p:extLst>
      <p:ext uri="{BB962C8B-B14F-4D97-AF65-F5344CB8AC3E}">
        <p14:creationId xmlns:p14="http://schemas.microsoft.com/office/powerpoint/2010/main" val="1230971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8B2F657E-F44B-44F8-A6B2-6B7032FF1FB0}" type="datetimeFigureOut">
              <a:rPr lang="en-GB" smtClean="0"/>
              <a:t>20/10/2024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C194152-224B-4EDE-8428-7082BF23D4A0}" type="slidenum">
              <a:rPr lang="en-GB" smtClean="0"/>
              <a:t>‹#›</a:t>
            </a:fld>
            <a:endParaRPr lang="en-GB"/>
          </a:p>
        </p:txBody>
      </p:sp>
    </p:spTree>
    <p:extLst>
      <p:ext uri="{BB962C8B-B14F-4D97-AF65-F5344CB8AC3E}">
        <p14:creationId xmlns:p14="http://schemas.microsoft.com/office/powerpoint/2010/main" val="2114073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2F657E-F44B-44F8-A6B2-6B7032FF1FB0}" type="datetimeFigureOut">
              <a:rPr lang="en-GB" smtClean="0"/>
              <a:t>20/10/2024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C194152-224B-4EDE-8428-7082BF23D4A0}" type="slidenum">
              <a:rPr lang="en-GB" smtClean="0"/>
              <a:t>‹#›</a:t>
            </a:fld>
            <a:endParaRPr lang="en-GB"/>
          </a:p>
        </p:txBody>
      </p:sp>
    </p:spTree>
    <p:extLst>
      <p:ext uri="{BB962C8B-B14F-4D97-AF65-F5344CB8AC3E}">
        <p14:creationId xmlns:p14="http://schemas.microsoft.com/office/powerpoint/2010/main" val="4246992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2F657E-F44B-44F8-A6B2-6B7032FF1FB0}" type="datetimeFigureOut">
              <a:rPr lang="en-GB" smtClean="0"/>
              <a:t>20/10/2024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194152-224B-4EDE-8428-7082BF23D4A0}" type="slidenum">
              <a:rPr lang="en-GB" smtClean="0"/>
              <a:t>‹#›</a:t>
            </a:fld>
            <a:endParaRPr lang="en-GB"/>
          </a:p>
        </p:txBody>
      </p:sp>
    </p:spTree>
    <p:extLst>
      <p:ext uri="{BB962C8B-B14F-4D97-AF65-F5344CB8AC3E}">
        <p14:creationId xmlns:p14="http://schemas.microsoft.com/office/powerpoint/2010/main" val="1093243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2F657E-F44B-44F8-A6B2-6B7032FF1FB0}" type="datetimeFigureOut">
              <a:rPr lang="en-GB" smtClean="0"/>
              <a:t>20/10/2024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194152-224B-4EDE-8428-7082BF23D4A0}" type="slidenum">
              <a:rPr lang="en-GB" smtClean="0"/>
              <a:t>‹#›</a:t>
            </a:fld>
            <a:endParaRPr lang="en-GB"/>
          </a:p>
        </p:txBody>
      </p:sp>
    </p:spTree>
    <p:extLst>
      <p:ext uri="{BB962C8B-B14F-4D97-AF65-F5344CB8AC3E}">
        <p14:creationId xmlns:p14="http://schemas.microsoft.com/office/powerpoint/2010/main" val="3470622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2F657E-F44B-44F8-A6B2-6B7032FF1FB0}" type="datetimeFigureOut">
              <a:rPr lang="en-GB" smtClean="0"/>
              <a:t>20/10/2024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194152-224B-4EDE-8428-7082BF23D4A0}" type="slidenum">
              <a:rPr lang="en-GB" smtClean="0"/>
              <a:t>‹#›</a:t>
            </a:fld>
            <a:endParaRPr lang="en-GB"/>
          </a:p>
        </p:txBody>
      </p:sp>
    </p:spTree>
    <p:extLst>
      <p:ext uri="{BB962C8B-B14F-4D97-AF65-F5344CB8AC3E}">
        <p14:creationId xmlns:p14="http://schemas.microsoft.com/office/powerpoint/2010/main" val="4003241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a:t>Special Course in Software Engineering ‘24</a:t>
            </a:r>
          </a:p>
        </p:txBody>
      </p:sp>
      <p:sp>
        <p:nvSpPr>
          <p:cNvPr id="3" name="Subtitle 2"/>
          <p:cNvSpPr>
            <a:spLocks noGrp="1"/>
          </p:cNvSpPr>
          <p:nvPr>
            <p:ph type="subTitle" idx="1"/>
          </p:nvPr>
        </p:nvSpPr>
        <p:spPr/>
        <p:txBody>
          <a:bodyPr>
            <a:normAutofit fontScale="92500" lnSpcReduction="10000"/>
          </a:bodyPr>
          <a:lstStyle/>
          <a:p>
            <a:r>
              <a:rPr lang="fi-FI" b="1" spc="300" dirty="0"/>
              <a:t>MINI-PROJECT PRESENTATION</a:t>
            </a:r>
          </a:p>
          <a:p>
            <a:r>
              <a:rPr lang="fi-FI" dirty="0"/>
              <a:t>GROUP NO. </a:t>
            </a:r>
            <a:r>
              <a:rPr lang="en-US" altLang="zh-CN" dirty="0"/>
              <a:t>2</a:t>
            </a:r>
            <a:endParaRPr lang="en-GB" dirty="0"/>
          </a:p>
        </p:txBody>
      </p:sp>
    </p:spTree>
    <p:extLst>
      <p:ext uri="{BB962C8B-B14F-4D97-AF65-F5344CB8AC3E}">
        <p14:creationId xmlns:p14="http://schemas.microsoft.com/office/powerpoint/2010/main" val="4261582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0EF200-E52E-7884-1A92-1CC13CB471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A35150-6A6D-B500-59B4-2766BAB29254}"/>
              </a:ext>
            </a:extLst>
          </p:cNvPr>
          <p:cNvSpPr>
            <a:spLocks noGrp="1"/>
          </p:cNvSpPr>
          <p:nvPr>
            <p:ph type="title"/>
          </p:nvPr>
        </p:nvSpPr>
        <p:spPr/>
        <p:txBody>
          <a:bodyPr/>
          <a:lstStyle/>
          <a:p>
            <a:r>
              <a:rPr lang="en-GB" dirty="0"/>
              <a:t>Hypothesis #1</a:t>
            </a:r>
          </a:p>
        </p:txBody>
      </p:sp>
      <p:sp>
        <p:nvSpPr>
          <p:cNvPr id="9" name="Content Placeholder 9">
            <a:extLst>
              <a:ext uri="{FF2B5EF4-FFF2-40B4-BE49-F238E27FC236}">
                <a16:creationId xmlns:a16="http://schemas.microsoft.com/office/drawing/2014/main" id="{D0102030-1FA1-F272-A7DF-B55504AAA877}"/>
              </a:ext>
            </a:extLst>
          </p:cNvPr>
          <p:cNvSpPr>
            <a:spLocks noGrp="1"/>
          </p:cNvSpPr>
          <p:nvPr>
            <p:ph idx="1"/>
          </p:nvPr>
        </p:nvSpPr>
        <p:spPr>
          <a:xfrm>
            <a:off x="749968" y="1825625"/>
            <a:ext cx="10515600" cy="4667250"/>
          </a:xfrm>
        </p:spPr>
        <p:txBody>
          <a:bodyPr>
            <a:noAutofit/>
          </a:bodyPr>
          <a:lstStyle/>
          <a:p>
            <a:pPr marL="0" indent="0">
              <a:buNone/>
            </a:pP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rPr>
              <a:t>H₀ : There is no significant difference in obesity rate between Weight and </a:t>
            </a:r>
            <a:r>
              <a:rPr lang="en-US" sz="2000" i="1" dirty="0" err="1">
                <a:latin typeface="Calibri" panose="020F0502020204030204" pitchFamily="34" charset="0"/>
                <a:cs typeface="Calibri" panose="020F0502020204030204" pitchFamily="34" charset="0"/>
              </a:rPr>
              <a:t>NObeyesdad</a:t>
            </a:r>
            <a:r>
              <a:rPr lang="en-US" sz="2000" i="1" dirty="0">
                <a:latin typeface="Calibri" panose="020F0502020204030204" pitchFamily="34" charset="0"/>
                <a:cs typeface="Calibri" panose="020F0502020204030204" pitchFamily="34" charset="0"/>
              </a:rPr>
              <a:t>.</a:t>
            </a:r>
          </a:p>
          <a:p>
            <a:pPr marL="0" indent="0">
              <a:buNone/>
            </a:pP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rPr>
              <a:t>H₁ : There was a significant difference in obesity rates between </a:t>
            </a:r>
            <a:r>
              <a:rPr lang="en-US" altLang="zh-CN" sz="2000" i="1" dirty="0">
                <a:latin typeface="Calibri" panose="020F0502020204030204" pitchFamily="34" charset="0"/>
                <a:cs typeface="Calibri" panose="020F0502020204030204" pitchFamily="34" charset="0"/>
              </a:rPr>
              <a:t>Weight and </a:t>
            </a:r>
            <a:r>
              <a:rPr lang="en-US" altLang="zh-CN" sz="2000" i="1" dirty="0" err="1">
                <a:latin typeface="Calibri" panose="020F0502020204030204" pitchFamily="34" charset="0"/>
                <a:cs typeface="Calibri" panose="020F0502020204030204" pitchFamily="34" charset="0"/>
              </a:rPr>
              <a:t>NObeyesdad</a:t>
            </a:r>
            <a:r>
              <a:rPr lang="en-US" sz="2000" i="1"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808678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52723B-1E72-B805-DA7F-985F53915F53}"/>
              </a:ext>
            </a:extLst>
          </p:cNvPr>
          <p:cNvSpPr>
            <a:spLocks noGrp="1"/>
          </p:cNvSpPr>
          <p:nvPr>
            <p:ph type="title"/>
          </p:nvPr>
        </p:nvSpPr>
        <p:spPr/>
        <p:txBody>
          <a:bodyPr/>
          <a:lstStyle/>
          <a:p>
            <a:r>
              <a:rPr lang="en-GB" altLang="zh-CN" dirty="0"/>
              <a:t>Testing Hypothesis #1</a:t>
            </a:r>
            <a:endParaRPr lang="zh-CN" altLang="en-US" dirty="0"/>
          </a:p>
        </p:txBody>
      </p:sp>
      <p:pic>
        <p:nvPicPr>
          <p:cNvPr id="7" name="内容占位符 6">
            <a:extLst>
              <a:ext uri="{FF2B5EF4-FFF2-40B4-BE49-F238E27FC236}">
                <a16:creationId xmlns:a16="http://schemas.microsoft.com/office/drawing/2014/main" id="{D5C808CA-B542-DA37-A379-5AFB4C5127BA}"/>
              </a:ext>
            </a:extLst>
          </p:cNvPr>
          <p:cNvPicPr>
            <a:picLocks noGrp="1" noChangeAspect="1"/>
          </p:cNvPicPr>
          <p:nvPr>
            <p:ph idx="1"/>
          </p:nvPr>
        </p:nvPicPr>
        <p:blipFill>
          <a:blip r:embed="rId2"/>
          <a:stretch>
            <a:fillRect/>
          </a:stretch>
        </p:blipFill>
        <p:spPr>
          <a:xfrm>
            <a:off x="3238500" y="2096294"/>
            <a:ext cx="5715000" cy="3810000"/>
          </a:xfrm>
        </p:spPr>
      </p:pic>
    </p:spTree>
    <p:extLst>
      <p:ext uri="{BB962C8B-B14F-4D97-AF65-F5344CB8AC3E}">
        <p14:creationId xmlns:p14="http://schemas.microsoft.com/office/powerpoint/2010/main" val="3217018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AA434C-3275-70D4-E83B-5AF3F03DA480}"/>
              </a:ext>
            </a:extLst>
          </p:cNvPr>
          <p:cNvSpPr>
            <a:spLocks noGrp="1"/>
          </p:cNvSpPr>
          <p:nvPr>
            <p:ph type="title"/>
          </p:nvPr>
        </p:nvSpPr>
        <p:spPr/>
        <p:txBody>
          <a:bodyPr/>
          <a:lstStyle/>
          <a:p>
            <a:r>
              <a:rPr lang="en-GB" altLang="zh-CN" dirty="0"/>
              <a:t>Testing Hypothesis #1</a:t>
            </a:r>
            <a:endParaRPr lang="zh-CN" altLang="en-US" dirty="0"/>
          </a:p>
        </p:txBody>
      </p:sp>
      <p:pic>
        <p:nvPicPr>
          <p:cNvPr id="5" name="内容占位符 4">
            <a:extLst>
              <a:ext uri="{FF2B5EF4-FFF2-40B4-BE49-F238E27FC236}">
                <a16:creationId xmlns:a16="http://schemas.microsoft.com/office/drawing/2014/main" id="{12710EBF-7AC7-20C4-7D3E-F3566C977315}"/>
              </a:ext>
            </a:extLst>
          </p:cNvPr>
          <p:cNvPicPr>
            <a:picLocks noGrp="1" noChangeAspect="1"/>
          </p:cNvPicPr>
          <p:nvPr>
            <p:ph idx="1"/>
          </p:nvPr>
        </p:nvPicPr>
        <p:blipFill>
          <a:blip r:embed="rId2"/>
          <a:stretch>
            <a:fillRect/>
          </a:stretch>
        </p:blipFill>
        <p:spPr>
          <a:xfrm>
            <a:off x="1174180" y="2152650"/>
            <a:ext cx="9153525" cy="2552700"/>
          </a:xfrm>
        </p:spPr>
      </p:pic>
    </p:spTree>
    <p:extLst>
      <p:ext uri="{BB962C8B-B14F-4D97-AF65-F5344CB8AC3E}">
        <p14:creationId xmlns:p14="http://schemas.microsoft.com/office/powerpoint/2010/main" val="2898452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F23A49-E11B-732A-D5A2-1D3F3B0DA6D8}"/>
              </a:ext>
            </a:extLst>
          </p:cNvPr>
          <p:cNvSpPr>
            <a:spLocks noGrp="1"/>
          </p:cNvSpPr>
          <p:nvPr>
            <p:ph type="title"/>
          </p:nvPr>
        </p:nvSpPr>
        <p:spPr/>
        <p:txBody>
          <a:bodyPr/>
          <a:lstStyle/>
          <a:p>
            <a:r>
              <a:rPr lang="en-GB" altLang="zh-CN" dirty="0"/>
              <a:t>Testing Hypothesis #1</a:t>
            </a:r>
            <a:endParaRPr lang="zh-CN" altLang="en-US" dirty="0"/>
          </a:p>
        </p:txBody>
      </p:sp>
      <p:sp>
        <p:nvSpPr>
          <p:cNvPr id="3" name="内容占位符 2">
            <a:extLst>
              <a:ext uri="{FF2B5EF4-FFF2-40B4-BE49-F238E27FC236}">
                <a16:creationId xmlns:a16="http://schemas.microsoft.com/office/drawing/2014/main" id="{7D0422B4-1C2A-827E-280F-3F3715775B2E}"/>
              </a:ext>
            </a:extLst>
          </p:cNvPr>
          <p:cNvSpPr>
            <a:spLocks noGrp="1"/>
          </p:cNvSpPr>
          <p:nvPr>
            <p:ph idx="1"/>
          </p:nvPr>
        </p:nvSpPr>
        <p:spPr>
          <a:xfrm>
            <a:off x="838200" y="2141537"/>
            <a:ext cx="10515600" cy="4351338"/>
          </a:xfrm>
        </p:spPr>
        <p:txBody>
          <a:bodyPr/>
          <a:lstStyle/>
          <a:p>
            <a:pPr marL="0" indent="0">
              <a:buNone/>
            </a:pPr>
            <a:r>
              <a:rPr lang="en-US" altLang="zh-CN" dirty="0"/>
              <a:t>According to the </a:t>
            </a:r>
            <a:r>
              <a:rPr lang="en-US" altLang="zh-CN" dirty="0" err="1"/>
              <a:t>results:Since</a:t>
            </a:r>
            <a:r>
              <a:rPr lang="en-US" altLang="zh-CN" dirty="0"/>
              <a:t> the P-value is 0.000000 (much less than 0.05), we reject the null </a:t>
            </a:r>
            <a:r>
              <a:rPr lang="en-US" altLang="zh-CN" dirty="0" err="1"/>
              <a:t>hypothesis.This</a:t>
            </a:r>
            <a:r>
              <a:rPr lang="en-US" altLang="zh-CN" dirty="0"/>
              <a:t> suggests that there is indeed a significant difference in the mean value of 'Weight' between different '</a:t>
            </a:r>
            <a:r>
              <a:rPr lang="en-US" altLang="zh-CN" dirty="0" err="1"/>
              <a:t>NObeyesdad</a:t>
            </a:r>
            <a:r>
              <a:rPr lang="en-US" altLang="zh-CN" dirty="0"/>
              <a:t>' categories.</a:t>
            </a:r>
            <a:endParaRPr lang="zh-CN" altLang="en-US" dirty="0"/>
          </a:p>
        </p:txBody>
      </p:sp>
    </p:spTree>
    <p:extLst>
      <p:ext uri="{BB962C8B-B14F-4D97-AF65-F5344CB8AC3E}">
        <p14:creationId xmlns:p14="http://schemas.microsoft.com/office/powerpoint/2010/main" val="781285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1D6201-48E6-0781-C864-2DCAF7BE02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AB7CF9-5471-3FCD-2034-720CA5223F5B}"/>
              </a:ext>
            </a:extLst>
          </p:cNvPr>
          <p:cNvSpPr>
            <a:spLocks noGrp="1"/>
          </p:cNvSpPr>
          <p:nvPr>
            <p:ph type="title"/>
          </p:nvPr>
        </p:nvSpPr>
        <p:spPr/>
        <p:txBody>
          <a:bodyPr/>
          <a:lstStyle/>
          <a:p>
            <a:r>
              <a:rPr lang="en-GB" dirty="0"/>
              <a:t>Hypothesis #2</a:t>
            </a:r>
          </a:p>
        </p:txBody>
      </p:sp>
      <p:sp>
        <p:nvSpPr>
          <p:cNvPr id="9" name="Content Placeholder 9">
            <a:extLst>
              <a:ext uri="{FF2B5EF4-FFF2-40B4-BE49-F238E27FC236}">
                <a16:creationId xmlns:a16="http://schemas.microsoft.com/office/drawing/2014/main" id="{62F54BEE-E6F7-E4A5-2689-E06FE27379DE}"/>
              </a:ext>
            </a:extLst>
          </p:cNvPr>
          <p:cNvSpPr>
            <a:spLocks noGrp="1"/>
          </p:cNvSpPr>
          <p:nvPr>
            <p:ph idx="1"/>
          </p:nvPr>
        </p:nvSpPr>
        <p:spPr>
          <a:xfrm>
            <a:off x="838200" y="2190750"/>
            <a:ext cx="10515600" cy="4667250"/>
          </a:xfrm>
        </p:spPr>
        <p:txBody>
          <a:bodyPr>
            <a:noAutofit/>
          </a:bodyPr>
          <a:lstStyle/>
          <a:p>
            <a:pPr marL="0" indent="0">
              <a:buNone/>
            </a:pPr>
            <a:r>
              <a:rPr lang="en-US" sz="2000" i="1" dirty="0">
                <a:latin typeface="Calibri" panose="020F0502020204030204" pitchFamily="34" charset="0"/>
                <a:cs typeface="Calibri" panose="020F0502020204030204" pitchFamily="34" charset="0"/>
              </a:rPr>
              <a:t>H0: There was no significant relationship between age and overweight (</a:t>
            </a:r>
            <a:r>
              <a:rPr lang="en-US" sz="2000" i="1" dirty="0" err="1">
                <a:latin typeface="Calibri" panose="020F0502020204030204" pitchFamily="34" charset="0"/>
                <a:cs typeface="Calibri" panose="020F0502020204030204" pitchFamily="34" charset="0"/>
              </a:rPr>
              <a:t>NObeyesdad</a:t>
            </a:r>
            <a:r>
              <a:rPr lang="en-US" sz="2000" i="1" dirty="0">
                <a:latin typeface="Calibri" panose="020F0502020204030204" pitchFamily="34" charset="0"/>
                <a:cs typeface="Calibri" panose="020F0502020204030204" pitchFamily="34" charset="0"/>
              </a:rPr>
              <a:t>).</a:t>
            </a:r>
          </a:p>
          <a:p>
            <a:pPr marL="0" indent="0">
              <a:buNone/>
            </a:pP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rPr>
              <a:t>H1: There is a significant relationship between age and overweight (</a:t>
            </a:r>
            <a:r>
              <a:rPr lang="en-US" sz="2000" i="1" dirty="0" err="1">
                <a:latin typeface="Calibri" panose="020F0502020204030204" pitchFamily="34" charset="0"/>
                <a:cs typeface="Calibri" panose="020F0502020204030204" pitchFamily="34" charset="0"/>
              </a:rPr>
              <a:t>NObeyesdad</a:t>
            </a:r>
            <a:r>
              <a:rPr lang="en-US" sz="2000" i="1"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31540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9E6AEE-5185-DAE6-523E-FB3C5BF69F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09A8FC-1758-ADA8-4455-64AD28A1ACE8}"/>
              </a:ext>
            </a:extLst>
          </p:cNvPr>
          <p:cNvSpPr>
            <a:spLocks noGrp="1"/>
          </p:cNvSpPr>
          <p:nvPr>
            <p:ph type="title"/>
          </p:nvPr>
        </p:nvSpPr>
        <p:spPr/>
        <p:txBody>
          <a:bodyPr/>
          <a:lstStyle/>
          <a:p>
            <a:r>
              <a:rPr lang="en-GB" dirty="0"/>
              <a:t>Testing Hypothesis #2</a:t>
            </a:r>
          </a:p>
        </p:txBody>
      </p:sp>
      <p:pic>
        <p:nvPicPr>
          <p:cNvPr id="4" name="内容占位符 3">
            <a:extLst>
              <a:ext uri="{FF2B5EF4-FFF2-40B4-BE49-F238E27FC236}">
                <a16:creationId xmlns:a16="http://schemas.microsoft.com/office/drawing/2014/main" id="{7DDCFE8E-70B6-E3E1-C267-1C3412562711}"/>
              </a:ext>
            </a:extLst>
          </p:cNvPr>
          <p:cNvPicPr>
            <a:picLocks noGrp="1" noChangeAspect="1"/>
          </p:cNvPicPr>
          <p:nvPr>
            <p:ph idx="1"/>
          </p:nvPr>
        </p:nvPicPr>
        <p:blipFill>
          <a:blip r:embed="rId3"/>
          <a:stretch>
            <a:fillRect/>
          </a:stretch>
        </p:blipFill>
        <p:spPr>
          <a:xfrm>
            <a:off x="2841684" y="1960952"/>
            <a:ext cx="5715000" cy="3810000"/>
          </a:xfrm>
        </p:spPr>
      </p:pic>
    </p:spTree>
    <p:extLst>
      <p:ext uri="{BB962C8B-B14F-4D97-AF65-F5344CB8AC3E}">
        <p14:creationId xmlns:p14="http://schemas.microsoft.com/office/powerpoint/2010/main" val="2010941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817677-0469-10D5-A54D-F80022B8006F}"/>
              </a:ext>
            </a:extLst>
          </p:cNvPr>
          <p:cNvSpPr>
            <a:spLocks noGrp="1"/>
          </p:cNvSpPr>
          <p:nvPr>
            <p:ph type="title"/>
          </p:nvPr>
        </p:nvSpPr>
        <p:spPr/>
        <p:txBody>
          <a:bodyPr/>
          <a:lstStyle/>
          <a:p>
            <a:r>
              <a:rPr lang="en-GB" altLang="zh-CN" dirty="0"/>
              <a:t>Testing Hypothesis #2</a:t>
            </a:r>
            <a:endParaRPr lang="zh-CN" altLang="en-US" dirty="0"/>
          </a:p>
        </p:txBody>
      </p:sp>
      <p:pic>
        <p:nvPicPr>
          <p:cNvPr id="5" name="内容占位符 4">
            <a:extLst>
              <a:ext uri="{FF2B5EF4-FFF2-40B4-BE49-F238E27FC236}">
                <a16:creationId xmlns:a16="http://schemas.microsoft.com/office/drawing/2014/main" id="{0ABDD419-3C35-124A-5643-7121333EF5AA}"/>
              </a:ext>
            </a:extLst>
          </p:cNvPr>
          <p:cNvPicPr>
            <a:picLocks noGrp="1" noChangeAspect="1"/>
          </p:cNvPicPr>
          <p:nvPr>
            <p:ph idx="1"/>
          </p:nvPr>
        </p:nvPicPr>
        <p:blipFill>
          <a:blip r:embed="rId2"/>
          <a:stretch>
            <a:fillRect/>
          </a:stretch>
        </p:blipFill>
        <p:spPr>
          <a:xfrm>
            <a:off x="1417787" y="2330554"/>
            <a:ext cx="9201150" cy="2409825"/>
          </a:xfrm>
        </p:spPr>
      </p:pic>
    </p:spTree>
    <p:extLst>
      <p:ext uri="{BB962C8B-B14F-4D97-AF65-F5344CB8AC3E}">
        <p14:creationId xmlns:p14="http://schemas.microsoft.com/office/powerpoint/2010/main" val="2859302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AFD9B0-1589-1D15-ED31-9104F89F3A90}"/>
              </a:ext>
            </a:extLst>
          </p:cNvPr>
          <p:cNvSpPr>
            <a:spLocks noGrp="1"/>
          </p:cNvSpPr>
          <p:nvPr>
            <p:ph type="title"/>
          </p:nvPr>
        </p:nvSpPr>
        <p:spPr/>
        <p:txBody>
          <a:bodyPr/>
          <a:lstStyle/>
          <a:p>
            <a:r>
              <a:rPr lang="en-GB" altLang="zh-CN" dirty="0"/>
              <a:t>Testing Hypothesis #2</a:t>
            </a:r>
            <a:endParaRPr lang="zh-CN" altLang="en-US" dirty="0"/>
          </a:p>
        </p:txBody>
      </p:sp>
      <p:sp>
        <p:nvSpPr>
          <p:cNvPr id="7" name="内容占位符 6">
            <a:extLst>
              <a:ext uri="{FF2B5EF4-FFF2-40B4-BE49-F238E27FC236}">
                <a16:creationId xmlns:a16="http://schemas.microsoft.com/office/drawing/2014/main" id="{EEA9B809-CB5F-220D-335B-C8801B79DD10}"/>
              </a:ext>
            </a:extLst>
          </p:cNvPr>
          <p:cNvSpPr>
            <a:spLocks noGrp="1"/>
          </p:cNvSpPr>
          <p:nvPr>
            <p:ph idx="1"/>
          </p:nvPr>
        </p:nvSpPr>
        <p:spPr/>
        <p:txBody>
          <a:bodyPr/>
          <a:lstStyle/>
          <a:p>
            <a:pPr marL="0" indent="0">
              <a:buNone/>
            </a:pPr>
            <a:r>
              <a:rPr lang="en-US" altLang="zh-CN" dirty="0"/>
              <a:t>According to the Age of the result, there were significant differences among the different overweight categories (</a:t>
            </a:r>
            <a:r>
              <a:rPr lang="en-US" altLang="zh-CN" dirty="0" err="1"/>
              <a:t>NObeyesdad</a:t>
            </a:r>
            <a:r>
              <a:rPr lang="en-US" altLang="zh-CN" dirty="0"/>
              <a:t>). The statistic of Kruskal-Wallis test was 541.77, and the p value was 0.000000, indicating that the result was statistically significant (p &lt; 0.05). There are significant differences in mean Age between the different overweight categories (</a:t>
            </a:r>
            <a:r>
              <a:rPr lang="en-US" altLang="zh-CN" dirty="0" err="1"/>
              <a:t>NObeyesdad</a:t>
            </a:r>
            <a:r>
              <a:rPr lang="en-US" altLang="zh-CN" dirty="0"/>
              <a:t>)</a:t>
            </a:r>
            <a:endParaRPr lang="zh-CN" altLang="en-US" dirty="0"/>
          </a:p>
        </p:txBody>
      </p:sp>
    </p:spTree>
    <p:extLst>
      <p:ext uri="{BB962C8B-B14F-4D97-AF65-F5344CB8AC3E}">
        <p14:creationId xmlns:p14="http://schemas.microsoft.com/office/powerpoint/2010/main" val="226154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507116-8D8C-B400-4FF9-126313C731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1FC507-11FA-6C39-E2BC-C67486B9A0D2}"/>
              </a:ext>
            </a:extLst>
          </p:cNvPr>
          <p:cNvSpPr>
            <a:spLocks noGrp="1"/>
          </p:cNvSpPr>
          <p:nvPr>
            <p:ph type="title"/>
          </p:nvPr>
        </p:nvSpPr>
        <p:spPr/>
        <p:txBody>
          <a:bodyPr/>
          <a:lstStyle/>
          <a:p>
            <a:r>
              <a:rPr lang="en-GB" dirty="0"/>
              <a:t>Hypothesis #3</a:t>
            </a:r>
          </a:p>
        </p:txBody>
      </p:sp>
      <p:sp>
        <p:nvSpPr>
          <p:cNvPr id="9" name="Content Placeholder 9">
            <a:extLst>
              <a:ext uri="{FF2B5EF4-FFF2-40B4-BE49-F238E27FC236}">
                <a16:creationId xmlns:a16="http://schemas.microsoft.com/office/drawing/2014/main" id="{774A2FD5-4333-64E3-BB5D-474BB442D3AB}"/>
              </a:ext>
            </a:extLst>
          </p:cNvPr>
          <p:cNvSpPr>
            <a:spLocks noGrp="1"/>
          </p:cNvSpPr>
          <p:nvPr>
            <p:ph idx="1"/>
          </p:nvPr>
        </p:nvSpPr>
        <p:spPr>
          <a:xfrm>
            <a:off x="838200" y="1998153"/>
            <a:ext cx="10515600" cy="4667250"/>
          </a:xfrm>
        </p:spPr>
        <p:txBody>
          <a:bodyPr>
            <a:noAutofit/>
          </a:bodyPr>
          <a:lstStyle/>
          <a:p>
            <a:pPr marL="0" indent="0">
              <a:buNone/>
            </a:pPr>
            <a:r>
              <a:rPr lang="en-US" sz="2000" i="1" dirty="0">
                <a:latin typeface="Calibri" panose="020F0502020204030204" pitchFamily="34" charset="0"/>
                <a:cs typeface="Calibri" panose="020F0502020204030204" pitchFamily="34" charset="0"/>
              </a:rPr>
              <a:t>H0: There is no significant positive relationship between NCP and MTRANS.</a:t>
            </a:r>
          </a:p>
          <a:p>
            <a:pPr marL="0" indent="0">
              <a:buNone/>
            </a:pPr>
            <a:endParaRPr lang="en-US" sz="2000" i="1" dirty="0">
              <a:latin typeface="Calibri" panose="020F0502020204030204" pitchFamily="34" charset="0"/>
              <a:cs typeface="Calibri" panose="020F0502020204030204" pitchFamily="34" charset="0"/>
            </a:endParaRPr>
          </a:p>
          <a:p>
            <a:pPr marL="0" indent="0">
              <a:buNone/>
            </a:pPr>
            <a:r>
              <a:rPr lang="en-US" sz="2000" i="1" dirty="0">
                <a:latin typeface="Calibri" panose="020F0502020204030204" pitchFamily="34" charset="0"/>
                <a:cs typeface="Calibri" panose="020F0502020204030204" pitchFamily="34" charset="0"/>
              </a:rPr>
              <a:t>H1: There is a significant positive correlation between </a:t>
            </a:r>
            <a:r>
              <a:rPr lang="en-US" altLang="zh-CN" sz="2000" i="1" dirty="0">
                <a:latin typeface="Calibri" panose="020F0502020204030204" pitchFamily="34" charset="0"/>
                <a:cs typeface="Calibri" panose="020F0502020204030204" pitchFamily="34" charset="0"/>
              </a:rPr>
              <a:t>NCP and MTRANS.</a:t>
            </a:r>
          </a:p>
          <a:p>
            <a:pPr marL="0" indent="0">
              <a:buNone/>
            </a:pPr>
            <a:endParaRPr lang="en-US" altLang="zh-CN" sz="2000" i="1" dirty="0">
              <a:latin typeface="Calibri" panose="020F0502020204030204" pitchFamily="34" charset="0"/>
              <a:cs typeface="Calibri" panose="020F0502020204030204" pitchFamily="34" charset="0"/>
            </a:endParaRPr>
          </a:p>
          <a:p>
            <a:pPr marL="0" indent="0">
              <a:buNone/>
            </a:pPr>
            <a:endParaRPr lang="en-US" sz="2000" i="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24566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4D36DE-01E3-3046-CDDF-3D56ACA8B230}"/>
              </a:ext>
            </a:extLst>
          </p:cNvPr>
          <p:cNvSpPr>
            <a:spLocks noGrp="1"/>
          </p:cNvSpPr>
          <p:nvPr>
            <p:ph type="title"/>
          </p:nvPr>
        </p:nvSpPr>
        <p:spPr/>
        <p:txBody>
          <a:bodyPr/>
          <a:lstStyle/>
          <a:p>
            <a:r>
              <a:rPr lang="en-GB" altLang="zh-CN" dirty="0"/>
              <a:t>Testing Hypothesis #3</a:t>
            </a:r>
            <a:endParaRPr lang="zh-CN" altLang="en-US" dirty="0"/>
          </a:p>
        </p:txBody>
      </p:sp>
      <p:pic>
        <p:nvPicPr>
          <p:cNvPr id="5" name="内容占位符 4">
            <a:extLst>
              <a:ext uri="{FF2B5EF4-FFF2-40B4-BE49-F238E27FC236}">
                <a16:creationId xmlns:a16="http://schemas.microsoft.com/office/drawing/2014/main" id="{73D9B83B-284B-4A77-287B-7FFAFFB1FAFB}"/>
              </a:ext>
            </a:extLst>
          </p:cNvPr>
          <p:cNvPicPr>
            <a:picLocks noGrp="1" noChangeAspect="1"/>
          </p:cNvPicPr>
          <p:nvPr>
            <p:ph idx="1"/>
          </p:nvPr>
        </p:nvPicPr>
        <p:blipFill>
          <a:blip r:embed="rId2"/>
          <a:stretch>
            <a:fillRect/>
          </a:stretch>
        </p:blipFill>
        <p:spPr>
          <a:xfrm>
            <a:off x="3238500" y="2096294"/>
            <a:ext cx="5715000" cy="3810000"/>
          </a:xfrm>
        </p:spPr>
      </p:pic>
    </p:spTree>
    <p:extLst>
      <p:ext uri="{BB962C8B-B14F-4D97-AF65-F5344CB8AC3E}">
        <p14:creationId xmlns:p14="http://schemas.microsoft.com/office/powerpoint/2010/main" val="1864143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148242-314B-51A1-26CB-2B19F02810E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5E0EEAA-A1F3-0E56-B707-7438329A2059}"/>
              </a:ext>
            </a:extLst>
          </p:cNvPr>
          <p:cNvSpPr txBox="1"/>
          <p:nvPr/>
        </p:nvSpPr>
        <p:spPr>
          <a:xfrm>
            <a:off x="5605946" y="3044279"/>
            <a:ext cx="5149140" cy="769441"/>
          </a:xfrm>
          <a:prstGeom prst="rect">
            <a:avLst/>
          </a:prstGeom>
          <a:noFill/>
        </p:spPr>
        <p:txBody>
          <a:bodyPr wrap="square" rtlCol="0">
            <a:spAutoFit/>
          </a:bodyPr>
          <a:lstStyle/>
          <a:p>
            <a:r>
              <a:rPr lang="en-US" sz="4400" dirty="0"/>
              <a:t>Group Introduction</a:t>
            </a:r>
          </a:p>
        </p:txBody>
      </p:sp>
    </p:spTree>
    <p:extLst>
      <p:ext uri="{BB962C8B-B14F-4D97-AF65-F5344CB8AC3E}">
        <p14:creationId xmlns:p14="http://schemas.microsoft.com/office/powerpoint/2010/main" val="1787734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AD62AB-B6D7-3544-63FB-85F29562B123}"/>
              </a:ext>
            </a:extLst>
          </p:cNvPr>
          <p:cNvSpPr>
            <a:spLocks noGrp="1"/>
          </p:cNvSpPr>
          <p:nvPr>
            <p:ph type="title"/>
          </p:nvPr>
        </p:nvSpPr>
        <p:spPr/>
        <p:txBody>
          <a:bodyPr/>
          <a:lstStyle/>
          <a:p>
            <a:r>
              <a:rPr lang="en-GB" altLang="zh-CN" dirty="0"/>
              <a:t>Testing Hypothesis #3</a:t>
            </a:r>
            <a:endParaRPr lang="zh-CN" altLang="en-US" dirty="0"/>
          </a:p>
        </p:txBody>
      </p:sp>
      <p:pic>
        <p:nvPicPr>
          <p:cNvPr id="5" name="内容占位符 4">
            <a:extLst>
              <a:ext uri="{FF2B5EF4-FFF2-40B4-BE49-F238E27FC236}">
                <a16:creationId xmlns:a16="http://schemas.microsoft.com/office/drawing/2014/main" id="{56992EB1-3025-7581-2A04-32B5757A4BCC}"/>
              </a:ext>
            </a:extLst>
          </p:cNvPr>
          <p:cNvPicPr>
            <a:picLocks noGrp="1" noChangeAspect="1"/>
          </p:cNvPicPr>
          <p:nvPr>
            <p:ph idx="1"/>
          </p:nvPr>
        </p:nvPicPr>
        <p:blipFill>
          <a:blip r:embed="rId2"/>
          <a:stretch>
            <a:fillRect/>
          </a:stretch>
        </p:blipFill>
        <p:spPr>
          <a:xfrm>
            <a:off x="2270846" y="2601985"/>
            <a:ext cx="7172325" cy="2133600"/>
          </a:xfrm>
        </p:spPr>
      </p:pic>
    </p:spTree>
    <p:extLst>
      <p:ext uri="{BB962C8B-B14F-4D97-AF65-F5344CB8AC3E}">
        <p14:creationId xmlns:p14="http://schemas.microsoft.com/office/powerpoint/2010/main" val="2861215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91AD31-9F50-9209-1D50-F7C109A33C90}"/>
              </a:ext>
            </a:extLst>
          </p:cNvPr>
          <p:cNvSpPr>
            <a:spLocks noGrp="1"/>
          </p:cNvSpPr>
          <p:nvPr>
            <p:ph type="title"/>
          </p:nvPr>
        </p:nvSpPr>
        <p:spPr/>
        <p:txBody>
          <a:bodyPr/>
          <a:lstStyle/>
          <a:p>
            <a:r>
              <a:rPr lang="en-GB" altLang="zh-CN" dirty="0"/>
              <a:t>Testing Hypothesis #3</a:t>
            </a:r>
            <a:endParaRPr lang="zh-CN" altLang="en-US" dirty="0"/>
          </a:p>
        </p:txBody>
      </p:sp>
      <p:sp>
        <p:nvSpPr>
          <p:cNvPr id="3" name="内容占位符 2">
            <a:extLst>
              <a:ext uri="{FF2B5EF4-FFF2-40B4-BE49-F238E27FC236}">
                <a16:creationId xmlns:a16="http://schemas.microsoft.com/office/drawing/2014/main" id="{C2D05AA8-E382-B590-E760-46290F26B1D7}"/>
              </a:ext>
            </a:extLst>
          </p:cNvPr>
          <p:cNvSpPr>
            <a:spLocks noGrp="1"/>
          </p:cNvSpPr>
          <p:nvPr>
            <p:ph idx="1"/>
          </p:nvPr>
        </p:nvSpPr>
        <p:spPr/>
        <p:txBody>
          <a:bodyPr/>
          <a:lstStyle/>
          <a:p>
            <a:pPr marL="0" indent="0">
              <a:buNone/>
            </a:pPr>
            <a:r>
              <a:rPr lang="en-US" altLang="zh-CN" dirty="0"/>
              <a:t>According to the results, there was a clear relationship between NCP and MTRANS five</a:t>
            </a:r>
            <a:endParaRPr lang="zh-CN" altLang="en-US" dirty="0"/>
          </a:p>
        </p:txBody>
      </p:sp>
    </p:spTree>
    <p:extLst>
      <p:ext uri="{BB962C8B-B14F-4D97-AF65-F5344CB8AC3E}">
        <p14:creationId xmlns:p14="http://schemas.microsoft.com/office/powerpoint/2010/main" val="1444880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1975C8-A75E-0BB4-01A7-B085B4007369}"/>
              </a:ext>
            </a:extLst>
          </p:cNvPr>
          <p:cNvSpPr>
            <a:spLocks noGrp="1"/>
          </p:cNvSpPr>
          <p:nvPr>
            <p:ph type="title"/>
          </p:nvPr>
        </p:nvSpPr>
        <p:spPr/>
        <p:txBody>
          <a:bodyPr/>
          <a:lstStyle/>
          <a:p>
            <a:r>
              <a:rPr lang="en-US" altLang="zh-CN" dirty="0"/>
              <a:t>Regression#1</a:t>
            </a:r>
            <a:endParaRPr lang="zh-CN" altLang="en-US" dirty="0"/>
          </a:p>
        </p:txBody>
      </p:sp>
      <p:sp>
        <p:nvSpPr>
          <p:cNvPr id="3" name="内容占位符 2">
            <a:extLst>
              <a:ext uri="{FF2B5EF4-FFF2-40B4-BE49-F238E27FC236}">
                <a16:creationId xmlns:a16="http://schemas.microsoft.com/office/drawing/2014/main" id="{C12D4137-7FEF-F471-9537-0FF3DA00876C}"/>
              </a:ext>
            </a:extLst>
          </p:cNvPr>
          <p:cNvSpPr>
            <a:spLocks noGrp="1"/>
          </p:cNvSpPr>
          <p:nvPr>
            <p:ph idx="1"/>
          </p:nvPr>
        </p:nvSpPr>
        <p:spPr>
          <a:xfrm>
            <a:off x="737755" y="2033443"/>
            <a:ext cx="11454245" cy="4351338"/>
          </a:xfrm>
        </p:spPr>
        <p:txBody>
          <a:bodyPr/>
          <a:lstStyle/>
          <a:p>
            <a:pPr marL="0" indent="0">
              <a:buNone/>
            </a:pPr>
            <a:r>
              <a:rPr lang="en-US" altLang="zh-CN" dirty="0"/>
              <a:t>Linear regression model is used to explore the relationship between "Age" and "Height"</a:t>
            </a:r>
            <a:endParaRPr lang="zh-CN" altLang="en-US" dirty="0"/>
          </a:p>
        </p:txBody>
      </p:sp>
    </p:spTree>
    <p:extLst>
      <p:ext uri="{BB962C8B-B14F-4D97-AF65-F5344CB8AC3E}">
        <p14:creationId xmlns:p14="http://schemas.microsoft.com/office/powerpoint/2010/main" val="4200534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DBD735-C93F-FBA5-56AA-0683183F93FB}"/>
              </a:ext>
            </a:extLst>
          </p:cNvPr>
          <p:cNvSpPr>
            <a:spLocks noGrp="1"/>
          </p:cNvSpPr>
          <p:nvPr>
            <p:ph type="title"/>
          </p:nvPr>
        </p:nvSpPr>
        <p:spPr>
          <a:xfrm>
            <a:off x="640773" y="22225"/>
            <a:ext cx="10515600" cy="1325563"/>
          </a:xfrm>
        </p:spPr>
        <p:txBody>
          <a:bodyPr/>
          <a:lstStyle/>
          <a:p>
            <a:r>
              <a:rPr lang="en-US" altLang="zh-CN" dirty="0"/>
              <a:t>Result-Regression#1</a:t>
            </a:r>
            <a:endParaRPr lang="zh-CN" altLang="en-US" dirty="0"/>
          </a:p>
        </p:txBody>
      </p:sp>
      <p:pic>
        <p:nvPicPr>
          <p:cNvPr id="5" name="内容占位符 4">
            <a:extLst>
              <a:ext uri="{FF2B5EF4-FFF2-40B4-BE49-F238E27FC236}">
                <a16:creationId xmlns:a16="http://schemas.microsoft.com/office/drawing/2014/main" id="{B3B5F45A-FDEC-EAEB-6D1A-B086DC20FE65}"/>
              </a:ext>
            </a:extLst>
          </p:cNvPr>
          <p:cNvPicPr>
            <a:picLocks noGrp="1" noChangeAspect="1"/>
          </p:cNvPicPr>
          <p:nvPr>
            <p:ph idx="1"/>
          </p:nvPr>
        </p:nvPicPr>
        <p:blipFill>
          <a:blip r:embed="rId2"/>
          <a:stretch>
            <a:fillRect/>
          </a:stretch>
        </p:blipFill>
        <p:spPr>
          <a:xfrm>
            <a:off x="5989423" y="365125"/>
            <a:ext cx="5648395" cy="6014893"/>
          </a:xfrm>
        </p:spPr>
      </p:pic>
      <p:sp>
        <p:nvSpPr>
          <p:cNvPr id="6" name="文本框 5">
            <a:extLst>
              <a:ext uri="{FF2B5EF4-FFF2-40B4-BE49-F238E27FC236}">
                <a16:creationId xmlns:a16="http://schemas.microsoft.com/office/drawing/2014/main" id="{B8D094C4-0788-2A39-F87A-0F3A32829956}"/>
              </a:ext>
            </a:extLst>
          </p:cNvPr>
          <p:cNvSpPr txBox="1"/>
          <p:nvPr/>
        </p:nvSpPr>
        <p:spPr>
          <a:xfrm>
            <a:off x="640773" y="1024706"/>
            <a:ext cx="5257800" cy="5355312"/>
          </a:xfrm>
          <a:prstGeom prst="rect">
            <a:avLst/>
          </a:prstGeom>
          <a:noFill/>
        </p:spPr>
        <p:txBody>
          <a:bodyPr wrap="square" rtlCol="0">
            <a:spAutoFit/>
          </a:bodyPr>
          <a:lstStyle/>
          <a:p>
            <a:r>
              <a:rPr lang="en-US" altLang="zh-CN" dirty="0"/>
              <a:t>R-squared: 0.001This value represents the ratio of the variation in the dependent variable explained by the model. In this case, R² is 0.001, meaning that height has very limited explanatory power for age, with almost no </a:t>
            </a:r>
            <a:r>
              <a:rPr lang="en-US" altLang="zh-CN" dirty="0" err="1"/>
              <a:t>correlation.Adj</a:t>
            </a:r>
            <a:r>
              <a:rPr lang="en-US" altLang="zh-CN" dirty="0"/>
              <a:t>. </a:t>
            </a:r>
          </a:p>
          <a:p>
            <a:r>
              <a:rPr lang="en-US" altLang="zh-CN" dirty="0"/>
              <a:t>R-squared: 0.000This adjusted R² value is also low, further confirming the model's inadequacy in interpreting the data.</a:t>
            </a:r>
          </a:p>
          <a:p>
            <a:r>
              <a:rPr lang="en-US" altLang="zh-CN" dirty="0"/>
              <a:t>F-statistic: 1.422The F statistic is used to test the overall significance of the regression model. Lower F-values and corresponding p-values indicate that the model may not be significant.</a:t>
            </a:r>
          </a:p>
          <a:p>
            <a:r>
              <a:rPr lang="en-US" altLang="zh-CN" dirty="0"/>
              <a:t>Prob (F-statistic): 0.233A p value greater than 0.05 means that height has no significant effect on age, so we cannot reject the null hypothesis (that is, height has no significant effect on age).</a:t>
            </a:r>
          </a:p>
          <a:p>
            <a:endParaRPr lang="en-US" altLang="zh-CN" dirty="0"/>
          </a:p>
          <a:p>
            <a:r>
              <a:rPr lang="en-US" altLang="zh-CN" dirty="0"/>
              <a:t>The results showed no significant linear relationship between height and age.</a:t>
            </a:r>
            <a:endParaRPr lang="zh-CN" altLang="en-US" dirty="0"/>
          </a:p>
        </p:txBody>
      </p:sp>
    </p:spTree>
    <p:extLst>
      <p:ext uri="{BB962C8B-B14F-4D97-AF65-F5344CB8AC3E}">
        <p14:creationId xmlns:p14="http://schemas.microsoft.com/office/powerpoint/2010/main" val="2263673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179CFB-983F-FFC4-279C-02D68A128881}"/>
              </a:ext>
            </a:extLst>
          </p:cNvPr>
          <p:cNvSpPr>
            <a:spLocks noGrp="1"/>
          </p:cNvSpPr>
          <p:nvPr>
            <p:ph type="title"/>
          </p:nvPr>
        </p:nvSpPr>
        <p:spPr/>
        <p:txBody>
          <a:bodyPr/>
          <a:lstStyle/>
          <a:p>
            <a:r>
              <a:rPr lang="en-US" altLang="zh-CN" dirty="0"/>
              <a:t>Regression#2</a:t>
            </a:r>
            <a:endParaRPr lang="zh-CN" altLang="en-US" dirty="0"/>
          </a:p>
        </p:txBody>
      </p:sp>
      <p:sp>
        <p:nvSpPr>
          <p:cNvPr id="3" name="内容占位符 2">
            <a:extLst>
              <a:ext uri="{FF2B5EF4-FFF2-40B4-BE49-F238E27FC236}">
                <a16:creationId xmlns:a16="http://schemas.microsoft.com/office/drawing/2014/main" id="{935D1B89-E3FE-DE42-2676-6BC86FE02506}"/>
              </a:ext>
            </a:extLst>
          </p:cNvPr>
          <p:cNvSpPr>
            <a:spLocks noGrp="1"/>
          </p:cNvSpPr>
          <p:nvPr>
            <p:ph idx="1"/>
          </p:nvPr>
        </p:nvSpPr>
        <p:spPr>
          <a:xfrm>
            <a:off x="838200" y="1825625"/>
            <a:ext cx="11353800" cy="4351338"/>
          </a:xfrm>
        </p:spPr>
        <p:txBody>
          <a:bodyPr/>
          <a:lstStyle/>
          <a:p>
            <a:pPr marL="0" indent="0">
              <a:buNone/>
            </a:pPr>
            <a:r>
              <a:rPr lang="en-US" altLang="zh-CN" dirty="0"/>
              <a:t>Linear regression model is used to explore the relationship between "Age" and “Weight"</a:t>
            </a:r>
            <a:endParaRPr lang="zh-CN" altLang="en-US" dirty="0"/>
          </a:p>
          <a:p>
            <a:endParaRPr lang="zh-CN" altLang="en-US" dirty="0"/>
          </a:p>
        </p:txBody>
      </p:sp>
    </p:spTree>
    <p:extLst>
      <p:ext uri="{BB962C8B-B14F-4D97-AF65-F5344CB8AC3E}">
        <p14:creationId xmlns:p14="http://schemas.microsoft.com/office/powerpoint/2010/main" val="3505320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D6EE48-7008-13CF-C34D-7171F513545B}"/>
              </a:ext>
            </a:extLst>
          </p:cNvPr>
          <p:cNvSpPr>
            <a:spLocks noGrp="1"/>
          </p:cNvSpPr>
          <p:nvPr>
            <p:ph type="title"/>
          </p:nvPr>
        </p:nvSpPr>
        <p:spPr>
          <a:xfrm>
            <a:off x="741221" y="-51955"/>
            <a:ext cx="10515600" cy="1325563"/>
          </a:xfrm>
        </p:spPr>
        <p:txBody>
          <a:bodyPr/>
          <a:lstStyle/>
          <a:p>
            <a:r>
              <a:rPr lang="en-US" altLang="zh-CN" dirty="0"/>
              <a:t>Result-Regression#2</a:t>
            </a:r>
            <a:endParaRPr lang="zh-CN" altLang="en-US" dirty="0"/>
          </a:p>
        </p:txBody>
      </p:sp>
      <p:pic>
        <p:nvPicPr>
          <p:cNvPr id="5" name="内容占位符 4">
            <a:extLst>
              <a:ext uri="{FF2B5EF4-FFF2-40B4-BE49-F238E27FC236}">
                <a16:creationId xmlns:a16="http://schemas.microsoft.com/office/drawing/2014/main" id="{2175A64A-2033-494A-FFA8-8CEFBFE9DFE8}"/>
              </a:ext>
            </a:extLst>
          </p:cNvPr>
          <p:cNvPicPr>
            <a:picLocks noGrp="1" noChangeAspect="1"/>
          </p:cNvPicPr>
          <p:nvPr>
            <p:ph idx="1"/>
          </p:nvPr>
        </p:nvPicPr>
        <p:blipFill>
          <a:blip r:embed="rId2"/>
          <a:stretch>
            <a:fillRect/>
          </a:stretch>
        </p:blipFill>
        <p:spPr>
          <a:xfrm>
            <a:off x="6713301" y="290945"/>
            <a:ext cx="4831000" cy="6078682"/>
          </a:xfrm>
        </p:spPr>
      </p:pic>
      <p:sp>
        <p:nvSpPr>
          <p:cNvPr id="6" name="文本框 5">
            <a:extLst>
              <a:ext uri="{FF2B5EF4-FFF2-40B4-BE49-F238E27FC236}">
                <a16:creationId xmlns:a16="http://schemas.microsoft.com/office/drawing/2014/main" id="{DCE1089C-FE24-344B-B714-997FFB171F19}"/>
              </a:ext>
            </a:extLst>
          </p:cNvPr>
          <p:cNvSpPr txBox="1"/>
          <p:nvPr/>
        </p:nvSpPr>
        <p:spPr>
          <a:xfrm>
            <a:off x="699657" y="929629"/>
            <a:ext cx="5299364" cy="5355312"/>
          </a:xfrm>
          <a:prstGeom prst="rect">
            <a:avLst/>
          </a:prstGeom>
          <a:noFill/>
        </p:spPr>
        <p:txBody>
          <a:bodyPr wrap="square" rtlCol="0">
            <a:spAutoFit/>
          </a:bodyPr>
          <a:lstStyle/>
          <a:p>
            <a:r>
              <a:rPr lang="en-US" altLang="zh-CN" dirty="0"/>
              <a:t>R-squared: 0.041An R² value of 0.041 means that the model explains only 4.1% of the age variation. This suggests that weight has a limited ability to explain </a:t>
            </a:r>
            <a:r>
              <a:rPr lang="en-US" altLang="zh-CN" dirty="0" err="1"/>
              <a:t>age.Adj</a:t>
            </a:r>
            <a:r>
              <a:rPr lang="en-US" altLang="zh-CN" dirty="0"/>
              <a:t>. </a:t>
            </a:r>
          </a:p>
          <a:p>
            <a:r>
              <a:rPr lang="en-US" altLang="zh-CN" dirty="0"/>
              <a:t>R-squared: 0.041The adjusted value of R² is the same as that of R², indicating that the model still does not significantly improve its explanatory power after adjustment.</a:t>
            </a:r>
          </a:p>
          <a:p>
            <a:r>
              <a:rPr lang="en-US" altLang="zh-CN" dirty="0"/>
              <a:t>F-statistic: 90.24The F statistic is used to test the overall significance of the regression model. This value is relatively high, indicating that the model is significant in some way.</a:t>
            </a:r>
          </a:p>
          <a:p>
            <a:r>
              <a:rPr lang="en-US" altLang="zh-CN" dirty="0"/>
              <a:t>Prob (F-statistic): 5.52e-21This P-value is much less than 0.05, indicating that the model as a whole is statistically significant, and we can reject the null hypothesis (that is, weight has no significant effect on age).</a:t>
            </a:r>
          </a:p>
          <a:p>
            <a:r>
              <a:rPr lang="en-US" altLang="zh-CN" dirty="0"/>
              <a:t>The results showed that there was a significant positive relationship between body weight and age</a:t>
            </a:r>
            <a:endParaRPr lang="zh-CN" altLang="en-US" dirty="0"/>
          </a:p>
        </p:txBody>
      </p:sp>
    </p:spTree>
    <p:extLst>
      <p:ext uri="{BB962C8B-B14F-4D97-AF65-F5344CB8AC3E}">
        <p14:creationId xmlns:p14="http://schemas.microsoft.com/office/powerpoint/2010/main" val="402116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741665-5257-1DAD-F202-1A36E489AFB6}"/>
              </a:ext>
            </a:extLst>
          </p:cNvPr>
          <p:cNvSpPr>
            <a:spLocks noGrp="1"/>
          </p:cNvSpPr>
          <p:nvPr>
            <p:ph type="title"/>
          </p:nvPr>
        </p:nvSpPr>
        <p:spPr/>
        <p:txBody>
          <a:bodyPr/>
          <a:lstStyle/>
          <a:p>
            <a:r>
              <a:rPr lang="en-US" altLang="zh-CN" dirty="0"/>
              <a:t>Sentiment Analysis-Gender</a:t>
            </a:r>
            <a:endParaRPr lang="zh-CN" altLang="en-US" dirty="0"/>
          </a:p>
        </p:txBody>
      </p:sp>
      <p:pic>
        <p:nvPicPr>
          <p:cNvPr id="5" name="内容占位符 4">
            <a:extLst>
              <a:ext uri="{FF2B5EF4-FFF2-40B4-BE49-F238E27FC236}">
                <a16:creationId xmlns:a16="http://schemas.microsoft.com/office/drawing/2014/main" id="{AD4F22FE-FD9F-7214-4897-803E916EA608}"/>
              </a:ext>
            </a:extLst>
          </p:cNvPr>
          <p:cNvPicPr>
            <a:picLocks noGrp="1" noChangeAspect="1"/>
          </p:cNvPicPr>
          <p:nvPr>
            <p:ph idx="1"/>
          </p:nvPr>
        </p:nvPicPr>
        <p:blipFill>
          <a:blip r:embed="rId2"/>
          <a:stretch>
            <a:fillRect/>
          </a:stretch>
        </p:blipFill>
        <p:spPr>
          <a:xfrm>
            <a:off x="1909731" y="1690688"/>
            <a:ext cx="4756500" cy="4351338"/>
          </a:xfrm>
        </p:spPr>
      </p:pic>
    </p:spTree>
    <p:extLst>
      <p:ext uri="{BB962C8B-B14F-4D97-AF65-F5344CB8AC3E}">
        <p14:creationId xmlns:p14="http://schemas.microsoft.com/office/powerpoint/2010/main" val="14981218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End</a:t>
            </a:r>
          </a:p>
        </p:txBody>
      </p:sp>
    </p:spTree>
    <p:extLst>
      <p:ext uri="{BB962C8B-B14F-4D97-AF65-F5344CB8AC3E}">
        <p14:creationId xmlns:p14="http://schemas.microsoft.com/office/powerpoint/2010/main" val="3893796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C745A0-8C94-1C00-75F4-7CFCA25D8036}"/>
            </a:ext>
          </a:extLst>
        </p:cNvPr>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233AFE44-9E7A-D260-2B1A-F7B28D09DB22}"/>
              </a:ext>
            </a:extLst>
          </p:cNvPr>
          <p:cNvGraphicFramePr>
            <a:graphicFrameLocks noGrp="1"/>
          </p:cNvGraphicFramePr>
          <p:nvPr>
            <p:extLst>
              <p:ext uri="{D42A27DB-BD31-4B8C-83A1-F6EECF244321}">
                <p14:modId xmlns:p14="http://schemas.microsoft.com/office/powerpoint/2010/main" val="989645037"/>
              </p:ext>
            </p:extLst>
          </p:nvPr>
        </p:nvGraphicFramePr>
        <p:xfrm>
          <a:off x="847124" y="1856488"/>
          <a:ext cx="10484022" cy="2240301"/>
        </p:xfrm>
        <a:graphic>
          <a:graphicData uri="http://schemas.openxmlformats.org/drawingml/2006/table">
            <a:tbl>
              <a:tblPr firstRow="1" bandRow="1">
                <a:tableStyleId>{5C22544A-7EE6-4342-B048-85BDC9FD1C3A}</a:tableStyleId>
              </a:tblPr>
              <a:tblGrid>
                <a:gridCol w="3576595">
                  <a:extLst>
                    <a:ext uri="{9D8B030D-6E8A-4147-A177-3AD203B41FA5}">
                      <a16:colId xmlns:a16="http://schemas.microsoft.com/office/drawing/2014/main" val="2862862783"/>
                    </a:ext>
                  </a:extLst>
                </a:gridCol>
                <a:gridCol w="6907427">
                  <a:extLst>
                    <a:ext uri="{9D8B030D-6E8A-4147-A177-3AD203B41FA5}">
                      <a16:colId xmlns:a16="http://schemas.microsoft.com/office/drawing/2014/main" val="1191265369"/>
                    </a:ext>
                  </a:extLst>
                </a:gridCol>
              </a:tblGrid>
              <a:tr h="370840">
                <a:tc>
                  <a:txBody>
                    <a:bodyPr/>
                    <a:lstStyle/>
                    <a:p>
                      <a:pPr algn="ctr"/>
                      <a:r>
                        <a:rPr lang="en-US" dirty="0">
                          <a:solidFill>
                            <a:schemeClr val="bg1"/>
                          </a:solidFill>
                        </a:rPr>
                        <a:t>Member Name</a:t>
                      </a:r>
                    </a:p>
                  </a:txBody>
                  <a:tcPr anchor="ctr">
                    <a:solidFill>
                      <a:schemeClr val="accent5">
                        <a:lumMod val="50000"/>
                      </a:schemeClr>
                    </a:solidFill>
                  </a:tcPr>
                </a:tc>
                <a:tc>
                  <a:txBody>
                    <a:bodyPr/>
                    <a:lstStyle/>
                    <a:p>
                      <a:pPr algn="ctr"/>
                      <a:r>
                        <a:rPr lang="en-US" dirty="0">
                          <a:solidFill>
                            <a:schemeClr val="bg1"/>
                          </a:solidFill>
                        </a:rPr>
                        <a:t>Contribution to the  Mini-project</a:t>
                      </a:r>
                    </a:p>
                  </a:txBody>
                  <a:tcPr anchor="ctr">
                    <a:solidFill>
                      <a:schemeClr val="accent5">
                        <a:lumMod val="50000"/>
                      </a:schemeClr>
                    </a:solidFill>
                  </a:tcPr>
                </a:tc>
                <a:extLst>
                  <a:ext uri="{0D108BD9-81ED-4DB2-BD59-A6C34878D82A}">
                    <a16:rowId xmlns:a16="http://schemas.microsoft.com/office/drawing/2014/main" val="992693494"/>
                  </a:ext>
                </a:extLst>
              </a:tr>
              <a:tr h="391181">
                <a:tc>
                  <a:txBody>
                    <a:bodyPr/>
                    <a:lstStyle/>
                    <a:p>
                      <a:pPr algn="ctr"/>
                      <a:r>
                        <a:rPr lang="en-US" dirty="0" err="1"/>
                        <a:t>Zengyun</a:t>
                      </a:r>
                      <a:r>
                        <a:rPr lang="en-US" dirty="0"/>
                        <a:t> Zou</a:t>
                      </a:r>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a:latin typeface="Calibri" panose="020F0502020204030204" pitchFamily="34" charset="0"/>
                          <a:cs typeface="Calibri" panose="020F0502020204030204" pitchFamily="34" charset="0"/>
                        </a:rPr>
                        <a:t>Integration work</a:t>
                      </a:r>
                      <a:endParaRPr lang="en-US" dirty="0"/>
                    </a:p>
                  </a:txBody>
                  <a:tcPr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78175258"/>
                  </a:ext>
                </a:extLst>
              </a:tr>
              <a:tr h="370840">
                <a:tc>
                  <a:txBody>
                    <a:bodyPr/>
                    <a:lstStyle/>
                    <a:p>
                      <a:pPr algn="ctr"/>
                      <a:r>
                        <a:rPr lang="en-US" dirty="0"/>
                        <a:t>Mingyu Ding</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a:latin typeface="Calibri" panose="020F0502020204030204" pitchFamily="34" charset="0"/>
                          <a:cs typeface="Calibri" panose="020F0502020204030204" pitchFamily="34" charset="0"/>
                        </a:rPr>
                        <a:t>Analysis and ppt</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1049759"/>
                  </a:ext>
                </a:extLst>
              </a:tr>
              <a:tr h="370840">
                <a:tc>
                  <a:txBody>
                    <a:bodyPr/>
                    <a:lstStyle/>
                    <a:p>
                      <a:pPr algn="ctr"/>
                      <a:r>
                        <a:rPr lang="en-US" dirty="0" err="1"/>
                        <a:t>Hejia</a:t>
                      </a:r>
                      <a:r>
                        <a:rPr lang="en-US" dirty="0"/>
                        <a:t> Xu</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a:latin typeface="Calibri" panose="020F0502020204030204" pitchFamily="34" charset="0"/>
                          <a:cs typeface="Calibri" panose="020F0502020204030204" pitchFamily="34" charset="0"/>
                        </a:rPr>
                        <a:t>Analysis</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56860437"/>
                  </a:ext>
                </a:extLst>
              </a:tr>
              <a:tr h="370840">
                <a:tc>
                  <a:txBody>
                    <a:bodyPr/>
                    <a:lstStyle/>
                    <a:p>
                      <a:pPr algn="ctr"/>
                      <a:r>
                        <a:rPr lang="en-US" dirty="0" err="1"/>
                        <a:t>Kerui</a:t>
                      </a:r>
                      <a:r>
                        <a:rPr lang="en-US" dirty="0"/>
                        <a:t> Cheng</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a:latin typeface="Calibri" panose="020F0502020204030204" pitchFamily="34" charset="0"/>
                          <a:cs typeface="Calibri" panose="020F0502020204030204" pitchFamily="34" charset="0"/>
                        </a:rPr>
                        <a:t>Analysis</a:t>
                      </a: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1585360"/>
                  </a:ext>
                </a:extLst>
              </a:tr>
              <a:tr h="0">
                <a:tc>
                  <a:txBody>
                    <a:bodyPr/>
                    <a:lstStyle/>
                    <a:p>
                      <a:pPr algn="ct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00803627"/>
                  </a:ext>
                </a:extLst>
              </a:tr>
            </a:tbl>
          </a:graphicData>
        </a:graphic>
      </p:graphicFrame>
      <p:sp>
        <p:nvSpPr>
          <p:cNvPr id="10" name="Title 1">
            <a:extLst>
              <a:ext uri="{FF2B5EF4-FFF2-40B4-BE49-F238E27FC236}">
                <a16:creationId xmlns:a16="http://schemas.microsoft.com/office/drawing/2014/main" id="{F13CB30D-7C65-5B4B-0FA1-8A4C3CAA8BF1}"/>
              </a:ext>
            </a:extLst>
          </p:cNvPr>
          <p:cNvSpPr>
            <a:spLocks noGrp="1"/>
          </p:cNvSpPr>
          <p:nvPr>
            <p:ph type="title"/>
          </p:nvPr>
        </p:nvSpPr>
        <p:spPr>
          <a:xfrm>
            <a:off x="838200" y="365125"/>
            <a:ext cx="10515600" cy="1325563"/>
          </a:xfrm>
        </p:spPr>
        <p:txBody>
          <a:bodyPr/>
          <a:lstStyle/>
          <a:p>
            <a:r>
              <a:rPr lang="en-GB" dirty="0"/>
              <a:t>Group members and their contribution</a:t>
            </a:r>
          </a:p>
        </p:txBody>
      </p:sp>
    </p:spTree>
    <p:extLst>
      <p:ext uri="{BB962C8B-B14F-4D97-AF65-F5344CB8AC3E}">
        <p14:creationId xmlns:p14="http://schemas.microsoft.com/office/powerpoint/2010/main" val="240275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C69F9C-A4E5-20A3-01A2-4398E9E9875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D6BDC1E-EEF5-5574-2CA0-149FBDF23E29}"/>
              </a:ext>
            </a:extLst>
          </p:cNvPr>
          <p:cNvSpPr txBox="1"/>
          <p:nvPr/>
        </p:nvSpPr>
        <p:spPr>
          <a:xfrm>
            <a:off x="5605946" y="3044279"/>
            <a:ext cx="5149140" cy="769441"/>
          </a:xfrm>
          <a:prstGeom prst="rect">
            <a:avLst/>
          </a:prstGeom>
          <a:noFill/>
        </p:spPr>
        <p:txBody>
          <a:bodyPr wrap="square" rtlCol="0">
            <a:spAutoFit/>
          </a:bodyPr>
          <a:lstStyle/>
          <a:p>
            <a:r>
              <a:rPr lang="en-US" sz="4400" dirty="0"/>
              <a:t>Dataset</a:t>
            </a:r>
          </a:p>
        </p:txBody>
      </p:sp>
    </p:spTree>
    <p:extLst>
      <p:ext uri="{BB962C8B-B14F-4D97-AF65-F5344CB8AC3E}">
        <p14:creationId xmlns:p14="http://schemas.microsoft.com/office/powerpoint/2010/main" val="2344470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E843F-52D8-7482-4357-30D42A90A1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2C177B-2CF9-DCE3-A28E-7BD63A2CDEC8}"/>
              </a:ext>
            </a:extLst>
          </p:cNvPr>
          <p:cNvSpPr>
            <a:spLocks noGrp="1"/>
          </p:cNvSpPr>
          <p:nvPr>
            <p:ph type="title"/>
          </p:nvPr>
        </p:nvSpPr>
        <p:spPr/>
        <p:txBody>
          <a:bodyPr/>
          <a:lstStyle/>
          <a:p>
            <a:r>
              <a:rPr lang="en-GB" dirty="0"/>
              <a:t>Dataset introduction</a:t>
            </a:r>
          </a:p>
        </p:txBody>
      </p:sp>
      <p:graphicFrame>
        <p:nvGraphicFramePr>
          <p:cNvPr id="7" name="Table 6">
            <a:extLst>
              <a:ext uri="{FF2B5EF4-FFF2-40B4-BE49-F238E27FC236}">
                <a16:creationId xmlns:a16="http://schemas.microsoft.com/office/drawing/2014/main" id="{BF9B6DC0-385A-32E7-FEB7-E3198909E876}"/>
              </a:ext>
            </a:extLst>
          </p:cNvPr>
          <p:cNvGraphicFramePr>
            <a:graphicFrameLocks noGrp="1"/>
          </p:cNvGraphicFramePr>
          <p:nvPr>
            <p:extLst>
              <p:ext uri="{D42A27DB-BD31-4B8C-83A1-F6EECF244321}">
                <p14:modId xmlns:p14="http://schemas.microsoft.com/office/powerpoint/2010/main" val="4037953777"/>
              </p:ext>
            </p:extLst>
          </p:nvPr>
        </p:nvGraphicFramePr>
        <p:xfrm>
          <a:off x="308920" y="2819385"/>
          <a:ext cx="11454710" cy="2397760"/>
        </p:xfrm>
        <a:graphic>
          <a:graphicData uri="http://schemas.openxmlformats.org/drawingml/2006/table">
            <a:tbl>
              <a:tblPr firstRow="1" bandRow="1">
                <a:tableStyleId>{5C22544A-7EE6-4342-B048-85BDC9FD1C3A}</a:tableStyleId>
              </a:tblPr>
              <a:tblGrid>
                <a:gridCol w="1099750">
                  <a:extLst>
                    <a:ext uri="{9D8B030D-6E8A-4147-A177-3AD203B41FA5}">
                      <a16:colId xmlns:a16="http://schemas.microsoft.com/office/drawing/2014/main" val="2862862783"/>
                    </a:ext>
                  </a:extLst>
                </a:gridCol>
                <a:gridCol w="1964725">
                  <a:extLst>
                    <a:ext uri="{9D8B030D-6E8A-4147-A177-3AD203B41FA5}">
                      <a16:colId xmlns:a16="http://schemas.microsoft.com/office/drawing/2014/main" val="1191265369"/>
                    </a:ext>
                  </a:extLst>
                </a:gridCol>
                <a:gridCol w="1940232">
                  <a:extLst>
                    <a:ext uri="{9D8B030D-6E8A-4147-A177-3AD203B41FA5}">
                      <a16:colId xmlns:a16="http://schemas.microsoft.com/office/drawing/2014/main" val="552180547"/>
                    </a:ext>
                  </a:extLst>
                </a:gridCol>
                <a:gridCol w="2150001">
                  <a:extLst>
                    <a:ext uri="{9D8B030D-6E8A-4147-A177-3AD203B41FA5}">
                      <a16:colId xmlns:a16="http://schemas.microsoft.com/office/drawing/2014/main" val="3692831500"/>
                    </a:ext>
                  </a:extLst>
                </a:gridCol>
                <a:gridCol w="2150001">
                  <a:extLst>
                    <a:ext uri="{9D8B030D-6E8A-4147-A177-3AD203B41FA5}">
                      <a16:colId xmlns:a16="http://schemas.microsoft.com/office/drawing/2014/main" val="157107904"/>
                    </a:ext>
                  </a:extLst>
                </a:gridCol>
                <a:gridCol w="2150001">
                  <a:extLst>
                    <a:ext uri="{9D8B030D-6E8A-4147-A177-3AD203B41FA5}">
                      <a16:colId xmlns:a16="http://schemas.microsoft.com/office/drawing/2014/main" val="3779924112"/>
                    </a:ext>
                  </a:extLst>
                </a:gridCol>
              </a:tblGrid>
              <a:tr h="370840">
                <a:tc>
                  <a:txBody>
                    <a:bodyPr/>
                    <a:lstStyle/>
                    <a:p>
                      <a:pPr algn="ctr"/>
                      <a:r>
                        <a:rPr lang="en-US" sz="1600" dirty="0">
                          <a:solidFill>
                            <a:schemeClr val="bg1"/>
                          </a:solidFill>
                        </a:rPr>
                        <a:t>Variable</a:t>
                      </a:r>
                    </a:p>
                  </a:txBody>
                  <a:tcPr anchor="ctr">
                    <a:solidFill>
                      <a:schemeClr val="accent5">
                        <a:lumMod val="50000"/>
                      </a:schemeClr>
                    </a:solidFill>
                  </a:tcPr>
                </a:tc>
                <a:tc>
                  <a:txBody>
                    <a:bodyPr/>
                    <a:lstStyle/>
                    <a:p>
                      <a:pPr algn="ctr"/>
                      <a:r>
                        <a:rPr lang="en-US" sz="1600" dirty="0">
                          <a:solidFill>
                            <a:schemeClr val="bg1"/>
                          </a:solidFill>
                        </a:rPr>
                        <a:t>Type of data</a:t>
                      </a:r>
                    </a:p>
                  </a:txBody>
                  <a:tcPr anchor="ctr">
                    <a:solidFill>
                      <a:schemeClr val="accent5">
                        <a:lumMod val="50000"/>
                      </a:schemeClr>
                    </a:solidFill>
                  </a:tcPr>
                </a:tc>
                <a:tc>
                  <a:txBody>
                    <a:bodyPr/>
                    <a:lstStyle/>
                    <a:p>
                      <a:pPr algn="ctr"/>
                      <a:r>
                        <a:rPr lang="en-US" sz="1600" dirty="0">
                          <a:solidFill>
                            <a:schemeClr val="bg1"/>
                          </a:solidFill>
                        </a:rPr>
                        <a:t>Mean / Median / Mode</a:t>
                      </a:r>
                    </a:p>
                  </a:txBody>
                  <a:tcPr anchor="ctr">
                    <a:solidFill>
                      <a:schemeClr val="accent5">
                        <a:lumMod val="50000"/>
                      </a:schemeClr>
                    </a:solidFill>
                  </a:tcPr>
                </a:tc>
                <a:tc>
                  <a:txBody>
                    <a:bodyPr/>
                    <a:lstStyle/>
                    <a:p>
                      <a:pPr algn="ctr"/>
                      <a:r>
                        <a:rPr lang="en-US" sz="1600" dirty="0">
                          <a:solidFill>
                            <a:schemeClr val="bg1"/>
                          </a:solidFill>
                        </a:rPr>
                        <a:t>Kurtosis</a:t>
                      </a:r>
                    </a:p>
                  </a:txBody>
                  <a:tcPr anchor="ctr">
                    <a:solidFill>
                      <a:schemeClr val="accent5">
                        <a:lumMod val="50000"/>
                      </a:schemeClr>
                    </a:solidFill>
                  </a:tcPr>
                </a:tc>
                <a:tc>
                  <a:txBody>
                    <a:bodyPr/>
                    <a:lstStyle/>
                    <a:p>
                      <a:pPr algn="ctr"/>
                      <a:r>
                        <a:rPr lang="en-US" sz="1600" dirty="0">
                          <a:solidFill>
                            <a:schemeClr val="bg1"/>
                          </a:solidFill>
                        </a:rPr>
                        <a:t>Skewness</a:t>
                      </a:r>
                    </a:p>
                  </a:txBody>
                  <a:tcPr anchor="ctr">
                    <a:solidFill>
                      <a:schemeClr val="accent5">
                        <a:lumMod val="50000"/>
                      </a:schemeClr>
                    </a:solidFill>
                  </a:tcPr>
                </a:tc>
                <a:tc>
                  <a:txBody>
                    <a:bodyPr/>
                    <a:lstStyle/>
                    <a:p>
                      <a:pPr algn="ctr"/>
                      <a:r>
                        <a:rPr lang="en-US" sz="1600" dirty="0">
                          <a:solidFill>
                            <a:schemeClr val="bg1"/>
                          </a:solidFill>
                        </a:rPr>
                        <a:t>Normality</a:t>
                      </a:r>
                    </a:p>
                  </a:txBody>
                  <a:tcPr anchor="ctr">
                    <a:solidFill>
                      <a:schemeClr val="accent5">
                        <a:lumMod val="50000"/>
                      </a:schemeClr>
                    </a:solidFill>
                  </a:tcPr>
                </a:tc>
                <a:extLst>
                  <a:ext uri="{0D108BD9-81ED-4DB2-BD59-A6C34878D82A}">
                    <a16:rowId xmlns:a16="http://schemas.microsoft.com/office/drawing/2014/main" val="992693494"/>
                  </a:ext>
                </a:extLst>
              </a:tr>
              <a:tr h="370840">
                <a:tc>
                  <a:txBody>
                    <a:bodyPr/>
                    <a:lstStyle/>
                    <a:p>
                      <a:pPr algn="ctr"/>
                      <a:endParaRPr lang="en-US" sz="1600" dirty="0"/>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p>
                  </a:txBody>
                  <a:tcPr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78175258"/>
                  </a:ext>
                </a:extLst>
              </a:tr>
              <a:tr h="370840">
                <a:tc>
                  <a:txBody>
                    <a:bodyPr/>
                    <a:lstStyle/>
                    <a:p>
                      <a:pPr algn="ct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1049759"/>
                  </a:ext>
                </a:extLst>
              </a:tr>
              <a:tr h="370840">
                <a:tc>
                  <a:txBody>
                    <a:bodyPr/>
                    <a:lstStyle/>
                    <a:p>
                      <a:pPr algn="ct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56860437"/>
                  </a:ext>
                </a:extLst>
              </a:tr>
              <a:tr h="370840">
                <a:tc>
                  <a:txBody>
                    <a:bodyPr/>
                    <a:lstStyle/>
                    <a:p>
                      <a:pPr algn="ct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1585360"/>
                  </a:ext>
                </a:extLst>
              </a:tr>
              <a:tr h="0">
                <a:tc>
                  <a:txBody>
                    <a:bodyPr/>
                    <a:lstStyle/>
                    <a:p>
                      <a:pPr algn="ct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600" dirty="0"/>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00803627"/>
                  </a:ext>
                </a:extLst>
              </a:tr>
            </a:tbl>
          </a:graphicData>
        </a:graphic>
      </p:graphicFrame>
      <p:sp>
        <p:nvSpPr>
          <p:cNvPr id="9" name="Content Placeholder 9">
            <a:extLst>
              <a:ext uri="{FF2B5EF4-FFF2-40B4-BE49-F238E27FC236}">
                <a16:creationId xmlns:a16="http://schemas.microsoft.com/office/drawing/2014/main" id="{F93FF656-641B-767F-DFE1-D10BF9E61B06}"/>
              </a:ext>
            </a:extLst>
          </p:cNvPr>
          <p:cNvSpPr>
            <a:spLocks noGrp="1"/>
          </p:cNvSpPr>
          <p:nvPr>
            <p:ph idx="1"/>
          </p:nvPr>
        </p:nvSpPr>
        <p:spPr>
          <a:xfrm>
            <a:off x="838200" y="1825625"/>
            <a:ext cx="10515600" cy="4667250"/>
          </a:xfrm>
        </p:spPr>
        <p:txBody>
          <a:bodyPr>
            <a:noAutofit/>
          </a:bodyPr>
          <a:lstStyle/>
          <a:p>
            <a:pPr marL="0" indent="0">
              <a:buNone/>
            </a:pPr>
            <a:r>
              <a:rPr lang="en-US" sz="1800" b="1" dirty="0">
                <a:latin typeface="Calibri" panose="020F0502020204030204" pitchFamily="34" charset="0"/>
                <a:cs typeface="Calibri" panose="020F0502020204030204" pitchFamily="34" charset="0"/>
              </a:rPr>
              <a:t>Dataset name</a:t>
            </a:r>
            <a:r>
              <a:rPr lang="en-US" sz="1800" dirty="0">
                <a:latin typeface="Calibri" panose="020F0502020204030204" pitchFamily="34" charset="0"/>
                <a:cs typeface="Calibri" panose="020F0502020204030204" pitchFamily="34" charset="0"/>
              </a:rPr>
              <a:t>: </a:t>
            </a:r>
            <a:r>
              <a:rPr lang="en-US" sz="1800" i="1" dirty="0">
                <a:latin typeface="Calibri" panose="020F0502020204030204" pitchFamily="34" charset="0"/>
                <a:cs typeface="Calibri" panose="020F0502020204030204" pitchFamily="34" charset="0"/>
              </a:rPr>
              <a:t>ObesityDataSet.csv</a:t>
            </a:r>
          </a:p>
          <a:p>
            <a:pPr marL="0" indent="0">
              <a:buNone/>
            </a:pPr>
            <a:r>
              <a:rPr lang="en-US" sz="1800" b="1" dirty="0">
                <a:latin typeface="Calibri" panose="020F0502020204030204" pitchFamily="34" charset="0"/>
                <a:cs typeface="Calibri" panose="020F0502020204030204" pitchFamily="34" charset="0"/>
              </a:rPr>
              <a:t>Brief description: </a:t>
            </a:r>
            <a:r>
              <a:rPr lang="en-US" altLang="zh-CN" sz="1400" dirty="0"/>
              <a:t>The dataset is focused on predicting obesity levels based on various health and lifestyle factors such as age, physical activity, calorie consumption, and daily habits. It includes both numerical and categorical variables relevant to personal health and behavior.</a:t>
            </a: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85619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4B34B-2EB0-F9A3-E60B-FE56213CDE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835D12-91AB-7C95-6D73-CC209FAA4FF7}"/>
              </a:ext>
            </a:extLst>
          </p:cNvPr>
          <p:cNvSpPr>
            <a:spLocks noGrp="1"/>
          </p:cNvSpPr>
          <p:nvPr>
            <p:ph type="title"/>
          </p:nvPr>
        </p:nvSpPr>
        <p:spPr/>
        <p:txBody>
          <a:bodyPr/>
          <a:lstStyle/>
          <a:p>
            <a:r>
              <a:rPr lang="en-GB" dirty="0"/>
              <a:t>(</a:t>
            </a:r>
            <a:r>
              <a:rPr lang="en-GB" i="1" dirty="0"/>
              <a:t>A</a:t>
            </a:r>
            <a:r>
              <a:rPr lang="en-US" altLang="zh-CN" i="1" dirty="0" err="1"/>
              <a:t>ge</a:t>
            </a:r>
            <a:r>
              <a:rPr lang="en-GB" i="1" dirty="0"/>
              <a:t>#1</a:t>
            </a:r>
            <a:r>
              <a:rPr lang="en-GB" dirty="0"/>
              <a:t>) distribution</a:t>
            </a:r>
          </a:p>
        </p:txBody>
      </p:sp>
      <p:sp>
        <p:nvSpPr>
          <p:cNvPr id="9" name="Content Placeholder 9">
            <a:extLst>
              <a:ext uri="{FF2B5EF4-FFF2-40B4-BE49-F238E27FC236}">
                <a16:creationId xmlns:a16="http://schemas.microsoft.com/office/drawing/2014/main" id="{E5256AC1-0794-7D56-5970-3B41A577CFD0}"/>
              </a:ext>
            </a:extLst>
          </p:cNvPr>
          <p:cNvSpPr>
            <a:spLocks noGrp="1"/>
          </p:cNvSpPr>
          <p:nvPr>
            <p:ph idx="1"/>
          </p:nvPr>
        </p:nvSpPr>
        <p:spPr>
          <a:xfrm>
            <a:off x="838200" y="1825625"/>
            <a:ext cx="10515600" cy="4667250"/>
          </a:xfrm>
        </p:spPr>
        <p:txBody>
          <a:bodyPr>
            <a:noAutofit/>
          </a:bodyPr>
          <a:lstStyle/>
          <a:p>
            <a:pPr marL="0" indent="0">
              <a:buNone/>
            </a:pPr>
            <a:endParaRPr lang="en-US" i="1" dirty="0">
              <a:latin typeface="Calibri" panose="020F0502020204030204" pitchFamily="34" charset="0"/>
              <a:cs typeface="Calibri" panose="020F0502020204030204" pitchFamily="34" charset="0"/>
            </a:endParaRPr>
          </a:p>
        </p:txBody>
      </p:sp>
      <p:pic>
        <p:nvPicPr>
          <p:cNvPr id="4" name="图片 3">
            <a:extLst>
              <a:ext uri="{FF2B5EF4-FFF2-40B4-BE49-F238E27FC236}">
                <a16:creationId xmlns:a16="http://schemas.microsoft.com/office/drawing/2014/main" id="{4FC88EA0-5956-4382-C1D3-D57475E4FF12}"/>
              </a:ext>
            </a:extLst>
          </p:cNvPr>
          <p:cNvPicPr>
            <a:picLocks noChangeAspect="1"/>
          </p:cNvPicPr>
          <p:nvPr/>
        </p:nvPicPr>
        <p:blipFill>
          <a:blip r:embed="rId3"/>
          <a:stretch>
            <a:fillRect/>
          </a:stretch>
        </p:blipFill>
        <p:spPr>
          <a:xfrm>
            <a:off x="1917032" y="1746835"/>
            <a:ext cx="6096000" cy="4572000"/>
          </a:xfrm>
          <a:prstGeom prst="rect">
            <a:avLst/>
          </a:prstGeom>
        </p:spPr>
      </p:pic>
    </p:spTree>
    <p:extLst>
      <p:ext uri="{BB962C8B-B14F-4D97-AF65-F5344CB8AC3E}">
        <p14:creationId xmlns:p14="http://schemas.microsoft.com/office/powerpoint/2010/main" val="2929341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A086BF-9280-9456-FC30-82980805CE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D6A42C-C5CC-F212-D5D4-C15DE03C7E19}"/>
              </a:ext>
            </a:extLst>
          </p:cNvPr>
          <p:cNvSpPr>
            <a:spLocks noGrp="1"/>
          </p:cNvSpPr>
          <p:nvPr>
            <p:ph type="title"/>
          </p:nvPr>
        </p:nvSpPr>
        <p:spPr/>
        <p:txBody>
          <a:bodyPr/>
          <a:lstStyle/>
          <a:p>
            <a:r>
              <a:rPr lang="en-GB" dirty="0"/>
              <a:t>(</a:t>
            </a:r>
            <a:r>
              <a:rPr lang="en-GB" i="1" dirty="0"/>
              <a:t>H</a:t>
            </a:r>
            <a:r>
              <a:rPr lang="en-US" altLang="zh-CN" i="1" dirty="0"/>
              <a:t>eight</a:t>
            </a:r>
            <a:r>
              <a:rPr lang="en-GB" i="1" dirty="0"/>
              <a:t>#2</a:t>
            </a:r>
            <a:r>
              <a:rPr lang="en-GB" dirty="0"/>
              <a:t>) distribution</a:t>
            </a:r>
          </a:p>
        </p:txBody>
      </p:sp>
      <p:sp>
        <p:nvSpPr>
          <p:cNvPr id="9" name="Content Placeholder 9">
            <a:extLst>
              <a:ext uri="{FF2B5EF4-FFF2-40B4-BE49-F238E27FC236}">
                <a16:creationId xmlns:a16="http://schemas.microsoft.com/office/drawing/2014/main" id="{0B75A3D4-5004-32D0-AF0A-FA539FE9035A}"/>
              </a:ext>
            </a:extLst>
          </p:cNvPr>
          <p:cNvSpPr>
            <a:spLocks noGrp="1"/>
          </p:cNvSpPr>
          <p:nvPr>
            <p:ph idx="1"/>
          </p:nvPr>
        </p:nvSpPr>
        <p:spPr>
          <a:xfrm>
            <a:off x="838200" y="1825625"/>
            <a:ext cx="10515600" cy="4667250"/>
          </a:xfrm>
        </p:spPr>
        <p:txBody>
          <a:bodyPr>
            <a:noAutofit/>
          </a:bodyPr>
          <a:lstStyle/>
          <a:p>
            <a:pPr marL="0" indent="0">
              <a:buNone/>
            </a:pPr>
            <a:endParaRPr lang="en-US" i="1" dirty="0">
              <a:latin typeface="Calibri" panose="020F0502020204030204" pitchFamily="34" charset="0"/>
              <a:cs typeface="Calibri" panose="020F0502020204030204" pitchFamily="34" charset="0"/>
            </a:endParaRPr>
          </a:p>
        </p:txBody>
      </p:sp>
      <p:pic>
        <p:nvPicPr>
          <p:cNvPr id="4" name="图片 3">
            <a:extLst>
              <a:ext uri="{FF2B5EF4-FFF2-40B4-BE49-F238E27FC236}">
                <a16:creationId xmlns:a16="http://schemas.microsoft.com/office/drawing/2014/main" id="{B94FA3B5-DF7F-8D52-4F98-D3CF3D812492}"/>
              </a:ext>
            </a:extLst>
          </p:cNvPr>
          <p:cNvPicPr>
            <a:picLocks noChangeAspect="1"/>
          </p:cNvPicPr>
          <p:nvPr/>
        </p:nvPicPr>
        <p:blipFill>
          <a:blip r:embed="rId3"/>
          <a:stretch>
            <a:fillRect/>
          </a:stretch>
        </p:blipFill>
        <p:spPr>
          <a:xfrm>
            <a:off x="1351548" y="1584157"/>
            <a:ext cx="6096000" cy="4572000"/>
          </a:xfrm>
          <a:prstGeom prst="rect">
            <a:avLst/>
          </a:prstGeom>
        </p:spPr>
      </p:pic>
    </p:spTree>
    <p:extLst>
      <p:ext uri="{BB962C8B-B14F-4D97-AF65-F5344CB8AC3E}">
        <p14:creationId xmlns:p14="http://schemas.microsoft.com/office/powerpoint/2010/main" val="731577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04B39B-B7A4-B4CD-CECF-A24A547082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F48880-09C2-F7EE-BA85-B663F5AB3EF7}"/>
              </a:ext>
            </a:extLst>
          </p:cNvPr>
          <p:cNvSpPr>
            <a:spLocks noGrp="1"/>
          </p:cNvSpPr>
          <p:nvPr>
            <p:ph type="title"/>
          </p:nvPr>
        </p:nvSpPr>
        <p:spPr/>
        <p:txBody>
          <a:bodyPr/>
          <a:lstStyle/>
          <a:p>
            <a:r>
              <a:rPr lang="en-GB" dirty="0"/>
              <a:t>(</a:t>
            </a:r>
            <a:r>
              <a:rPr lang="en-GB" i="1" dirty="0"/>
              <a:t>W</a:t>
            </a:r>
            <a:r>
              <a:rPr lang="en-US" altLang="zh-CN" i="1" dirty="0"/>
              <a:t>eight</a:t>
            </a:r>
            <a:r>
              <a:rPr lang="en-GB" i="1" dirty="0"/>
              <a:t>#</a:t>
            </a:r>
            <a:r>
              <a:rPr lang="en-US" altLang="zh-CN" i="1" dirty="0"/>
              <a:t>3</a:t>
            </a:r>
            <a:r>
              <a:rPr lang="en-GB" dirty="0"/>
              <a:t>) distribution</a:t>
            </a:r>
          </a:p>
        </p:txBody>
      </p:sp>
      <p:sp>
        <p:nvSpPr>
          <p:cNvPr id="9" name="Content Placeholder 9">
            <a:extLst>
              <a:ext uri="{FF2B5EF4-FFF2-40B4-BE49-F238E27FC236}">
                <a16:creationId xmlns:a16="http://schemas.microsoft.com/office/drawing/2014/main" id="{2FDB14AA-C4DE-2C6B-37F7-71D038DE27F6}"/>
              </a:ext>
            </a:extLst>
          </p:cNvPr>
          <p:cNvSpPr>
            <a:spLocks noGrp="1"/>
          </p:cNvSpPr>
          <p:nvPr>
            <p:ph idx="1"/>
          </p:nvPr>
        </p:nvSpPr>
        <p:spPr>
          <a:xfrm>
            <a:off x="838200" y="1825625"/>
            <a:ext cx="10515600" cy="4667250"/>
          </a:xfrm>
        </p:spPr>
        <p:txBody>
          <a:bodyPr>
            <a:noAutofit/>
          </a:bodyPr>
          <a:lstStyle/>
          <a:p>
            <a:pPr marL="0" indent="0">
              <a:buNone/>
            </a:pPr>
            <a:endParaRPr lang="en-US" i="1" dirty="0">
              <a:latin typeface="Calibri" panose="020F0502020204030204" pitchFamily="34" charset="0"/>
              <a:cs typeface="Calibri" panose="020F0502020204030204" pitchFamily="34" charset="0"/>
            </a:endParaRPr>
          </a:p>
        </p:txBody>
      </p:sp>
      <p:pic>
        <p:nvPicPr>
          <p:cNvPr id="4" name="图片 3">
            <a:extLst>
              <a:ext uri="{FF2B5EF4-FFF2-40B4-BE49-F238E27FC236}">
                <a16:creationId xmlns:a16="http://schemas.microsoft.com/office/drawing/2014/main" id="{EF4C04A5-43C3-B827-BCFF-538A7ABE97A8}"/>
              </a:ext>
            </a:extLst>
          </p:cNvPr>
          <p:cNvPicPr>
            <a:picLocks noChangeAspect="1"/>
          </p:cNvPicPr>
          <p:nvPr/>
        </p:nvPicPr>
        <p:blipFill>
          <a:blip r:embed="rId3"/>
          <a:stretch>
            <a:fillRect/>
          </a:stretch>
        </p:blipFill>
        <p:spPr>
          <a:xfrm>
            <a:off x="1440326" y="1690688"/>
            <a:ext cx="6096000" cy="4572000"/>
          </a:xfrm>
          <a:prstGeom prst="rect">
            <a:avLst/>
          </a:prstGeom>
        </p:spPr>
      </p:pic>
    </p:spTree>
    <p:extLst>
      <p:ext uri="{BB962C8B-B14F-4D97-AF65-F5344CB8AC3E}">
        <p14:creationId xmlns:p14="http://schemas.microsoft.com/office/powerpoint/2010/main" val="2528370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831385-BC65-49EA-9455-D36689FA084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D2FBF12-4EA3-AFB9-130A-D6283D1115B9}"/>
              </a:ext>
            </a:extLst>
          </p:cNvPr>
          <p:cNvSpPr txBox="1"/>
          <p:nvPr/>
        </p:nvSpPr>
        <p:spPr>
          <a:xfrm>
            <a:off x="5605946" y="3044279"/>
            <a:ext cx="5149140" cy="769441"/>
          </a:xfrm>
          <a:prstGeom prst="rect">
            <a:avLst/>
          </a:prstGeom>
          <a:noFill/>
        </p:spPr>
        <p:txBody>
          <a:bodyPr wrap="square" rtlCol="0">
            <a:spAutoFit/>
          </a:bodyPr>
          <a:lstStyle/>
          <a:p>
            <a:r>
              <a:rPr lang="en-US" sz="4400" dirty="0"/>
              <a:t>Analysis</a:t>
            </a:r>
          </a:p>
        </p:txBody>
      </p:sp>
    </p:spTree>
    <p:extLst>
      <p:ext uri="{BB962C8B-B14F-4D97-AF65-F5344CB8AC3E}">
        <p14:creationId xmlns:p14="http://schemas.microsoft.com/office/powerpoint/2010/main" val="3211579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027FF688B3C1943B4ECEC99E3BB43CC" ma:contentTypeVersion="6" ma:contentTypeDescription="Create a new document." ma:contentTypeScope="" ma:versionID="8f35fd4295288fc87acb777e64988d17">
  <xsd:schema xmlns:xsd="http://www.w3.org/2001/XMLSchema" xmlns:xs="http://www.w3.org/2001/XMLSchema" xmlns:p="http://schemas.microsoft.com/office/2006/metadata/properties" xmlns:ns2="a0e3e070-c456-4c4d-9806-ba71933c9b94" targetNamespace="http://schemas.microsoft.com/office/2006/metadata/properties" ma:root="true" ma:fieldsID="009c998687d10f23a23420e8a72ccd30" ns2:_="">
    <xsd:import namespace="a0e3e070-c456-4c4d-9806-ba71933c9b9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e3e070-c456-4c4d-9806-ba71933c9b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BE236E2-653B-4DD0-93F6-EEFE4C29E14C}">
  <ds:schemaRefs>
    <ds:schemaRef ds:uri="http://schemas.microsoft.com/sharepoint/v3/contenttype/forms"/>
  </ds:schemaRefs>
</ds:datastoreItem>
</file>

<file path=customXml/itemProps2.xml><?xml version="1.0" encoding="utf-8"?>
<ds:datastoreItem xmlns:ds="http://schemas.openxmlformats.org/officeDocument/2006/customXml" ds:itemID="{B641F331-CFBC-4741-A8A8-27A1AC52B870}">
  <ds:schemaRefs>
    <ds:schemaRef ds:uri="http://purl.org/dc/terms/"/>
    <ds:schemaRef ds:uri="http://www.w3.org/XML/1998/namespace"/>
    <ds:schemaRef ds:uri="http://schemas.microsoft.com/office/infopath/2007/PartnerControls"/>
    <ds:schemaRef ds:uri="http://schemas.openxmlformats.org/package/2006/metadata/core-properties"/>
    <ds:schemaRef ds:uri="http://schemas.microsoft.com/office/2006/documentManagement/types"/>
    <ds:schemaRef ds:uri="http://purl.org/dc/elements/1.1/"/>
    <ds:schemaRef ds:uri="a0e3e070-c456-4c4d-9806-ba71933c9b94"/>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7A55237F-7B08-4322-82A5-9544F45BA73F}">
  <ds:schemaRefs>
    <ds:schemaRef ds:uri="a0e3e070-c456-4c4d-9806-ba71933c9b9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26448</TotalTime>
  <Words>741</Words>
  <Application>Microsoft Office PowerPoint</Application>
  <PresentationFormat>宽屏</PresentationFormat>
  <Paragraphs>82</Paragraphs>
  <Slides>27</Slides>
  <Notes>9</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27</vt:i4>
      </vt:variant>
    </vt:vector>
  </HeadingPairs>
  <TitlesOfParts>
    <vt:vector size="31" baseType="lpstr">
      <vt:lpstr>Arial</vt:lpstr>
      <vt:lpstr>Calibri</vt:lpstr>
      <vt:lpstr>Calibri Light</vt:lpstr>
      <vt:lpstr>Office Theme</vt:lpstr>
      <vt:lpstr>Special Course in Software Engineering ‘24</vt:lpstr>
      <vt:lpstr>PowerPoint 演示文稿</vt:lpstr>
      <vt:lpstr>Group members and their contribution</vt:lpstr>
      <vt:lpstr>PowerPoint 演示文稿</vt:lpstr>
      <vt:lpstr>Dataset introduction</vt:lpstr>
      <vt:lpstr>(Age#1) distribution</vt:lpstr>
      <vt:lpstr>(Height#2) distribution</vt:lpstr>
      <vt:lpstr>(Weight#3) distribution</vt:lpstr>
      <vt:lpstr>PowerPoint 演示文稿</vt:lpstr>
      <vt:lpstr>Hypothesis #1</vt:lpstr>
      <vt:lpstr>Testing Hypothesis #1</vt:lpstr>
      <vt:lpstr>Testing Hypothesis #1</vt:lpstr>
      <vt:lpstr>Testing Hypothesis #1</vt:lpstr>
      <vt:lpstr>Hypothesis #2</vt:lpstr>
      <vt:lpstr>Testing Hypothesis #2</vt:lpstr>
      <vt:lpstr>Testing Hypothesis #2</vt:lpstr>
      <vt:lpstr>Testing Hypothesis #2</vt:lpstr>
      <vt:lpstr>Hypothesis #3</vt:lpstr>
      <vt:lpstr>Testing Hypothesis #3</vt:lpstr>
      <vt:lpstr>Testing Hypothesis #3</vt:lpstr>
      <vt:lpstr>Testing Hypothesis #3</vt:lpstr>
      <vt:lpstr>Regression#1</vt:lpstr>
      <vt:lpstr>Result-Regression#1</vt:lpstr>
      <vt:lpstr>Regression#2</vt:lpstr>
      <vt:lpstr>Result-Regression#2</vt:lpstr>
      <vt:lpstr>Sentiment Analysis-Gender</vt:lpstr>
      <vt:lpstr>End</vt:lpstr>
    </vt:vector>
  </TitlesOfParts>
  <Company>University of Oulu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Tanja Sauvola</dc:creator>
  <cp:lastModifiedBy>明宇 丁</cp:lastModifiedBy>
  <cp:revision>1840</cp:revision>
  <cp:lastPrinted>2024-07-13T10:20:04Z</cp:lastPrinted>
  <dcterms:created xsi:type="dcterms:W3CDTF">2018-09-18T06:33:14Z</dcterms:created>
  <dcterms:modified xsi:type="dcterms:W3CDTF">2024-10-20T11:57:36Z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0x010100B027FF688B3C1943B4ECEC99E3BB43CC</vt:lpwstr>
  </property>
</Properties>
</file>