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18288000" cy="10287000"/>
  <p:notesSz cx="6858000" cy="9144000"/>
  <p:embeddedFontLst>
    <p:embeddedFont>
      <p:font typeface="Alexandria Bold" charset="1" panose="00000000000000000000"/>
      <p:regular r:id="rId42"/>
    </p:embeddedFont>
    <p:embeddedFont>
      <p:font typeface="Garet" charset="1" panose="0000000000000000000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fonts/font42.fntdata" Type="http://schemas.openxmlformats.org/officeDocument/2006/relationships/font"/><Relationship Id="rId43" Target="fonts/font43.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 Id="rId8" Target="../media/image2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0.png" Type="http://schemas.openxmlformats.org/officeDocument/2006/relationships/image"/><Relationship Id="rId7" Target="../media/image3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3.png" Type="http://schemas.openxmlformats.org/officeDocument/2006/relationships/image"/><Relationship Id="rId7" Target="../media/image34.png" Type="http://schemas.openxmlformats.org/officeDocument/2006/relationships/image"/><Relationship Id="rId8" Target="../media/image3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https://chatgpt.com" TargetMode="External" Type="http://schemas.openxmlformats.org/officeDocument/2006/relationships/hyperlink"/><Relationship Id="rId5" Target="https://skolo.lv/pluginfile.php/80898599/mod_resource/content/0/Viendimensiju%20mas%C4%ABvi.pdf" TargetMode="External" Type="http://schemas.openxmlformats.org/officeDocument/2006/relationships/hyperlink"/><Relationship Id="rId6" Target="https://javarush.com/groups/posts/massivy-java" TargetMode="External" Type="http://schemas.openxmlformats.org/officeDocument/2006/relationships/hyperlink"/><Relationship Id="rId7" Target="https://practicum.yandex.ru/blog/massivy-v-java/" TargetMode="External" Type="http://schemas.openxmlformats.org/officeDocument/2006/relationships/hyperlink"/><Relationship Id="rId8" Target="https://www.geeksforgeeks.org/one-dimensional-array-in-java/" TargetMode="External" Type="http://schemas.openxmlformats.org/officeDocument/2006/relationships/hyperlink"/><Relationship Id="rId9" Target="../media/image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0.png" Type="http://schemas.openxmlformats.org/officeDocument/2006/relationships/image"/><Relationship Id="rId7" Target="../media/image4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2.png" Type="http://schemas.openxmlformats.org/officeDocument/2006/relationships/image"/><Relationship Id="rId7" Target="../media/image4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4.png" Type="http://schemas.openxmlformats.org/officeDocument/2006/relationships/image"/><Relationship Id="rId7" Target="../media/image45.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6.png" Type="http://schemas.openxmlformats.org/officeDocument/2006/relationships/image"/><Relationship Id="rId7" Target="../media/image47.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48.png" Type="http://schemas.openxmlformats.org/officeDocument/2006/relationships/image"/><Relationship Id="rId7" Target="../media/image49.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0.png" Type="http://schemas.openxmlformats.org/officeDocument/2006/relationships/image"/><Relationship Id="rId7" Target="../media/image5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2.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2.png" Type="http://schemas.openxmlformats.org/officeDocument/2006/relationships/image"/><Relationship Id="rId7" Target="../media/image53.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4.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5.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3890343" y="5516388"/>
            <a:ext cx="4840370" cy="6758253"/>
          </a:xfrm>
          <a:custGeom>
            <a:avLst/>
            <a:gdLst/>
            <a:ahLst/>
            <a:cxnLst/>
            <a:rect r="r" b="b" t="t" l="l"/>
            <a:pathLst>
              <a:path h="6758253" w="4840370">
                <a:moveTo>
                  <a:pt x="4840371" y="6758253"/>
                </a:moveTo>
                <a:lnTo>
                  <a:pt x="0" y="6758253"/>
                </a:lnTo>
                <a:lnTo>
                  <a:pt x="0" y="0"/>
                </a:lnTo>
                <a:lnTo>
                  <a:pt x="4840371" y="0"/>
                </a:lnTo>
                <a:lnTo>
                  <a:pt x="4840371" y="675825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212327">
            <a:off x="-1633813"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2020970"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176744">
            <a:off x="12281842" y="-3234705"/>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2348517" y="-3496396"/>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826035" y="2848629"/>
            <a:ext cx="12635931" cy="3142634"/>
          </a:xfrm>
          <a:prstGeom prst="rect">
            <a:avLst/>
          </a:prstGeom>
        </p:spPr>
        <p:txBody>
          <a:bodyPr anchor="t" rtlCol="false" tIns="0" lIns="0" bIns="0" rIns="0">
            <a:spAutoFit/>
          </a:bodyPr>
          <a:lstStyle/>
          <a:p>
            <a:pPr algn="ctr">
              <a:lnSpc>
                <a:spcPts val="8377"/>
              </a:lnSpc>
            </a:pPr>
            <a:r>
              <a:rPr lang="en-US" b="true" sz="5983">
                <a:solidFill>
                  <a:srgbClr val="3F3D3E"/>
                </a:solidFill>
                <a:latin typeface="Alexandria Bold"/>
                <a:ea typeface="Alexandria Bold"/>
                <a:cs typeface="Alexandria Bold"/>
                <a:sym typeface="Alexandria Bold"/>
              </a:rPr>
              <a:t>VIENDIMENSIJU MASĪVI PROGRAMMĒŠANAS VALODĀ JAVA</a:t>
            </a:r>
          </a:p>
        </p:txBody>
      </p:sp>
      <p:sp>
        <p:nvSpPr>
          <p:cNvPr name="TextBox 9" id="9"/>
          <p:cNvSpPr txBox="true"/>
          <p:nvPr/>
        </p:nvSpPr>
        <p:spPr>
          <a:xfrm rot="0">
            <a:off x="4062982" y="6145687"/>
            <a:ext cx="10162036" cy="772317"/>
          </a:xfrm>
          <a:prstGeom prst="rect">
            <a:avLst/>
          </a:prstGeom>
        </p:spPr>
        <p:txBody>
          <a:bodyPr anchor="t" rtlCol="false" tIns="0" lIns="0" bIns="0" rIns="0">
            <a:spAutoFit/>
          </a:bodyPr>
          <a:lstStyle/>
          <a:p>
            <a:pPr algn="ctr">
              <a:lnSpc>
                <a:spcPts val="6256"/>
              </a:lnSpc>
              <a:spcBef>
                <a:spcPct val="0"/>
              </a:spcBef>
            </a:pPr>
            <a:r>
              <a:rPr lang="en-US" sz="4468">
                <a:solidFill>
                  <a:srgbClr val="545454"/>
                </a:solidFill>
                <a:latin typeface="Garet"/>
                <a:ea typeface="Garet"/>
                <a:cs typeface="Garet"/>
                <a:sym typeface="Garet"/>
              </a:rPr>
              <a:t>Gļebs Čečotkins 2PT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05732" y="6347610"/>
            <a:ext cx="11876536"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Rezultātā programma izvadīs šādu rezultātu:</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6" id="6"/>
          <p:cNvSpPr/>
          <p:nvPr/>
        </p:nvSpPr>
        <p:spPr>
          <a:xfrm flipH="false" flipV="false" rot="0">
            <a:off x="5714355" y="4467065"/>
            <a:ext cx="6859290" cy="1785295"/>
          </a:xfrm>
          <a:custGeom>
            <a:avLst/>
            <a:gdLst/>
            <a:ahLst/>
            <a:cxnLst/>
            <a:rect r="r" b="b" t="t" l="l"/>
            <a:pathLst>
              <a:path h="1785295" w="6859290">
                <a:moveTo>
                  <a:pt x="0" y="0"/>
                </a:moveTo>
                <a:lnTo>
                  <a:pt x="6859290" y="0"/>
                </a:lnTo>
                <a:lnTo>
                  <a:pt x="6859290" y="1785295"/>
                </a:lnTo>
                <a:lnTo>
                  <a:pt x="0" y="1785295"/>
                </a:lnTo>
                <a:lnTo>
                  <a:pt x="0" y="0"/>
                </a:lnTo>
                <a:close/>
              </a:path>
            </a:pathLst>
          </a:custGeom>
          <a:blipFill>
            <a:blip r:embed="rId6"/>
            <a:stretch>
              <a:fillRect l="0" t="0" r="0" b="0"/>
            </a:stretch>
          </a:blipFill>
        </p:spPr>
      </p:sp>
      <p:sp>
        <p:nvSpPr>
          <p:cNvPr name="Freeform 7" id="7"/>
          <p:cNvSpPr/>
          <p:nvPr/>
        </p:nvSpPr>
        <p:spPr>
          <a:xfrm flipH="false" flipV="false" rot="0">
            <a:off x="8731975" y="6912281"/>
            <a:ext cx="824051" cy="2551900"/>
          </a:xfrm>
          <a:custGeom>
            <a:avLst/>
            <a:gdLst/>
            <a:ahLst/>
            <a:cxnLst/>
            <a:rect r="r" b="b" t="t" l="l"/>
            <a:pathLst>
              <a:path h="2551900" w="824051">
                <a:moveTo>
                  <a:pt x="0" y="0"/>
                </a:moveTo>
                <a:lnTo>
                  <a:pt x="824050" y="0"/>
                </a:lnTo>
                <a:lnTo>
                  <a:pt x="824050" y="2551899"/>
                </a:lnTo>
                <a:lnTo>
                  <a:pt x="0" y="2551899"/>
                </a:lnTo>
                <a:lnTo>
                  <a:pt x="0" y="0"/>
                </a:lnTo>
                <a:close/>
              </a:path>
            </a:pathLst>
          </a:custGeom>
          <a:blipFill>
            <a:blip r:embed="rId7"/>
            <a:stretch>
              <a:fillRect l="0" t="0" r="0" b="0"/>
            </a:stretch>
          </a:blipFill>
        </p:spPr>
      </p:sp>
      <p:sp>
        <p:nvSpPr>
          <p:cNvPr name="TextBox 8" id="8"/>
          <p:cNvSpPr txBox="true"/>
          <p:nvPr/>
        </p:nvSpPr>
        <p:spPr>
          <a:xfrm rot="0">
            <a:off x="3205732" y="3159444"/>
            <a:ext cx="11876536"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Masīva elementus var attēlot ekrānā , izmantojot, for-each ciklu.</a:t>
            </a:r>
          </a:p>
        </p:txBody>
      </p:sp>
      <p:sp>
        <p:nvSpPr>
          <p:cNvPr name="TextBox 9" id="9"/>
          <p:cNvSpPr txBox="true"/>
          <p:nvPr/>
        </p:nvSpPr>
        <p:spPr>
          <a:xfrm rot="0">
            <a:off x="4541415" y="1027372"/>
            <a:ext cx="9205169" cy="2041144"/>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ĪSĀKS VEIDS, KĀ IZDRUKĀT MASĪVU</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8394623" y="4056142"/>
            <a:ext cx="7186328" cy="3358559"/>
          </a:xfrm>
          <a:custGeom>
            <a:avLst/>
            <a:gdLst/>
            <a:ahLst/>
            <a:cxnLst/>
            <a:rect r="r" b="b" t="t" l="l"/>
            <a:pathLst>
              <a:path h="3358559" w="7186328">
                <a:moveTo>
                  <a:pt x="0" y="0"/>
                </a:moveTo>
                <a:lnTo>
                  <a:pt x="7186328" y="0"/>
                </a:lnTo>
                <a:lnTo>
                  <a:pt x="7186328" y="3358559"/>
                </a:lnTo>
                <a:lnTo>
                  <a:pt x="0" y="3358559"/>
                </a:lnTo>
                <a:lnTo>
                  <a:pt x="0" y="0"/>
                </a:lnTo>
                <a:close/>
              </a:path>
            </a:pathLst>
          </a:custGeom>
          <a:blipFill>
            <a:blip r:embed="rId6"/>
            <a:stretch>
              <a:fillRect l="0" t="0" r="0" b="0"/>
            </a:stretch>
          </a:blipFill>
        </p:spPr>
      </p:sp>
      <p:sp>
        <p:nvSpPr>
          <p:cNvPr name="Freeform 6" id="6"/>
          <p:cNvSpPr/>
          <p:nvPr/>
        </p:nvSpPr>
        <p:spPr>
          <a:xfrm flipH="false" flipV="false" rot="0">
            <a:off x="3105926" y="6311928"/>
            <a:ext cx="3327987" cy="3152252"/>
          </a:xfrm>
          <a:custGeom>
            <a:avLst/>
            <a:gdLst/>
            <a:ahLst/>
            <a:cxnLst/>
            <a:rect r="r" b="b" t="t" l="l"/>
            <a:pathLst>
              <a:path h="3152252" w="3327987">
                <a:moveTo>
                  <a:pt x="0" y="0"/>
                </a:moveTo>
                <a:lnTo>
                  <a:pt x="3327987" y="0"/>
                </a:lnTo>
                <a:lnTo>
                  <a:pt x="3327987" y="3152252"/>
                </a:lnTo>
                <a:lnTo>
                  <a:pt x="0" y="3152252"/>
                </a:lnTo>
                <a:lnTo>
                  <a:pt x="0" y="0"/>
                </a:lnTo>
                <a:close/>
              </a:path>
            </a:pathLst>
          </a:custGeom>
          <a:blipFill>
            <a:blip r:embed="rId7"/>
            <a:stretch>
              <a:fillRect l="0" t="0" r="0" b="0"/>
            </a:stretch>
          </a:blipFill>
        </p:spPr>
      </p:sp>
      <p:sp>
        <p:nvSpPr>
          <p:cNvPr name="TextBox 7" id="7"/>
          <p:cNvSpPr txBox="true"/>
          <p:nvPr/>
        </p:nvSpPr>
        <p:spPr>
          <a:xfrm rot="0">
            <a:off x="2376046" y="2059822"/>
            <a:ext cx="14369930" cy="230774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Ar Scanner klases palīdzību ir iespējams masīva elementus ievadīt lietotājam no konsoles. Šādā situācijā, deklarējot masīvu nepieciešams norādīt atslēgvārdu new un figūriekavās masīva elementu skaitu.</a:t>
            </a:r>
          </a:p>
        </p:txBody>
      </p:sp>
      <p:sp>
        <p:nvSpPr>
          <p:cNvPr name="TextBox 8" id="8"/>
          <p:cNvSpPr txBox="true"/>
          <p:nvPr/>
        </p:nvSpPr>
        <p:spPr>
          <a:xfrm rot="0">
            <a:off x="3406697" y="-49022"/>
            <a:ext cx="12308628" cy="2041144"/>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ELEMENTU IEVIETOŠANA MASĪVĀ AR SCANNER</a:t>
            </a:r>
          </a:p>
        </p:txBody>
      </p:sp>
      <p:sp>
        <p:nvSpPr>
          <p:cNvPr name="TextBox 9" id="9"/>
          <p:cNvSpPr txBox="true"/>
          <p:nvPr/>
        </p:nvSpPr>
        <p:spPr>
          <a:xfrm rot="0">
            <a:off x="2376046" y="4434243"/>
            <a:ext cx="4933852" cy="172672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Rezultātā programma izvadīs šādu rezultātu:</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6683601" y="4045735"/>
            <a:ext cx="6407135" cy="880706"/>
          </a:xfrm>
          <a:custGeom>
            <a:avLst/>
            <a:gdLst/>
            <a:ahLst/>
            <a:cxnLst/>
            <a:rect r="r" b="b" t="t" l="l"/>
            <a:pathLst>
              <a:path h="880706" w="6407135">
                <a:moveTo>
                  <a:pt x="0" y="0"/>
                </a:moveTo>
                <a:lnTo>
                  <a:pt x="6407135" y="0"/>
                </a:lnTo>
                <a:lnTo>
                  <a:pt x="6407135" y="880706"/>
                </a:lnTo>
                <a:lnTo>
                  <a:pt x="0" y="880706"/>
                </a:lnTo>
                <a:lnTo>
                  <a:pt x="0" y="0"/>
                </a:lnTo>
                <a:close/>
              </a:path>
            </a:pathLst>
          </a:custGeom>
          <a:blipFill>
            <a:blip r:embed="rId6"/>
            <a:stretch>
              <a:fillRect l="0" t="0" r="0" b="0"/>
            </a:stretch>
          </a:blipFill>
        </p:spPr>
      </p:sp>
      <p:sp>
        <p:nvSpPr>
          <p:cNvPr name="Freeform 6" id="6"/>
          <p:cNvSpPr/>
          <p:nvPr/>
        </p:nvSpPr>
        <p:spPr>
          <a:xfrm flipH="false" flipV="false" rot="0">
            <a:off x="3748536" y="5948312"/>
            <a:ext cx="12277264" cy="659903"/>
          </a:xfrm>
          <a:custGeom>
            <a:avLst/>
            <a:gdLst/>
            <a:ahLst/>
            <a:cxnLst/>
            <a:rect r="r" b="b" t="t" l="l"/>
            <a:pathLst>
              <a:path h="659903" w="12277264">
                <a:moveTo>
                  <a:pt x="0" y="0"/>
                </a:moveTo>
                <a:lnTo>
                  <a:pt x="12277264" y="0"/>
                </a:lnTo>
                <a:lnTo>
                  <a:pt x="12277264" y="659903"/>
                </a:lnTo>
                <a:lnTo>
                  <a:pt x="0" y="659903"/>
                </a:lnTo>
                <a:lnTo>
                  <a:pt x="0" y="0"/>
                </a:lnTo>
                <a:close/>
              </a:path>
            </a:pathLst>
          </a:custGeom>
          <a:blipFill>
            <a:blip r:embed="rId7"/>
            <a:stretch>
              <a:fillRect l="0" t="0" r="0" b="0"/>
            </a:stretch>
          </a:blipFill>
        </p:spPr>
      </p:sp>
      <p:sp>
        <p:nvSpPr>
          <p:cNvPr name="TextBox 7" id="7"/>
          <p:cNvSpPr txBox="true"/>
          <p:nvPr/>
        </p:nvSpPr>
        <p:spPr>
          <a:xfrm rot="0">
            <a:off x="3205732" y="2682980"/>
            <a:ext cx="11876536"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Java valodā masīviem ir fiksēts garums, un tas ir pieejams, izmantojot garuma īpašību.</a:t>
            </a:r>
          </a:p>
        </p:txBody>
      </p:sp>
      <p:sp>
        <p:nvSpPr>
          <p:cNvPr name="TextBox 8" id="8"/>
          <p:cNvSpPr txBox="true"/>
          <p:nvPr/>
        </p:nvSpPr>
        <p:spPr>
          <a:xfrm rot="0">
            <a:off x="3409427" y="400291"/>
            <a:ext cx="11672841" cy="2041144"/>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KĻŪDAS, STRĀDĀJOT AR MASĪVIEM</a:t>
            </a:r>
          </a:p>
        </p:txBody>
      </p:sp>
      <p:sp>
        <p:nvSpPr>
          <p:cNvPr name="TextBox 9" id="9"/>
          <p:cNvSpPr txBox="true"/>
          <p:nvPr/>
        </p:nvSpPr>
        <p:spPr>
          <a:xfrm rot="0">
            <a:off x="3205732" y="4170415"/>
            <a:ext cx="3231775"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Piemēram:</a:t>
            </a:r>
          </a:p>
        </p:txBody>
      </p:sp>
      <p:sp>
        <p:nvSpPr>
          <p:cNvPr name="TextBox 10" id="10"/>
          <p:cNvSpPr txBox="true"/>
          <p:nvPr/>
        </p:nvSpPr>
        <p:spPr>
          <a:xfrm rot="0">
            <a:off x="3205732" y="7250586"/>
            <a:ext cx="13644311"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Atkārtojot masīva apstrādi, vienmēr izmantojiet īpašību length, lai izvairītos no ArrayIndexOutOfBoundsException:</a:t>
            </a:r>
          </a:p>
        </p:txBody>
      </p:sp>
      <p:sp>
        <p:nvSpPr>
          <p:cNvPr name="TextBox 11" id="11"/>
          <p:cNvSpPr txBox="true"/>
          <p:nvPr/>
        </p:nvSpPr>
        <p:spPr>
          <a:xfrm rot="0">
            <a:off x="3205732" y="5164566"/>
            <a:ext cx="11010567"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Rezultātā programma izvadīs šādu rezultātu:</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3627990" y="6112998"/>
            <a:ext cx="3145302" cy="3145302"/>
          </a:xfrm>
          <a:custGeom>
            <a:avLst/>
            <a:gdLst/>
            <a:ahLst/>
            <a:cxnLst/>
            <a:rect r="r" b="b" t="t" l="l"/>
            <a:pathLst>
              <a:path h="3145302" w="3145302">
                <a:moveTo>
                  <a:pt x="0" y="0"/>
                </a:moveTo>
                <a:lnTo>
                  <a:pt x="3145301" y="0"/>
                </a:lnTo>
                <a:lnTo>
                  <a:pt x="3145301" y="3145302"/>
                </a:lnTo>
                <a:lnTo>
                  <a:pt x="0" y="3145302"/>
                </a:lnTo>
                <a:lnTo>
                  <a:pt x="0" y="0"/>
                </a:lnTo>
                <a:close/>
              </a:path>
            </a:pathLst>
          </a:custGeom>
          <a:blipFill>
            <a:blip r:embed="rId6"/>
            <a:stretch>
              <a:fillRect l="0" t="0" r="0" b="0"/>
            </a:stretch>
          </a:blipFill>
        </p:spPr>
      </p:sp>
      <p:sp>
        <p:nvSpPr>
          <p:cNvPr name="Freeform 6" id="6"/>
          <p:cNvSpPr/>
          <p:nvPr/>
        </p:nvSpPr>
        <p:spPr>
          <a:xfrm flipH="false" flipV="false" rot="0">
            <a:off x="7872091" y="6685901"/>
            <a:ext cx="2543817" cy="2384829"/>
          </a:xfrm>
          <a:custGeom>
            <a:avLst/>
            <a:gdLst/>
            <a:ahLst/>
            <a:cxnLst/>
            <a:rect r="r" b="b" t="t" l="l"/>
            <a:pathLst>
              <a:path h="2384829" w="2543817">
                <a:moveTo>
                  <a:pt x="0" y="0"/>
                </a:moveTo>
                <a:lnTo>
                  <a:pt x="2543818" y="0"/>
                </a:lnTo>
                <a:lnTo>
                  <a:pt x="2543818" y="2384829"/>
                </a:lnTo>
                <a:lnTo>
                  <a:pt x="0" y="2384829"/>
                </a:lnTo>
                <a:lnTo>
                  <a:pt x="0" y="0"/>
                </a:lnTo>
                <a:close/>
              </a:path>
            </a:pathLst>
          </a:custGeom>
          <a:blipFill>
            <a:blip r:embed="rId7"/>
            <a:stretch>
              <a:fillRect l="0" t="0" r="0" b="0"/>
            </a:stretch>
          </a:blipFill>
        </p:spPr>
      </p:sp>
      <p:sp>
        <p:nvSpPr>
          <p:cNvPr name="Freeform 7" id="7"/>
          <p:cNvSpPr/>
          <p:nvPr/>
        </p:nvSpPr>
        <p:spPr>
          <a:xfrm flipH="false" flipV="false" rot="0">
            <a:off x="11176870" y="6792513"/>
            <a:ext cx="3866581" cy="1732888"/>
          </a:xfrm>
          <a:custGeom>
            <a:avLst/>
            <a:gdLst/>
            <a:ahLst/>
            <a:cxnLst/>
            <a:rect r="r" b="b" t="t" l="l"/>
            <a:pathLst>
              <a:path h="1732888" w="3866581">
                <a:moveTo>
                  <a:pt x="0" y="0"/>
                </a:moveTo>
                <a:lnTo>
                  <a:pt x="3866581" y="0"/>
                </a:lnTo>
                <a:lnTo>
                  <a:pt x="3866581" y="1732888"/>
                </a:lnTo>
                <a:lnTo>
                  <a:pt x="0" y="1732888"/>
                </a:lnTo>
                <a:lnTo>
                  <a:pt x="0" y="0"/>
                </a:lnTo>
                <a:close/>
              </a:path>
            </a:pathLst>
          </a:custGeom>
          <a:blipFill>
            <a:blip r:embed="rId8"/>
            <a:stretch>
              <a:fillRect l="0" t="0" r="0" b="0"/>
            </a:stretch>
          </a:blipFill>
        </p:spPr>
      </p:sp>
      <p:sp>
        <p:nvSpPr>
          <p:cNvPr name="TextBox 8" id="8"/>
          <p:cNvSpPr txBox="true"/>
          <p:nvPr/>
        </p:nvSpPr>
        <p:spPr>
          <a:xfrm rot="0">
            <a:off x="3908866" y="3989467"/>
            <a:ext cx="11037162" cy="230774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Programmēšanas valoda: Java</a:t>
            </a:r>
          </a:p>
          <a:p>
            <a:pPr algn="l" marL="705747" indent="-352873" lvl="1">
              <a:lnSpc>
                <a:spcPts val="4576"/>
              </a:lnSpc>
              <a:buFont typeface="Arial"/>
              <a:buChar char="•"/>
            </a:pPr>
            <a:r>
              <a:rPr lang="en-US" sz="3268">
                <a:solidFill>
                  <a:srgbClr val="545454"/>
                </a:solidFill>
                <a:latin typeface="Garet"/>
                <a:ea typeface="Garet"/>
                <a:cs typeface="Garet"/>
                <a:sym typeface="Garet"/>
              </a:rPr>
              <a:t>Izstrādes vide (IDE): Eclipse</a:t>
            </a:r>
          </a:p>
          <a:p>
            <a:pPr algn="l" marL="705747" indent="-352873" lvl="1">
              <a:lnSpc>
                <a:spcPts val="4576"/>
              </a:lnSpc>
              <a:buFont typeface="Arial"/>
              <a:buChar char="•"/>
            </a:pPr>
            <a:r>
              <a:rPr lang="en-US" sz="3268">
                <a:solidFill>
                  <a:srgbClr val="545454"/>
                </a:solidFill>
                <a:latin typeface="Garet"/>
                <a:ea typeface="Garet"/>
                <a:cs typeface="Garet"/>
                <a:sym typeface="Garet"/>
              </a:rPr>
              <a:t>GUI bibliotēka: javax.swing.JOptionPane dialoglodziņu izveidei.</a:t>
            </a:r>
          </a:p>
        </p:txBody>
      </p:sp>
      <p:sp>
        <p:nvSpPr>
          <p:cNvPr name="TextBox 9" id="9"/>
          <p:cNvSpPr txBox="true"/>
          <p:nvPr/>
        </p:nvSpPr>
        <p:spPr>
          <a:xfrm rot="0">
            <a:off x="4541415" y="1521657"/>
            <a:ext cx="9205169" cy="2041144"/>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PROJEKTA IZSTRĀDES LĪDZEKĻI</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804929" y="4251623"/>
            <a:ext cx="8678142" cy="28887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Masīvu deklarēšana un inicializēšana</a:t>
            </a:r>
          </a:p>
          <a:p>
            <a:pPr algn="l" marL="705747" indent="-352873" lvl="1">
              <a:lnSpc>
                <a:spcPts val="4576"/>
              </a:lnSpc>
              <a:buFont typeface="Arial"/>
              <a:buChar char="•"/>
            </a:pPr>
            <a:r>
              <a:rPr lang="en-US" sz="3268">
                <a:solidFill>
                  <a:srgbClr val="545454"/>
                </a:solidFill>
                <a:latin typeface="Garet"/>
                <a:ea typeface="Garet"/>
                <a:cs typeface="Garet"/>
                <a:sym typeface="Garet"/>
              </a:rPr>
              <a:t>Datu piekļuve masīvā</a:t>
            </a:r>
          </a:p>
          <a:p>
            <a:pPr algn="l" marL="705747" indent="-352873" lvl="1">
              <a:lnSpc>
                <a:spcPts val="4576"/>
              </a:lnSpc>
              <a:buFont typeface="Arial"/>
              <a:buChar char="•"/>
            </a:pPr>
            <a:r>
              <a:rPr lang="en-US" sz="3268">
                <a:solidFill>
                  <a:srgbClr val="545454"/>
                </a:solidFill>
                <a:latin typeface="Garet"/>
                <a:ea typeface="Garet"/>
                <a:cs typeface="Garet"/>
                <a:sym typeface="Garet"/>
              </a:rPr>
              <a:t>Masīvu izmērs un indeksi</a:t>
            </a:r>
          </a:p>
          <a:p>
            <a:pPr algn="l" marL="705747" indent="-352873" lvl="1">
              <a:lnSpc>
                <a:spcPts val="4576"/>
              </a:lnSpc>
              <a:buFont typeface="Arial"/>
              <a:buChar char="•"/>
            </a:pPr>
            <a:r>
              <a:rPr lang="en-US" sz="3268">
                <a:solidFill>
                  <a:srgbClr val="545454"/>
                </a:solidFill>
                <a:latin typeface="Garet"/>
                <a:ea typeface="Garet"/>
                <a:cs typeface="Garet"/>
                <a:sym typeface="Garet"/>
              </a:rPr>
              <a:t>Cikli darbam ar masīviem</a:t>
            </a:r>
          </a:p>
          <a:p>
            <a:pPr algn="l" marL="705747" indent="-352873" lvl="1">
              <a:lnSpc>
                <a:spcPts val="4576"/>
              </a:lnSpc>
              <a:buFont typeface="Arial"/>
              <a:buChar char="•"/>
            </a:pPr>
            <a:r>
              <a:rPr lang="en-US" sz="3268">
                <a:solidFill>
                  <a:srgbClr val="545454"/>
                </a:solidFill>
                <a:latin typeface="Garet"/>
                <a:ea typeface="Garet"/>
                <a:cs typeface="Garet"/>
                <a:sym typeface="Garet"/>
              </a:rPr>
              <a:t>Tipiskās kļūdas un to novēršana</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4541415" y="1521657"/>
            <a:ext cx="9205169"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PAR PROGRAMMU</a:t>
            </a:r>
          </a:p>
        </p:txBody>
      </p:sp>
      <p:sp>
        <p:nvSpPr>
          <p:cNvPr name="TextBox 7" id="7"/>
          <p:cNvSpPr txBox="true"/>
          <p:nvPr/>
        </p:nvSpPr>
        <p:spPr>
          <a:xfrm rot="0">
            <a:off x="2339166" y="2627016"/>
            <a:ext cx="13609668" cy="1268348"/>
          </a:xfrm>
          <a:prstGeom prst="rect">
            <a:avLst/>
          </a:prstGeom>
        </p:spPr>
        <p:txBody>
          <a:bodyPr anchor="t" rtlCol="false" tIns="0" lIns="0" bIns="0" rIns="0">
            <a:spAutoFit/>
          </a:bodyPr>
          <a:lstStyle/>
          <a:p>
            <a:pPr algn="ctr">
              <a:lnSpc>
                <a:spcPts val="5166"/>
              </a:lnSpc>
            </a:pPr>
            <a:r>
              <a:rPr lang="en-US" b="true" sz="3690">
                <a:solidFill>
                  <a:srgbClr val="3F3D3E"/>
                </a:solidFill>
                <a:latin typeface="Alexandria Bold"/>
                <a:ea typeface="Alexandria Bold"/>
                <a:cs typeface="Alexandria Bold"/>
                <a:sym typeface="Alexandria Bold"/>
              </a:rPr>
              <a:t>TESTĀ IEKĻAUTI 10 JAUTĀJUMI, KAS PĀRBAUDA TAVAS ZINĀŠANAS ŠĀDĀS JOMĀS: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2601273" y="4930761"/>
            <a:ext cx="4310778" cy="3553126"/>
          </a:xfrm>
          <a:custGeom>
            <a:avLst/>
            <a:gdLst/>
            <a:ahLst/>
            <a:cxnLst/>
            <a:rect r="r" b="b" t="t" l="l"/>
            <a:pathLst>
              <a:path h="3553126" w="4310778">
                <a:moveTo>
                  <a:pt x="0" y="0"/>
                </a:moveTo>
                <a:lnTo>
                  <a:pt x="4310778" y="0"/>
                </a:lnTo>
                <a:lnTo>
                  <a:pt x="4310778" y="3553126"/>
                </a:lnTo>
                <a:lnTo>
                  <a:pt x="0" y="3553126"/>
                </a:lnTo>
                <a:lnTo>
                  <a:pt x="0" y="0"/>
                </a:lnTo>
                <a:close/>
              </a:path>
            </a:pathLst>
          </a:custGeom>
          <a:blipFill>
            <a:blip r:embed="rId6"/>
            <a:stretch>
              <a:fillRect l="0" t="0" r="0" b="0"/>
            </a:stretch>
          </a:blipFill>
        </p:spPr>
      </p:sp>
      <p:sp>
        <p:nvSpPr>
          <p:cNvPr name="Freeform 6" id="6"/>
          <p:cNvSpPr/>
          <p:nvPr/>
        </p:nvSpPr>
        <p:spPr>
          <a:xfrm flipH="false" flipV="false" rot="0">
            <a:off x="11118004" y="5143500"/>
            <a:ext cx="5257161" cy="3146331"/>
          </a:xfrm>
          <a:custGeom>
            <a:avLst/>
            <a:gdLst/>
            <a:ahLst/>
            <a:cxnLst/>
            <a:rect r="r" b="b" t="t" l="l"/>
            <a:pathLst>
              <a:path h="3146331" w="5257161">
                <a:moveTo>
                  <a:pt x="0" y="0"/>
                </a:moveTo>
                <a:lnTo>
                  <a:pt x="5257161" y="0"/>
                </a:lnTo>
                <a:lnTo>
                  <a:pt x="5257161" y="3146331"/>
                </a:lnTo>
                <a:lnTo>
                  <a:pt x="0" y="3146331"/>
                </a:lnTo>
                <a:lnTo>
                  <a:pt x="0" y="0"/>
                </a:lnTo>
                <a:close/>
              </a:path>
            </a:pathLst>
          </a:custGeom>
          <a:blipFill>
            <a:blip r:embed="rId7"/>
            <a:stretch>
              <a:fillRect l="0" t="0" r="0" b="0"/>
            </a:stretch>
          </a:blipFill>
        </p:spPr>
      </p:sp>
      <p:sp>
        <p:nvSpPr>
          <p:cNvPr name="TextBox 7" id="7"/>
          <p:cNvSpPr txBox="true"/>
          <p:nvPr/>
        </p:nvSpPr>
        <p:spPr>
          <a:xfrm rot="0">
            <a:off x="2104737" y="3518365"/>
            <a:ext cx="5303849"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Katram jautājumam ir 4 atbilžu varianti.</a:t>
            </a:r>
          </a:p>
        </p:txBody>
      </p:sp>
      <p:sp>
        <p:nvSpPr>
          <p:cNvPr name="TextBox 8" id="8"/>
          <p:cNvSpPr txBox="true"/>
          <p:nvPr/>
        </p:nvSpPr>
        <p:spPr>
          <a:xfrm rot="0">
            <a:off x="4541415" y="1521657"/>
            <a:ext cx="9205169"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PAR PROGRAMMU</a:t>
            </a:r>
          </a:p>
        </p:txBody>
      </p:sp>
      <p:sp>
        <p:nvSpPr>
          <p:cNvPr name="TextBox 9" id="9"/>
          <p:cNvSpPr txBox="true"/>
          <p:nvPr/>
        </p:nvSpPr>
        <p:spPr>
          <a:xfrm rot="0">
            <a:off x="6803387" y="2701669"/>
            <a:ext cx="4681227" cy="620648"/>
          </a:xfrm>
          <a:prstGeom prst="rect">
            <a:avLst/>
          </a:prstGeom>
        </p:spPr>
        <p:txBody>
          <a:bodyPr anchor="t" rtlCol="false" tIns="0" lIns="0" bIns="0" rIns="0">
            <a:spAutoFit/>
          </a:bodyPr>
          <a:lstStyle/>
          <a:p>
            <a:pPr algn="ctr">
              <a:lnSpc>
                <a:spcPts val="5166"/>
              </a:lnSpc>
            </a:pPr>
            <a:r>
              <a:rPr lang="en-US" b="true" sz="3690">
                <a:solidFill>
                  <a:srgbClr val="3F3D3E"/>
                </a:solidFill>
                <a:latin typeface="Alexandria Bold"/>
                <a:ea typeface="Alexandria Bold"/>
                <a:cs typeface="Alexandria Bold"/>
                <a:sym typeface="Alexandria Bold"/>
              </a:rPr>
              <a:t>TESTA NOTEIKUMI</a:t>
            </a:r>
          </a:p>
        </p:txBody>
      </p:sp>
      <p:sp>
        <p:nvSpPr>
          <p:cNvPr name="TextBox 10" id="10"/>
          <p:cNvSpPr txBox="true"/>
          <p:nvPr/>
        </p:nvSpPr>
        <p:spPr>
          <a:xfrm rot="0">
            <a:off x="10588358" y="3518365"/>
            <a:ext cx="5109752"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Atbildes jāievada kā numuru.</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11736355" y="6233427"/>
            <a:ext cx="4020459" cy="2409206"/>
          </a:xfrm>
          <a:custGeom>
            <a:avLst/>
            <a:gdLst/>
            <a:ahLst/>
            <a:cxnLst/>
            <a:rect r="r" b="b" t="t" l="l"/>
            <a:pathLst>
              <a:path h="2409206" w="4020459">
                <a:moveTo>
                  <a:pt x="0" y="0"/>
                </a:moveTo>
                <a:lnTo>
                  <a:pt x="4020459" y="0"/>
                </a:lnTo>
                <a:lnTo>
                  <a:pt x="4020459" y="2409206"/>
                </a:lnTo>
                <a:lnTo>
                  <a:pt x="0" y="2409206"/>
                </a:lnTo>
                <a:lnTo>
                  <a:pt x="0" y="0"/>
                </a:lnTo>
                <a:close/>
              </a:path>
            </a:pathLst>
          </a:custGeom>
          <a:blipFill>
            <a:blip r:embed="rId6"/>
            <a:stretch>
              <a:fillRect l="0" t="0" r="0" b="0"/>
            </a:stretch>
          </a:blipFill>
        </p:spPr>
      </p:sp>
      <p:sp>
        <p:nvSpPr>
          <p:cNvPr name="TextBox 6" id="6"/>
          <p:cNvSpPr txBox="true"/>
          <p:nvPr/>
        </p:nvSpPr>
        <p:spPr>
          <a:xfrm rot="0">
            <a:off x="2776610" y="3712461"/>
            <a:ext cx="5303849" cy="172672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Katrai jautājumam atbilde jāsniedz tikai vienu reizi.</a:t>
            </a:r>
          </a:p>
        </p:txBody>
      </p:sp>
      <p:sp>
        <p:nvSpPr>
          <p:cNvPr name="TextBox 7" id="7"/>
          <p:cNvSpPr txBox="true"/>
          <p:nvPr/>
        </p:nvSpPr>
        <p:spPr>
          <a:xfrm rot="0">
            <a:off x="4541415" y="1521657"/>
            <a:ext cx="9205169"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PAR PROGRAMMU</a:t>
            </a:r>
          </a:p>
        </p:txBody>
      </p:sp>
      <p:sp>
        <p:nvSpPr>
          <p:cNvPr name="TextBox 8" id="8"/>
          <p:cNvSpPr txBox="true"/>
          <p:nvPr/>
        </p:nvSpPr>
        <p:spPr>
          <a:xfrm rot="0">
            <a:off x="6803387" y="2701669"/>
            <a:ext cx="4681227" cy="620648"/>
          </a:xfrm>
          <a:prstGeom prst="rect">
            <a:avLst/>
          </a:prstGeom>
        </p:spPr>
        <p:txBody>
          <a:bodyPr anchor="t" rtlCol="false" tIns="0" lIns="0" bIns="0" rIns="0">
            <a:spAutoFit/>
          </a:bodyPr>
          <a:lstStyle/>
          <a:p>
            <a:pPr algn="ctr">
              <a:lnSpc>
                <a:spcPts val="5166"/>
              </a:lnSpc>
            </a:pPr>
            <a:r>
              <a:rPr lang="en-US" b="true" sz="3690">
                <a:solidFill>
                  <a:srgbClr val="3F3D3E"/>
                </a:solidFill>
                <a:latin typeface="Alexandria Bold"/>
                <a:ea typeface="Alexandria Bold"/>
                <a:cs typeface="Alexandria Bold"/>
                <a:sym typeface="Alexandria Bold"/>
              </a:rPr>
              <a:t>TESTA NOTEIKUMI</a:t>
            </a:r>
          </a:p>
        </p:txBody>
      </p:sp>
      <p:sp>
        <p:nvSpPr>
          <p:cNvPr name="TextBox 9" id="9"/>
          <p:cNvSpPr txBox="true"/>
          <p:nvPr/>
        </p:nvSpPr>
        <p:spPr>
          <a:xfrm rot="0">
            <a:off x="10230026" y="3503291"/>
            <a:ext cx="6289262" cy="230774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Tūlītējs vērtējums netiek rādīts — rezultāts būs pieejams pēc visa testa aizpildīšanas.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4278908" y="5159841"/>
            <a:ext cx="3097628" cy="738665"/>
          </a:xfrm>
          <a:custGeom>
            <a:avLst/>
            <a:gdLst/>
            <a:ahLst/>
            <a:cxnLst/>
            <a:rect r="r" b="b" t="t" l="l"/>
            <a:pathLst>
              <a:path h="738665" w="3097628">
                <a:moveTo>
                  <a:pt x="0" y="0"/>
                </a:moveTo>
                <a:lnTo>
                  <a:pt x="3097627" y="0"/>
                </a:lnTo>
                <a:lnTo>
                  <a:pt x="3097627" y="738665"/>
                </a:lnTo>
                <a:lnTo>
                  <a:pt x="0" y="738665"/>
                </a:lnTo>
                <a:lnTo>
                  <a:pt x="0" y="0"/>
                </a:lnTo>
                <a:close/>
              </a:path>
            </a:pathLst>
          </a:custGeom>
          <a:blipFill>
            <a:blip r:embed="rId6"/>
            <a:stretch>
              <a:fillRect l="0" t="0" r="0" b="0"/>
            </a:stretch>
          </a:blipFill>
        </p:spPr>
      </p:sp>
      <p:sp>
        <p:nvSpPr>
          <p:cNvPr name="Freeform 6" id="6"/>
          <p:cNvSpPr/>
          <p:nvPr/>
        </p:nvSpPr>
        <p:spPr>
          <a:xfrm flipH="false" flipV="false" rot="0">
            <a:off x="4425205" y="7218291"/>
            <a:ext cx="2805033" cy="596346"/>
          </a:xfrm>
          <a:custGeom>
            <a:avLst/>
            <a:gdLst/>
            <a:ahLst/>
            <a:cxnLst/>
            <a:rect r="r" b="b" t="t" l="l"/>
            <a:pathLst>
              <a:path h="596346" w="2805033">
                <a:moveTo>
                  <a:pt x="0" y="0"/>
                </a:moveTo>
                <a:lnTo>
                  <a:pt x="2805033" y="0"/>
                </a:lnTo>
                <a:lnTo>
                  <a:pt x="2805033" y="596345"/>
                </a:lnTo>
                <a:lnTo>
                  <a:pt x="0" y="596345"/>
                </a:lnTo>
                <a:lnTo>
                  <a:pt x="0" y="0"/>
                </a:lnTo>
                <a:close/>
              </a:path>
            </a:pathLst>
          </a:custGeom>
          <a:blipFill>
            <a:blip r:embed="rId7"/>
            <a:stretch>
              <a:fillRect l="0" t="0" r="0" b="0"/>
            </a:stretch>
          </a:blipFill>
        </p:spPr>
      </p:sp>
      <p:sp>
        <p:nvSpPr>
          <p:cNvPr name="Freeform 7" id="7"/>
          <p:cNvSpPr/>
          <p:nvPr/>
        </p:nvSpPr>
        <p:spPr>
          <a:xfrm flipH="false" flipV="false" rot="0">
            <a:off x="11596876" y="5637809"/>
            <a:ext cx="5662424" cy="3757309"/>
          </a:xfrm>
          <a:custGeom>
            <a:avLst/>
            <a:gdLst/>
            <a:ahLst/>
            <a:cxnLst/>
            <a:rect r="r" b="b" t="t" l="l"/>
            <a:pathLst>
              <a:path h="3757309" w="5662424">
                <a:moveTo>
                  <a:pt x="0" y="0"/>
                </a:moveTo>
                <a:lnTo>
                  <a:pt x="5662424" y="0"/>
                </a:lnTo>
                <a:lnTo>
                  <a:pt x="5662424" y="3757309"/>
                </a:lnTo>
                <a:lnTo>
                  <a:pt x="0" y="3757309"/>
                </a:lnTo>
                <a:lnTo>
                  <a:pt x="0" y="0"/>
                </a:lnTo>
                <a:close/>
              </a:path>
            </a:pathLst>
          </a:custGeom>
          <a:blipFill>
            <a:blip r:embed="rId8"/>
            <a:stretch>
              <a:fillRect l="0" t="0" r="0" b="0"/>
            </a:stretch>
          </a:blipFill>
        </p:spPr>
      </p:sp>
      <p:sp>
        <p:nvSpPr>
          <p:cNvPr name="TextBox 8" id="8"/>
          <p:cNvSpPr txBox="true"/>
          <p:nvPr/>
        </p:nvSpPr>
        <p:spPr>
          <a:xfrm rot="0">
            <a:off x="3175797" y="4414195"/>
            <a:ext cx="5303849"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Pareizo atbilžu skaits</a:t>
            </a:r>
          </a:p>
        </p:txBody>
      </p:sp>
      <p:sp>
        <p:nvSpPr>
          <p:cNvPr name="TextBox 9" id="9"/>
          <p:cNvSpPr txBox="true"/>
          <p:nvPr/>
        </p:nvSpPr>
        <p:spPr>
          <a:xfrm rot="0">
            <a:off x="4541415" y="1521657"/>
            <a:ext cx="9205169"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PAR PROGRAMMU</a:t>
            </a:r>
          </a:p>
        </p:txBody>
      </p:sp>
      <p:sp>
        <p:nvSpPr>
          <p:cNvPr name="TextBox 10" id="10"/>
          <p:cNvSpPr txBox="true"/>
          <p:nvPr/>
        </p:nvSpPr>
        <p:spPr>
          <a:xfrm rot="0">
            <a:off x="3690377" y="2641947"/>
            <a:ext cx="10907247" cy="1268348"/>
          </a:xfrm>
          <a:prstGeom prst="rect">
            <a:avLst/>
          </a:prstGeom>
        </p:spPr>
        <p:txBody>
          <a:bodyPr anchor="t" rtlCol="false" tIns="0" lIns="0" bIns="0" rIns="0">
            <a:spAutoFit/>
          </a:bodyPr>
          <a:lstStyle/>
          <a:p>
            <a:pPr algn="ctr">
              <a:lnSpc>
                <a:spcPts val="5166"/>
              </a:lnSpc>
            </a:pPr>
            <a:r>
              <a:rPr lang="en-US" b="true" sz="3690">
                <a:solidFill>
                  <a:srgbClr val="3F3D3E"/>
                </a:solidFill>
                <a:latin typeface="Alexandria Bold"/>
                <a:ea typeface="Alexandria Bold"/>
                <a:cs typeface="Alexandria Bold"/>
                <a:sym typeface="Alexandria Bold"/>
              </a:rPr>
              <a:t>REZULTATS</a:t>
            </a:r>
          </a:p>
          <a:p>
            <a:pPr algn="ctr">
              <a:lnSpc>
                <a:spcPts val="5166"/>
              </a:lnSpc>
            </a:pPr>
            <a:r>
              <a:rPr lang="en-US" b="true" sz="3690">
                <a:solidFill>
                  <a:srgbClr val="3F3D3E"/>
                </a:solidFill>
                <a:latin typeface="Alexandria Bold"/>
                <a:ea typeface="Alexandria Bold"/>
                <a:cs typeface="Alexandria Bold"/>
                <a:sym typeface="Alexandria Bold"/>
              </a:rPr>
              <a:t>PĒC TESTA PABEIGŠANAS TIKS ATTĒLOTS:</a:t>
            </a:r>
          </a:p>
        </p:txBody>
      </p:sp>
      <p:sp>
        <p:nvSpPr>
          <p:cNvPr name="TextBox 11" id="11"/>
          <p:cNvSpPr txBox="true"/>
          <p:nvPr/>
        </p:nvSpPr>
        <p:spPr>
          <a:xfrm rot="0">
            <a:off x="10349470" y="4251972"/>
            <a:ext cx="7938530"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Nepareizi atbildēto jautājumu saraksts ar pareizajām atbildēm</a:t>
            </a:r>
          </a:p>
        </p:txBody>
      </p:sp>
      <p:sp>
        <p:nvSpPr>
          <p:cNvPr name="TextBox 12" id="12"/>
          <p:cNvSpPr txBox="true"/>
          <p:nvPr/>
        </p:nvSpPr>
        <p:spPr>
          <a:xfrm rot="0">
            <a:off x="3175797" y="6244045"/>
            <a:ext cx="5968203"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Pareizo atbilžu procents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6986741" y="2641373"/>
            <a:ext cx="11301259" cy="5989667"/>
          </a:xfrm>
          <a:custGeom>
            <a:avLst/>
            <a:gdLst/>
            <a:ahLst/>
            <a:cxnLst/>
            <a:rect r="r" b="b" t="t" l="l"/>
            <a:pathLst>
              <a:path h="5989667" w="11301259">
                <a:moveTo>
                  <a:pt x="0" y="0"/>
                </a:moveTo>
                <a:lnTo>
                  <a:pt x="11301259" y="0"/>
                </a:lnTo>
                <a:lnTo>
                  <a:pt x="11301259" y="5989667"/>
                </a:lnTo>
                <a:lnTo>
                  <a:pt x="0" y="5989667"/>
                </a:lnTo>
                <a:lnTo>
                  <a:pt x="0" y="0"/>
                </a:lnTo>
                <a:close/>
              </a:path>
            </a:pathLst>
          </a:custGeom>
          <a:blipFill>
            <a:blip r:embed="rId6"/>
            <a:stretch>
              <a:fillRect l="0" t="0" r="0" b="0"/>
            </a:stretch>
          </a:blipFill>
        </p:spPr>
      </p:sp>
      <p:sp>
        <p:nvSpPr>
          <p:cNvPr name="TextBox 6" id="6"/>
          <p:cNvSpPr txBox="true"/>
          <p:nvPr/>
        </p:nvSpPr>
        <p:spPr>
          <a:xfrm rot="0">
            <a:off x="4541415" y="1521657"/>
            <a:ext cx="9205169"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PAR KODU</a:t>
            </a:r>
          </a:p>
        </p:txBody>
      </p:sp>
      <p:sp>
        <p:nvSpPr>
          <p:cNvPr name="TextBox 7" id="7"/>
          <p:cNvSpPr txBox="true"/>
          <p:nvPr/>
        </p:nvSpPr>
        <p:spPr>
          <a:xfrm rot="0">
            <a:off x="555060" y="3375265"/>
            <a:ext cx="6146870" cy="34697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Šajā koda fragmentā ir masīvi ar jautājumiem, atbilžu iespējām, pareizajām atbildēm, jautājumu secību un darbību kopām.</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7748564" y="3109049"/>
            <a:ext cx="10366628" cy="4068901"/>
          </a:xfrm>
          <a:custGeom>
            <a:avLst/>
            <a:gdLst/>
            <a:ahLst/>
            <a:cxnLst/>
            <a:rect r="r" b="b" t="t" l="l"/>
            <a:pathLst>
              <a:path h="4068901" w="10366628">
                <a:moveTo>
                  <a:pt x="0" y="0"/>
                </a:moveTo>
                <a:lnTo>
                  <a:pt x="10366628" y="0"/>
                </a:lnTo>
                <a:lnTo>
                  <a:pt x="10366628" y="4068902"/>
                </a:lnTo>
                <a:lnTo>
                  <a:pt x="0" y="4068902"/>
                </a:lnTo>
                <a:lnTo>
                  <a:pt x="0" y="0"/>
                </a:lnTo>
                <a:close/>
              </a:path>
            </a:pathLst>
          </a:custGeom>
          <a:blipFill>
            <a:blip r:embed="rId6"/>
            <a:stretch>
              <a:fillRect l="0" t="0" r="0" b="0"/>
            </a:stretch>
          </a:blipFill>
        </p:spPr>
      </p:sp>
      <p:sp>
        <p:nvSpPr>
          <p:cNvPr name="TextBox 6" id="6"/>
          <p:cNvSpPr txBox="true"/>
          <p:nvPr/>
        </p:nvSpPr>
        <p:spPr>
          <a:xfrm rot="0">
            <a:off x="4541415" y="1521657"/>
            <a:ext cx="9205169"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PAR KODU</a:t>
            </a:r>
          </a:p>
        </p:txBody>
      </p:sp>
      <p:sp>
        <p:nvSpPr>
          <p:cNvPr name="TextBox 7" id="7"/>
          <p:cNvSpPr txBox="true"/>
          <p:nvPr/>
        </p:nvSpPr>
        <p:spPr>
          <a:xfrm rot="0">
            <a:off x="420685" y="3989467"/>
            <a:ext cx="6639576" cy="230774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Šis kods parāda opciju izvēlni un sajauc jautājumu secību, izvēloties "Taisīt testu".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443857" y="3665777"/>
            <a:ext cx="11400286" cy="2888771"/>
          </a:xfrm>
          <a:prstGeom prst="rect">
            <a:avLst/>
          </a:prstGeom>
        </p:spPr>
        <p:txBody>
          <a:bodyPr anchor="t" rtlCol="false" tIns="0" lIns="0" bIns="0" rIns="0">
            <a:spAutoFit/>
          </a:bodyPr>
          <a:lstStyle/>
          <a:p>
            <a:pPr algn="ctr">
              <a:lnSpc>
                <a:spcPts val="4576"/>
              </a:lnSpc>
              <a:spcBef>
                <a:spcPct val="0"/>
              </a:spcBef>
            </a:pPr>
            <a:r>
              <a:rPr lang="en-US" sz="3268">
                <a:solidFill>
                  <a:srgbClr val="545454"/>
                </a:solidFill>
                <a:latin typeface="Garet"/>
                <a:ea typeface="Garet"/>
                <a:cs typeface="Garet"/>
                <a:sym typeface="Garet"/>
              </a:rPr>
              <a:t>Masīvs ir datu struktūra, kurā tiek glabāti viena tipa elementi. To var uzskatīt par numurētu šūnu kopu, no kurām katra var saturēt noteiktus datus (vienu datu elementu katrā šūnā). Piekļuve konkrētai šūnai tiek veikta, izmantojot tās numuru.</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6" id="6"/>
          <p:cNvSpPr/>
          <p:nvPr/>
        </p:nvSpPr>
        <p:spPr>
          <a:xfrm flipH="false" flipV="false" rot="0">
            <a:off x="11440827" y="5518562"/>
            <a:ext cx="5818473" cy="4154645"/>
          </a:xfrm>
          <a:custGeom>
            <a:avLst/>
            <a:gdLst/>
            <a:ahLst/>
            <a:cxnLst/>
            <a:rect r="r" b="b" t="t" l="l"/>
            <a:pathLst>
              <a:path h="4154645" w="5818473">
                <a:moveTo>
                  <a:pt x="0" y="0"/>
                </a:moveTo>
                <a:lnTo>
                  <a:pt x="5818473" y="0"/>
                </a:lnTo>
                <a:lnTo>
                  <a:pt x="5818473" y="4154645"/>
                </a:lnTo>
                <a:lnTo>
                  <a:pt x="0" y="4154645"/>
                </a:lnTo>
                <a:lnTo>
                  <a:pt x="0" y="0"/>
                </a:lnTo>
                <a:close/>
              </a:path>
            </a:pathLst>
          </a:custGeom>
          <a:blipFill>
            <a:blip r:embed="rId6"/>
            <a:stretch>
              <a:fillRect l="0" t="0" r="0" b="0"/>
            </a:stretch>
          </a:blipFill>
        </p:spPr>
      </p:sp>
      <p:sp>
        <p:nvSpPr>
          <p:cNvPr name="TextBox 7" id="7"/>
          <p:cNvSpPr txBox="true"/>
          <p:nvPr/>
        </p:nvSpPr>
        <p:spPr>
          <a:xfrm rot="0">
            <a:off x="4541415" y="2725210"/>
            <a:ext cx="9205169"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KAS TAS IR?</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7060262" y="3068657"/>
            <a:ext cx="11137890" cy="4699514"/>
          </a:xfrm>
          <a:custGeom>
            <a:avLst/>
            <a:gdLst/>
            <a:ahLst/>
            <a:cxnLst/>
            <a:rect r="r" b="b" t="t" l="l"/>
            <a:pathLst>
              <a:path h="4699514" w="11137890">
                <a:moveTo>
                  <a:pt x="0" y="0"/>
                </a:moveTo>
                <a:lnTo>
                  <a:pt x="11137890" y="0"/>
                </a:lnTo>
                <a:lnTo>
                  <a:pt x="11137890" y="4699514"/>
                </a:lnTo>
                <a:lnTo>
                  <a:pt x="0" y="4699514"/>
                </a:lnTo>
                <a:lnTo>
                  <a:pt x="0" y="0"/>
                </a:lnTo>
                <a:close/>
              </a:path>
            </a:pathLst>
          </a:custGeom>
          <a:blipFill>
            <a:blip r:embed="rId6"/>
            <a:stretch>
              <a:fillRect l="0" t="-658" r="0" b="-658"/>
            </a:stretch>
          </a:blipFill>
        </p:spPr>
      </p:sp>
      <p:sp>
        <p:nvSpPr>
          <p:cNvPr name="TextBox 6" id="6"/>
          <p:cNvSpPr txBox="true"/>
          <p:nvPr/>
        </p:nvSpPr>
        <p:spPr>
          <a:xfrm rot="0">
            <a:off x="4541415" y="1521657"/>
            <a:ext cx="9205169"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PAR KODU</a:t>
            </a:r>
          </a:p>
        </p:txBody>
      </p:sp>
      <p:sp>
        <p:nvSpPr>
          <p:cNvPr name="TextBox 7" id="7"/>
          <p:cNvSpPr txBox="true"/>
          <p:nvPr/>
        </p:nvSpPr>
        <p:spPr>
          <a:xfrm rot="0">
            <a:off x="1204707" y="3227609"/>
            <a:ext cx="5579715" cy="4062834"/>
          </a:xfrm>
          <a:prstGeom prst="rect">
            <a:avLst/>
          </a:prstGeom>
        </p:spPr>
        <p:txBody>
          <a:bodyPr anchor="t" rtlCol="false" tIns="0" lIns="0" bIns="0" rIns="0">
            <a:spAutoFit/>
          </a:bodyPr>
          <a:lstStyle/>
          <a:p>
            <a:pPr algn="l" marL="617781" indent="-308891" lvl="1">
              <a:lnSpc>
                <a:spcPts val="4005"/>
              </a:lnSpc>
              <a:buFont typeface="Arial"/>
              <a:buChar char="•"/>
            </a:pPr>
            <a:r>
              <a:rPr lang="en-US" sz="2861">
                <a:solidFill>
                  <a:srgbClr val="545454"/>
                </a:solidFill>
                <a:latin typeface="Garet"/>
                <a:ea typeface="Garet"/>
                <a:cs typeface="Garet"/>
                <a:sym typeface="Garet"/>
              </a:rPr>
              <a:t>Šis kods parāda jautājumus ar atbilžu variantiem, ļauj lietotājam atbildēt un pārbauda atbildes. Nepareizas atbildes tiek saglabātas, lai vēlāk parādītu pareizās atbildes.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8311740" y="2699663"/>
            <a:ext cx="9786713" cy="5664060"/>
          </a:xfrm>
          <a:custGeom>
            <a:avLst/>
            <a:gdLst/>
            <a:ahLst/>
            <a:cxnLst/>
            <a:rect r="r" b="b" t="t" l="l"/>
            <a:pathLst>
              <a:path h="5664060" w="9786713">
                <a:moveTo>
                  <a:pt x="0" y="0"/>
                </a:moveTo>
                <a:lnTo>
                  <a:pt x="9786713" y="0"/>
                </a:lnTo>
                <a:lnTo>
                  <a:pt x="9786713" y="5664060"/>
                </a:lnTo>
                <a:lnTo>
                  <a:pt x="0" y="5664060"/>
                </a:lnTo>
                <a:lnTo>
                  <a:pt x="0" y="0"/>
                </a:lnTo>
                <a:close/>
              </a:path>
            </a:pathLst>
          </a:custGeom>
          <a:blipFill>
            <a:blip r:embed="rId6"/>
            <a:stretch>
              <a:fillRect l="0" t="0" r="0" b="0"/>
            </a:stretch>
          </a:blipFill>
        </p:spPr>
      </p:sp>
      <p:sp>
        <p:nvSpPr>
          <p:cNvPr name="TextBox 6" id="6"/>
          <p:cNvSpPr txBox="true"/>
          <p:nvPr/>
        </p:nvSpPr>
        <p:spPr>
          <a:xfrm rot="0">
            <a:off x="4541415" y="1521657"/>
            <a:ext cx="9205169"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PAR KODU</a:t>
            </a:r>
          </a:p>
        </p:txBody>
      </p:sp>
      <p:sp>
        <p:nvSpPr>
          <p:cNvPr name="TextBox 7" id="7"/>
          <p:cNvSpPr txBox="true"/>
          <p:nvPr/>
        </p:nvSpPr>
        <p:spPr>
          <a:xfrm rot="0">
            <a:off x="1391168" y="3574392"/>
            <a:ext cx="6024062" cy="3866977"/>
          </a:xfrm>
          <a:prstGeom prst="rect">
            <a:avLst/>
          </a:prstGeom>
        </p:spPr>
        <p:txBody>
          <a:bodyPr anchor="t" rtlCol="false" tIns="0" lIns="0" bIns="0" rIns="0">
            <a:spAutoFit/>
          </a:bodyPr>
          <a:lstStyle/>
          <a:p>
            <a:pPr algn="l" marL="590448" indent="-295224" lvl="1">
              <a:lnSpc>
                <a:spcPts val="3828"/>
              </a:lnSpc>
              <a:buFont typeface="Arial"/>
              <a:buChar char="•"/>
            </a:pPr>
            <a:r>
              <a:rPr lang="en-US" sz="2734">
                <a:solidFill>
                  <a:srgbClr val="545454"/>
                </a:solidFill>
                <a:latin typeface="Garet"/>
                <a:ea typeface="Garet"/>
                <a:cs typeface="Garet"/>
                <a:sym typeface="Garet"/>
              </a:rPr>
              <a:t>Šis kods parāda testa rezultātu procentos, parāda nepareizas atbildes un sniedz testa informāciju. </a:t>
            </a:r>
          </a:p>
          <a:p>
            <a:pPr algn="l" marL="590448" indent="-295224" lvl="1">
              <a:lnSpc>
                <a:spcPts val="3828"/>
              </a:lnSpc>
              <a:buFont typeface="Arial"/>
              <a:buChar char="•"/>
            </a:pPr>
            <a:r>
              <a:rPr lang="en-US" sz="2734">
                <a:solidFill>
                  <a:srgbClr val="545454"/>
                </a:solidFill>
                <a:latin typeface="Garet"/>
                <a:ea typeface="Garet"/>
                <a:cs typeface="Garet"/>
                <a:sym typeface="Garet"/>
              </a:rPr>
              <a:t>Izvēloties "Info", tiek rādīta testa informācija.</a:t>
            </a:r>
          </a:p>
          <a:p>
            <a:pPr algn="l" marL="590448" indent="-295224" lvl="1">
              <a:lnSpc>
                <a:spcPts val="3828"/>
              </a:lnSpc>
              <a:buFont typeface="Arial"/>
              <a:buChar char="•"/>
            </a:pPr>
            <a:r>
              <a:rPr lang="en-US" sz="2734">
                <a:solidFill>
                  <a:srgbClr val="545454"/>
                </a:solidFill>
                <a:latin typeface="Garet"/>
                <a:ea typeface="Garet"/>
                <a:cs typeface="Garet"/>
                <a:sym typeface="Garet"/>
              </a:rPr>
              <a:t>Izvēloties "Iziet", programma pārtrauks darbu</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863511"/>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AVOTI</a:t>
            </a:r>
          </a:p>
        </p:txBody>
      </p:sp>
      <p:sp>
        <p:nvSpPr>
          <p:cNvPr name="TextBox 4" id="4"/>
          <p:cNvSpPr txBox="true"/>
          <p:nvPr/>
        </p:nvSpPr>
        <p:spPr>
          <a:xfrm rot="0">
            <a:off x="3443857" y="4097138"/>
            <a:ext cx="13177016" cy="2888771"/>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ChatGPT - </a:t>
            </a:r>
            <a:r>
              <a:rPr lang="en-US" sz="3268">
                <a:solidFill>
                  <a:srgbClr val="545454"/>
                </a:solidFill>
                <a:latin typeface="Garet"/>
                <a:ea typeface="Garet"/>
                <a:cs typeface="Garet"/>
                <a:sym typeface="Garet"/>
                <a:hlinkClick r:id="rId4" tooltip="https://chatgpt.com"/>
              </a:rPr>
              <a:t>https://chatgpt.com/</a:t>
            </a:r>
          </a:p>
          <a:p>
            <a:pPr algn="l">
              <a:lnSpc>
                <a:spcPts val="4576"/>
              </a:lnSpc>
            </a:pPr>
            <a:r>
              <a:rPr lang="en-US" sz="3268">
                <a:solidFill>
                  <a:srgbClr val="545454"/>
                </a:solidFill>
                <a:latin typeface="Garet"/>
                <a:ea typeface="Garet"/>
                <a:cs typeface="Garet"/>
                <a:sym typeface="Garet"/>
              </a:rPr>
              <a:t>Prezentācija - </a:t>
            </a:r>
            <a:r>
              <a:rPr lang="en-US" sz="3268">
                <a:solidFill>
                  <a:srgbClr val="545454"/>
                </a:solidFill>
                <a:latin typeface="Garet"/>
                <a:ea typeface="Garet"/>
                <a:cs typeface="Garet"/>
                <a:sym typeface="Garet"/>
                <a:hlinkClick r:id="rId5" tooltip="https://skolo.lv/pluginfile.php/80898599/mod_resource/content/0/Viendimensiju%20mas%C4%ABvi.pdf"/>
              </a:rPr>
              <a:t>https://skolo.lv/</a:t>
            </a:r>
          </a:p>
          <a:p>
            <a:pPr algn="l">
              <a:lnSpc>
                <a:spcPts val="4576"/>
              </a:lnSpc>
            </a:pPr>
            <a:r>
              <a:rPr lang="en-US" sz="3268">
                <a:solidFill>
                  <a:srgbClr val="545454"/>
                </a:solidFill>
                <a:latin typeface="Garet"/>
                <a:ea typeface="Garet"/>
                <a:cs typeface="Garet"/>
                <a:sym typeface="Garet"/>
              </a:rPr>
              <a:t>JavaRush -</a:t>
            </a:r>
            <a:r>
              <a:rPr lang="en-US" sz="3268">
                <a:solidFill>
                  <a:srgbClr val="545454"/>
                </a:solidFill>
                <a:latin typeface="Garet"/>
                <a:ea typeface="Garet"/>
                <a:cs typeface="Garet"/>
                <a:sym typeface="Garet"/>
                <a:hlinkClick r:id="rId6" tooltip="https://javarush.com/groups/posts/massivy-java"/>
              </a:rPr>
              <a:t>https://javarush.com</a:t>
            </a:r>
          </a:p>
          <a:p>
            <a:pPr algn="l">
              <a:lnSpc>
                <a:spcPts val="4576"/>
              </a:lnSpc>
            </a:pPr>
            <a:r>
              <a:rPr lang="en-US" sz="3268">
                <a:solidFill>
                  <a:srgbClr val="545454"/>
                </a:solidFill>
                <a:latin typeface="Garet"/>
                <a:ea typeface="Garet"/>
                <a:cs typeface="Garet"/>
                <a:sym typeface="Garet"/>
              </a:rPr>
              <a:t>YandexPrakticum -</a:t>
            </a:r>
            <a:r>
              <a:rPr lang="en-US" sz="3268">
                <a:solidFill>
                  <a:srgbClr val="545454"/>
                </a:solidFill>
                <a:latin typeface="Garet"/>
                <a:ea typeface="Garet"/>
                <a:cs typeface="Garet"/>
                <a:sym typeface="Garet"/>
                <a:hlinkClick r:id="rId7" tooltip="https://practicum.yandex.ru/blog/massivy-v-java/"/>
              </a:rPr>
              <a:t>https://practicum.yandex.ru</a:t>
            </a:r>
          </a:p>
          <a:p>
            <a:pPr algn="l">
              <a:lnSpc>
                <a:spcPts val="4576"/>
              </a:lnSpc>
              <a:spcBef>
                <a:spcPct val="0"/>
              </a:spcBef>
            </a:pPr>
            <a:r>
              <a:rPr lang="en-US" sz="3268">
                <a:solidFill>
                  <a:srgbClr val="545454"/>
                </a:solidFill>
                <a:latin typeface="Garet"/>
                <a:ea typeface="Garet"/>
                <a:cs typeface="Garet"/>
                <a:sym typeface="Garet"/>
              </a:rPr>
              <a:t>GeeksForGeeks - </a:t>
            </a:r>
            <a:r>
              <a:rPr lang="en-US" sz="3268">
                <a:solidFill>
                  <a:srgbClr val="545454"/>
                </a:solidFill>
                <a:latin typeface="Garet"/>
                <a:ea typeface="Garet"/>
                <a:cs typeface="Garet"/>
                <a:sym typeface="Garet"/>
                <a:hlinkClick r:id="rId8" tooltip="https://www.geeksforgeeks.org/one-dimensional-array-in-java/"/>
              </a:rPr>
              <a:t>https://www.geeksforgeeks.or</a:t>
            </a:r>
            <a:r>
              <a:rPr lang="en-US" sz="3268">
                <a:solidFill>
                  <a:srgbClr val="545454"/>
                </a:solidFill>
                <a:latin typeface="Garet"/>
                <a:ea typeface="Garet"/>
                <a:cs typeface="Garet"/>
                <a:sym typeface="Garet"/>
              </a:rPr>
              <a:t>g</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68325" y="3022669"/>
            <a:ext cx="12951349" cy="4013062"/>
          </a:xfrm>
          <a:prstGeom prst="rect">
            <a:avLst/>
          </a:prstGeom>
        </p:spPr>
        <p:txBody>
          <a:bodyPr anchor="t" rtlCol="false" tIns="0" lIns="0" bIns="0" rIns="0">
            <a:spAutoFit/>
          </a:bodyPr>
          <a:lstStyle/>
          <a:p>
            <a:pPr algn="ctr">
              <a:lnSpc>
                <a:spcPts val="16107"/>
              </a:lnSpc>
            </a:pPr>
            <a:r>
              <a:rPr lang="en-US" b="true" sz="11505">
                <a:solidFill>
                  <a:srgbClr val="3F3D3E"/>
                </a:solidFill>
                <a:latin typeface="Alexandria Bold"/>
                <a:ea typeface="Alexandria Bold"/>
                <a:cs typeface="Alexandria Bold"/>
                <a:sym typeface="Alexandria Bold"/>
              </a:rPr>
              <a:t>PALDIES PAR UZMANĪBU</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show="false">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05732" y="5891808"/>
            <a:ext cx="11876536"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Rezultātā programma izvadīs šādu rezultātu:</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6" id="6"/>
          <p:cNvSpPr/>
          <p:nvPr/>
        </p:nvSpPr>
        <p:spPr>
          <a:xfrm flipH="false" flipV="false" rot="0">
            <a:off x="6472162" y="4492866"/>
            <a:ext cx="5524012" cy="1301268"/>
          </a:xfrm>
          <a:custGeom>
            <a:avLst/>
            <a:gdLst/>
            <a:ahLst/>
            <a:cxnLst/>
            <a:rect r="r" b="b" t="t" l="l"/>
            <a:pathLst>
              <a:path h="1301268" w="5524012">
                <a:moveTo>
                  <a:pt x="0" y="0"/>
                </a:moveTo>
                <a:lnTo>
                  <a:pt x="5524012" y="0"/>
                </a:lnTo>
                <a:lnTo>
                  <a:pt x="5524012" y="1301268"/>
                </a:lnTo>
                <a:lnTo>
                  <a:pt x="0" y="1301268"/>
                </a:lnTo>
                <a:lnTo>
                  <a:pt x="0" y="0"/>
                </a:lnTo>
                <a:close/>
              </a:path>
            </a:pathLst>
          </a:custGeom>
          <a:blipFill>
            <a:blip r:embed="rId6"/>
            <a:stretch>
              <a:fillRect l="0" t="0" r="0" b="0"/>
            </a:stretch>
          </a:blipFill>
        </p:spPr>
      </p:sp>
      <p:sp>
        <p:nvSpPr>
          <p:cNvPr name="Freeform 7" id="7"/>
          <p:cNvSpPr/>
          <p:nvPr/>
        </p:nvSpPr>
        <p:spPr>
          <a:xfrm flipH="false" flipV="false" rot="0">
            <a:off x="6206990" y="6656504"/>
            <a:ext cx="5149565" cy="1295917"/>
          </a:xfrm>
          <a:custGeom>
            <a:avLst/>
            <a:gdLst/>
            <a:ahLst/>
            <a:cxnLst/>
            <a:rect r="r" b="b" t="t" l="l"/>
            <a:pathLst>
              <a:path h="1295917" w="5149565">
                <a:moveTo>
                  <a:pt x="0" y="0"/>
                </a:moveTo>
                <a:lnTo>
                  <a:pt x="5149565" y="0"/>
                </a:lnTo>
                <a:lnTo>
                  <a:pt x="5149565" y="1295917"/>
                </a:lnTo>
                <a:lnTo>
                  <a:pt x="0" y="1295917"/>
                </a:lnTo>
                <a:lnTo>
                  <a:pt x="0" y="0"/>
                </a:lnTo>
                <a:close/>
              </a:path>
            </a:pathLst>
          </a:custGeom>
          <a:blipFill>
            <a:blip r:embed="rId7"/>
            <a:stretch>
              <a:fillRect l="0" t="0" r="0" b="0"/>
            </a:stretch>
          </a:blipFill>
        </p:spPr>
      </p:sp>
      <p:sp>
        <p:nvSpPr>
          <p:cNvPr name="TextBox 8" id="8"/>
          <p:cNvSpPr txBox="true"/>
          <p:nvPr/>
        </p:nvSpPr>
        <p:spPr>
          <a:xfrm rot="0">
            <a:off x="1929759" y="3144006"/>
            <a:ext cx="14608818"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Masīva elementus ekrānā var attēlot apgrieztā secībā, izmantojot ciklu for, sākot no pēdējā indeksa un virzoties uz nulli.</a:t>
            </a:r>
          </a:p>
        </p:txBody>
      </p:sp>
      <p:sp>
        <p:nvSpPr>
          <p:cNvPr name="TextBox 9" id="9"/>
          <p:cNvSpPr txBox="true"/>
          <p:nvPr/>
        </p:nvSpPr>
        <p:spPr>
          <a:xfrm rot="0">
            <a:off x="1644983" y="735234"/>
            <a:ext cx="14610011" cy="2041144"/>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KĀ ATTĒLOT MASĪVU APGRIEZTĀ SECĪBĀ JAVA VALODĀ?</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show="false">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05732" y="2682980"/>
            <a:ext cx="11876536" cy="172672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Izmantojot Random klases palīdzību, masīvs tiek aizpildīts ar nejaušiem skaitļiem, manā gadījumā no 1 līdz 5.</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6" id="6"/>
          <p:cNvSpPr/>
          <p:nvPr/>
        </p:nvSpPr>
        <p:spPr>
          <a:xfrm flipH="false" flipV="false" rot="0">
            <a:off x="9245848" y="4056142"/>
            <a:ext cx="5647322" cy="2978618"/>
          </a:xfrm>
          <a:custGeom>
            <a:avLst/>
            <a:gdLst/>
            <a:ahLst/>
            <a:cxnLst/>
            <a:rect r="r" b="b" t="t" l="l"/>
            <a:pathLst>
              <a:path h="2978618" w="5647322">
                <a:moveTo>
                  <a:pt x="0" y="0"/>
                </a:moveTo>
                <a:lnTo>
                  <a:pt x="5647322" y="0"/>
                </a:lnTo>
                <a:lnTo>
                  <a:pt x="5647322" y="2978618"/>
                </a:lnTo>
                <a:lnTo>
                  <a:pt x="0" y="2978618"/>
                </a:lnTo>
                <a:lnTo>
                  <a:pt x="0" y="0"/>
                </a:lnTo>
                <a:close/>
              </a:path>
            </a:pathLst>
          </a:custGeom>
          <a:blipFill>
            <a:blip r:embed="rId6"/>
            <a:stretch>
              <a:fillRect l="0" t="0" r="0" b="0"/>
            </a:stretch>
          </a:blipFill>
        </p:spPr>
      </p:sp>
      <p:sp>
        <p:nvSpPr>
          <p:cNvPr name="Freeform 7" id="7"/>
          <p:cNvSpPr/>
          <p:nvPr/>
        </p:nvSpPr>
        <p:spPr>
          <a:xfrm flipH="false" flipV="false" rot="0">
            <a:off x="5614134" y="6641622"/>
            <a:ext cx="490353" cy="2046265"/>
          </a:xfrm>
          <a:custGeom>
            <a:avLst/>
            <a:gdLst/>
            <a:ahLst/>
            <a:cxnLst/>
            <a:rect r="r" b="b" t="t" l="l"/>
            <a:pathLst>
              <a:path h="2046265" w="490353">
                <a:moveTo>
                  <a:pt x="0" y="0"/>
                </a:moveTo>
                <a:lnTo>
                  <a:pt x="490353" y="0"/>
                </a:lnTo>
                <a:lnTo>
                  <a:pt x="490353" y="2046265"/>
                </a:lnTo>
                <a:lnTo>
                  <a:pt x="0" y="2046265"/>
                </a:lnTo>
                <a:lnTo>
                  <a:pt x="0" y="0"/>
                </a:lnTo>
                <a:close/>
              </a:path>
            </a:pathLst>
          </a:custGeom>
          <a:blipFill>
            <a:blip r:embed="rId7"/>
            <a:stretch>
              <a:fillRect l="0" t="0" r="-9816" b="0"/>
            </a:stretch>
          </a:blipFill>
        </p:spPr>
      </p:sp>
      <p:sp>
        <p:nvSpPr>
          <p:cNvPr name="TextBox 8" id="8"/>
          <p:cNvSpPr txBox="true"/>
          <p:nvPr/>
        </p:nvSpPr>
        <p:spPr>
          <a:xfrm rot="0">
            <a:off x="3409427" y="400291"/>
            <a:ext cx="11672841" cy="2041144"/>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ELEMENTU IEVIETOŠANA MASĪVĀ AR RANDOM</a:t>
            </a:r>
          </a:p>
        </p:txBody>
      </p:sp>
      <p:sp>
        <p:nvSpPr>
          <p:cNvPr name="TextBox 9" id="9"/>
          <p:cNvSpPr txBox="true"/>
          <p:nvPr/>
        </p:nvSpPr>
        <p:spPr>
          <a:xfrm rot="0">
            <a:off x="3409427" y="4752339"/>
            <a:ext cx="4933852" cy="172672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Rezultātā programma izvadīs šādu rezultātu:</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show="false">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7301074" y="3400994"/>
            <a:ext cx="7352329" cy="2707957"/>
          </a:xfrm>
          <a:custGeom>
            <a:avLst/>
            <a:gdLst/>
            <a:ahLst/>
            <a:cxnLst/>
            <a:rect r="r" b="b" t="t" l="l"/>
            <a:pathLst>
              <a:path h="2707957" w="7352329">
                <a:moveTo>
                  <a:pt x="0" y="0"/>
                </a:moveTo>
                <a:lnTo>
                  <a:pt x="7352330" y="0"/>
                </a:lnTo>
                <a:lnTo>
                  <a:pt x="7352330" y="2707956"/>
                </a:lnTo>
                <a:lnTo>
                  <a:pt x="0" y="2707956"/>
                </a:lnTo>
                <a:lnTo>
                  <a:pt x="0" y="0"/>
                </a:lnTo>
                <a:close/>
              </a:path>
            </a:pathLst>
          </a:custGeom>
          <a:blipFill>
            <a:blip r:embed="rId6"/>
            <a:stretch>
              <a:fillRect l="0" t="0" r="0" b="0"/>
            </a:stretch>
          </a:blipFill>
        </p:spPr>
      </p:sp>
      <p:sp>
        <p:nvSpPr>
          <p:cNvPr name="Freeform 6" id="6"/>
          <p:cNvSpPr/>
          <p:nvPr/>
        </p:nvSpPr>
        <p:spPr>
          <a:xfrm flipH="false" flipV="false" rot="0">
            <a:off x="8087308" y="7345771"/>
            <a:ext cx="3096789" cy="636928"/>
          </a:xfrm>
          <a:custGeom>
            <a:avLst/>
            <a:gdLst/>
            <a:ahLst/>
            <a:cxnLst/>
            <a:rect r="r" b="b" t="t" l="l"/>
            <a:pathLst>
              <a:path h="636928" w="3096789">
                <a:moveTo>
                  <a:pt x="0" y="0"/>
                </a:moveTo>
                <a:lnTo>
                  <a:pt x="3096789" y="0"/>
                </a:lnTo>
                <a:lnTo>
                  <a:pt x="3096789" y="636928"/>
                </a:lnTo>
                <a:lnTo>
                  <a:pt x="0" y="636928"/>
                </a:lnTo>
                <a:lnTo>
                  <a:pt x="0" y="0"/>
                </a:lnTo>
                <a:close/>
              </a:path>
            </a:pathLst>
          </a:custGeom>
          <a:blipFill>
            <a:blip r:embed="rId7"/>
            <a:stretch>
              <a:fillRect l="0" t="0" r="0" b="0"/>
            </a:stretch>
          </a:blipFill>
        </p:spPr>
      </p:sp>
      <p:sp>
        <p:nvSpPr>
          <p:cNvPr name="TextBox 7" id="7"/>
          <p:cNvSpPr txBox="true"/>
          <p:nvPr/>
        </p:nvSpPr>
        <p:spPr>
          <a:xfrm rot="0">
            <a:off x="3205732" y="2682980"/>
            <a:ext cx="11876536"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Metode Arrays.sort ļauj kārtot masīva elementus augošā secībā:</a:t>
            </a:r>
          </a:p>
        </p:txBody>
      </p:sp>
      <p:sp>
        <p:nvSpPr>
          <p:cNvPr name="TextBox 8" id="8"/>
          <p:cNvSpPr txBox="true"/>
          <p:nvPr/>
        </p:nvSpPr>
        <p:spPr>
          <a:xfrm rot="0">
            <a:off x="3409427" y="400291"/>
            <a:ext cx="11672841"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MASĪVA KĀRTOŠANA</a:t>
            </a:r>
          </a:p>
        </p:txBody>
      </p:sp>
      <p:sp>
        <p:nvSpPr>
          <p:cNvPr name="TextBox 9" id="9"/>
          <p:cNvSpPr txBox="true"/>
          <p:nvPr/>
        </p:nvSpPr>
        <p:spPr>
          <a:xfrm rot="0">
            <a:off x="3409427" y="6409625"/>
            <a:ext cx="10413347"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Rezultātā programma izvadīs šādu rezultātu:</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show="false">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7580400" y="3825693"/>
            <a:ext cx="6968808" cy="2455405"/>
          </a:xfrm>
          <a:custGeom>
            <a:avLst/>
            <a:gdLst/>
            <a:ahLst/>
            <a:cxnLst/>
            <a:rect r="r" b="b" t="t" l="l"/>
            <a:pathLst>
              <a:path h="2455405" w="6968808">
                <a:moveTo>
                  <a:pt x="0" y="0"/>
                </a:moveTo>
                <a:lnTo>
                  <a:pt x="6968808" y="0"/>
                </a:lnTo>
                <a:lnTo>
                  <a:pt x="6968808" y="2455405"/>
                </a:lnTo>
                <a:lnTo>
                  <a:pt x="0" y="2455405"/>
                </a:lnTo>
                <a:lnTo>
                  <a:pt x="0" y="0"/>
                </a:lnTo>
                <a:close/>
              </a:path>
            </a:pathLst>
          </a:custGeom>
          <a:blipFill>
            <a:blip r:embed="rId6"/>
            <a:stretch>
              <a:fillRect l="0" t="0" r="0" b="0"/>
            </a:stretch>
          </a:blipFill>
        </p:spPr>
      </p:sp>
      <p:sp>
        <p:nvSpPr>
          <p:cNvPr name="Freeform 6" id="6"/>
          <p:cNvSpPr/>
          <p:nvPr/>
        </p:nvSpPr>
        <p:spPr>
          <a:xfrm flipH="false" flipV="false" rot="0">
            <a:off x="8056798" y="7074935"/>
            <a:ext cx="2895705" cy="628313"/>
          </a:xfrm>
          <a:custGeom>
            <a:avLst/>
            <a:gdLst/>
            <a:ahLst/>
            <a:cxnLst/>
            <a:rect r="r" b="b" t="t" l="l"/>
            <a:pathLst>
              <a:path h="628313" w="2895705">
                <a:moveTo>
                  <a:pt x="0" y="0"/>
                </a:moveTo>
                <a:lnTo>
                  <a:pt x="2895705" y="0"/>
                </a:lnTo>
                <a:lnTo>
                  <a:pt x="2895705" y="628313"/>
                </a:lnTo>
                <a:lnTo>
                  <a:pt x="0" y="628313"/>
                </a:lnTo>
                <a:lnTo>
                  <a:pt x="0" y="0"/>
                </a:lnTo>
                <a:close/>
              </a:path>
            </a:pathLst>
          </a:custGeom>
          <a:blipFill>
            <a:blip r:embed="rId7"/>
            <a:stretch>
              <a:fillRect l="0" t="0" r="0" b="0"/>
            </a:stretch>
          </a:blipFill>
        </p:spPr>
      </p:sp>
      <p:sp>
        <p:nvSpPr>
          <p:cNvPr name="TextBox 7" id="7"/>
          <p:cNvSpPr txBox="true"/>
          <p:nvPr/>
        </p:nvSpPr>
        <p:spPr>
          <a:xfrm rot="0">
            <a:off x="3017611" y="1951385"/>
            <a:ext cx="13832432" cy="172672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Arrays.binarySearch metode tiek izmantota, lai meklētu elementu sakārtotā masīvā. Ja elements tiek atrasts, tiek atgriezts tā indekss, pretējā gadījumā negatīva vērtība:</a:t>
            </a:r>
          </a:p>
        </p:txBody>
      </p:sp>
      <p:sp>
        <p:nvSpPr>
          <p:cNvPr name="TextBox 8" id="8"/>
          <p:cNvSpPr txBox="true"/>
          <p:nvPr/>
        </p:nvSpPr>
        <p:spPr>
          <a:xfrm rot="0">
            <a:off x="3409427" y="758623"/>
            <a:ext cx="11672841"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MEKLĒT ELEMENTU MASĪVĀ</a:t>
            </a:r>
          </a:p>
        </p:txBody>
      </p:sp>
      <p:sp>
        <p:nvSpPr>
          <p:cNvPr name="TextBox 9" id="9"/>
          <p:cNvSpPr txBox="true"/>
          <p:nvPr/>
        </p:nvSpPr>
        <p:spPr>
          <a:xfrm rot="0">
            <a:off x="3017611" y="6362343"/>
            <a:ext cx="11010567"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Rezultātā programma izvadīs šādu rezultātu:</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show="false">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8943"/>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5933184" y="3260015"/>
            <a:ext cx="7142934" cy="2638103"/>
          </a:xfrm>
          <a:custGeom>
            <a:avLst/>
            <a:gdLst/>
            <a:ahLst/>
            <a:cxnLst/>
            <a:rect r="r" b="b" t="t" l="l"/>
            <a:pathLst>
              <a:path h="2638103" w="7142934">
                <a:moveTo>
                  <a:pt x="0" y="0"/>
                </a:moveTo>
                <a:lnTo>
                  <a:pt x="7142933" y="0"/>
                </a:lnTo>
                <a:lnTo>
                  <a:pt x="7142933" y="2638103"/>
                </a:lnTo>
                <a:lnTo>
                  <a:pt x="0" y="2638103"/>
                </a:lnTo>
                <a:lnTo>
                  <a:pt x="0" y="0"/>
                </a:lnTo>
                <a:close/>
              </a:path>
            </a:pathLst>
          </a:custGeom>
          <a:blipFill>
            <a:blip r:embed="rId6"/>
            <a:stretch>
              <a:fillRect l="0" t="0" r="0" b="0"/>
            </a:stretch>
          </a:blipFill>
        </p:spPr>
      </p:sp>
      <p:sp>
        <p:nvSpPr>
          <p:cNvPr name="Freeform 6" id="6"/>
          <p:cNvSpPr/>
          <p:nvPr/>
        </p:nvSpPr>
        <p:spPr>
          <a:xfrm flipH="false" flipV="false" rot="0">
            <a:off x="8301881" y="7460414"/>
            <a:ext cx="2923196" cy="1019720"/>
          </a:xfrm>
          <a:custGeom>
            <a:avLst/>
            <a:gdLst/>
            <a:ahLst/>
            <a:cxnLst/>
            <a:rect r="r" b="b" t="t" l="l"/>
            <a:pathLst>
              <a:path h="1019720" w="2923196">
                <a:moveTo>
                  <a:pt x="0" y="0"/>
                </a:moveTo>
                <a:lnTo>
                  <a:pt x="2923197" y="0"/>
                </a:lnTo>
                <a:lnTo>
                  <a:pt x="2923197" y="1019720"/>
                </a:lnTo>
                <a:lnTo>
                  <a:pt x="0" y="1019720"/>
                </a:lnTo>
                <a:lnTo>
                  <a:pt x="0" y="0"/>
                </a:lnTo>
                <a:close/>
              </a:path>
            </a:pathLst>
          </a:custGeom>
          <a:blipFill>
            <a:blip r:embed="rId7"/>
            <a:stretch>
              <a:fillRect l="0" t="0" r="0" b="0"/>
            </a:stretch>
          </a:blipFill>
        </p:spPr>
      </p:sp>
      <p:sp>
        <p:nvSpPr>
          <p:cNvPr name="TextBox 7" id="7"/>
          <p:cNvSpPr txBox="true"/>
          <p:nvPr/>
        </p:nvSpPr>
        <p:spPr>
          <a:xfrm rot="0">
            <a:off x="3017611" y="1951385"/>
            <a:ext cx="13832432"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Metode Arrays.copyOf ļauj izveidot masīva kopiju ar noteiktu garumu:</a:t>
            </a:r>
          </a:p>
        </p:txBody>
      </p:sp>
      <p:sp>
        <p:nvSpPr>
          <p:cNvPr name="TextBox 8" id="8"/>
          <p:cNvSpPr txBox="true"/>
          <p:nvPr/>
        </p:nvSpPr>
        <p:spPr>
          <a:xfrm rot="0">
            <a:off x="3409427" y="758623"/>
            <a:ext cx="11672841"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MASĪVA KOPĒŠANA</a:t>
            </a:r>
          </a:p>
        </p:txBody>
      </p:sp>
      <p:sp>
        <p:nvSpPr>
          <p:cNvPr name="TextBox 9" id="9"/>
          <p:cNvSpPr txBox="true"/>
          <p:nvPr/>
        </p:nvSpPr>
        <p:spPr>
          <a:xfrm rot="0">
            <a:off x="3017611" y="6362343"/>
            <a:ext cx="11010567"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Rezultātā programma izvadīs šādu rezultātu:</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show="false">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5721398" y="3354256"/>
            <a:ext cx="7566505" cy="2572916"/>
          </a:xfrm>
          <a:custGeom>
            <a:avLst/>
            <a:gdLst/>
            <a:ahLst/>
            <a:cxnLst/>
            <a:rect r="r" b="b" t="t" l="l"/>
            <a:pathLst>
              <a:path h="2572916" w="7566505">
                <a:moveTo>
                  <a:pt x="0" y="0"/>
                </a:moveTo>
                <a:lnTo>
                  <a:pt x="7566505" y="0"/>
                </a:lnTo>
                <a:lnTo>
                  <a:pt x="7566505" y="2572916"/>
                </a:lnTo>
                <a:lnTo>
                  <a:pt x="0" y="2572916"/>
                </a:lnTo>
                <a:lnTo>
                  <a:pt x="0" y="0"/>
                </a:lnTo>
                <a:close/>
              </a:path>
            </a:pathLst>
          </a:custGeom>
          <a:blipFill>
            <a:blip r:embed="rId6"/>
            <a:stretch>
              <a:fillRect l="0" t="0" r="0" b="0"/>
            </a:stretch>
          </a:blipFill>
        </p:spPr>
      </p:sp>
      <p:sp>
        <p:nvSpPr>
          <p:cNvPr name="Freeform 6" id="6"/>
          <p:cNvSpPr/>
          <p:nvPr/>
        </p:nvSpPr>
        <p:spPr>
          <a:xfrm flipH="false" flipV="false" rot="0">
            <a:off x="7715941" y="7303211"/>
            <a:ext cx="3954647" cy="780168"/>
          </a:xfrm>
          <a:custGeom>
            <a:avLst/>
            <a:gdLst/>
            <a:ahLst/>
            <a:cxnLst/>
            <a:rect r="r" b="b" t="t" l="l"/>
            <a:pathLst>
              <a:path h="780168" w="3954647">
                <a:moveTo>
                  <a:pt x="0" y="0"/>
                </a:moveTo>
                <a:lnTo>
                  <a:pt x="3954646" y="0"/>
                </a:lnTo>
                <a:lnTo>
                  <a:pt x="3954646" y="780168"/>
                </a:lnTo>
                <a:lnTo>
                  <a:pt x="0" y="780168"/>
                </a:lnTo>
                <a:lnTo>
                  <a:pt x="0" y="0"/>
                </a:lnTo>
                <a:close/>
              </a:path>
            </a:pathLst>
          </a:custGeom>
          <a:blipFill>
            <a:blip r:embed="rId7"/>
            <a:stretch>
              <a:fillRect l="0" t="0" r="0" b="0"/>
            </a:stretch>
          </a:blipFill>
        </p:spPr>
      </p:sp>
      <p:sp>
        <p:nvSpPr>
          <p:cNvPr name="TextBox 7" id="7"/>
          <p:cNvSpPr txBox="true"/>
          <p:nvPr/>
        </p:nvSpPr>
        <p:spPr>
          <a:xfrm rot="0">
            <a:off x="3017611" y="1951385"/>
            <a:ext cx="13832432"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Metode Arrays.toString konvertē masīvu virknē, kas ir ērti izvadei un atkļūdošanai:</a:t>
            </a:r>
          </a:p>
        </p:txBody>
      </p:sp>
      <p:sp>
        <p:nvSpPr>
          <p:cNvPr name="TextBox 8" id="8"/>
          <p:cNvSpPr txBox="true"/>
          <p:nvPr/>
        </p:nvSpPr>
        <p:spPr>
          <a:xfrm rot="0">
            <a:off x="2768328" y="757966"/>
            <a:ext cx="13849873"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MASĪVA KONVERTĒŠANA VIRKNĒ</a:t>
            </a:r>
          </a:p>
        </p:txBody>
      </p:sp>
      <p:sp>
        <p:nvSpPr>
          <p:cNvPr name="TextBox 9" id="9"/>
          <p:cNvSpPr txBox="true"/>
          <p:nvPr/>
        </p:nvSpPr>
        <p:spPr>
          <a:xfrm rot="0">
            <a:off x="3017611" y="6362343"/>
            <a:ext cx="11010567"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Rezultātā programma izvadīs šādu rezultātu: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5635673" y="5062497"/>
            <a:ext cx="7016655" cy="4128078"/>
          </a:xfrm>
          <a:custGeom>
            <a:avLst/>
            <a:gdLst/>
            <a:ahLst/>
            <a:cxnLst/>
            <a:rect r="r" b="b" t="t" l="l"/>
            <a:pathLst>
              <a:path h="4128078" w="7016655">
                <a:moveTo>
                  <a:pt x="0" y="0"/>
                </a:moveTo>
                <a:lnTo>
                  <a:pt x="7016654" y="0"/>
                </a:lnTo>
                <a:lnTo>
                  <a:pt x="7016654" y="4128078"/>
                </a:lnTo>
                <a:lnTo>
                  <a:pt x="0" y="4128078"/>
                </a:lnTo>
                <a:lnTo>
                  <a:pt x="0" y="0"/>
                </a:lnTo>
                <a:close/>
              </a:path>
            </a:pathLst>
          </a:custGeom>
          <a:blipFill>
            <a:blip r:embed="rId6"/>
            <a:stretch>
              <a:fillRect l="0" t="0" r="0" b="0"/>
            </a:stretch>
          </a:blipFill>
        </p:spPr>
      </p:sp>
      <p:sp>
        <p:nvSpPr>
          <p:cNvPr name="TextBox 6" id="6"/>
          <p:cNvSpPr txBox="true"/>
          <p:nvPr/>
        </p:nvSpPr>
        <p:spPr>
          <a:xfrm rot="0">
            <a:off x="4541415" y="558235"/>
            <a:ext cx="9205169" cy="2041144"/>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VIENDIMENSIJU MASĪVS</a:t>
            </a:r>
          </a:p>
        </p:txBody>
      </p:sp>
      <p:sp>
        <p:nvSpPr>
          <p:cNvPr name="TextBox 7" id="7"/>
          <p:cNvSpPr txBox="true"/>
          <p:nvPr/>
        </p:nvSpPr>
        <p:spPr>
          <a:xfrm rot="0">
            <a:off x="5491732" y="3066933"/>
            <a:ext cx="7304536" cy="2307746"/>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Viendimensiju masīvs ir lineāra viena tipa elementu secība, kurai piekļūst, izmantojot indeksus sakot no 0:</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show="false">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3848791" y="4535241"/>
            <a:ext cx="5148932" cy="1682179"/>
          </a:xfrm>
          <a:custGeom>
            <a:avLst/>
            <a:gdLst/>
            <a:ahLst/>
            <a:cxnLst/>
            <a:rect r="r" b="b" t="t" l="l"/>
            <a:pathLst>
              <a:path h="1682179" w="5148932">
                <a:moveTo>
                  <a:pt x="0" y="0"/>
                </a:moveTo>
                <a:lnTo>
                  <a:pt x="5148932" y="0"/>
                </a:lnTo>
                <a:lnTo>
                  <a:pt x="5148932" y="1682179"/>
                </a:lnTo>
                <a:lnTo>
                  <a:pt x="0" y="1682179"/>
                </a:lnTo>
                <a:lnTo>
                  <a:pt x="0" y="0"/>
                </a:lnTo>
                <a:close/>
              </a:path>
            </a:pathLst>
          </a:custGeom>
          <a:blipFill>
            <a:blip r:embed="rId6"/>
            <a:stretch>
              <a:fillRect l="0" t="0" r="0" b="0"/>
            </a:stretch>
          </a:blipFill>
        </p:spPr>
      </p:sp>
      <p:sp>
        <p:nvSpPr>
          <p:cNvPr name="Freeform 6" id="6"/>
          <p:cNvSpPr/>
          <p:nvPr/>
        </p:nvSpPr>
        <p:spPr>
          <a:xfrm flipH="false" flipV="false" rot="0">
            <a:off x="4869886" y="7569046"/>
            <a:ext cx="891860" cy="1783719"/>
          </a:xfrm>
          <a:custGeom>
            <a:avLst/>
            <a:gdLst/>
            <a:ahLst/>
            <a:cxnLst/>
            <a:rect r="r" b="b" t="t" l="l"/>
            <a:pathLst>
              <a:path h="1783719" w="891860">
                <a:moveTo>
                  <a:pt x="0" y="0"/>
                </a:moveTo>
                <a:lnTo>
                  <a:pt x="891860" y="0"/>
                </a:lnTo>
                <a:lnTo>
                  <a:pt x="891860" y="1783719"/>
                </a:lnTo>
                <a:lnTo>
                  <a:pt x="0" y="1783719"/>
                </a:lnTo>
                <a:lnTo>
                  <a:pt x="0" y="0"/>
                </a:lnTo>
                <a:close/>
              </a:path>
            </a:pathLst>
          </a:custGeom>
          <a:blipFill>
            <a:blip r:embed="rId7"/>
            <a:stretch>
              <a:fillRect l="0" t="0" r="0" b="0"/>
            </a:stretch>
          </a:blipFill>
        </p:spPr>
      </p:sp>
      <p:sp>
        <p:nvSpPr>
          <p:cNvPr name="TextBox 7" id="7"/>
          <p:cNvSpPr txBox="true"/>
          <p:nvPr/>
        </p:nvSpPr>
        <p:spPr>
          <a:xfrm rot="0">
            <a:off x="3017611" y="1951385"/>
            <a:ext cx="13832432"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Filtrēšana ir process, kurā no masīva tiek atlasīti tikai tie elementi, kas atbilst noteiktiem nosacījumiem.</a:t>
            </a:r>
          </a:p>
        </p:txBody>
      </p:sp>
      <p:sp>
        <p:nvSpPr>
          <p:cNvPr name="TextBox 8" id="8"/>
          <p:cNvSpPr txBox="true"/>
          <p:nvPr/>
        </p:nvSpPr>
        <p:spPr>
          <a:xfrm rot="0">
            <a:off x="2768328" y="757966"/>
            <a:ext cx="15238410"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NOSACĪJUMI UN FILTRĒŠANA MASĪVOS</a:t>
            </a:r>
          </a:p>
        </p:txBody>
      </p:sp>
      <p:sp>
        <p:nvSpPr>
          <p:cNvPr name="TextBox 9" id="9"/>
          <p:cNvSpPr txBox="true"/>
          <p:nvPr/>
        </p:nvSpPr>
        <p:spPr>
          <a:xfrm rot="0">
            <a:off x="3017611" y="6316697"/>
            <a:ext cx="6158153"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Rezultātā programma izvadīs šādu rezultātu:</a:t>
            </a:r>
          </a:p>
        </p:txBody>
      </p:sp>
      <p:sp>
        <p:nvSpPr>
          <p:cNvPr name="TextBox 10" id="10"/>
          <p:cNvSpPr txBox="true"/>
          <p:nvPr/>
        </p:nvSpPr>
        <p:spPr>
          <a:xfrm rot="0">
            <a:off x="3017611" y="3223592"/>
            <a:ext cx="7554257"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piemērs 1: Izdrukāt no masīva tikai pozitīvus skaitļus</a:t>
            </a:r>
          </a:p>
        </p:txBody>
      </p:sp>
      <p:sp>
        <p:nvSpPr>
          <p:cNvPr name="TextBox 11" id="11"/>
          <p:cNvSpPr txBox="true"/>
          <p:nvPr/>
        </p:nvSpPr>
        <p:spPr>
          <a:xfrm rot="0">
            <a:off x="11033858" y="3223592"/>
            <a:ext cx="6225442"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Ko var pārbaudīt, izmantojot nosacījumus:</a:t>
            </a:r>
          </a:p>
        </p:txBody>
      </p:sp>
      <p:sp>
        <p:nvSpPr>
          <p:cNvPr name="TextBox 12" id="12"/>
          <p:cNvSpPr txBox="true"/>
          <p:nvPr/>
        </p:nvSpPr>
        <p:spPr>
          <a:xfrm rot="0">
            <a:off x="11227954" y="4388048"/>
            <a:ext cx="5837249" cy="463184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num &gt; 0 — pozitīvi skaitļ</a:t>
            </a:r>
          </a:p>
          <a:p>
            <a:pPr algn="l" marL="705747" indent="-352873" lvl="1">
              <a:lnSpc>
                <a:spcPts val="4576"/>
              </a:lnSpc>
              <a:buFont typeface="Arial"/>
              <a:buChar char="•"/>
            </a:pPr>
            <a:r>
              <a:rPr lang="en-US" sz="3268">
                <a:solidFill>
                  <a:srgbClr val="545454"/>
                </a:solidFill>
                <a:latin typeface="Garet"/>
                <a:ea typeface="Garet"/>
                <a:cs typeface="Garet"/>
                <a:sym typeface="Garet"/>
              </a:rPr>
              <a:t>num % 2 == 0 — pāra skaitlis</a:t>
            </a:r>
          </a:p>
          <a:p>
            <a:pPr algn="l" marL="705747" indent="-352873" lvl="1">
              <a:lnSpc>
                <a:spcPts val="4576"/>
              </a:lnSpc>
              <a:buFont typeface="Arial"/>
              <a:buChar char="•"/>
            </a:pPr>
            <a:r>
              <a:rPr lang="en-US" sz="3268">
                <a:solidFill>
                  <a:srgbClr val="545454"/>
                </a:solidFill>
                <a:latin typeface="Garet"/>
                <a:ea typeface="Garet"/>
                <a:cs typeface="Garet"/>
                <a:sym typeface="Garet"/>
              </a:rPr>
              <a:t>num &lt; 100 — mazāks par noteiktu vērtību</a:t>
            </a:r>
          </a:p>
          <a:p>
            <a:pPr algn="l" marL="705747" indent="-352873" lvl="1">
              <a:lnSpc>
                <a:spcPts val="4576"/>
              </a:lnSpc>
              <a:buFont typeface="Arial"/>
              <a:buChar char="•"/>
            </a:pPr>
            <a:r>
              <a:rPr lang="en-US" sz="3268">
                <a:solidFill>
                  <a:srgbClr val="545454"/>
                </a:solidFill>
                <a:latin typeface="Garet"/>
                <a:ea typeface="Garet"/>
                <a:cs typeface="Garet"/>
                <a:sym typeface="Garet"/>
              </a:rPr>
              <a:t>num != 0 — izslēgt nulles</a:t>
            </a:r>
          </a:p>
          <a:p>
            <a:pPr algn="l" marL="705747" indent="-352873" lvl="1">
              <a:lnSpc>
                <a:spcPts val="4576"/>
              </a:lnSpc>
              <a:buFont typeface="Arial"/>
              <a:buChar char="•"/>
            </a:pPr>
            <a:r>
              <a:rPr lang="en-US" sz="3268">
                <a:solidFill>
                  <a:srgbClr val="545454"/>
                </a:solidFill>
                <a:latin typeface="Garet"/>
                <a:ea typeface="Garet"/>
                <a:cs typeface="Garet"/>
                <a:sym typeface="Garet"/>
              </a:rPr>
              <a:t>num == 5 — atrast noteiktu vērtību</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show="false">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1119407"/>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1.UZDEVUMS</a:t>
            </a:r>
          </a:p>
        </p:txBody>
      </p:sp>
      <p:sp>
        <p:nvSpPr>
          <p:cNvPr name="TextBox 4" id="4"/>
          <p:cNvSpPr txBox="true"/>
          <p:nvPr/>
        </p:nvSpPr>
        <p:spPr>
          <a:xfrm rot="0">
            <a:off x="3443857" y="4097138"/>
            <a:ext cx="11400286" cy="1726721"/>
          </a:xfrm>
          <a:prstGeom prst="rect">
            <a:avLst/>
          </a:prstGeom>
        </p:spPr>
        <p:txBody>
          <a:bodyPr anchor="t" rtlCol="false" tIns="0" lIns="0" bIns="0" rIns="0">
            <a:spAutoFit/>
          </a:bodyPr>
          <a:lstStyle/>
          <a:p>
            <a:pPr algn="ctr">
              <a:lnSpc>
                <a:spcPts val="4576"/>
              </a:lnSpc>
              <a:spcBef>
                <a:spcPct val="0"/>
              </a:spcBef>
            </a:pPr>
            <a:r>
              <a:rPr lang="en-US" sz="3268">
                <a:solidFill>
                  <a:srgbClr val="545454"/>
                </a:solidFill>
                <a:latin typeface="Garet"/>
                <a:ea typeface="Garet"/>
                <a:cs typeface="Garet"/>
                <a:sym typeface="Garet"/>
              </a:rPr>
              <a:t>Izveidojiet masīvu no 5 veseliem skaitļiem, lietotājs ievada vērtības un izdrukā visus masīva elementus, izmantojot for ciklu.</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show="false">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4775812" y="3023075"/>
            <a:ext cx="8736376" cy="5524873"/>
          </a:xfrm>
          <a:custGeom>
            <a:avLst/>
            <a:gdLst/>
            <a:ahLst/>
            <a:cxnLst/>
            <a:rect r="r" b="b" t="t" l="l"/>
            <a:pathLst>
              <a:path h="5524873" w="8736376">
                <a:moveTo>
                  <a:pt x="0" y="0"/>
                </a:moveTo>
                <a:lnTo>
                  <a:pt x="8736376" y="0"/>
                </a:lnTo>
                <a:lnTo>
                  <a:pt x="8736376" y="5524873"/>
                </a:lnTo>
                <a:lnTo>
                  <a:pt x="0" y="5524873"/>
                </a:lnTo>
                <a:lnTo>
                  <a:pt x="0" y="0"/>
                </a:lnTo>
                <a:close/>
              </a:path>
            </a:pathLst>
          </a:custGeom>
          <a:blipFill>
            <a:blip r:embed="rId6"/>
            <a:stretch>
              <a:fillRect l="0" t="0" r="0" b="0"/>
            </a:stretch>
          </a:blipFill>
        </p:spPr>
      </p:sp>
      <p:sp>
        <p:nvSpPr>
          <p:cNvPr name="TextBox 6" id="6"/>
          <p:cNvSpPr txBox="true"/>
          <p:nvPr/>
        </p:nvSpPr>
        <p:spPr>
          <a:xfrm rot="0">
            <a:off x="4541415" y="1119407"/>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1.UZDEVUMS</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show="false">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1119407"/>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2.UZDEVUMS</a:t>
            </a:r>
          </a:p>
        </p:txBody>
      </p:sp>
      <p:sp>
        <p:nvSpPr>
          <p:cNvPr name="TextBox 4" id="4"/>
          <p:cNvSpPr txBox="true"/>
          <p:nvPr/>
        </p:nvSpPr>
        <p:spPr>
          <a:xfrm rot="0">
            <a:off x="3443857" y="4097138"/>
            <a:ext cx="11400286" cy="1726721"/>
          </a:xfrm>
          <a:prstGeom prst="rect">
            <a:avLst/>
          </a:prstGeom>
        </p:spPr>
        <p:txBody>
          <a:bodyPr anchor="t" rtlCol="false" tIns="0" lIns="0" bIns="0" rIns="0">
            <a:spAutoFit/>
          </a:bodyPr>
          <a:lstStyle/>
          <a:p>
            <a:pPr algn="ctr">
              <a:lnSpc>
                <a:spcPts val="4576"/>
              </a:lnSpc>
              <a:spcBef>
                <a:spcPct val="0"/>
              </a:spcBef>
            </a:pPr>
            <a:r>
              <a:rPr lang="en-US" sz="3268">
                <a:solidFill>
                  <a:srgbClr val="545454"/>
                </a:solidFill>
                <a:latin typeface="Garet"/>
                <a:ea typeface="Garet"/>
                <a:cs typeface="Garet"/>
                <a:sym typeface="Garet"/>
              </a:rPr>
              <a:t>Lietotājs ievada 7 skaitļus. Saglabājiet tos masīvā un pēc tam parādiet visu masīva elementu summu un aritmētisko vidējo vērtību.</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show="false">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5249726" y="2966194"/>
            <a:ext cx="7788547" cy="5608774"/>
          </a:xfrm>
          <a:custGeom>
            <a:avLst/>
            <a:gdLst/>
            <a:ahLst/>
            <a:cxnLst/>
            <a:rect r="r" b="b" t="t" l="l"/>
            <a:pathLst>
              <a:path h="5608774" w="7788547">
                <a:moveTo>
                  <a:pt x="0" y="0"/>
                </a:moveTo>
                <a:lnTo>
                  <a:pt x="7788548" y="0"/>
                </a:lnTo>
                <a:lnTo>
                  <a:pt x="7788548" y="5608774"/>
                </a:lnTo>
                <a:lnTo>
                  <a:pt x="0" y="5608774"/>
                </a:lnTo>
                <a:lnTo>
                  <a:pt x="0" y="0"/>
                </a:lnTo>
                <a:close/>
              </a:path>
            </a:pathLst>
          </a:custGeom>
          <a:blipFill>
            <a:blip r:embed="rId6"/>
            <a:stretch>
              <a:fillRect l="0" t="0" r="0" b="0"/>
            </a:stretch>
          </a:blipFill>
        </p:spPr>
      </p:sp>
      <p:sp>
        <p:nvSpPr>
          <p:cNvPr name="TextBox 6" id="6"/>
          <p:cNvSpPr txBox="true"/>
          <p:nvPr/>
        </p:nvSpPr>
        <p:spPr>
          <a:xfrm rot="0">
            <a:off x="4541415" y="1119407"/>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2.UZDEVUMS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show="false">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1119407"/>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3.UZDEVUMS</a:t>
            </a:r>
          </a:p>
        </p:txBody>
      </p:sp>
      <p:sp>
        <p:nvSpPr>
          <p:cNvPr name="TextBox 4" id="4"/>
          <p:cNvSpPr txBox="true"/>
          <p:nvPr/>
        </p:nvSpPr>
        <p:spPr>
          <a:xfrm rot="0">
            <a:off x="3443857" y="3989467"/>
            <a:ext cx="11400286" cy="2307746"/>
          </a:xfrm>
          <a:prstGeom prst="rect">
            <a:avLst/>
          </a:prstGeom>
        </p:spPr>
        <p:txBody>
          <a:bodyPr anchor="t" rtlCol="false" tIns="0" lIns="0" bIns="0" rIns="0">
            <a:spAutoFit/>
          </a:bodyPr>
          <a:lstStyle/>
          <a:p>
            <a:pPr algn="ctr">
              <a:lnSpc>
                <a:spcPts val="4576"/>
              </a:lnSpc>
              <a:spcBef>
                <a:spcPct val="0"/>
              </a:spcBef>
            </a:pPr>
            <a:r>
              <a:rPr lang="en-US" sz="3268">
                <a:solidFill>
                  <a:srgbClr val="545454"/>
                </a:solidFill>
                <a:latin typeface="Garet"/>
                <a:ea typeface="Garet"/>
                <a:cs typeface="Garet"/>
                <a:sym typeface="Garet"/>
              </a:rPr>
              <a:t>Izveidojiet masīvu no 10 nejaušiem veseliem skaitļiem no 1 līdz 100. Atrodiet un izdrukājiet šī masīva maksimālo un minimālo vērtību un pēc tam izdrukājiet visus masīva elementus apgrieztā secībā.</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show="false">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6355234" y="2511900"/>
            <a:ext cx="5577532" cy="6649405"/>
          </a:xfrm>
          <a:custGeom>
            <a:avLst/>
            <a:gdLst/>
            <a:ahLst/>
            <a:cxnLst/>
            <a:rect r="r" b="b" t="t" l="l"/>
            <a:pathLst>
              <a:path h="6649405" w="5577532">
                <a:moveTo>
                  <a:pt x="0" y="0"/>
                </a:moveTo>
                <a:lnTo>
                  <a:pt x="5577532" y="0"/>
                </a:lnTo>
                <a:lnTo>
                  <a:pt x="5577532" y="6649405"/>
                </a:lnTo>
                <a:lnTo>
                  <a:pt x="0" y="6649405"/>
                </a:lnTo>
                <a:lnTo>
                  <a:pt x="0" y="0"/>
                </a:lnTo>
                <a:close/>
              </a:path>
            </a:pathLst>
          </a:custGeom>
          <a:blipFill>
            <a:blip r:embed="rId6"/>
            <a:stretch>
              <a:fillRect l="0" t="0" r="0" b="0"/>
            </a:stretch>
          </a:blipFill>
        </p:spPr>
      </p:sp>
      <p:sp>
        <p:nvSpPr>
          <p:cNvPr name="TextBox 6" id="6"/>
          <p:cNvSpPr txBox="true"/>
          <p:nvPr/>
        </p:nvSpPr>
        <p:spPr>
          <a:xfrm rot="0">
            <a:off x="4541415" y="1119407"/>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3.UZDEVUMS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09477" y="860726"/>
            <a:ext cx="12944415" cy="2050549"/>
          </a:xfrm>
          <a:prstGeom prst="rect">
            <a:avLst/>
          </a:prstGeom>
        </p:spPr>
        <p:txBody>
          <a:bodyPr anchor="t" rtlCol="false" tIns="0" lIns="0" bIns="0" rIns="0">
            <a:spAutoFit/>
          </a:bodyPr>
          <a:lstStyle/>
          <a:p>
            <a:pPr algn="ctr">
              <a:lnSpc>
                <a:spcPts val="8247"/>
              </a:lnSpc>
            </a:pPr>
            <a:r>
              <a:rPr lang="en-US" b="true" sz="5890">
                <a:solidFill>
                  <a:srgbClr val="3F3D3E"/>
                </a:solidFill>
                <a:latin typeface="Alexandria Bold"/>
                <a:ea typeface="Alexandria Bold"/>
                <a:cs typeface="Alexandria Bold"/>
                <a:sym typeface="Alexandria Bold"/>
              </a:rPr>
              <a:t>VIENDIMENSIJU MASĪVU PIELIETOJUMI</a:t>
            </a:r>
          </a:p>
        </p:txBody>
      </p:sp>
      <p:sp>
        <p:nvSpPr>
          <p:cNvPr name="TextBox 4" id="4"/>
          <p:cNvSpPr txBox="true"/>
          <p:nvPr/>
        </p:nvSpPr>
        <p:spPr>
          <a:xfrm rot="0">
            <a:off x="4586040" y="3311432"/>
            <a:ext cx="9115919" cy="57938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Sarakstus un kolekcijas</a:t>
            </a:r>
          </a:p>
          <a:p>
            <a:pPr algn="l" marL="705747" indent="-352873" lvl="1">
              <a:lnSpc>
                <a:spcPts val="4576"/>
              </a:lnSpc>
              <a:buFont typeface="Arial"/>
              <a:buChar char="•"/>
            </a:pPr>
            <a:r>
              <a:rPr lang="en-US" sz="3268">
                <a:solidFill>
                  <a:srgbClr val="545454"/>
                </a:solidFill>
                <a:latin typeface="Garet"/>
                <a:ea typeface="Garet"/>
                <a:cs typeface="Garet"/>
                <a:sym typeface="Garet"/>
              </a:rPr>
              <a:t>Datu glabāšanu un izgūšanu</a:t>
            </a:r>
          </a:p>
          <a:p>
            <a:pPr algn="l" marL="705747" indent="-352873" lvl="1">
              <a:lnSpc>
                <a:spcPts val="4576"/>
              </a:lnSpc>
              <a:buFont typeface="Arial"/>
              <a:buChar char="•"/>
            </a:pPr>
            <a:r>
              <a:rPr lang="en-US" sz="3268">
                <a:solidFill>
                  <a:srgbClr val="545454"/>
                </a:solidFill>
                <a:latin typeface="Garet"/>
                <a:ea typeface="Garet"/>
                <a:cs typeface="Garet"/>
                <a:sym typeface="Garet"/>
              </a:rPr>
              <a:t>Steks un rindas</a:t>
            </a:r>
          </a:p>
          <a:p>
            <a:pPr algn="l" marL="705747" indent="-352873" lvl="1">
              <a:lnSpc>
                <a:spcPts val="4576"/>
              </a:lnSpc>
              <a:buFont typeface="Arial"/>
              <a:buChar char="•"/>
            </a:pPr>
            <a:r>
              <a:rPr lang="en-US" sz="3268">
                <a:solidFill>
                  <a:srgbClr val="545454"/>
                </a:solidFill>
                <a:latin typeface="Garet"/>
                <a:ea typeface="Garet"/>
                <a:cs typeface="Garet"/>
                <a:sym typeface="Garet"/>
              </a:rPr>
              <a:t>Matricas un vektorus</a:t>
            </a:r>
          </a:p>
          <a:p>
            <a:pPr algn="l" marL="705747" indent="-352873" lvl="1">
              <a:lnSpc>
                <a:spcPts val="4576"/>
              </a:lnSpc>
              <a:buFont typeface="Arial"/>
              <a:buChar char="•"/>
            </a:pPr>
            <a:r>
              <a:rPr lang="en-US" sz="3268">
                <a:solidFill>
                  <a:srgbClr val="545454"/>
                </a:solidFill>
                <a:latin typeface="Garet"/>
                <a:ea typeface="Garet"/>
                <a:cs typeface="Garet"/>
                <a:sym typeface="Garet"/>
              </a:rPr>
              <a:t>Dinamisko programmēšanu</a:t>
            </a:r>
          </a:p>
          <a:p>
            <a:pPr algn="l" marL="705747" indent="-352873" lvl="1">
              <a:lnSpc>
                <a:spcPts val="4576"/>
              </a:lnSpc>
              <a:buFont typeface="Arial"/>
              <a:buChar char="•"/>
            </a:pPr>
            <a:r>
              <a:rPr lang="en-US" sz="3268">
                <a:solidFill>
                  <a:srgbClr val="545454"/>
                </a:solidFill>
                <a:latin typeface="Garet"/>
                <a:ea typeface="Garet"/>
                <a:cs typeface="Garet"/>
                <a:sym typeface="Garet"/>
              </a:rPr>
              <a:t>Kārtošanas un meklēšanas algoritmus</a:t>
            </a:r>
          </a:p>
          <a:p>
            <a:pPr algn="l" marL="705747" indent="-352873" lvl="1">
              <a:lnSpc>
                <a:spcPts val="4576"/>
              </a:lnSpc>
              <a:buFont typeface="Arial"/>
              <a:buChar char="•"/>
            </a:pPr>
            <a:r>
              <a:rPr lang="en-US" sz="3268">
                <a:solidFill>
                  <a:srgbClr val="545454"/>
                </a:solidFill>
                <a:latin typeface="Garet"/>
                <a:ea typeface="Garet"/>
                <a:cs typeface="Garet"/>
                <a:sym typeface="Garet"/>
              </a:rPr>
              <a:t>Grafu algoritmus</a:t>
            </a:r>
          </a:p>
          <a:p>
            <a:pPr algn="l" marL="705747" indent="-352873" lvl="1">
              <a:lnSpc>
                <a:spcPts val="4576"/>
              </a:lnSpc>
              <a:buFont typeface="Arial"/>
              <a:buChar char="•"/>
            </a:pPr>
            <a:r>
              <a:rPr lang="en-US" sz="3268">
                <a:solidFill>
                  <a:srgbClr val="545454"/>
                </a:solidFill>
                <a:latin typeface="Garet"/>
                <a:ea typeface="Garet"/>
                <a:cs typeface="Garet"/>
                <a:sym typeface="Garet"/>
              </a:rPr>
              <a:t>Histogrammas un frekvenču skaitīšanu</a:t>
            </a:r>
          </a:p>
          <a:p>
            <a:pPr algn="l" marL="705747" indent="-352873" lvl="1">
              <a:lnSpc>
                <a:spcPts val="4576"/>
              </a:lnSpc>
              <a:buFont typeface="Arial"/>
              <a:buChar char="•"/>
            </a:pPr>
            <a:r>
              <a:rPr lang="en-US" sz="3268">
                <a:solidFill>
                  <a:srgbClr val="545454"/>
                </a:solidFill>
                <a:latin typeface="Garet"/>
                <a:ea typeface="Garet"/>
                <a:cs typeface="Garet"/>
                <a:sym typeface="Garet"/>
              </a:rPr>
              <a:t>Attēlu apstrādi</a:t>
            </a:r>
          </a:p>
          <a:p>
            <a:pPr algn="l" marL="705747" indent="-352873" lvl="1">
              <a:lnSpc>
                <a:spcPts val="4576"/>
              </a:lnSpc>
              <a:buFont typeface="Arial"/>
              <a:buChar char="•"/>
            </a:pPr>
            <a:r>
              <a:rPr lang="en-US" sz="3268">
                <a:solidFill>
                  <a:srgbClr val="545454"/>
                </a:solidFill>
                <a:latin typeface="Garet"/>
                <a:ea typeface="Garet"/>
                <a:cs typeface="Garet"/>
                <a:sym typeface="Garet"/>
              </a:rPr>
              <a:t>Kriptogrāfija</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425912" y="1521657"/>
            <a:ext cx="7436177"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PRIEKŠROCĪBAS</a:t>
            </a:r>
          </a:p>
        </p:txBody>
      </p:sp>
      <p:sp>
        <p:nvSpPr>
          <p:cNvPr name="TextBox 4" id="4"/>
          <p:cNvSpPr txBox="true"/>
          <p:nvPr/>
        </p:nvSpPr>
        <p:spPr>
          <a:xfrm rot="0">
            <a:off x="2742099" y="3025424"/>
            <a:ext cx="12803801" cy="6256466"/>
          </a:xfrm>
          <a:prstGeom prst="rect">
            <a:avLst/>
          </a:prstGeom>
        </p:spPr>
        <p:txBody>
          <a:bodyPr anchor="t" rtlCol="false" tIns="0" lIns="0" bIns="0" rIns="0">
            <a:spAutoFit/>
          </a:bodyPr>
          <a:lstStyle/>
          <a:p>
            <a:pPr algn="l" marL="635067" indent="-317533" lvl="1">
              <a:lnSpc>
                <a:spcPts val="4118"/>
              </a:lnSpc>
              <a:buFont typeface="Arial"/>
              <a:buChar char="•"/>
            </a:pPr>
            <a:r>
              <a:rPr lang="en-US" sz="2941">
                <a:solidFill>
                  <a:srgbClr val="545454"/>
                </a:solidFill>
                <a:latin typeface="Garet"/>
                <a:ea typeface="Garet"/>
                <a:cs typeface="Garet"/>
                <a:sym typeface="Garet"/>
              </a:rPr>
              <a:t>Vienkārša piekļuve: Masīva elementi ir viegli pieejami, izmantojot indeksu, kas ļauj ātri un efektīvi izgūt un modificēt datus.</a:t>
            </a:r>
          </a:p>
          <a:p>
            <a:pPr algn="l" marL="635067" indent="-317533" lvl="1">
              <a:lnSpc>
                <a:spcPts val="4118"/>
              </a:lnSpc>
              <a:buFont typeface="Arial"/>
              <a:buChar char="•"/>
            </a:pPr>
            <a:r>
              <a:rPr lang="en-US" sz="2941">
                <a:solidFill>
                  <a:srgbClr val="545454"/>
                </a:solidFill>
                <a:latin typeface="Garet"/>
                <a:ea typeface="Garet"/>
                <a:cs typeface="Garet"/>
                <a:sym typeface="Garet"/>
              </a:rPr>
              <a:t>Vienkāršota atmiņas pārvaldība: Atšķirībā no dinamiskām datu struktūrām, masīvi aizņem nepārtrauktu atmiņas bloku, kas palielina elementu piekļuves ātrumu un vienkāršo atmiņas pārvaldību.</a:t>
            </a:r>
          </a:p>
          <a:p>
            <a:pPr algn="l" marL="635067" indent="-317533" lvl="1">
              <a:lnSpc>
                <a:spcPts val="4118"/>
              </a:lnSpc>
              <a:buFont typeface="Arial"/>
              <a:buChar char="•"/>
            </a:pPr>
            <a:r>
              <a:rPr lang="en-US" sz="2941">
                <a:solidFill>
                  <a:srgbClr val="545454"/>
                </a:solidFill>
                <a:latin typeface="Garet"/>
                <a:ea typeface="Garet"/>
                <a:cs typeface="Garet"/>
                <a:sym typeface="Garet"/>
              </a:rPr>
              <a:t>Atbalsts standarta bibliotēkām: Java nodrošina daudzas iebūvētas metodes darbam ar masīviem (kārtošana, meklēšana, kopēšana utt.).</a:t>
            </a:r>
          </a:p>
          <a:p>
            <a:pPr algn="l" marL="635067" indent="-317533" lvl="1">
              <a:lnSpc>
                <a:spcPts val="4118"/>
              </a:lnSpc>
              <a:buFont typeface="Arial"/>
              <a:buChar char="•"/>
            </a:pPr>
            <a:r>
              <a:rPr lang="en-US" sz="2941">
                <a:solidFill>
                  <a:srgbClr val="545454"/>
                </a:solidFill>
                <a:latin typeface="Garet"/>
                <a:ea typeface="Garet"/>
                <a:cs typeface="Garet"/>
                <a:sym typeface="Garet"/>
              </a:rPr>
              <a:t>Koda optimizēšana: kods kļūst optimizētāks, īsāks un vieglāk ir atlasīt un kārtot datus.</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7" id="7"/>
          <p:cNvSpPr/>
          <p:nvPr/>
        </p:nvSpPr>
        <p:spPr>
          <a:xfrm flipH="false" flipV="false" rot="0">
            <a:off x="15758102" y="4056142"/>
            <a:ext cx="2183883" cy="2183883"/>
          </a:xfrm>
          <a:custGeom>
            <a:avLst/>
            <a:gdLst/>
            <a:ahLst/>
            <a:cxnLst/>
            <a:rect r="r" b="b" t="t" l="l"/>
            <a:pathLst>
              <a:path h="2183883" w="2183883">
                <a:moveTo>
                  <a:pt x="0" y="0"/>
                </a:moveTo>
                <a:lnTo>
                  <a:pt x="2183883" y="0"/>
                </a:lnTo>
                <a:lnTo>
                  <a:pt x="2183883" y="2183882"/>
                </a:lnTo>
                <a:lnTo>
                  <a:pt x="0" y="2183882"/>
                </a:lnTo>
                <a:lnTo>
                  <a:pt x="0" y="0"/>
                </a:lnTo>
                <a:close/>
              </a:path>
            </a:pathLst>
          </a:custGeom>
          <a:blipFill>
            <a:blip r:embed="rId6"/>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41438" y="4097138"/>
            <a:ext cx="11037162" cy="28887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Fiksēts izmērs — pēc izveides garumu nevar mainīt</a:t>
            </a:r>
          </a:p>
          <a:p>
            <a:pPr algn="l" marL="705747" indent="-352873" lvl="1">
              <a:lnSpc>
                <a:spcPts val="4576"/>
              </a:lnSpc>
              <a:buFont typeface="Arial"/>
              <a:buChar char="•"/>
            </a:pPr>
            <a:r>
              <a:rPr lang="en-US" sz="3268">
                <a:solidFill>
                  <a:srgbClr val="545454"/>
                </a:solidFill>
                <a:latin typeface="Garet"/>
                <a:ea typeface="Garet"/>
                <a:cs typeface="Garet"/>
                <a:sym typeface="Garet"/>
              </a:rPr>
              <a:t>Nav iebūvaētu darba metožu (atšķirībā no kolekcijām)</a:t>
            </a:r>
          </a:p>
          <a:p>
            <a:pPr algn="l" marL="705747" indent="-352873" lvl="1">
              <a:lnSpc>
                <a:spcPts val="4576"/>
              </a:lnSpc>
              <a:buFont typeface="Arial"/>
              <a:buChar char="•"/>
            </a:pPr>
            <a:r>
              <a:rPr lang="en-US" sz="3268">
                <a:solidFill>
                  <a:srgbClr val="545454"/>
                </a:solidFill>
                <a:latin typeface="Garet"/>
                <a:ea typeface="Garet"/>
                <a:cs typeface="Garet"/>
                <a:sym typeface="Garet"/>
              </a:rPr>
              <a:t>Neērtības ievietot/noņemt elementus</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6" id="6"/>
          <p:cNvSpPr/>
          <p:nvPr/>
        </p:nvSpPr>
        <p:spPr>
          <a:xfrm flipH="false" flipV="false" rot="2700000">
            <a:off x="14938560" y="4529608"/>
            <a:ext cx="1766215" cy="1766215"/>
          </a:xfrm>
          <a:custGeom>
            <a:avLst/>
            <a:gdLst/>
            <a:ahLst/>
            <a:cxnLst/>
            <a:rect r="r" b="b" t="t" l="l"/>
            <a:pathLst>
              <a:path h="1766215" w="1766215">
                <a:moveTo>
                  <a:pt x="0" y="0"/>
                </a:moveTo>
                <a:lnTo>
                  <a:pt x="1766215" y="0"/>
                </a:lnTo>
                <a:lnTo>
                  <a:pt x="1766215" y="1766215"/>
                </a:lnTo>
                <a:lnTo>
                  <a:pt x="0" y="1766215"/>
                </a:lnTo>
                <a:lnTo>
                  <a:pt x="0" y="0"/>
                </a:lnTo>
                <a:close/>
              </a:path>
            </a:pathLst>
          </a:custGeom>
          <a:blipFill>
            <a:blip r:embed="rId6"/>
            <a:stretch>
              <a:fillRect l="0" t="0" r="0" b="0"/>
            </a:stretch>
          </a:blipFill>
        </p:spPr>
      </p:sp>
      <p:sp>
        <p:nvSpPr>
          <p:cNvPr name="TextBox 7" id="7"/>
          <p:cNvSpPr txBox="true"/>
          <p:nvPr/>
        </p:nvSpPr>
        <p:spPr>
          <a:xfrm rot="0">
            <a:off x="4541415" y="1521657"/>
            <a:ext cx="9205169"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TRŪKUMI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3556590" y="4423692"/>
            <a:ext cx="9092976" cy="787581"/>
          </a:xfrm>
          <a:custGeom>
            <a:avLst/>
            <a:gdLst/>
            <a:ahLst/>
            <a:cxnLst/>
            <a:rect r="r" b="b" t="t" l="l"/>
            <a:pathLst>
              <a:path h="787581" w="9092976">
                <a:moveTo>
                  <a:pt x="0" y="0"/>
                </a:moveTo>
                <a:lnTo>
                  <a:pt x="9092976" y="0"/>
                </a:lnTo>
                <a:lnTo>
                  <a:pt x="9092976" y="787580"/>
                </a:lnTo>
                <a:lnTo>
                  <a:pt x="0" y="787580"/>
                </a:lnTo>
                <a:lnTo>
                  <a:pt x="0" y="0"/>
                </a:lnTo>
                <a:close/>
              </a:path>
            </a:pathLst>
          </a:custGeom>
          <a:blipFill>
            <a:blip r:embed="rId6"/>
            <a:stretch>
              <a:fillRect l="0" t="0" r="0" b="0"/>
            </a:stretch>
          </a:blipFill>
        </p:spPr>
      </p:sp>
      <p:sp>
        <p:nvSpPr>
          <p:cNvPr name="Freeform 6" id="6"/>
          <p:cNvSpPr/>
          <p:nvPr/>
        </p:nvSpPr>
        <p:spPr>
          <a:xfrm flipH="false" flipV="false" rot="0">
            <a:off x="3556590" y="6957025"/>
            <a:ext cx="9300368" cy="756640"/>
          </a:xfrm>
          <a:custGeom>
            <a:avLst/>
            <a:gdLst/>
            <a:ahLst/>
            <a:cxnLst/>
            <a:rect r="r" b="b" t="t" l="l"/>
            <a:pathLst>
              <a:path h="756640" w="9300368">
                <a:moveTo>
                  <a:pt x="0" y="0"/>
                </a:moveTo>
                <a:lnTo>
                  <a:pt x="9300368" y="0"/>
                </a:lnTo>
                <a:lnTo>
                  <a:pt x="9300368" y="756640"/>
                </a:lnTo>
                <a:lnTo>
                  <a:pt x="0" y="756640"/>
                </a:lnTo>
                <a:lnTo>
                  <a:pt x="0" y="0"/>
                </a:lnTo>
                <a:close/>
              </a:path>
            </a:pathLst>
          </a:custGeom>
          <a:blipFill>
            <a:blip r:embed="rId7"/>
            <a:stretch>
              <a:fillRect l="0" t="0" r="0" b="0"/>
            </a:stretch>
          </a:blipFill>
        </p:spPr>
      </p:sp>
      <p:sp>
        <p:nvSpPr>
          <p:cNvPr name="TextBox 7" id="7"/>
          <p:cNvSpPr txBox="true"/>
          <p:nvPr/>
        </p:nvSpPr>
        <p:spPr>
          <a:xfrm rot="0">
            <a:off x="2854268" y="914400"/>
            <a:ext cx="12944415" cy="2041144"/>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KĀ DEKLARĒT UN INICIALIZĒT MASĪVU</a:t>
            </a:r>
          </a:p>
        </p:txBody>
      </p:sp>
      <p:sp>
        <p:nvSpPr>
          <p:cNvPr name="TextBox 8" id="8"/>
          <p:cNvSpPr txBox="true"/>
          <p:nvPr/>
        </p:nvSpPr>
        <p:spPr>
          <a:xfrm rot="0">
            <a:off x="3281266" y="3116506"/>
            <a:ext cx="5574734"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Deklarācija ar garumu:</a:t>
            </a:r>
          </a:p>
        </p:txBody>
      </p:sp>
      <p:sp>
        <p:nvSpPr>
          <p:cNvPr name="TextBox 9" id="9"/>
          <p:cNvSpPr txBox="true"/>
          <p:nvPr/>
        </p:nvSpPr>
        <p:spPr>
          <a:xfrm rot="0">
            <a:off x="3281266" y="5712727"/>
            <a:ext cx="8814653"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Deklarācija ar inicializētām vērtībām:</a:t>
            </a:r>
          </a:p>
        </p:txBody>
      </p:sp>
      <p:sp>
        <p:nvSpPr>
          <p:cNvPr name="TextBox 10" id="10"/>
          <p:cNvSpPr txBox="true"/>
          <p:nvPr/>
        </p:nvSpPr>
        <p:spPr>
          <a:xfrm rot="0">
            <a:off x="3745397" y="3795477"/>
            <a:ext cx="1592036" cy="450940"/>
          </a:xfrm>
          <a:prstGeom prst="rect">
            <a:avLst/>
          </a:prstGeom>
        </p:spPr>
        <p:txBody>
          <a:bodyPr anchor="t" rtlCol="false" tIns="0" lIns="0" bIns="0" rIns="0">
            <a:spAutoFit/>
          </a:bodyPr>
          <a:lstStyle/>
          <a:p>
            <a:pPr algn="l">
              <a:lnSpc>
                <a:spcPts val="3618"/>
              </a:lnSpc>
            </a:pPr>
            <a:r>
              <a:rPr lang="en-US" sz="2584">
                <a:solidFill>
                  <a:srgbClr val="545454"/>
                </a:solidFill>
                <a:latin typeface="Garet"/>
                <a:ea typeface="Garet"/>
                <a:cs typeface="Garet"/>
                <a:sym typeface="Garet"/>
              </a:rPr>
              <a:t>Datu tips</a:t>
            </a:r>
          </a:p>
        </p:txBody>
      </p:sp>
      <p:sp>
        <p:nvSpPr>
          <p:cNvPr name="TextBox 11" id="11"/>
          <p:cNvSpPr txBox="true"/>
          <p:nvPr/>
        </p:nvSpPr>
        <p:spPr>
          <a:xfrm rot="0">
            <a:off x="6068633" y="3802097"/>
            <a:ext cx="2129534" cy="450940"/>
          </a:xfrm>
          <a:prstGeom prst="rect">
            <a:avLst/>
          </a:prstGeom>
        </p:spPr>
        <p:txBody>
          <a:bodyPr anchor="t" rtlCol="false" tIns="0" lIns="0" bIns="0" rIns="0">
            <a:spAutoFit/>
          </a:bodyPr>
          <a:lstStyle/>
          <a:p>
            <a:pPr algn="l">
              <a:lnSpc>
                <a:spcPts val="3618"/>
              </a:lnSpc>
            </a:pPr>
            <a:r>
              <a:rPr lang="en-US" sz="2584">
                <a:solidFill>
                  <a:srgbClr val="545454"/>
                </a:solidFill>
                <a:latin typeface="Garet"/>
                <a:ea typeface="Garet"/>
                <a:cs typeface="Garet"/>
                <a:sym typeface="Garet"/>
              </a:rPr>
              <a:t>nosaukums</a:t>
            </a:r>
          </a:p>
        </p:txBody>
      </p:sp>
      <p:sp>
        <p:nvSpPr>
          <p:cNvPr name="TextBox 12" id="12"/>
          <p:cNvSpPr txBox="true"/>
          <p:nvPr/>
        </p:nvSpPr>
        <p:spPr>
          <a:xfrm rot="0">
            <a:off x="11162043" y="3795477"/>
            <a:ext cx="1188912" cy="450940"/>
          </a:xfrm>
          <a:prstGeom prst="rect">
            <a:avLst/>
          </a:prstGeom>
        </p:spPr>
        <p:txBody>
          <a:bodyPr anchor="t" rtlCol="false" tIns="0" lIns="0" bIns="0" rIns="0">
            <a:spAutoFit/>
          </a:bodyPr>
          <a:lstStyle/>
          <a:p>
            <a:pPr algn="l">
              <a:lnSpc>
                <a:spcPts val="3618"/>
              </a:lnSpc>
            </a:pPr>
            <a:r>
              <a:rPr lang="en-US" sz="2584">
                <a:solidFill>
                  <a:srgbClr val="545454"/>
                </a:solidFill>
                <a:latin typeface="Garet"/>
                <a:ea typeface="Garet"/>
                <a:cs typeface="Garet"/>
                <a:sym typeface="Garet"/>
              </a:rPr>
              <a:t>izmers</a:t>
            </a:r>
          </a:p>
        </p:txBody>
      </p:sp>
      <p:sp>
        <p:nvSpPr>
          <p:cNvPr name="TextBox 13" id="13"/>
          <p:cNvSpPr txBox="true"/>
          <p:nvPr/>
        </p:nvSpPr>
        <p:spPr>
          <a:xfrm rot="0">
            <a:off x="3556590" y="6359856"/>
            <a:ext cx="1592036" cy="450940"/>
          </a:xfrm>
          <a:prstGeom prst="rect">
            <a:avLst/>
          </a:prstGeom>
        </p:spPr>
        <p:txBody>
          <a:bodyPr anchor="t" rtlCol="false" tIns="0" lIns="0" bIns="0" rIns="0">
            <a:spAutoFit/>
          </a:bodyPr>
          <a:lstStyle/>
          <a:p>
            <a:pPr algn="l">
              <a:lnSpc>
                <a:spcPts val="3618"/>
              </a:lnSpc>
            </a:pPr>
            <a:r>
              <a:rPr lang="en-US" sz="2584">
                <a:solidFill>
                  <a:srgbClr val="545454"/>
                </a:solidFill>
                <a:latin typeface="Garet"/>
                <a:ea typeface="Garet"/>
                <a:cs typeface="Garet"/>
                <a:sym typeface="Garet"/>
              </a:rPr>
              <a:t>Datu tips</a:t>
            </a:r>
          </a:p>
        </p:txBody>
      </p:sp>
      <p:sp>
        <p:nvSpPr>
          <p:cNvPr name="TextBox 14" id="14"/>
          <p:cNvSpPr txBox="true"/>
          <p:nvPr/>
        </p:nvSpPr>
        <p:spPr>
          <a:xfrm rot="0">
            <a:off x="5337433" y="6359856"/>
            <a:ext cx="2129534" cy="450940"/>
          </a:xfrm>
          <a:prstGeom prst="rect">
            <a:avLst/>
          </a:prstGeom>
        </p:spPr>
        <p:txBody>
          <a:bodyPr anchor="t" rtlCol="false" tIns="0" lIns="0" bIns="0" rIns="0">
            <a:spAutoFit/>
          </a:bodyPr>
          <a:lstStyle/>
          <a:p>
            <a:pPr algn="l">
              <a:lnSpc>
                <a:spcPts val="3618"/>
              </a:lnSpc>
            </a:pPr>
            <a:r>
              <a:rPr lang="en-US" sz="2584">
                <a:solidFill>
                  <a:srgbClr val="545454"/>
                </a:solidFill>
                <a:latin typeface="Garet"/>
                <a:ea typeface="Garet"/>
                <a:cs typeface="Garet"/>
                <a:sym typeface="Garet"/>
              </a:rPr>
              <a:t>nosaukums</a:t>
            </a:r>
          </a:p>
        </p:txBody>
      </p:sp>
      <p:sp>
        <p:nvSpPr>
          <p:cNvPr name="TextBox 15" id="15"/>
          <p:cNvSpPr txBox="true"/>
          <p:nvPr/>
        </p:nvSpPr>
        <p:spPr>
          <a:xfrm rot="0">
            <a:off x="9027866" y="6359856"/>
            <a:ext cx="3323089" cy="450940"/>
          </a:xfrm>
          <a:prstGeom prst="rect">
            <a:avLst/>
          </a:prstGeom>
        </p:spPr>
        <p:txBody>
          <a:bodyPr anchor="t" rtlCol="false" tIns="0" lIns="0" bIns="0" rIns="0">
            <a:spAutoFit/>
          </a:bodyPr>
          <a:lstStyle/>
          <a:p>
            <a:pPr algn="l">
              <a:lnSpc>
                <a:spcPts val="3618"/>
              </a:lnSpc>
            </a:pPr>
            <a:r>
              <a:rPr lang="en-US" sz="2584">
                <a:solidFill>
                  <a:srgbClr val="545454"/>
                </a:solidFill>
                <a:latin typeface="Garet"/>
                <a:ea typeface="Garet"/>
                <a:cs typeface="Garet"/>
                <a:sym typeface="Garet"/>
              </a:rPr>
              <a:t>Piešķirtās vērtības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2342196" y="4301276"/>
            <a:ext cx="6109129" cy="2904340"/>
          </a:xfrm>
          <a:custGeom>
            <a:avLst/>
            <a:gdLst/>
            <a:ahLst/>
            <a:cxnLst/>
            <a:rect r="r" b="b" t="t" l="l"/>
            <a:pathLst>
              <a:path h="2904340" w="6109129">
                <a:moveTo>
                  <a:pt x="0" y="0"/>
                </a:moveTo>
                <a:lnTo>
                  <a:pt x="6109129" y="0"/>
                </a:lnTo>
                <a:lnTo>
                  <a:pt x="6109129" y="2904340"/>
                </a:lnTo>
                <a:lnTo>
                  <a:pt x="0" y="2904340"/>
                </a:lnTo>
                <a:lnTo>
                  <a:pt x="0" y="0"/>
                </a:lnTo>
                <a:close/>
              </a:path>
            </a:pathLst>
          </a:custGeom>
          <a:blipFill>
            <a:blip r:embed="rId6"/>
            <a:stretch>
              <a:fillRect l="0" t="0" r="0" b="0"/>
            </a:stretch>
          </a:blipFill>
        </p:spPr>
      </p:sp>
      <p:sp>
        <p:nvSpPr>
          <p:cNvPr name="Freeform 6" id="6"/>
          <p:cNvSpPr/>
          <p:nvPr/>
        </p:nvSpPr>
        <p:spPr>
          <a:xfrm flipH="false" flipV="false" rot="0">
            <a:off x="10055972" y="5046091"/>
            <a:ext cx="7780909" cy="1414711"/>
          </a:xfrm>
          <a:custGeom>
            <a:avLst/>
            <a:gdLst/>
            <a:ahLst/>
            <a:cxnLst/>
            <a:rect r="r" b="b" t="t" l="l"/>
            <a:pathLst>
              <a:path h="1414711" w="7780909">
                <a:moveTo>
                  <a:pt x="0" y="0"/>
                </a:moveTo>
                <a:lnTo>
                  <a:pt x="7780908" y="0"/>
                </a:lnTo>
                <a:lnTo>
                  <a:pt x="7780908" y="1414711"/>
                </a:lnTo>
                <a:lnTo>
                  <a:pt x="0" y="1414711"/>
                </a:lnTo>
                <a:lnTo>
                  <a:pt x="0" y="0"/>
                </a:lnTo>
                <a:close/>
              </a:path>
            </a:pathLst>
          </a:custGeom>
          <a:blipFill>
            <a:blip r:embed="rId7"/>
            <a:stretch>
              <a:fillRect l="0" t="0" r="0" b="0"/>
            </a:stretch>
          </a:blipFill>
        </p:spPr>
      </p:sp>
      <p:sp>
        <p:nvSpPr>
          <p:cNvPr name="TextBox 7" id="7"/>
          <p:cNvSpPr txBox="true"/>
          <p:nvPr/>
        </p:nvSpPr>
        <p:spPr>
          <a:xfrm rot="0">
            <a:off x="2854268" y="914400"/>
            <a:ext cx="12944415" cy="1002919"/>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MASĪVU DATU TIPI</a:t>
            </a:r>
          </a:p>
        </p:txBody>
      </p:sp>
      <p:sp>
        <p:nvSpPr>
          <p:cNvPr name="TextBox 8" id="8"/>
          <p:cNvSpPr txBox="true"/>
          <p:nvPr/>
        </p:nvSpPr>
        <p:spPr>
          <a:xfrm rot="0">
            <a:off x="2071895" y="3216238"/>
            <a:ext cx="6649730"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Masīvu datu tipu piemēri:</a:t>
            </a:r>
          </a:p>
        </p:txBody>
      </p:sp>
      <p:sp>
        <p:nvSpPr>
          <p:cNvPr name="TextBox 9" id="9"/>
          <p:cNvSpPr txBox="true"/>
          <p:nvPr/>
        </p:nvSpPr>
        <p:spPr>
          <a:xfrm rot="0">
            <a:off x="10451003" y="3216238"/>
            <a:ext cx="6649730"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Masīvu datu tipu piemēri: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05732" y="5891808"/>
            <a:ext cx="11876536"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Rezultātā programma izvadīs šādu rezultātu:</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6" id="6"/>
          <p:cNvSpPr/>
          <p:nvPr/>
        </p:nvSpPr>
        <p:spPr>
          <a:xfrm flipH="false" flipV="false" rot="0">
            <a:off x="5942535" y="4724004"/>
            <a:ext cx="6014908" cy="1215133"/>
          </a:xfrm>
          <a:custGeom>
            <a:avLst/>
            <a:gdLst/>
            <a:ahLst/>
            <a:cxnLst/>
            <a:rect r="r" b="b" t="t" l="l"/>
            <a:pathLst>
              <a:path h="1215133" w="6014908">
                <a:moveTo>
                  <a:pt x="0" y="0"/>
                </a:moveTo>
                <a:lnTo>
                  <a:pt x="6014908" y="0"/>
                </a:lnTo>
                <a:lnTo>
                  <a:pt x="6014908" y="1215133"/>
                </a:lnTo>
                <a:lnTo>
                  <a:pt x="0" y="1215133"/>
                </a:lnTo>
                <a:lnTo>
                  <a:pt x="0" y="0"/>
                </a:lnTo>
                <a:close/>
              </a:path>
            </a:pathLst>
          </a:custGeom>
          <a:blipFill>
            <a:blip r:embed="rId6"/>
            <a:stretch>
              <a:fillRect l="0" t="0" r="0" b="0"/>
            </a:stretch>
          </a:blipFill>
        </p:spPr>
      </p:sp>
      <p:sp>
        <p:nvSpPr>
          <p:cNvPr name="Freeform 7" id="7"/>
          <p:cNvSpPr/>
          <p:nvPr/>
        </p:nvSpPr>
        <p:spPr>
          <a:xfrm flipH="false" flipV="false" rot="0">
            <a:off x="8770737" y="6627423"/>
            <a:ext cx="926861" cy="2836758"/>
          </a:xfrm>
          <a:custGeom>
            <a:avLst/>
            <a:gdLst/>
            <a:ahLst/>
            <a:cxnLst/>
            <a:rect r="r" b="b" t="t" l="l"/>
            <a:pathLst>
              <a:path h="2836758" w="926861">
                <a:moveTo>
                  <a:pt x="0" y="0"/>
                </a:moveTo>
                <a:lnTo>
                  <a:pt x="926862" y="0"/>
                </a:lnTo>
                <a:lnTo>
                  <a:pt x="926862" y="2836757"/>
                </a:lnTo>
                <a:lnTo>
                  <a:pt x="0" y="2836757"/>
                </a:lnTo>
                <a:lnTo>
                  <a:pt x="0" y="0"/>
                </a:lnTo>
                <a:close/>
              </a:path>
            </a:pathLst>
          </a:custGeom>
          <a:blipFill>
            <a:blip r:embed="rId7"/>
            <a:stretch>
              <a:fillRect l="0" t="0" r="0" b="0"/>
            </a:stretch>
          </a:blipFill>
        </p:spPr>
      </p:sp>
      <p:sp>
        <p:nvSpPr>
          <p:cNvPr name="TextBox 8" id="8"/>
          <p:cNvSpPr txBox="true"/>
          <p:nvPr/>
        </p:nvSpPr>
        <p:spPr>
          <a:xfrm rot="0">
            <a:off x="3205732" y="3235408"/>
            <a:ext cx="11876536"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Masīva elementus var attēlot ekrānā (tas ir, konsolē), izmantojot,for ciklu.</a:t>
            </a:r>
          </a:p>
        </p:txBody>
      </p:sp>
      <p:sp>
        <p:nvSpPr>
          <p:cNvPr name="TextBox 9" id="9"/>
          <p:cNvSpPr txBox="true"/>
          <p:nvPr/>
        </p:nvSpPr>
        <p:spPr>
          <a:xfrm rot="0">
            <a:off x="4541415" y="914400"/>
            <a:ext cx="9906903" cy="2041144"/>
          </a:xfrm>
          <a:prstGeom prst="rect">
            <a:avLst/>
          </a:prstGeom>
        </p:spPr>
        <p:txBody>
          <a:bodyPr anchor="t" rtlCol="false" tIns="0" lIns="0" bIns="0" rIns="0">
            <a:spAutoFit/>
          </a:bodyPr>
          <a:lstStyle/>
          <a:p>
            <a:pPr algn="ctr">
              <a:lnSpc>
                <a:spcPts val="8245"/>
              </a:lnSpc>
            </a:pPr>
            <a:r>
              <a:rPr lang="en-US" b="true" sz="5889">
                <a:solidFill>
                  <a:srgbClr val="3F3D3E"/>
                </a:solidFill>
                <a:latin typeface="Alexandria Bold"/>
                <a:ea typeface="Alexandria Bold"/>
                <a:cs typeface="Alexandria Bold"/>
                <a:sym typeface="Alexandria Bold"/>
              </a:rPr>
              <a:t>KĀ ATTĒLOT MASĪVU JAVA VALODĀ?</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DAGqCBFdfgw</dc:identifier>
  <dcterms:modified xsi:type="dcterms:W3CDTF">2011-08-01T06:04:30Z</dcterms:modified>
  <cp:revision>1</cp:revision>
  <dc:title>Gļebs Čečotkins 2PT, копия</dc:title>
</cp:coreProperties>
</file>