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x="18288000" cy="10287000"/>
  <p:notesSz cx="6858000" cy="9144000"/>
  <p:embeddedFontLst>
    <p:embeddedFont>
      <p:font typeface="Bold Ink" charset="1" panose="00000500000000000000"/>
      <p:regular r:id="rId27"/>
    </p:embeddedFont>
    <p:embeddedFont>
      <p:font typeface="Akzidenz-Grotesk" charset="1" panose="02000503030000020003"/>
      <p:regular r:id="rId28"/>
    </p:embeddedFont>
    <p:embeddedFont>
      <p:font typeface="Open Sans" charset="1" panose="020B0606030504020204"/>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png" Type="http://schemas.openxmlformats.org/officeDocument/2006/relationships/image"/><Relationship Id="rId4" Target="../media/image14.png" Type="http://schemas.openxmlformats.org/officeDocument/2006/relationships/image"/><Relationship Id="rId5" Target="../media/image1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0.png" Type="http://schemas.openxmlformats.org/officeDocument/2006/relationships/image"/><Relationship Id="rId3" Target="../media/image21.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6.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https://skolo.lv/mod/book/view.php?id=81332291" TargetMode="External" Type="http://schemas.openxmlformats.org/officeDocument/2006/relationships/hyperlink"/><Relationship Id="rId3" Target="https://gb.ru/blog/tsikly-v-python/#:~:text=%D0%92%20Python%20%D0%BE%D1%81%D0%BD%D0%BE%D0%B2%D0%BD%D1%8B%D1%85%20%D1%86%D0%B8%D0%BA%D0%BB%D0%BE%D0%B2%20%D0%B2%D1%81%D0%B5%D0%B3%D0%BE,%D0%BA%D0%BE%D0%B3%D0%B4%D0%B0%20%D0%BD%D1%83%D0%B6%D0%BD%D0%BE%20%D0%B2%D1%8B%D0%BF%D0%BE%D0%BB%D0%BD%D0%B8%D1%82%D1%8C%20%D0%BF%D0%B5%D1%80%D0%B5%D0%B1%D0%BE%D1%80%20%D1%8D%D0%BB%D0%B5%D0%BC%D0%B5%D0%BD%D1%82%D0%BE%D0%B2" TargetMode="External" Type="http://schemas.openxmlformats.org/officeDocument/2006/relationships/hyperlink"/><Relationship Id="rId4" Target="https://chatgpt.com/?model=auto" TargetMode="External" Type="http://schemas.openxmlformats.org/officeDocument/2006/relationships/hyperlink"/><Relationship Id="rId5" Target="https://sky.pro/media/tsikl-for-v-python/" TargetMode="External" Type="http://schemas.openxmlformats.org/officeDocument/2006/relationships/hyperlink"/></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15177" y="7433767"/>
            <a:ext cx="9430353" cy="4715177"/>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456827" y="10338182"/>
            <a:ext cx="4661316" cy="2330658"/>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4966490" y="-1328888"/>
            <a:ext cx="9430353" cy="4715177"/>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5583791" y="-2142757"/>
            <a:ext cx="4661316" cy="2330658"/>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4067202" y="9359478"/>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166334" y="-824125"/>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349885" y="2934479"/>
            <a:ext cx="11588229" cy="2834852"/>
          </a:xfrm>
          <a:prstGeom prst="rect">
            <a:avLst/>
          </a:prstGeom>
        </p:spPr>
        <p:txBody>
          <a:bodyPr anchor="t" rtlCol="false" tIns="0" lIns="0" bIns="0" rIns="0">
            <a:spAutoFit/>
          </a:bodyPr>
          <a:lstStyle/>
          <a:p>
            <a:pPr algn="ctr">
              <a:lnSpc>
                <a:spcPts val="7183"/>
              </a:lnSpc>
            </a:pPr>
            <a:r>
              <a:rPr lang="en-US" sz="8450">
                <a:solidFill>
                  <a:srgbClr val="545454"/>
                </a:solidFill>
                <a:latin typeface="Bold Ink"/>
                <a:ea typeface="Bold Ink"/>
                <a:cs typeface="Bold Ink"/>
                <a:sym typeface="Bold Ink"/>
              </a:rPr>
              <a:t>CIKLS AR SKAITĪTĀJU PROGRAMMĒŠANAS VALODĀ PYTHON</a:t>
            </a:r>
          </a:p>
        </p:txBody>
      </p:sp>
      <p:sp>
        <p:nvSpPr>
          <p:cNvPr name="TextBox 21" id="21"/>
          <p:cNvSpPr txBox="true"/>
          <p:nvPr/>
        </p:nvSpPr>
        <p:spPr>
          <a:xfrm rot="0">
            <a:off x="4050290" y="5895510"/>
            <a:ext cx="10187420" cy="966290"/>
          </a:xfrm>
          <a:prstGeom prst="rect">
            <a:avLst/>
          </a:prstGeom>
        </p:spPr>
        <p:txBody>
          <a:bodyPr anchor="t" rtlCol="false" tIns="0" lIns="0" bIns="0" rIns="0">
            <a:spAutoFit/>
          </a:bodyPr>
          <a:lstStyle/>
          <a:p>
            <a:pPr algn="ctr">
              <a:lnSpc>
                <a:spcPts val="7114"/>
              </a:lnSpc>
              <a:spcBef>
                <a:spcPct val="0"/>
              </a:spcBef>
            </a:pPr>
            <a:r>
              <a:rPr lang="en-US" sz="5082">
                <a:solidFill>
                  <a:srgbClr val="61654D"/>
                </a:solidFill>
                <a:latin typeface="Akzidenz-Grotesk"/>
                <a:ea typeface="Akzidenz-Grotesk"/>
                <a:cs typeface="Akzidenz-Grotesk"/>
                <a:sym typeface="Akzidenz-Grotesk"/>
              </a:rPr>
              <a:t>Gļebs Čečotkins</a:t>
            </a:r>
            <a:r>
              <a:rPr lang="en-US" sz="5082">
                <a:solidFill>
                  <a:srgbClr val="61654D"/>
                </a:solidFill>
                <a:latin typeface="Akzidenz-Grotesk"/>
                <a:ea typeface="Akzidenz-Grotesk"/>
                <a:cs typeface="Akzidenz-Grotesk"/>
                <a:sym typeface="Akzidenz-Grotesk"/>
              </a:rPr>
              <a:t> 2PT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31626" y="2656010"/>
            <a:ext cx="5319178" cy="1036558"/>
          </a:xfrm>
          <a:custGeom>
            <a:avLst/>
            <a:gdLst/>
            <a:ahLst/>
            <a:cxnLst/>
            <a:rect r="r" b="b" t="t" l="l"/>
            <a:pathLst>
              <a:path h="1036558" w="5319178">
                <a:moveTo>
                  <a:pt x="0" y="0"/>
                </a:moveTo>
                <a:lnTo>
                  <a:pt x="5319178" y="0"/>
                </a:lnTo>
                <a:lnTo>
                  <a:pt x="5319178" y="1036558"/>
                </a:lnTo>
                <a:lnTo>
                  <a:pt x="0" y="1036558"/>
                </a:lnTo>
                <a:lnTo>
                  <a:pt x="0" y="0"/>
                </a:lnTo>
                <a:close/>
              </a:path>
            </a:pathLst>
          </a:custGeom>
          <a:blipFill>
            <a:blip r:embed="rId2"/>
            <a:stretch>
              <a:fillRect l="0" t="0" r="0" b="0"/>
            </a:stretch>
          </a:blipFill>
        </p:spPr>
      </p:sp>
      <p:sp>
        <p:nvSpPr>
          <p:cNvPr name="Freeform 21" id="21"/>
          <p:cNvSpPr/>
          <p:nvPr/>
        </p:nvSpPr>
        <p:spPr>
          <a:xfrm flipH="false" flipV="false" rot="0">
            <a:off x="4008657" y="4016418"/>
            <a:ext cx="3765116" cy="646535"/>
          </a:xfrm>
          <a:custGeom>
            <a:avLst/>
            <a:gdLst/>
            <a:ahLst/>
            <a:cxnLst/>
            <a:rect r="r" b="b" t="t" l="l"/>
            <a:pathLst>
              <a:path h="646535" w="3765116">
                <a:moveTo>
                  <a:pt x="0" y="0"/>
                </a:moveTo>
                <a:lnTo>
                  <a:pt x="3765116" y="0"/>
                </a:lnTo>
                <a:lnTo>
                  <a:pt x="3765116" y="646535"/>
                </a:lnTo>
                <a:lnTo>
                  <a:pt x="0" y="646535"/>
                </a:lnTo>
                <a:lnTo>
                  <a:pt x="0" y="0"/>
                </a:lnTo>
                <a:close/>
              </a:path>
            </a:pathLst>
          </a:custGeom>
          <a:blipFill>
            <a:blip r:embed="rId3"/>
            <a:stretch>
              <a:fillRect l="0" t="0" r="0" b="0"/>
            </a:stretch>
          </a:blipFill>
        </p:spPr>
      </p:sp>
      <p:sp>
        <p:nvSpPr>
          <p:cNvPr name="Freeform 22" id="22"/>
          <p:cNvSpPr/>
          <p:nvPr/>
        </p:nvSpPr>
        <p:spPr>
          <a:xfrm flipH="false" flipV="false" rot="0">
            <a:off x="3279638" y="5936592"/>
            <a:ext cx="5223155" cy="1033152"/>
          </a:xfrm>
          <a:custGeom>
            <a:avLst/>
            <a:gdLst/>
            <a:ahLst/>
            <a:cxnLst/>
            <a:rect r="r" b="b" t="t" l="l"/>
            <a:pathLst>
              <a:path h="1033152" w="5223155">
                <a:moveTo>
                  <a:pt x="0" y="0"/>
                </a:moveTo>
                <a:lnTo>
                  <a:pt x="5223155" y="0"/>
                </a:lnTo>
                <a:lnTo>
                  <a:pt x="5223155" y="1033151"/>
                </a:lnTo>
                <a:lnTo>
                  <a:pt x="0" y="1033151"/>
                </a:lnTo>
                <a:lnTo>
                  <a:pt x="0" y="0"/>
                </a:lnTo>
                <a:close/>
              </a:path>
            </a:pathLst>
          </a:custGeom>
          <a:blipFill>
            <a:blip r:embed="rId4"/>
            <a:stretch>
              <a:fillRect l="0" t="0" r="0" b="0"/>
            </a:stretch>
          </a:blipFill>
        </p:spPr>
      </p:sp>
      <p:sp>
        <p:nvSpPr>
          <p:cNvPr name="Freeform 23" id="23"/>
          <p:cNvSpPr/>
          <p:nvPr/>
        </p:nvSpPr>
        <p:spPr>
          <a:xfrm flipH="false" flipV="false" rot="0">
            <a:off x="4289067" y="7293593"/>
            <a:ext cx="3204297" cy="1118961"/>
          </a:xfrm>
          <a:custGeom>
            <a:avLst/>
            <a:gdLst/>
            <a:ahLst/>
            <a:cxnLst/>
            <a:rect r="r" b="b" t="t" l="l"/>
            <a:pathLst>
              <a:path h="1118961" w="3204297">
                <a:moveTo>
                  <a:pt x="0" y="0"/>
                </a:moveTo>
                <a:lnTo>
                  <a:pt x="3204297" y="0"/>
                </a:lnTo>
                <a:lnTo>
                  <a:pt x="3204297" y="1118961"/>
                </a:lnTo>
                <a:lnTo>
                  <a:pt x="0" y="1118961"/>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3027190"/>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Cikla strādā no 7 līdz 0 (neieskaitot) ar soli -1.</a:t>
            </a:r>
          </a:p>
        </p:txBody>
      </p:sp>
      <p:sp>
        <p:nvSpPr>
          <p:cNvPr name="TextBox 26" id="26"/>
          <p:cNvSpPr txBox="true"/>
          <p:nvPr/>
        </p:nvSpPr>
        <p:spPr>
          <a:xfrm rot="0">
            <a:off x="9458989" y="6329343"/>
            <a:ext cx="7364857" cy="1130904"/>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1 līdz 8 (neiskaitot) ar soli 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769536" y="2469232"/>
            <a:ext cx="4748929" cy="2480332"/>
          </a:xfrm>
          <a:custGeom>
            <a:avLst/>
            <a:gdLst/>
            <a:ahLst/>
            <a:cxnLst/>
            <a:rect r="r" b="b" t="t" l="l"/>
            <a:pathLst>
              <a:path h="2480332" w="4748929">
                <a:moveTo>
                  <a:pt x="0" y="0"/>
                </a:moveTo>
                <a:lnTo>
                  <a:pt x="4748928" y="0"/>
                </a:lnTo>
                <a:lnTo>
                  <a:pt x="4748928" y="2480332"/>
                </a:lnTo>
                <a:lnTo>
                  <a:pt x="0" y="2480332"/>
                </a:lnTo>
                <a:lnTo>
                  <a:pt x="0" y="0"/>
                </a:lnTo>
                <a:close/>
              </a:path>
            </a:pathLst>
          </a:custGeom>
          <a:blipFill>
            <a:blip r:embed="rId2"/>
            <a:stretch>
              <a:fillRect l="0" t="0" r="0" b="0"/>
            </a:stretch>
          </a:blipFill>
        </p:spPr>
      </p:sp>
      <p:sp>
        <p:nvSpPr>
          <p:cNvPr name="Freeform 18" id="18"/>
          <p:cNvSpPr/>
          <p:nvPr/>
        </p:nvSpPr>
        <p:spPr>
          <a:xfrm flipH="false" flipV="false" rot="0">
            <a:off x="7108941" y="6244329"/>
            <a:ext cx="364055" cy="2296349"/>
          </a:xfrm>
          <a:custGeom>
            <a:avLst/>
            <a:gdLst/>
            <a:ahLst/>
            <a:cxnLst/>
            <a:rect r="r" b="b" t="t" l="l"/>
            <a:pathLst>
              <a:path h="2296349" w="364055">
                <a:moveTo>
                  <a:pt x="0" y="0"/>
                </a:moveTo>
                <a:lnTo>
                  <a:pt x="364056" y="0"/>
                </a:lnTo>
                <a:lnTo>
                  <a:pt x="364056" y="2296349"/>
                </a:lnTo>
                <a:lnTo>
                  <a:pt x="0" y="2296349"/>
                </a:lnTo>
                <a:lnTo>
                  <a:pt x="0" y="0"/>
                </a:lnTo>
                <a:close/>
              </a:path>
            </a:pathLst>
          </a:custGeom>
          <a:blipFill>
            <a:blip r:embed="rId3"/>
            <a:stretch>
              <a:fillRect l="0" t="0" r="0" b="0"/>
            </a:stretch>
          </a:blipFill>
        </p:spPr>
      </p:sp>
      <p:sp>
        <p:nvSpPr>
          <p:cNvPr name="TextBox 19" id="19"/>
          <p:cNvSpPr txBox="true"/>
          <p:nvPr/>
        </p:nvSpPr>
        <p:spPr>
          <a:xfrm rot="0">
            <a:off x="2798765" y="759807"/>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BREAK</a:t>
            </a:r>
          </a:p>
        </p:txBody>
      </p:sp>
      <p:sp>
        <p:nvSpPr>
          <p:cNvPr name="TextBox 20" id="20"/>
          <p:cNvSpPr txBox="true"/>
          <p:nvPr/>
        </p:nvSpPr>
        <p:spPr>
          <a:xfrm rot="0">
            <a:off x="5461571" y="1640236"/>
            <a:ext cx="7364857"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break: priekšlaicīga iziešana no cikla</a:t>
            </a:r>
          </a:p>
        </p:txBody>
      </p:sp>
      <p:sp>
        <p:nvSpPr>
          <p:cNvPr name="TextBox 21" id="21"/>
          <p:cNvSpPr txBox="true"/>
          <p:nvPr/>
        </p:nvSpPr>
        <p:spPr>
          <a:xfrm rot="0">
            <a:off x="4334318" y="4997189"/>
            <a:ext cx="9619363"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Ciklam nonākot līdz break, tas uzreiz pārtrauc izpildi, un nākamās iterācijas vairs nenotiek.</a:t>
            </a:r>
          </a:p>
        </p:txBody>
      </p:sp>
      <p:sp>
        <p:nvSpPr>
          <p:cNvPr name="TextBox 22" id="22"/>
          <p:cNvSpPr txBox="true"/>
          <p:nvPr/>
        </p:nvSpPr>
        <p:spPr>
          <a:xfrm rot="0">
            <a:off x="4334318" y="6291954"/>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3" id="23"/>
          <p:cNvSpPr txBox="true"/>
          <p:nvPr/>
        </p:nvSpPr>
        <p:spPr>
          <a:xfrm rot="0">
            <a:off x="4334318" y="8439785"/>
            <a:ext cx="10443636"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Tiklīdz i kļūst vienāds ar 5, cikls pabeidz darbu, un skaitļi 5-9 netiek izvadīti un iterācijas vairs nenotiek.</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7055822" y="3068534"/>
            <a:ext cx="4176356" cy="2175186"/>
          </a:xfrm>
          <a:custGeom>
            <a:avLst/>
            <a:gdLst/>
            <a:ahLst/>
            <a:cxnLst/>
            <a:rect r="r" b="b" t="t" l="l"/>
            <a:pathLst>
              <a:path h="2175186" w="4176356">
                <a:moveTo>
                  <a:pt x="0" y="0"/>
                </a:moveTo>
                <a:lnTo>
                  <a:pt x="4176356" y="0"/>
                </a:lnTo>
                <a:lnTo>
                  <a:pt x="4176356" y="2175186"/>
                </a:lnTo>
                <a:lnTo>
                  <a:pt x="0" y="2175186"/>
                </a:lnTo>
                <a:lnTo>
                  <a:pt x="0" y="0"/>
                </a:lnTo>
                <a:close/>
              </a:path>
            </a:pathLst>
          </a:custGeom>
          <a:blipFill>
            <a:blip r:embed="rId2"/>
            <a:stretch>
              <a:fillRect l="0" t="0" r="0" b="0"/>
            </a:stretch>
          </a:blipFill>
        </p:spPr>
      </p:sp>
      <p:sp>
        <p:nvSpPr>
          <p:cNvPr name="Freeform 18" id="18"/>
          <p:cNvSpPr/>
          <p:nvPr/>
        </p:nvSpPr>
        <p:spPr>
          <a:xfrm flipH="false" flipV="false" rot="0">
            <a:off x="8060551" y="6812558"/>
            <a:ext cx="512546" cy="2379678"/>
          </a:xfrm>
          <a:custGeom>
            <a:avLst/>
            <a:gdLst/>
            <a:ahLst/>
            <a:cxnLst/>
            <a:rect r="r" b="b" t="t" l="l"/>
            <a:pathLst>
              <a:path h="2379678" w="512546">
                <a:moveTo>
                  <a:pt x="0" y="0"/>
                </a:moveTo>
                <a:lnTo>
                  <a:pt x="512546" y="0"/>
                </a:lnTo>
                <a:lnTo>
                  <a:pt x="512546" y="2379677"/>
                </a:lnTo>
                <a:lnTo>
                  <a:pt x="0" y="2379677"/>
                </a:lnTo>
                <a:lnTo>
                  <a:pt x="0" y="0"/>
                </a:lnTo>
                <a:close/>
              </a:path>
            </a:pathLst>
          </a:custGeom>
          <a:blipFill>
            <a:blip r:embed="rId3"/>
            <a:stretch>
              <a:fillRect l="0" t="0" r="0" b="0"/>
            </a:stretch>
          </a:blipFill>
        </p:spPr>
      </p:sp>
      <p:sp>
        <p:nvSpPr>
          <p:cNvPr name="TextBox 19" id="19"/>
          <p:cNvSpPr txBox="true"/>
          <p:nvPr/>
        </p:nvSpPr>
        <p:spPr>
          <a:xfrm rot="0">
            <a:off x="2798765" y="371876"/>
            <a:ext cx="12690469"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AR CONTINUE </a:t>
            </a:r>
          </a:p>
        </p:txBody>
      </p:sp>
      <p:sp>
        <p:nvSpPr>
          <p:cNvPr name="TextBox 20" id="20"/>
          <p:cNvSpPr txBox="true"/>
          <p:nvPr/>
        </p:nvSpPr>
        <p:spPr>
          <a:xfrm rot="0">
            <a:off x="5461571" y="2288119"/>
            <a:ext cx="7364857"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continue: izlaist iterāciju</a:t>
            </a:r>
          </a:p>
        </p:txBody>
      </p:sp>
      <p:sp>
        <p:nvSpPr>
          <p:cNvPr name="TextBox 21" id="21"/>
          <p:cNvSpPr txBox="true"/>
          <p:nvPr/>
        </p:nvSpPr>
        <p:spPr>
          <a:xfrm rot="0">
            <a:off x="5170427" y="5432068"/>
            <a:ext cx="7947147"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Continue pārtrauc tikai vienu iterāciju, un uzreiz sākas nākamā.</a:t>
            </a:r>
          </a:p>
        </p:txBody>
      </p:sp>
      <p:sp>
        <p:nvSpPr>
          <p:cNvPr name="TextBox 22" id="22"/>
          <p:cNvSpPr txBox="true"/>
          <p:nvPr/>
        </p:nvSpPr>
        <p:spPr>
          <a:xfrm rot="0">
            <a:off x="5170427" y="6679208"/>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3" id="23"/>
          <p:cNvSpPr txBox="true"/>
          <p:nvPr/>
        </p:nvSpPr>
        <p:spPr>
          <a:xfrm rot="0">
            <a:off x="5170427" y="9124950"/>
            <a:ext cx="7793932"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Kad i == 2, operators print (i) tiek izlaists, bet cikls turpinās.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6327816" y="-2285619"/>
            <a:ext cx="4282768" cy="214138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3101516" y="9777072"/>
            <a:ext cx="3710089" cy="185504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610027" y="-1189519"/>
            <a:ext cx="3726595" cy="1863298"/>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17" id="17"/>
          <p:cNvSpPr/>
          <p:nvPr/>
        </p:nvSpPr>
        <p:spPr>
          <a:xfrm flipH="false" flipV="false" rot="0">
            <a:off x="6277468" y="3075135"/>
            <a:ext cx="5733063" cy="1624042"/>
          </a:xfrm>
          <a:custGeom>
            <a:avLst/>
            <a:gdLst/>
            <a:ahLst/>
            <a:cxnLst/>
            <a:rect r="r" b="b" t="t" l="l"/>
            <a:pathLst>
              <a:path h="1624042" w="5733063">
                <a:moveTo>
                  <a:pt x="0" y="0"/>
                </a:moveTo>
                <a:lnTo>
                  <a:pt x="5733064" y="0"/>
                </a:lnTo>
                <a:lnTo>
                  <a:pt x="5733064" y="1624041"/>
                </a:lnTo>
                <a:lnTo>
                  <a:pt x="0" y="1624041"/>
                </a:lnTo>
                <a:lnTo>
                  <a:pt x="0" y="0"/>
                </a:lnTo>
                <a:close/>
              </a:path>
            </a:pathLst>
          </a:custGeom>
          <a:blipFill>
            <a:blip r:embed="rId2"/>
            <a:stretch>
              <a:fillRect l="0" t="0" r="0" b="0"/>
            </a:stretch>
          </a:blipFill>
        </p:spPr>
      </p:sp>
      <p:sp>
        <p:nvSpPr>
          <p:cNvPr name="TextBox 18" id="18"/>
          <p:cNvSpPr txBox="true"/>
          <p:nvPr/>
        </p:nvSpPr>
        <p:spPr>
          <a:xfrm rot="0">
            <a:off x="2798765" y="597882"/>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FOR ELSE</a:t>
            </a:r>
          </a:p>
        </p:txBody>
      </p:sp>
      <p:sp>
        <p:nvSpPr>
          <p:cNvPr name="TextBox 19" id="19"/>
          <p:cNvSpPr txBox="true"/>
          <p:nvPr/>
        </p:nvSpPr>
        <p:spPr>
          <a:xfrm rot="0">
            <a:off x="7357279" y="2383186"/>
            <a:ext cx="3573442"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Else pēc cikla</a:t>
            </a:r>
          </a:p>
        </p:txBody>
      </p:sp>
      <p:sp>
        <p:nvSpPr>
          <p:cNvPr name="TextBox 20" id="20"/>
          <p:cNvSpPr txBox="true"/>
          <p:nvPr/>
        </p:nvSpPr>
        <p:spPr>
          <a:xfrm rot="0">
            <a:off x="4130670" y="4773890"/>
            <a:ext cx="9384284" cy="1737413"/>
          </a:xfrm>
          <a:prstGeom prst="rect">
            <a:avLst/>
          </a:prstGeom>
        </p:spPr>
        <p:txBody>
          <a:bodyPr anchor="t" rtlCol="false" tIns="0" lIns="0" bIns="0" rIns="0">
            <a:spAutoFit/>
          </a:bodyPr>
          <a:lstStyle/>
          <a:p>
            <a:pPr algn="ctr" marL="687031" indent="-343515" lvl="1">
              <a:lnSpc>
                <a:spcPts val="4455"/>
              </a:lnSpc>
              <a:buFont typeface="Arial"/>
              <a:buChar char="•"/>
            </a:pPr>
            <a:r>
              <a:rPr lang="en-US" sz="3182">
                <a:solidFill>
                  <a:srgbClr val="61654D"/>
                </a:solidFill>
                <a:latin typeface="Akzidenz-Grotesk"/>
                <a:ea typeface="Akzidenz-Grotesk"/>
                <a:cs typeface="Akzidenz-Grotesk"/>
                <a:sym typeface="Akzidenz-Grotesk"/>
              </a:rPr>
              <a:t>Python var pievienot Else pēc cikla. Šis bloks tiks izpildīts tikai tad, ja cikls ir noslēdzies pats no sevis, bez break.</a:t>
            </a:r>
          </a:p>
        </p:txBody>
      </p:sp>
      <p:sp>
        <p:nvSpPr>
          <p:cNvPr name="TextBox 21" id="21"/>
          <p:cNvSpPr txBox="true"/>
          <p:nvPr/>
        </p:nvSpPr>
        <p:spPr>
          <a:xfrm rot="0">
            <a:off x="4130670" y="6487755"/>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
        <p:nvSpPr>
          <p:cNvPr name="TextBox 22" id="22"/>
          <p:cNvSpPr txBox="true"/>
          <p:nvPr/>
        </p:nvSpPr>
        <p:spPr>
          <a:xfrm rot="0">
            <a:off x="4130670" y="8363545"/>
            <a:ext cx="10026660" cy="184721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Tā kā break netika izmantots, Else bloks izpildījās.</a:t>
            </a:r>
          </a:p>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Ja mēs izmantotu break cikla iekšienē, tad Else nedarbotos.</a:t>
            </a:r>
          </a:p>
        </p:txBody>
      </p:sp>
      <p:sp>
        <p:nvSpPr>
          <p:cNvPr name="Freeform 23" id="23"/>
          <p:cNvSpPr/>
          <p:nvPr/>
        </p:nvSpPr>
        <p:spPr>
          <a:xfrm flipH="false" flipV="false" rot="0">
            <a:off x="6975884" y="6558928"/>
            <a:ext cx="3342992" cy="1875790"/>
          </a:xfrm>
          <a:custGeom>
            <a:avLst/>
            <a:gdLst/>
            <a:ahLst/>
            <a:cxnLst/>
            <a:rect r="r" b="b" t="t" l="l"/>
            <a:pathLst>
              <a:path h="1875790" w="3342992">
                <a:moveTo>
                  <a:pt x="0" y="0"/>
                </a:moveTo>
                <a:lnTo>
                  <a:pt x="3342992" y="0"/>
                </a:lnTo>
                <a:lnTo>
                  <a:pt x="3342992" y="1875790"/>
                </a:lnTo>
                <a:lnTo>
                  <a:pt x="0" y="1875790"/>
                </a:lnTo>
                <a:lnTo>
                  <a:pt x="0" y="0"/>
                </a:lnTo>
                <a:close/>
              </a:path>
            </a:pathLst>
          </a:custGeom>
          <a:blipFill>
            <a:blip r:embed="rId3"/>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711783" y="2751305"/>
            <a:ext cx="6864434" cy="2199285"/>
          </a:xfrm>
          <a:custGeom>
            <a:avLst/>
            <a:gdLst/>
            <a:ahLst/>
            <a:cxnLst/>
            <a:rect r="r" b="b" t="t" l="l"/>
            <a:pathLst>
              <a:path h="2199285" w="6864434">
                <a:moveTo>
                  <a:pt x="0" y="0"/>
                </a:moveTo>
                <a:lnTo>
                  <a:pt x="6864434" y="0"/>
                </a:lnTo>
                <a:lnTo>
                  <a:pt x="6864434" y="2199285"/>
                </a:lnTo>
                <a:lnTo>
                  <a:pt x="0" y="2199285"/>
                </a:lnTo>
                <a:lnTo>
                  <a:pt x="0" y="0"/>
                </a:lnTo>
                <a:close/>
              </a:path>
            </a:pathLst>
          </a:custGeom>
          <a:blipFill>
            <a:blip r:embed="rId2"/>
            <a:stretch>
              <a:fillRect l="0" t="0" r="0" b="0"/>
            </a:stretch>
          </a:blipFill>
        </p:spPr>
      </p:sp>
      <p:sp>
        <p:nvSpPr>
          <p:cNvPr name="Freeform 21" id="21"/>
          <p:cNvSpPr/>
          <p:nvPr/>
        </p:nvSpPr>
        <p:spPr>
          <a:xfrm flipH="false" flipV="false" rot="0">
            <a:off x="6370678" y="6426330"/>
            <a:ext cx="655194" cy="3688498"/>
          </a:xfrm>
          <a:custGeom>
            <a:avLst/>
            <a:gdLst/>
            <a:ahLst/>
            <a:cxnLst/>
            <a:rect r="r" b="b" t="t" l="l"/>
            <a:pathLst>
              <a:path h="3688498" w="655194">
                <a:moveTo>
                  <a:pt x="0" y="0"/>
                </a:moveTo>
                <a:lnTo>
                  <a:pt x="655194" y="0"/>
                </a:lnTo>
                <a:lnTo>
                  <a:pt x="655194" y="3688498"/>
                </a:lnTo>
                <a:lnTo>
                  <a:pt x="0" y="3688498"/>
                </a:lnTo>
                <a:lnTo>
                  <a:pt x="0" y="0"/>
                </a:lnTo>
                <a:close/>
              </a:path>
            </a:pathLst>
          </a:custGeom>
          <a:blipFill>
            <a:blip r:embed="rId3"/>
            <a:stretch>
              <a:fillRect l="0" t="0" r="0" b="0"/>
            </a:stretch>
          </a:blipFill>
        </p:spPr>
      </p:sp>
      <p:sp>
        <p:nvSpPr>
          <p:cNvPr name="TextBox 22" id="22"/>
          <p:cNvSpPr txBox="true"/>
          <p:nvPr/>
        </p:nvSpPr>
        <p:spPr>
          <a:xfrm rot="0">
            <a:off x="2798765" y="864582"/>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CIKLS CIKLA</a:t>
            </a:r>
          </a:p>
        </p:txBody>
      </p:sp>
      <p:sp>
        <p:nvSpPr>
          <p:cNvPr name="TextBox 23" id="23"/>
          <p:cNvSpPr txBox="true"/>
          <p:nvPr/>
        </p:nvSpPr>
        <p:spPr>
          <a:xfrm rot="0">
            <a:off x="3076846" y="1923265"/>
            <a:ext cx="12121711" cy="647065"/>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Cikls ciklā ļauj strādāt ar daudzdimensionālām struktūrām.</a:t>
            </a:r>
          </a:p>
        </p:txBody>
      </p:sp>
      <p:sp>
        <p:nvSpPr>
          <p:cNvPr name="TextBox 24" id="24"/>
          <p:cNvSpPr txBox="true"/>
          <p:nvPr/>
        </p:nvSpPr>
        <p:spPr>
          <a:xfrm rot="0">
            <a:off x="3083145" y="5179190"/>
            <a:ext cx="12121711" cy="1247140"/>
          </a:xfrm>
          <a:prstGeom prst="rect">
            <a:avLst/>
          </a:prstGeom>
        </p:spPr>
        <p:txBody>
          <a:bodyPr anchor="t" rtlCol="false" tIns="0" lIns="0" bIns="0" rIns="0">
            <a:spAutoFit/>
          </a:bodyPr>
          <a:lstStyle/>
          <a:p>
            <a:pPr algn="ctr"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Ārējais cikls ņem skaitli i no 1 līdz 3, bet iekšējais cikls katram i pārņem j no 1 līdz 3 un izvada pāri (i, j).</a:t>
            </a:r>
          </a:p>
        </p:txBody>
      </p:sp>
      <p:sp>
        <p:nvSpPr>
          <p:cNvPr name="TextBox 25" id="25"/>
          <p:cNvSpPr txBox="true"/>
          <p:nvPr/>
        </p:nvSpPr>
        <p:spPr>
          <a:xfrm rot="0">
            <a:off x="3076846" y="6614332"/>
            <a:ext cx="2628638" cy="647065"/>
          </a:xfrm>
          <a:prstGeom prst="rect">
            <a:avLst/>
          </a:prstGeom>
        </p:spPr>
        <p:txBody>
          <a:bodyPr anchor="t" rtlCol="false" tIns="0" lIns="0" bIns="0" rIns="0">
            <a:spAutoFit/>
          </a:bodyPr>
          <a:lstStyle/>
          <a:p>
            <a:pPr algn="l" marL="734059" indent="-367030" lvl="1">
              <a:lnSpc>
                <a:spcPts val="4759"/>
              </a:lnSpc>
              <a:buFont typeface="Arial"/>
              <a:buChar char="•"/>
            </a:pPr>
            <a:r>
              <a:rPr lang="en-US" sz="3399">
                <a:solidFill>
                  <a:srgbClr val="61654D"/>
                </a:solidFill>
                <a:latin typeface="Akzidenz-Grotesk"/>
                <a:ea typeface="Akzidenz-Grotesk"/>
                <a:cs typeface="Akzidenz-Grotesk"/>
                <a:sym typeface="Akzidenz-Grotesk"/>
              </a:rPr>
              <a:t>Rezultāts:</a:t>
            </a:r>
          </a:p>
        </p:txBody>
      </p:sp>
    </p:spTree>
  </p:cSld>
  <p:clrMapOvr>
    <a:masterClrMapping/>
  </p:clrMapOvr>
</p:sld>
</file>

<file path=ppt/slides/slide1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54131" y="1317020"/>
            <a:ext cx="317973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
        <p:nvSpPr>
          <p:cNvPr name="TextBox 21" id="21"/>
          <p:cNvSpPr txBox="true"/>
          <p:nvPr/>
        </p:nvSpPr>
        <p:spPr>
          <a:xfrm rot="0">
            <a:off x="3473325" y="3067180"/>
            <a:ext cx="12263840" cy="27969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for ciklu, lai izvadītu lietotāja norādīta skaitļa no 1 līdz 10 (ieskaitot) reizināšanas tabulu. Piemērs: ja tiek ievadīts 3, izvadei jābūt šādai: 3 x 1 = 3, 3 x 2 = 6, ..., 3 x 10 = 30.</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989813" y="3229596"/>
            <a:ext cx="10308374" cy="4214364"/>
          </a:xfrm>
          <a:custGeom>
            <a:avLst/>
            <a:gdLst/>
            <a:ahLst/>
            <a:cxnLst/>
            <a:rect r="r" b="b" t="t" l="l"/>
            <a:pathLst>
              <a:path h="4214364" w="10308374">
                <a:moveTo>
                  <a:pt x="0" y="0"/>
                </a:moveTo>
                <a:lnTo>
                  <a:pt x="10308374" y="0"/>
                </a:lnTo>
                <a:lnTo>
                  <a:pt x="10308374" y="4214364"/>
                </a:lnTo>
                <a:lnTo>
                  <a:pt x="0" y="4214364"/>
                </a:lnTo>
                <a:lnTo>
                  <a:pt x="0" y="0"/>
                </a:lnTo>
                <a:close/>
              </a:path>
            </a:pathLst>
          </a:custGeom>
          <a:blipFill>
            <a:blip r:embed="rId2"/>
            <a:stretch>
              <a:fillRect l="0" t="0" r="0" b="0"/>
            </a:stretch>
          </a:blipFill>
        </p:spPr>
      </p:sp>
      <p:sp>
        <p:nvSpPr>
          <p:cNvPr name="TextBox 21" id="21"/>
          <p:cNvSpPr txBox="true"/>
          <p:nvPr/>
        </p:nvSpPr>
        <p:spPr>
          <a:xfrm rot="0">
            <a:off x="3873762" y="16862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1</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472013" y="1957259"/>
            <a:ext cx="3343974"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
        <p:nvSpPr>
          <p:cNvPr name="TextBox 21" id="21"/>
          <p:cNvSpPr txBox="true"/>
          <p:nvPr/>
        </p:nvSpPr>
        <p:spPr>
          <a:xfrm rot="0">
            <a:off x="2519752" y="3410080"/>
            <a:ext cx="13248497" cy="34827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Uzrakstiet programmu, kas izmanto ligzdotus for ciklus, lai izdrukātu taisnstūri ar # simboliem ar lietotāja norādītu platumu un augstumu. Piemēram, ja lietotājs ievada platumu = 5, augstumu = 3, programmai jāizdrukā 3 rindas ar 5 # simboliem katrā.</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732718" y="3143220"/>
            <a:ext cx="10822563" cy="5732499"/>
          </a:xfrm>
          <a:custGeom>
            <a:avLst/>
            <a:gdLst/>
            <a:ahLst/>
            <a:cxnLst/>
            <a:rect r="r" b="b" t="t" l="l"/>
            <a:pathLst>
              <a:path h="5732499" w="10822563">
                <a:moveTo>
                  <a:pt x="0" y="0"/>
                </a:moveTo>
                <a:lnTo>
                  <a:pt x="10822564" y="0"/>
                </a:lnTo>
                <a:lnTo>
                  <a:pt x="10822564" y="5732499"/>
                </a:lnTo>
                <a:lnTo>
                  <a:pt x="0" y="5732499"/>
                </a:lnTo>
                <a:lnTo>
                  <a:pt x="0" y="0"/>
                </a:lnTo>
                <a:close/>
              </a:path>
            </a:pathLst>
          </a:custGeom>
          <a:blipFill>
            <a:blip r:embed="rId2"/>
            <a:stretch>
              <a:fillRect l="0" t="0" r="0" b="0"/>
            </a:stretch>
          </a:blipFill>
        </p:spPr>
      </p:sp>
      <p:sp>
        <p:nvSpPr>
          <p:cNvPr name="TextBox 21" id="21"/>
          <p:cNvSpPr txBox="true"/>
          <p:nvPr/>
        </p:nvSpPr>
        <p:spPr>
          <a:xfrm rot="0">
            <a:off x="3873762" y="1295400"/>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2</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7524270" y="1827579"/>
            <a:ext cx="3239461"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
        <p:nvSpPr>
          <p:cNvPr name="TextBox 21" id="21"/>
          <p:cNvSpPr txBox="true"/>
          <p:nvPr/>
        </p:nvSpPr>
        <p:spPr>
          <a:xfrm rot="0">
            <a:off x="3162875" y="3877683"/>
            <a:ext cx="11962250" cy="2111194"/>
          </a:xfrm>
          <a:prstGeom prst="rect">
            <a:avLst/>
          </a:prstGeom>
        </p:spPr>
        <p:txBody>
          <a:bodyPr anchor="t" rtlCol="false" tIns="0" lIns="0" bIns="0" rIns="0">
            <a:spAutoFit/>
          </a:bodyPr>
          <a:lstStyle/>
          <a:p>
            <a:pPr algn="ctr">
              <a:lnSpc>
                <a:spcPts val="5434"/>
              </a:lnSpc>
            </a:pPr>
            <a:r>
              <a:rPr lang="en-US" sz="3882">
                <a:solidFill>
                  <a:srgbClr val="61654D"/>
                </a:solidFill>
                <a:latin typeface="Akzidenz-Grotesk"/>
                <a:ea typeface="Akzidenz-Grotesk"/>
                <a:cs typeface="Akzidenz-Grotesk"/>
                <a:sym typeface="Akzidenz-Grotesk"/>
              </a:rPr>
              <a:t>Lietotājs ievada virkni. Uzrakstiet programmu, kas izmanto for ciklu, lai saskaitītu patskaņu (a, ā, e, ē, i, ī, o, u, ū) skaitu virknē.</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3419378" y="3919011"/>
            <a:ext cx="4286779" cy="4277735"/>
          </a:xfrm>
          <a:custGeom>
            <a:avLst/>
            <a:gdLst/>
            <a:ahLst/>
            <a:cxnLst/>
            <a:rect r="r" b="b" t="t" l="l"/>
            <a:pathLst>
              <a:path h="4277735" w="4286779">
                <a:moveTo>
                  <a:pt x="0" y="0"/>
                </a:moveTo>
                <a:lnTo>
                  <a:pt x="4286779" y="0"/>
                </a:lnTo>
                <a:lnTo>
                  <a:pt x="4286779" y="4277735"/>
                </a:lnTo>
                <a:lnTo>
                  <a:pt x="0" y="4277735"/>
                </a:lnTo>
                <a:lnTo>
                  <a:pt x="0" y="0"/>
                </a:lnTo>
                <a:close/>
              </a:path>
            </a:pathLst>
          </a:custGeom>
          <a:blipFill>
            <a:blip r:embed="rId2"/>
            <a:stretch>
              <a:fillRect l="0" t="0" r="0" b="0"/>
            </a:stretch>
          </a:blipFill>
        </p:spPr>
      </p:sp>
      <p:sp>
        <p:nvSpPr>
          <p:cNvPr name="TextBox 21" id="21"/>
          <p:cNvSpPr txBox="true"/>
          <p:nvPr/>
        </p:nvSpPr>
        <p:spPr>
          <a:xfrm rot="0">
            <a:off x="3873762" y="2775708"/>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CIKLS?</a:t>
            </a:r>
          </a:p>
        </p:txBody>
      </p:sp>
      <p:sp>
        <p:nvSpPr>
          <p:cNvPr name="TextBox 22" id="22"/>
          <p:cNvSpPr txBox="true"/>
          <p:nvPr/>
        </p:nvSpPr>
        <p:spPr>
          <a:xfrm rot="0">
            <a:off x="4868622" y="3785661"/>
            <a:ext cx="8550756" cy="3426163"/>
          </a:xfrm>
          <a:prstGeom prst="rect">
            <a:avLst/>
          </a:prstGeom>
        </p:spPr>
        <p:txBody>
          <a:bodyPr anchor="t" rtlCol="false" tIns="0" lIns="0" bIns="0" rIns="0">
            <a:spAutoFit/>
          </a:bodyPr>
          <a:lstStyle/>
          <a:p>
            <a:pPr algn="ctr">
              <a:lnSpc>
                <a:spcPts val="4456"/>
              </a:lnSpc>
              <a:spcBef>
                <a:spcPct val="0"/>
              </a:spcBef>
            </a:pPr>
            <a:r>
              <a:rPr lang="en-US" sz="3182">
                <a:solidFill>
                  <a:srgbClr val="61654D"/>
                </a:solidFill>
                <a:latin typeface="Akzidenz-Grotesk"/>
                <a:ea typeface="Akzidenz-Grotesk"/>
                <a:cs typeface="Akzidenz-Grotesk"/>
                <a:sym typeface="Akzidenz-Grotesk"/>
              </a:rPr>
              <a:t>Ja kāda komanda vai komandu grupa programmā jāizpilda atkārtoti, tad izdevīgi ir veidot ciklu, izmantojot kādu no cikla konstrukcijām. Procesu, kad kāda darbība tiek veikta vairākkārtīgi, sauc par ciklu, bet lielumus, kuru vērtības mainās ciklā – par cikla mainīgajiem. </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924564" y="2701323"/>
            <a:ext cx="10438872" cy="5728190"/>
          </a:xfrm>
          <a:custGeom>
            <a:avLst/>
            <a:gdLst/>
            <a:ahLst/>
            <a:cxnLst/>
            <a:rect r="r" b="b" t="t" l="l"/>
            <a:pathLst>
              <a:path h="5728190" w="10438872">
                <a:moveTo>
                  <a:pt x="0" y="0"/>
                </a:moveTo>
                <a:lnTo>
                  <a:pt x="10438872" y="0"/>
                </a:lnTo>
                <a:lnTo>
                  <a:pt x="10438872" y="5728190"/>
                </a:lnTo>
                <a:lnTo>
                  <a:pt x="0" y="5728190"/>
                </a:lnTo>
                <a:lnTo>
                  <a:pt x="0" y="0"/>
                </a:lnTo>
                <a:close/>
              </a:path>
            </a:pathLst>
          </a:custGeom>
          <a:blipFill>
            <a:blip r:embed="rId2"/>
            <a:stretch>
              <a:fillRect l="0" t="0" r="0" b="0"/>
            </a:stretch>
          </a:blipFill>
        </p:spPr>
      </p:sp>
      <p:sp>
        <p:nvSpPr>
          <p:cNvPr name="TextBox 21" id="21"/>
          <p:cNvSpPr txBox="true"/>
          <p:nvPr/>
        </p:nvSpPr>
        <p:spPr>
          <a:xfrm rot="0">
            <a:off x="3873762" y="1150337"/>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UZD 3</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22808" y="1295400"/>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AVOTI</a:t>
            </a:r>
          </a:p>
        </p:txBody>
      </p:sp>
      <p:sp>
        <p:nvSpPr>
          <p:cNvPr name="TextBox 21" id="21"/>
          <p:cNvSpPr txBox="true"/>
          <p:nvPr/>
        </p:nvSpPr>
        <p:spPr>
          <a:xfrm rot="0">
            <a:off x="3618337" y="2380023"/>
            <a:ext cx="11051327" cy="5737157"/>
          </a:xfrm>
          <a:prstGeom prst="rect">
            <a:avLst/>
          </a:prstGeom>
        </p:spPr>
        <p:txBody>
          <a:bodyPr anchor="t" rtlCol="false" tIns="0" lIns="0" bIns="0" rIns="0">
            <a:spAutoFit/>
          </a:bodyPr>
          <a:lstStyle/>
          <a:p>
            <a:pPr algn="l">
              <a:lnSpc>
                <a:spcPts val="3503"/>
              </a:lnSpc>
            </a:pPr>
            <a:r>
              <a:rPr lang="en-US" sz="2502">
                <a:solidFill>
                  <a:srgbClr val="61654D"/>
                </a:solidFill>
                <a:latin typeface="Akzidenz-Grotesk"/>
                <a:ea typeface="Akzidenz-Grotesk"/>
                <a:cs typeface="Akzidenz-Grotesk"/>
                <a:sym typeface="Akzidenz-Grotesk"/>
              </a:rPr>
              <a:t>Skolotājas Znotiņas prezentācija - </a:t>
            </a:r>
            <a:r>
              <a:rPr lang="en-US" sz="2502">
                <a:solidFill>
                  <a:srgbClr val="61654D"/>
                </a:solidFill>
                <a:latin typeface="Akzidenz-Grotesk"/>
                <a:ea typeface="Akzidenz-Grotesk"/>
                <a:cs typeface="Akzidenz-Grotesk"/>
                <a:sym typeface="Akzidenz-Grotesk"/>
                <a:hlinkClick r:id="rId2" tooltip="https://skolo.lv/mod/book/view.php?id=81332291"/>
              </a:rPr>
              <a:t>https://skolo.lv/mod/book/view.php?id=81332291</a:t>
            </a:r>
          </a:p>
          <a:p>
            <a:pPr algn="l">
              <a:lnSpc>
                <a:spcPts val="3503"/>
              </a:lnSpc>
              <a:spcBef>
                <a:spcPct val="0"/>
              </a:spcBef>
            </a:pPr>
            <a:r>
              <a:rPr lang="en-US" sz="2502">
                <a:solidFill>
                  <a:srgbClr val="61654D"/>
                </a:solidFill>
                <a:latin typeface="Akzidenz-Grotesk"/>
                <a:ea typeface="Akzidenz-Grotesk"/>
                <a:cs typeface="Akzidenz-Grotesk"/>
                <a:sym typeface="Akzidenz-Grotesk"/>
              </a:rPr>
              <a:t>GeekBrains - </a:t>
            </a:r>
            <a:r>
              <a:rPr lang="en-US" sz="2502">
                <a:solidFill>
                  <a:srgbClr val="61654D"/>
                </a:solidFill>
                <a:latin typeface="Akzidenz-Grotesk"/>
                <a:ea typeface="Akzidenz-Grotesk"/>
                <a:cs typeface="Akzidenz-Grotesk"/>
                <a:sym typeface="Akzidenz-Grotesk"/>
                <a:hlinkClick r:id="rId3" tooltip="https://gb.ru/blog/tsikly-v-python/#:~:text=%D0%92%20Python%20%D0%BE%D1%81%D0%BD%D0%BE%D0%B2%D0%BD%D1%8B%D1%85%20%D1%86%D0%B8%D0%BA%D0%BB%D0%BE%D0%B2%20%D0%B2%D1%81%D0%B5%D0%B3%D0%BE,%D0%BA%D0%BE%D0%B3%D0%B4%D0%B0%20%D0%BD%D1%83%D0%B6%D0%BD%D0%BE%20%D0%B2%D1%8B%D0%BF%D0%BE%D0%BB%D0%BD%D0%B8%D1%82%D1%8C%20%D0%BF%D0%B5%D1%80%D0%B5%D0%B1%D0%BE%D1%80%20%D1%8D%D0%BB%D0%B5%D0%BC%D0%B5%D0%BD%D1%82%D0%BE%D0%B2"/>
              </a:rPr>
              <a:t>https://gb.ru/blog/tsikly-v-python/#:~:text=%D0%92%20Python%20%D0%BE%D1%81%D0%BD%D0%BE%D0%B2%D0%BD%D1%8B%D1%85%20%D1%86%D0%B8%D0%BA%D0%BB%D0%BE%D0%B2%20%D0%B2%D1%81%D0%B5%D0%B3%D0%BE,%D0%BA%D0%BE%D0%B3%D0%B4%D0%B0%20%D0%BD%D1%83%D0%B6%D0%BD%D0%BE%20%D0%B2%D1%8B%D0%BF%D0%BE%D0%BB%D0%BD%D0%B8%D1%82%D1%8C%20%D0%BF%D0%B5%D1%80%D0%B5%D0%B1%D0%BE%D1%80%20%D1%8D%D0%BB%D0%B5%D0%BC%D0%B5%D0%BD%D1%82%D0%BE%D0%B2</a:t>
            </a:r>
          </a:p>
          <a:p>
            <a:pPr algn="l">
              <a:lnSpc>
                <a:spcPts val="3503"/>
              </a:lnSpc>
              <a:spcBef>
                <a:spcPct val="0"/>
              </a:spcBef>
            </a:pPr>
            <a:r>
              <a:rPr lang="en-US" sz="2502">
                <a:solidFill>
                  <a:srgbClr val="61654D"/>
                </a:solidFill>
                <a:latin typeface="Akzidenz-Grotesk"/>
                <a:ea typeface="Akzidenz-Grotesk"/>
                <a:cs typeface="Akzidenz-Grotesk"/>
                <a:sym typeface="Akzidenz-Grotesk"/>
              </a:rPr>
              <a:t>ChatGPT - </a:t>
            </a:r>
            <a:r>
              <a:rPr lang="en-US" sz="2502">
                <a:solidFill>
                  <a:srgbClr val="61654D"/>
                </a:solidFill>
                <a:latin typeface="Akzidenz-Grotesk"/>
                <a:ea typeface="Akzidenz-Grotesk"/>
                <a:cs typeface="Akzidenz-Grotesk"/>
                <a:sym typeface="Akzidenz-Grotesk"/>
                <a:hlinkClick r:id="rId4" tooltip="https://chatgpt.com/?model=auto"/>
              </a:rPr>
              <a:t>https://chatgpt.com/?model=auto</a:t>
            </a:r>
          </a:p>
          <a:p>
            <a:pPr algn="l">
              <a:lnSpc>
                <a:spcPts val="3503"/>
              </a:lnSpc>
              <a:spcBef>
                <a:spcPct val="0"/>
              </a:spcBef>
            </a:pPr>
            <a:r>
              <a:rPr lang="en-US" sz="2502">
                <a:solidFill>
                  <a:srgbClr val="61654D"/>
                </a:solidFill>
                <a:latin typeface="Akzidenz-Grotesk"/>
                <a:ea typeface="Akzidenz-Grotesk"/>
                <a:cs typeface="Akzidenz-Grotesk"/>
                <a:sym typeface="Akzidenz-Grotesk"/>
              </a:rPr>
              <a:t>Skypro - </a:t>
            </a:r>
            <a:r>
              <a:rPr lang="en-US" sz="2502">
                <a:solidFill>
                  <a:srgbClr val="61654D"/>
                </a:solidFill>
                <a:latin typeface="Akzidenz-Grotesk"/>
                <a:ea typeface="Akzidenz-Grotesk"/>
                <a:cs typeface="Akzidenz-Grotesk"/>
                <a:sym typeface="Akzidenz-Grotesk"/>
                <a:hlinkClick r:id="rId5" tooltip="https://sky.pro/media/tsikl-for-v-python/"/>
              </a:rPr>
              <a:t>https://sky.pro/media/tsikl-for-v-python/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253545" y="7213445"/>
            <a:ext cx="5890455" cy="1308990"/>
          </a:xfrm>
          <a:custGeom>
            <a:avLst/>
            <a:gdLst/>
            <a:ahLst/>
            <a:cxnLst/>
            <a:rect r="r" b="b" t="t" l="l"/>
            <a:pathLst>
              <a:path h="1308990" w="5890455">
                <a:moveTo>
                  <a:pt x="0" y="0"/>
                </a:moveTo>
                <a:lnTo>
                  <a:pt x="5890455" y="0"/>
                </a:lnTo>
                <a:lnTo>
                  <a:pt x="5890455" y="1308990"/>
                </a:lnTo>
                <a:lnTo>
                  <a:pt x="0" y="1308990"/>
                </a:lnTo>
                <a:lnTo>
                  <a:pt x="0" y="0"/>
                </a:lnTo>
                <a:close/>
              </a:path>
            </a:pathLst>
          </a:custGeom>
          <a:blipFill>
            <a:blip r:embed="rId2"/>
            <a:stretch>
              <a:fillRect l="0" t="0" r="0" b="0"/>
            </a:stretch>
          </a:blipFill>
        </p:spPr>
      </p:sp>
      <p:sp>
        <p:nvSpPr>
          <p:cNvPr name="Freeform 21" id="21"/>
          <p:cNvSpPr/>
          <p:nvPr/>
        </p:nvSpPr>
        <p:spPr>
          <a:xfrm flipH="false" flipV="false" rot="0">
            <a:off x="9919986" y="6997004"/>
            <a:ext cx="5768779" cy="1741872"/>
          </a:xfrm>
          <a:custGeom>
            <a:avLst/>
            <a:gdLst/>
            <a:ahLst/>
            <a:cxnLst/>
            <a:rect r="r" b="b" t="t" l="l"/>
            <a:pathLst>
              <a:path h="1741872" w="5768779">
                <a:moveTo>
                  <a:pt x="0" y="0"/>
                </a:moveTo>
                <a:lnTo>
                  <a:pt x="5768779" y="0"/>
                </a:lnTo>
                <a:lnTo>
                  <a:pt x="5768779" y="1741872"/>
                </a:lnTo>
                <a:lnTo>
                  <a:pt x="0" y="1741872"/>
                </a:lnTo>
                <a:lnTo>
                  <a:pt x="0" y="0"/>
                </a:lnTo>
                <a:close/>
              </a:path>
            </a:pathLst>
          </a:custGeom>
          <a:blipFill>
            <a:blip r:embed="rId3"/>
            <a:stretch>
              <a:fillRect l="0" t="0" r="0" b="0"/>
            </a:stretch>
          </a:blipFill>
        </p:spPr>
      </p:sp>
      <p:sp>
        <p:nvSpPr>
          <p:cNvPr name="TextBox 22" id="22"/>
          <p:cNvSpPr txBox="true"/>
          <p:nvPr/>
        </p:nvSpPr>
        <p:spPr>
          <a:xfrm rot="0">
            <a:off x="4705772" y="4235476"/>
            <a:ext cx="8876456" cy="2111194"/>
          </a:xfrm>
          <a:prstGeom prst="rect">
            <a:avLst/>
          </a:prstGeom>
        </p:spPr>
        <p:txBody>
          <a:bodyPr anchor="t" rtlCol="false" tIns="0" lIns="0" bIns="0" rIns="0">
            <a:spAutoFit/>
          </a:bodyPr>
          <a:lstStyle/>
          <a:p>
            <a:pPr algn="ctr">
              <a:lnSpc>
                <a:spcPts val="5434"/>
              </a:lnSpc>
              <a:spcBef>
                <a:spcPct val="0"/>
              </a:spcBef>
            </a:pPr>
            <a:r>
              <a:rPr lang="en-US" sz="3882">
                <a:solidFill>
                  <a:srgbClr val="61654D"/>
                </a:solidFill>
                <a:latin typeface="Akzidenz-Grotesk"/>
                <a:ea typeface="Akzidenz-Grotesk"/>
                <a:cs typeface="Akzidenz-Grotesk"/>
                <a:sym typeface="Akzidenz-Grotesk"/>
              </a:rPr>
              <a:t>Python valodā ciklu realizēšanai paredzētas divas konstrukcijas - for un while cikls.</a:t>
            </a:r>
          </a:p>
        </p:txBody>
      </p:sp>
      <p:sp>
        <p:nvSpPr>
          <p:cNvPr name="TextBox 23" id="23"/>
          <p:cNvSpPr txBox="true"/>
          <p:nvPr/>
        </p:nvSpPr>
        <p:spPr>
          <a:xfrm rot="0">
            <a:off x="3873762" y="2820499"/>
            <a:ext cx="10540477"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CIKLU VEIDI</a:t>
            </a:r>
          </a:p>
        </p:txBody>
      </p:sp>
    </p:spTree>
  </p:cSld>
  <p:clrMapOvr>
    <a:masterClrMapping/>
  </p:clrMapOvr>
</p:sld>
</file>

<file path=ppt/slides/slide4.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5814727" y="1792272"/>
            <a:ext cx="6658546"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KAS IR FOR CIKLS?</a:t>
            </a:r>
          </a:p>
        </p:txBody>
      </p:sp>
      <p:sp>
        <p:nvSpPr>
          <p:cNvPr name="TextBox 21" id="21"/>
          <p:cNvSpPr txBox="true"/>
          <p:nvPr/>
        </p:nvSpPr>
        <p:spPr>
          <a:xfrm rot="0">
            <a:off x="3124616" y="3866317"/>
            <a:ext cx="12038768" cy="3815534"/>
          </a:xfrm>
          <a:prstGeom prst="rect">
            <a:avLst/>
          </a:prstGeom>
        </p:spPr>
        <p:txBody>
          <a:bodyPr anchor="t" rtlCol="false" tIns="0" lIns="0" bIns="0" rIns="0">
            <a:spAutoFit/>
          </a:bodyPr>
          <a:lstStyle/>
          <a:p>
            <a:pPr algn="ctr">
              <a:lnSpc>
                <a:spcPts val="5994"/>
              </a:lnSpc>
              <a:spcBef>
                <a:spcPct val="0"/>
              </a:spcBef>
            </a:pPr>
            <a:r>
              <a:rPr lang="en-US" sz="4282">
                <a:solidFill>
                  <a:srgbClr val="61654D"/>
                </a:solidFill>
                <a:latin typeface="Akzidenz-Grotesk"/>
                <a:ea typeface="Akzidenz-Grotesk"/>
                <a:cs typeface="Akzidenz-Grotesk"/>
                <a:sym typeface="Akzidenz-Grotesk"/>
              </a:rPr>
              <a:t>Šis cikls tiek izmantots, ja ir jāizpilda konkrēts fragments, līdz tiek izpildīts noteikts nosacījums. Cikls "for", ko dažreiz sauc par priekšnosacījumu ciklu, ir ieteicams izmantot situācijās, kad iepriekš zināt iterāciju skaitu.</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821447" y="1641801"/>
            <a:ext cx="10645107"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GALVENAIS PAR FOR CIKLU</a:t>
            </a:r>
          </a:p>
        </p:txBody>
      </p:sp>
      <p:sp>
        <p:nvSpPr>
          <p:cNvPr name="TextBox 21" id="21"/>
          <p:cNvSpPr txBox="true"/>
          <p:nvPr/>
        </p:nvSpPr>
        <p:spPr>
          <a:xfrm rot="0">
            <a:off x="3124616" y="3871751"/>
            <a:ext cx="12038768" cy="5320484"/>
          </a:xfrm>
          <a:prstGeom prst="rect">
            <a:avLst/>
          </a:prstGeom>
        </p:spPr>
        <p:txBody>
          <a:bodyPr anchor="t" rtlCol="false" tIns="0" lIns="0" bIns="0" rIns="0">
            <a:spAutoFit/>
          </a:bodyPr>
          <a:lstStyle/>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Cikls “for” iterē elementus pa vienam un izpilda komandas sevī.</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Funkcija darbojas tikai ar to, ko tā var iterēt pēc kārtas, piemēram, virkni, sarakstu, vārdnīcu vai kopu.</a:t>
            </a:r>
          </a:p>
          <a:p>
            <a:pPr algn="l" marL="924508" indent="-462254" lvl="1">
              <a:lnSpc>
                <a:spcPts val="5994"/>
              </a:lnSpc>
              <a:buFont typeface="Arial"/>
              <a:buChar char="•"/>
            </a:pPr>
            <a:r>
              <a:rPr lang="en-US" sz="4282">
                <a:solidFill>
                  <a:srgbClr val="61654D"/>
                </a:solidFill>
                <a:latin typeface="Akzidenz-Grotesk"/>
                <a:ea typeface="Akzidenz-Grotesk"/>
                <a:cs typeface="Akzidenz-Grotesk"/>
                <a:sym typeface="Akzidenz-Grotesk"/>
              </a:rPr>
              <a:t>Cikla iekšpusē var pievienot nosacījumus, lai mainītu darbību.</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TextBox 20" id="20"/>
          <p:cNvSpPr txBox="true"/>
          <p:nvPr/>
        </p:nvSpPr>
        <p:spPr>
          <a:xfrm rot="0">
            <a:off x="3170329" y="1441320"/>
            <a:ext cx="11947342" cy="1723910"/>
          </a:xfrm>
          <a:prstGeom prst="rect">
            <a:avLst/>
          </a:prstGeom>
        </p:spPr>
        <p:txBody>
          <a:bodyPr anchor="t" rtlCol="false" tIns="0" lIns="0" bIns="0" rIns="0">
            <a:spAutoFit/>
          </a:bodyPr>
          <a:lstStyle/>
          <a:p>
            <a:pPr algn="ctr">
              <a:lnSpc>
                <a:spcPts val="6479"/>
              </a:lnSpc>
            </a:pPr>
            <a:r>
              <a:rPr lang="en-US" sz="7623">
                <a:solidFill>
                  <a:srgbClr val="545454"/>
                </a:solidFill>
                <a:latin typeface="Bold Ink"/>
                <a:ea typeface="Bold Ink"/>
                <a:cs typeface="Bold Ink"/>
                <a:sym typeface="Bold Ink"/>
              </a:rPr>
              <a:t>FOR CIKLAM JĀNORĀDA ŠĀDI PARAMETRI:</a:t>
            </a:r>
          </a:p>
        </p:txBody>
      </p:sp>
      <p:sp>
        <p:nvSpPr>
          <p:cNvPr name="TextBox 21" id="21"/>
          <p:cNvSpPr txBox="true"/>
          <p:nvPr/>
        </p:nvSpPr>
        <p:spPr>
          <a:xfrm rot="0">
            <a:off x="3303084" y="3636519"/>
            <a:ext cx="11681832" cy="5392620"/>
          </a:xfrm>
          <a:prstGeom prst="rect">
            <a:avLst/>
          </a:prstGeom>
        </p:spPr>
        <p:txBody>
          <a:bodyPr anchor="t" rtlCol="false" tIns="0" lIns="0" bIns="0" rIns="0">
            <a:spAutoFit/>
          </a:bodyPr>
          <a:lstStyle/>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mainīgā nosaukums, kas satur atkārtojumu skaitu (cikla mainīgais);</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sākuma vērtība (var nenorādīt, tādā gadījumā cikla mainīgā sākuma vērtība ir 0);</a:t>
            </a:r>
          </a:p>
          <a:p>
            <a:pPr algn="l" marL="733379" indent="-366690" lvl="1">
              <a:lnSpc>
                <a:spcPts val="4755"/>
              </a:lnSpc>
              <a:buFont typeface="Arial"/>
              <a:buChar char="•"/>
            </a:pPr>
            <a:r>
              <a:rPr lang="en-US" sz="3396">
                <a:solidFill>
                  <a:srgbClr val="61654D"/>
                </a:solidFill>
                <a:latin typeface="Akzidenz-Grotesk"/>
                <a:ea typeface="Akzidenz-Grotesk"/>
                <a:cs typeface="Akzidenz-Grotesk"/>
                <a:sym typeface="Akzidenz-Grotesk"/>
              </a:rPr>
              <a:t>cikla mainīgā beigu vērtība (sasniedzot šo vērtību cikls, beidz savu darbu);</a:t>
            </a:r>
          </a:p>
          <a:p>
            <a:pPr algn="l" marL="733379" indent="-366690" lvl="1">
              <a:lnSpc>
                <a:spcPts val="4755"/>
              </a:lnSpc>
              <a:spcBef>
                <a:spcPct val="0"/>
              </a:spcBef>
              <a:buFont typeface="Arial"/>
              <a:buChar char="•"/>
            </a:pPr>
            <a:r>
              <a:rPr lang="en-US" sz="3396">
                <a:solidFill>
                  <a:srgbClr val="61654D"/>
                </a:solidFill>
                <a:latin typeface="Akzidenz-Grotesk"/>
                <a:ea typeface="Akzidenz-Grotesk"/>
                <a:cs typeface="Akzidenz-Grotesk"/>
                <a:sym typeface="Akzidenz-Grotesk"/>
              </a:rPr>
              <a:t>cikla mainīgā vērtības izmaiņa jeb cikla solis (var nenorādīt, tādā gadījumā noklusētā vērtība ir 1).</a:t>
            </a:r>
          </a:p>
          <a:p>
            <a:pPr algn="l">
              <a:lnSpc>
                <a:spcPts val="4755"/>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r>
                <a:rPr lang="en-US" sz="1899">
                  <a:solidFill>
                    <a:srgbClr val="000000"/>
                  </a:solidFill>
                  <a:latin typeface="Open Sans"/>
                  <a:ea typeface="Open Sans"/>
                  <a:cs typeface="Open Sans"/>
                  <a:sym typeface="Open Sans"/>
                </a:rPr>
                <a:t> </a:t>
              </a: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5059957" y="5565418"/>
            <a:ext cx="8168085" cy="3267234"/>
          </a:xfrm>
          <a:custGeom>
            <a:avLst/>
            <a:gdLst/>
            <a:ahLst/>
            <a:cxnLst/>
            <a:rect r="r" b="b" t="t" l="l"/>
            <a:pathLst>
              <a:path h="3267234" w="8168085">
                <a:moveTo>
                  <a:pt x="0" y="0"/>
                </a:moveTo>
                <a:lnTo>
                  <a:pt x="8168086" y="0"/>
                </a:lnTo>
                <a:lnTo>
                  <a:pt x="8168086" y="3267234"/>
                </a:lnTo>
                <a:lnTo>
                  <a:pt x="0" y="3267234"/>
                </a:lnTo>
                <a:lnTo>
                  <a:pt x="0" y="0"/>
                </a:lnTo>
                <a:close/>
              </a:path>
            </a:pathLst>
          </a:custGeom>
          <a:blipFill>
            <a:blip r:embed="rId2"/>
            <a:stretch>
              <a:fillRect l="0" t="0" r="0" b="0"/>
            </a:stretch>
          </a:blipFill>
        </p:spPr>
      </p:sp>
      <p:sp>
        <p:nvSpPr>
          <p:cNvPr name="TextBox 21" id="21"/>
          <p:cNvSpPr txBox="true"/>
          <p:nvPr/>
        </p:nvSpPr>
        <p:spPr>
          <a:xfrm rot="0">
            <a:off x="2522551" y="1295400"/>
            <a:ext cx="13242898" cy="1918654"/>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VISPĀRĪGĀ PIERAKSTA FORMA:</a:t>
            </a:r>
          </a:p>
        </p:txBody>
      </p:sp>
      <p:sp>
        <p:nvSpPr>
          <p:cNvPr name="TextBox 22" id="22"/>
          <p:cNvSpPr txBox="true"/>
          <p:nvPr/>
        </p:nvSpPr>
        <p:spPr>
          <a:xfrm rot="0">
            <a:off x="2283663" y="4012693"/>
            <a:ext cx="13937081" cy="1173273"/>
          </a:xfrm>
          <a:prstGeom prst="rect">
            <a:avLst/>
          </a:prstGeom>
        </p:spPr>
        <p:txBody>
          <a:bodyPr anchor="t" rtlCol="false" tIns="0" lIns="0" bIns="0" rIns="0">
            <a:spAutoFit/>
          </a:bodyPr>
          <a:lstStyle/>
          <a:p>
            <a:pPr algn="l">
              <a:lnSpc>
                <a:spcPts val="4530"/>
              </a:lnSpc>
            </a:pPr>
            <a:r>
              <a:rPr lang="en-US" sz="3235">
                <a:solidFill>
                  <a:srgbClr val="61654D"/>
                </a:solidFill>
                <a:latin typeface="Akzidenz-Grotesk"/>
                <a:ea typeface="Akzidenz-Grotesk"/>
                <a:cs typeface="Akzidenz-Grotesk"/>
                <a:sym typeface="Akzidenz-Grotesk"/>
              </a:rPr>
              <a:t>for &lt;cikla mainīgais&gt; in range (&lt;sāk.vērt.&gt;, &lt;beigu vērt.&gt;, &lt;cikla solis&gt;):                     </a:t>
            </a:r>
          </a:p>
          <a:p>
            <a:pPr algn="l">
              <a:lnSpc>
                <a:spcPts val="4530"/>
              </a:lnSpc>
            </a:pPr>
            <a:r>
              <a:rPr lang="en-US" sz="3235">
                <a:solidFill>
                  <a:srgbClr val="61654D"/>
                </a:solidFill>
                <a:latin typeface="Akzidenz-Grotesk"/>
                <a:ea typeface="Akzidenz-Grotesk"/>
                <a:cs typeface="Akzidenz-Grotesk"/>
                <a:sym typeface="Akzidenz-Grotesk"/>
              </a:rPr>
              <a:t>    &lt;izpildāmās komandas&gt;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63728" y="2544769"/>
            <a:ext cx="4796145" cy="1270330"/>
          </a:xfrm>
          <a:custGeom>
            <a:avLst/>
            <a:gdLst/>
            <a:ahLst/>
            <a:cxnLst/>
            <a:rect r="r" b="b" t="t" l="l"/>
            <a:pathLst>
              <a:path h="1270330" w="4796145">
                <a:moveTo>
                  <a:pt x="0" y="0"/>
                </a:moveTo>
                <a:lnTo>
                  <a:pt x="4796145" y="0"/>
                </a:lnTo>
                <a:lnTo>
                  <a:pt x="4796145" y="1270331"/>
                </a:lnTo>
                <a:lnTo>
                  <a:pt x="0" y="1270331"/>
                </a:lnTo>
                <a:lnTo>
                  <a:pt x="0" y="0"/>
                </a:lnTo>
                <a:close/>
              </a:path>
            </a:pathLst>
          </a:custGeom>
          <a:blipFill>
            <a:blip r:embed="rId2"/>
            <a:stretch>
              <a:fillRect l="0" t="0" r="0" b="0"/>
            </a:stretch>
          </a:blipFill>
        </p:spPr>
      </p:sp>
      <p:sp>
        <p:nvSpPr>
          <p:cNvPr name="Freeform 21" id="21"/>
          <p:cNvSpPr/>
          <p:nvPr/>
        </p:nvSpPr>
        <p:spPr>
          <a:xfrm flipH="false" flipV="false" rot="0">
            <a:off x="3507206" y="4053225"/>
            <a:ext cx="4509189" cy="805212"/>
          </a:xfrm>
          <a:custGeom>
            <a:avLst/>
            <a:gdLst/>
            <a:ahLst/>
            <a:cxnLst/>
            <a:rect r="r" b="b" t="t" l="l"/>
            <a:pathLst>
              <a:path h="805212" w="4509189">
                <a:moveTo>
                  <a:pt x="0" y="0"/>
                </a:moveTo>
                <a:lnTo>
                  <a:pt x="4509189" y="0"/>
                </a:lnTo>
                <a:lnTo>
                  <a:pt x="4509189" y="805212"/>
                </a:lnTo>
                <a:lnTo>
                  <a:pt x="0" y="805212"/>
                </a:lnTo>
                <a:lnTo>
                  <a:pt x="0" y="0"/>
                </a:lnTo>
                <a:close/>
              </a:path>
            </a:pathLst>
          </a:custGeom>
          <a:blipFill>
            <a:blip r:embed="rId3"/>
            <a:stretch>
              <a:fillRect l="0" t="0" r="0" b="0"/>
            </a:stretch>
          </a:blipFill>
        </p:spPr>
      </p:sp>
      <p:sp>
        <p:nvSpPr>
          <p:cNvPr name="Freeform 22" id="22"/>
          <p:cNvSpPr/>
          <p:nvPr/>
        </p:nvSpPr>
        <p:spPr>
          <a:xfrm flipH="false" flipV="false" rot="0">
            <a:off x="3363728" y="5715687"/>
            <a:ext cx="4796680" cy="1167446"/>
          </a:xfrm>
          <a:custGeom>
            <a:avLst/>
            <a:gdLst/>
            <a:ahLst/>
            <a:cxnLst/>
            <a:rect r="r" b="b" t="t" l="l"/>
            <a:pathLst>
              <a:path h="1167446" w="4796680">
                <a:moveTo>
                  <a:pt x="0" y="0"/>
                </a:moveTo>
                <a:lnTo>
                  <a:pt x="4796680" y="0"/>
                </a:lnTo>
                <a:lnTo>
                  <a:pt x="4796680" y="1167446"/>
                </a:lnTo>
                <a:lnTo>
                  <a:pt x="0" y="1167446"/>
                </a:lnTo>
                <a:lnTo>
                  <a:pt x="0" y="0"/>
                </a:lnTo>
                <a:close/>
              </a:path>
            </a:pathLst>
          </a:custGeom>
          <a:blipFill>
            <a:blip r:embed="rId4"/>
            <a:stretch>
              <a:fillRect l="0" t="0" r="0" b="0"/>
            </a:stretch>
          </a:blipFill>
        </p:spPr>
      </p:sp>
      <p:sp>
        <p:nvSpPr>
          <p:cNvPr name="TextBox 23" id="23"/>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4" id="24"/>
          <p:cNvSpPr txBox="true"/>
          <p:nvPr/>
        </p:nvSpPr>
        <p:spPr>
          <a:xfrm rot="0">
            <a:off x="8934973" y="2329775"/>
            <a:ext cx="7025487" cy="2856350"/>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Cikla mainīgais i sāk mainīties no 1, pēc katras cikla darbības reizes (iterācijas), kas izdrukājusi vienu i vērtību ekrānā, i vērtība tiek palielināta par 1. Cikls savu darbu beidz tiklīdz i vērtība sasniedz skaitli 8, tādēļ 8 ekrānā netiek izdrukāts.</a:t>
            </a:r>
          </a:p>
        </p:txBody>
      </p:sp>
      <p:sp>
        <p:nvSpPr>
          <p:cNvPr name="Freeform 25" id="25"/>
          <p:cNvSpPr/>
          <p:nvPr/>
        </p:nvSpPr>
        <p:spPr>
          <a:xfrm flipH="false" flipV="false" rot="0">
            <a:off x="3507742" y="7121258"/>
            <a:ext cx="4509189" cy="805212"/>
          </a:xfrm>
          <a:custGeom>
            <a:avLst/>
            <a:gdLst/>
            <a:ahLst/>
            <a:cxnLst/>
            <a:rect r="r" b="b" t="t" l="l"/>
            <a:pathLst>
              <a:path h="805212" w="4509189">
                <a:moveTo>
                  <a:pt x="0" y="0"/>
                </a:moveTo>
                <a:lnTo>
                  <a:pt x="4509188" y="0"/>
                </a:lnTo>
                <a:lnTo>
                  <a:pt x="4509188" y="805212"/>
                </a:lnTo>
                <a:lnTo>
                  <a:pt x="0" y="805212"/>
                </a:lnTo>
                <a:lnTo>
                  <a:pt x="0" y="0"/>
                </a:lnTo>
                <a:close/>
              </a:path>
            </a:pathLst>
          </a:custGeom>
          <a:blipFill>
            <a:blip r:embed="rId3"/>
            <a:stretch>
              <a:fillRect l="0" t="0" r="0" b="0"/>
            </a:stretch>
          </a:blipFill>
        </p:spPr>
      </p:sp>
      <p:sp>
        <p:nvSpPr>
          <p:cNvPr name="TextBox 26" id="26"/>
          <p:cNvSpPr txBox="true"/>
          <p:nvPr/>
        </p:nvSpPr>
        <p:spPr>
          <a:xfrm rot="0">
            <a:off x="9144000" y="5866037"/>
            <a:ext cx="7025487" cy="1919892"/>
          </a:xfrm>
          <a:prstGeom prst="rect">
            <a:avLst/>
          </a:prstGeom>
        </p:spPr>
        <p:txBody>
          <a:bodyPr anchor="t" rtlCol="false" tIns="0" lIns="0" bIns="0" rIns="0">
            <a:spAutoFit/>
          </a:bodyPr>
          <a:lstStyle/>
          <a:p>
            <a:pPr algn="l" marL="572245" indent="-286123" lvl="1">
              <a:lnSpc>
                <a:spcPts val="3710"/>
              </a:lnSpc>
              <a:buFont typeface="Arial"/>
              <a:buChar char="•"/>
            </a:pPr>
            <a:r>
              <a:rPr lang="en-US" sz="2650">
                <a:solidFill>
                  <a:srgbClr val="61654D"/>
                </a:solidFill>
                <a:latin typeface="Akzidenz-Grotesk"/>
                <a:ea typeface="Akzidenz-Grotesk"/>
                <a:cs typeface="Akzidenz-Grotesk"/>
                <a:sym typeface="Akzidenz-Grotesk"/>
              </a:rPr>
              <a:t>Ja ciklam uzdoti tikai divi parametri, interpretators pirmo uzskata par cikla sākuma vērību, otro par beigu vērtību, bet soli automātiski pieņem par 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DEDEDE"/>
        </a:solidFill>
      </p:bgPr>
    </p:bg>
    <p:spTree>
      <p:nvGrpSpPr>
        <p:cNvPr id="1" name=""/>
        <p:cNvGrpSpPr/>
        <p:nvPr/>
      </p:nvGrpSpPr>
      <p:grpSpPr>
        <a:xfrm>
          <a:off x="0" y="0"/>
          <a:ext cx="0" cy="0"/>
          <a:chOff x="0" y="0"/>
          <a:chExt cx="0" cy="0"/>
        </a:xfrm>
      </p:grpSpPr>
      <p:grpSp>
        <p:nvGrpSpPr>
          <p:cNvPr name="Group 2" id="2"/>
          <p:cNvGrpSpPr/>
          <p:nvPr/>
        </p:nvGrpSpPr>
        <p:grpSpPr>
          <a:xfrm rot="-2562626">
            <a:off x="-4763849" y="7784323"/>
            <a:ext cx="8132490" cy="4066245"/>
            <a:chOff x="0" y="0"/>
            <a:chExt cx="812800" cy="406400"/>
          </a:xfrm>
        </p:grpSpPr>
        <p:sp>
          <p:nvSpPr>
            <p:cNvPr name="Freeform 3" id="3"/>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4" id="4"/>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2562626">
            <a:off x="-1091559" y="10289015"/>
            <a:ext cx="4019797" cy="2009899"/>
            <a:chOff x="0" y="0"/>
            <a:chExt cx="812800" cy="406400"/>
          </a:xfrm>
        </p:grpSpPr>
        <p:sp>
          <p:nvSpPr>
            <p:cNvPr name="Freeform 6" id="6"/>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7" id="7"/>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2562626">
            <a:off x="15760647" y="-1537845"/>
            <a:ext cx="8664509" cy="4332254"/>
            <a:chOff x="0" y="0"/>
            <a:chExt cx="812800" cy="406400"/>
          </a:xfrm>
        </p:grpSpPr>
        <p:sp>
          <p:nvSpPr>
            <p:cNvPr name="Freeform 9" id="9"/>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name="TextBox 10" id="10"/>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2562626">
            <a:off x="16327816" y="-2285619"/>
            <a:ext cx="4282768" cy="2141384"/>
            <a:chOff x="0" y="0"/>
            <a:chExt cx="812800" cy="406400"/>
          </a:xfrm>
        </p:grpSpPr>
        <p:sp>
          <p:nvSpPr>
            <p:cNvPr name="Freeform 12" id="12"/>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name="TextBox 13" id="13"/>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2562626">
            <a:off x="13101516" y="9777072"/>
            <a:ext cx="3710089" cy="1855044"/>
            <a:chOff x="0" y="0"/>
            <a:chExt cx="812800" cy="406400"/>
          </a:xfrm>
        </p:grpSpPr>
        <p:sp>
          <p:nvSpPr>
            <p:cNvPr name="Freeform 15" id="15"/>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6" id="16"/>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grpSp>
        <p:nvGrpSpPr>
          <p:cNvPr name="Group 17" id="17"/>
          <p:cNvGrpSpPr/>
          <p:nvPr/>
        </p:nvGrpSpPr>
        <p:grpSpPr>
          <a:xfrm rot="-2562626">
            <a:off x="1610027" y="-1189519"/>
            <a:ext cx="3726595" cy="1863298"/>
            <a:chOff x="0" y="0"/>
            <a:chExt cx="812800" cy="406400"/>
          </a:xfrm>
        </p:grpSpPr>
        <p:sp>
          <p:nvSpPr>
            <p:cNvPr name="Freeform 18" id="18"/>
            <p:cNvSpPr/>
            <p:nvPr/>
          </p:nvSpPr>
          <p:spPr>
            <a:xfrm flipH="false" flipV="false" rot="0">
              <a:off x="0" y="0"/>
              <a:ext cx="812800" cy="406400"/>
            </a:xfrm>
            <a:custGeom>
              <a:avLst/>
              <a:gdLst/>
              <a:ahLst/>
              <a:cxnLst/>
              <a:rect r="r" b="b" t="t" l="l"/>
              <a:pathLst>
                <a:path h="406400" w="8128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name="TextBox 19" id="19"/>
            <p:cNvSpPr txBox="true"/>
            <p:nvPr/>
          </p:nvSpPr>
          <p:spPr>
            <a:xfrm>
              <a:off x="0" y="-38100"/>
              <a:ext cx="812800" cy="444500"/>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3345595" y="2575868"/>
            <a:ext cx="5051764" cy="1154689"/>
          </a:xfrm>
          <a:custGeom>
            <a:avLst/>
            <a:gdLst/>
            <a:ahLst/>
            <a:cxnLst/>
            <a:rect r="r" b="b" t="t" l="l"/>
            <a:pathLst>
              <a:path h="1154689" w="5051764">
                <a:moveTo>
                  <a:pt x="0" y="0"/>
                </a:moveTo>
                <a:lnTo>
                  <a:pt x="5051763" y="0"/>
                </a:lnTo>
                <a:lnTo>
                  <a:pt x="5051763" y="1154689"/>
                </a:lnTo>
                <a:lnTo>
                  <a:pt x="0" y="1154689"/>
                </a:lnTo>
                <a:lnTo>
                  <a:pt x="0" y="0"/>
                </a:lnTo>
                <a:close/>
              </a:path>
            </a:pathLst>
          </a:custGeom>
          <a:blipFill>
            <a:blip r:embed="rId2"/>
            <a:stretch>
              <a:fillRect l="0" t="0" r="0" b="0"/>
            </a:stretch>
          </a:blipFill>
        </p:spPr>
      </p:sp>
      <p:sp>
        <p:nvSpPr>
          <p:cNvPr name="Freeform 21" id="21"/>
          <p:cNvSpPr/>
          <p:nvPr/>
        </p:nvSpPr>
        <p:spPr>
          <a:xfrm flipH="false" flipV="false" rot="0">
            <a:off x="3669290" y="3997257"/>
            <a:ext cx="4086481" cy="768398"/>
          </a:xfrm>
          <a:custGeom>
            <a:avLst/>
            <a:gdLst/>
            <a:ahLst/>
            <a:cxnLst/>
            <a:rect r="r" b="b" t="t" l="l"/>
            <a:pathLst>
              <a:path h="768398" w="4086481">
                <a:moveTo>
                  <a:pt x="0" y="0"/>
                </a:moveTo>
                <a:lnTo>
                  <a:pt x="4086481" y="0"/>
                </a:lnTo>
                <a:lnTo>
                  <a:pt x="4086481" y="768398"/>
                </a:lnTo>
                <a:lnTo>
                  <a:pt x="0" y="768398"/>
                </a:lnTo>
                <a:lnTo>
                  <a:pt x="0" y="0"/>
                </a:lnTo>
                <a:close/>
              </a:path>
            </a:pathLst>
          </a:custGeom>
          <a:blipFill>
            <a:blip r:embed="rId3"/>
            <a:stretch>
              <a:fillRect l="0" t="0" r="0" b="0"/>
            </a:stretch>
          </a:blipFill>
        </p:spPr>
      </p:sp>
      <p:sp>
        <p:nvSpPr>
          <p:cNvPr name="Freeform 22" id="22"/>
          <p:cNvSpPr/>
          <p:nvPr/>
        </p:nvSpPr>
        <p:spPr>
          <a:xfrm flipH="false" flipV="false" rot="0">
            <a:off x="3345595" y="6044298"/>
            <a:ext cx="5320513" cy="1069733"/>
          </a:xfrm>
          <a:custGeom>
            <a:avLst/>
            <a:gdLst/>
            <a:ahLst/>
            <a:cxnLst/>
            <a:rect r="r" b="b" t="t" l="l"/>
            <a:pathLst>
              <a:path h="1069733" w="5320513">
                <a:moveTo>
                  <a:pt x="0" y="0"/>
                </a:moveTo>
                <a:lnTo>
                  <a:pt x="5320512" y="0"/>
                </a:lnTo>
                <a:lnTo>
                  <a:pt x="5320512" y="1069733"/>
                </a:lnTo>
                <a:lnTo>
                  <a:pt x="0" y="1069733"/>
                </a:lnTo>
                <a:lnTo>
                  <a:pt x="0" y="0"/>
                </a:lnTo>
                <a:close/>
              </a:path>
            </a:pathLst>
          </a:custGeom>
          <a:blipFill>
            <a:blip r:embed="rId4"/>
            <a:stretch>
              <a:fillRect l="0" t="0" r="0" b="0"/>
            </a:stretch>
          </a:blipFill>
        </p:spPr>
      </p:sp>
      <p:sp>
        <p:nvSpPr>
          <p:cNvPr name="Freeform 23" id="23"/>
          <p:cNvSpPr/>
          <p:nvPr/>
        </p:nvSpPr>
        <p:spPr>
          <a:xfrm flipH="false" flipV="false" rot="0">
            <a:off x="3973313" y="7380731"/>
            <a:ext cx="4065076" cy="683508"/>
          </a:xfrm>
          <a:custGeom>
            <a:avLst/>
            <a:gdLst/>
            <a:ahLst/>
            <a:cxnLst/>
            <a:rect r="r" b="b" t="t" l="l"/>
            <a:pathLst>
              <a:path h="683508" w="4065076">
                <a:moveTo>
                  <a:pt x="0" y="0"/>
                </a:moveTo>
                <a:lnTo>
                  <a:pt x="4065076" y="0"/>
                </a:lnTo>
                <a:lnTo>
                  <a:pt x="4065076" y="683509"/>
                </a:lnTo>
                <a:lnTo>
                  <a:pt x="0" y="683509"/>
                </a:lnTo>
                <a:lnTo>
                  <a:pt x="0" y="0"/>
                </a:lnTo>
                <a:close/>
              </a:path>
            </a:pathLst>
          </a:custGeom>
          <a:blipFill>
            <a:blip r:embed="rId5"/>
            <a:stretch>
              <a:fillRect l="0" t="0" r="0" b="0"/>
            </a:stretch>
          </a:blipFill>
        </p:spPr>
      </p:sp>
      <p:sp>
        <p:nvSpPr>
          <p:cNvPr name="TextBox 24" id="24"/>
          <p:cNvSpPr txBox="true"/>
          <p:nvPr/>
        </p:nvSpPr>
        <p:spPr>
          <a:xfrm rot="0">
            <a:off x="2994311" y="1290995"/>
            <a:ext cx="12690469" cy="1013779"/>
          </a:xfrm>
          <a:prstGeom prst="rect">
            <a:avLst/>
          </a:prstGeom>
        </p:spPr>
        <p:txBody>
          <a:bodyPr anchor="t" rtlCol="false" tIns="0" lIns="0" bIns="0" rIns="0">
            <a:spAutoFit/>
          </a:bodyPr>
          <a:lstStyle/>
          <a:p>
            <a:pPr algn="ctr">
              <a:lnSpc>
                <a:spcPts val="7182"/>
              </a:lnSpc>
            </a:pPr>
            <a:r>
              <a:rPr lang="en-US" sz="8450">
                <a:solidFill>
                  <a:srgbClr val="545454"/>
                </a:solidFill>
                <a:latin typeface="Bold Ink"/>
                <a:ea typeface="Bold Ink"/>
                <a:cs typeface="Bold Ink"/>
                <a:sym typeface="Bold Ink"/>
              </a:rPr>
              <a:t>PIEMĒRI</a:t>
            </a:r>
          </a:p>
        </p:txBody>
      </p:sp>
      <p:sp>
        <p:nvSpPr>
          <p:cNvPr name="TextBox 25" id="25"/>
          <p:cNvSpPr txBox="true"/>
          <p:nvPr/>
        </p:nvSpPr>
        <p:spPr>
          <a:xfrm rot="0">
            <a:off x="9144000" y="2374160"/>
            <a:ext cx="7364857" cy="2784313"/>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Ja ciklam uzdots tikai viens parametrs, tas tiek uzskatīts par cikla beigu vērtību jeb reižu skaitu, cik reizes jāizpildās ciklam, par cikla sākuma vērtību tiek pieņemta 0, bet par soli 1.</a:t>
            </a:r>
          </a:p>
        </p:txBody>
      </p:sp>
      <p:sp>
        <p:nvSpPr>
          <p:cNvPr name="TextBox 26" id="26"/>
          <p:cNvSpPr txBox="true"/>
          <p:nvPr/>
        </p:nvSpPr>
        <p:spPr>
          <a:xfrm rot="0">
            <a:off x="9458989" y="6329343"/>
            <a:ext cx="7364857" cy="1140757"/>
          </a:xfrm>
          <a:prstGeom prst="rect">
            <a:avLst/>
          </a:prstGeom>
        </p:spPr>
        <p:txBody>
          <a:bodyPr anchor="t" rtlCol="false" tIns="0" lIns="0" bIns="0" rIns="0">
            <a:spAutoFit/>
          </a:bodyPr>
          <a:lstStyle/>
          <a:p>
            <a:pPr algn="l" marL="669557" indent="-334778" lvl="1">
              <a:lnSpc>
                <a:spcPts val="4341"/>
              </a:lnSpc>
              <a:buFont typeface="Arial"/>
              <a:buChar char="•"/>
            </a:pPr>
            <a:r>
              <a:rPr lang="en-US" sz="3101">
                <a:solidFill>
                  <a:srgbClr val="61654D"/>
                </a:solidFill>
                <a:latin typeface="Akzidenz-Grotesk"/>
                <a:ea typeface="Akzidenz-Grotesk"/>
                <a:cs typeface="Akzidenz-Grotesk"/>
                <a:sym typeface="Akzidenz-Grotesk"/>
              </a:rPr>
              <a:t>Cikls strādā no 8 līdz 1 (neieskaitot) ar soli -1.</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DAGqLHnBUQs</dc:identifier>
  <dcterms:modified xsi:type="dcterms:W3CDTF">2011-08-01T06:04:30Z</dcterms:modified>
  <cp:revision>1</cp:revision>
  <dc:title>Cikls ar skaitītāju programmēšanas valodā Python</dc:title>
</cp:coreProperties>
</file>