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444585"/>
            <a:ext cx="7477601" cy="2874645"/>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Overpass" pitchFamily="34" charset="0"/>
                <a:ea typeface="Overpass" pitchFamily="34" charset="-122"/>
                <a:cs typeface="Overpass" pitchFamily="34" charset="-120"/>
              </a:rPr>
              <a:t>Defending Against Phishing Attacks: A Comprehensive Guide</a:t>
            </a:r>
            <a:endParaRPr lang="en-US" sz="6036" dirty="0"/>
          </a:p>
        </p:txBody>
      </p:sp>
      <p:sp>
        <p:nvSpPr>
          <p:cNvPr id="6" name="Text 2"/>
          <p:cNvSpPr/>
          <p:nvPr/>
        </p:nvSpPr>
        <p:spPr>
          <a:xfrm>
            <a:off x="833199" y="4652486"/>
            <a:ext cx="7477601"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In today's digital age, where cybersecurity threats are constantly evolving, one of the most prevalent and dangerous risks we face is phishing attacks. This presentation aims to provide you with a comprehensive understanding of phishing, its various forms, and the strategies you can employ to effectively defend against these insidious attempts to compromise your sensitive information and online security.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5077"/>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14630400" cy="1961793"/>
          </a:xfrm>
          <a:prstGeom prst="rect">
            <a:avLst/>
          </a:prstGeom>
        </p:spPr>
      </p:pic>
      <p:sp>
        <p:nvSpPr>
          <p:cNvPr id="5" name="Text 1"/>
          <p:cNvSpPr/>
          <p:nvPr/>
        </p:nvSpPr>
        <p:spPr>
          <a:xfrm>
            <a:off x="3806904" y="2393394"/>
            <a:ext cx="3923705" cy="490538"/>
          </a:xfrm>
          <a:prstGeom prst="rect">
            <a:avLst/>
          </a:prstGeom>
          <a:noFill/>
          <a:ln/>
        </p:spPr>
        <p:txBody>
          <a:bodyPr wrap="none" rtlCol="0" anchor="t"/>
          <a:lstStyle/>
          <a:p>
            <a:pPr marL="0" indent="0">
              <a:lnSpc>
                <a:spcPts val="3862"/>
              </a:lnSpc>
              <a:buNone/>
            </a:pPr>
            <a:r>
              <a:rPr lang="en-US" sz="3090" b="1" kern="0" spc="-93" dirty="0">
                <a:solidFill>
                  <a:srgbClr val="FFFFFF"/>
                </a:solidFill>
                <a:latin typeface="Overpass" pitchFamily="34" charset="0"/>
                <a:ea typeface="Overpass" pitchFamily="34" charset="-122"/>
                <a:cs typeface="Overpass" pitchFamily="34" charset="-120"/>
              </a:rPr>
              <a:t>What is Phishing?</a:t>
            </a:r>
            <a:endParaRPr lang="en-US" sz="3090" dirty="0"/>
          </a:p>
        </p:txBody>
      </p:sp>
      <p:sp>
        <p:nvSpPr>
          <p:cNvPr id="6" name="Shape 2"/>
          <p:cNvSpPr/>
          <p:nvPr/>
        </p:nvSpPr>
        <p:spPr>
          <a:xfrm>
            <a:off x="3806904" y="3119318"/>
            <a:ext cx="2234208" cy="4684157"/>
          </a:xfrm>
          <a:prstGeom prst="roundRect">
            <a:avLst>
              <a:gd name="adj" fmla="val 3161"/>
            </a:avLst>
          </a:prstGeom>
          <a:solidFill>
            <a:srgbClr val="7E023C"/>
          </a:solidFill>
          <a:ln w="7620">
            <a:solidFill>
              <a:srgbClr val="971B55"/>
            </a:solidFill>
            <a:prstDash val="solid"/>
          </a:ln>
        </p:spPr>
      </p:sp>
      <p:sp>
        <p:nvSpPr>
          <p:cNvPr id="7" name="Text 3"/>
          <p:cNvSpPr/>
          <p:nvPr/>
        </p:nvSpPr>
        <p:spPr>
          <a:xfrm>
            <a:off x="3971449" y="3283863"/>
            <a:ext cx="1905119" cy="245269"/>
          </a:xfrm>
          <a:prstGeom prst="rect">
            <a:avLst/>
          </a:prstGeom>
          <a:noFill/>
          <a:ln/>
        </p:spPr>
        <p:txBody>
          <a:bodyPr wrap="none" rtlCol="0" anchor="t"/>
          <a:lstStyle/>
          <a:p>
            <a:pPr marL="0" indent="0">
              <a:lnSpc>
                <a:spcPts val="1931"/>
              </a:lnSpc>
              <a:buNone/>
            </a:pPr>
            <a:r>
              <a:rPr lang="en-US" sz="1545" b="1" kern="0" spc="-46" dirty="0">
                <a:solidFill>
                  <a:srgbClr val="E5E0DF"/>
                </a:solidFill>
                <a:latin typeface="Overpass" pitchFamily="34" charset="0"/>
                <a:ea typeface="Overpass" pitchFamily="34" charset="-122"/>
                <a:cs typeface="Overpass" pitchFamily="34" charset="-120"/>
              </a:rPr>
              <a:t>Deceptive Tactics</a:t>
            </a:r>
            <a:endParaRPr lang="en-US" sz="1545" dirty="0"/>
          </a:p>
        </p:txBody>
      </p:sp>
      <p:sp>
        <p:nvSpPr>
          <p:cNvPr id="8" name="Text 4"/>
          <p:cNvSpPr/>
          <p:nvPr/>
        </p:nvSpPr>
        <p:spPr>
          <a:xfrm>
            <a:off x="3971449" y="3623191"/>
            <a:ext cx="1905119" cy="4015740"/>
          </a:xfrm>
          <a:prstGeom prst="rect">
            <a:avLst/>
          </a:prstGeom>
          <a:noFill/>
          <a:ln/>
        </p:spPr>
        <p:txBody>
          <a:bodyPr wrap="square" rtlCol="0" anchor="t"/>
          <a:lstStyle/>
          <a:p>
            <a:pPr marL="0" indent="0">
              <a:lnSpc>
                <a:spcPts val="1977"/>
              </a:lnSpc>
              <a:buNone/>
            </a:pPr>
            <a:r>
              <a:rPr lang="en-US" sz="1236" dirty="0">
                <a:solidFill>
                  <a:srgbClr val="E5E0DF"/>
                </a:solidFill>
                <a:latin typeface="Overpass" pitchFamily="34" charset="0"/>
                <a:ea typeface="Overpass" pitchFamily="34" charset="-122"/>
                <a:cs typeface="Overpass" pitchFamily="34" charset="-120"/>
              </a:rPr>
              <a:t>Phishing is a type of cyber attack where attackers use deceptive techniques to trick individuals into revealing sensitive information, such as login credentials, financial details, or personal data. These attacks often leverage the trust and familiarity of well-known brands, organizations, or individuals to lure unsuspecting victims into disclosing sensitive information.</a:t>
            </a:r>
            <a:endParaRPr lang="en-US" sz="1236" dirty="0"/>
          </a:p>
        </p:txBody>
      </p:sp>
      <p:sp>
        <p:nvSpPr>
          <p:cNvPr id="9" name="Shape 5"/>
          <p:cNvSpPr/>
          <p:nvPr/>
        </p:nvSpPr>
        <p:spPr>
          <a:xfrm>
            <a:off x="6198037" y="3119318"/>
            <a:ext cx="2234208" cy="4684157"/>
          </a:xfrm>
          <a:prstGeom prst="roundRect">
            <a:avLst>
              <a:gd name="adj" fmla="val 3161"/>
            </a:avLst>
          </a:prstGeom>
          <a:solidFill>
            <a:srgbClr val="7E023C"/>
          </a:solidFill>
          <a:ln w="7620">
            <a:solidFill>
              <a:srgbClr val="971B55"/>
            </a:solidFill>
            <a:prstDash val="solid"/>
          </a:ln>
        </p:spPr>
      </p:sp>
      <p:sp>
        <p:nvSpPr>
          <p:cNvPr id="10" name="Text 6"/>
          <p:cNvSpPr/>
          <p:nvPr/>
        </p:nvSpPr>
        <p:spPr>
          <a:xfrm>
            <a:off x="6362581" y="3283863"/>
            <a:ext cx="1905119" cy="490538"/>
          </a:xfrm>
          <a:prstGeom prst="rect">
            <a:avLst/>
          </a:prstGeom>
          <a:noFill/>
          <a:ln/>
        </p:spPr>
        <p:txBody>
          <a:bodyPr wrap="square" rtlCol="0" anchor="t"/>
          <a:lstStyle/>
          <a:p>
            <a:pPr marL="0" indent="0">
              <a:lnSpc>
                <a:spcPts val="1931"/>
              </a:lnSpc>
              <a:buNone/>
            </a:pPr>
            <a:r>
              <a:rPr lang="en-US" sz="1545" b="1" kern="0" spc="-46" dirty="0">
                <a:solidFill>
                  <a:srgbClr val="E5E0DF"/>
                </a:solidFill>
                <a:latin typeface="Overpass" pitchFamily="34" charset="0"/>
                <a:ea typeface="Overpass" pitchFamily="34" charset="-122"/>
                <a:cs typeface="Overpass" pitchFamily="34" charset="-120"/>
              </a:rPr>
              <a:t>Diverse Delivery Channels</a:t>
            </a:r>
            <a:endParaRPr lang="en-US" sz="1545" dirty="0"/>
          </a:p>
        </p:txBody>
      </p:sp>
      <p:sp>
        <p:nvSpPr>
          <p:cNvPr id="11" name="Text 7"/>
          <p:cNvSpPr/>
          <p:nvPr/>
        </p:nvSpPr>
        <p:spPr>
          <a:xfrm>
            <a:off x="6362581" y="3868460"/>
            <a:ext cx="1905119" cy="3011805"/>
          </a:xfrm>
          <a:prstGeom prst="rect">
            <a:avLst/>
          </a:prstGeom>
          <a:noFill/>
          <a:ln/>
        </p:spPr>
        <p:txBody>
          <a:bodyPr wrap="square" rtlCol="0" anchor="t"/>
          <a:lstStyle/>
          <a:p>
            <a:pPr marL="0" indent="0">
              <a:lnSpc>
                <a:spcPts val="1977"/>
              </a:lnSpc>
              <a:buNone/>
            </a:pPr>
            <a:r>
              <a:rPr lang="en-US" sz="1236" dirty="0">
                <a:solidFill>
                  <a:srgbClr val="E5E0DF"/>
                </a:solidFill>
                <a:latin typeface="Overpass" pitchFamily="34" charset="0"/>
                <a:ea typeface="Overpass" pitchFamily="34" charset="-122"/>
                <a:cs typeface="Overpass" pitchFamily="34" charset="-120"/>
              </a:rPr>
              <a:t>Phishing attacks can occur through various channels, including email, text messages, social media, and even fake websites. Attackers often leverage these platforms to create a sense of urgency, authority, or legitimacy, increasing the likelihood of their targets falling for the deception.</a:t>
            </a:r>
            <a:endParaRPr lang="en-US" sz="1236" dirty="0"/>
          </a:p>
        </p:txBody>
      </p:sp>
      <p:sp>
        <p:nvSpPr>
          <p:cNvPr id="12" name="Shape 8"/>
          <p:cNvSpPr/>
          <p:nvPr/>
        </p:nvSpPr>
        <p:spPr>
          <a:xfrm>
            <a:off x="8589169" y="3119318"/>
            <a:ext cx="2234208" cy="4684157"/>
          </a:xfrm>
          <a:prstGeom prst="roundRect">
            <a:avLst>
              <a:gd name="adj" fmla="val 3161"/>
            </a:avLst>
          </a:prstGeom>
          <a:solidFill>
            <a:srgbClr val="7E023C"/>
          </a:solidFill>
          <a:ln w="7620">
            <a:solidFill>
              <a:srgbClr val="971B55"/>
            </a:solidFill>
            <a:prstDash val="solid"/>
          </a:ln>
        </p:spPr>
      </p:sp>
      <p:sp>
        <p:nvSpPr>
          <p:cNvPr id="13" name="Text 9"/>
          <p:cNvSpPr/>
          <p:nvPr/>
        </p:nvSpPr>
        <p:spPr>
          <a:xfrm>
            <a:off x="8753713" y="3283863"/>
            <a:ext cx="1905119" cy="490538"/>
          </a:xfrm>
          <a:prstGeom prst="rect">
            <a:avLst/>
          </a:prstGeom>
          <a:noFill/>
          <a:ln/>
        </p:spPr>
        <p:txBody>
          <a:bodyPr wrap="square" rtlCol="0" anchor="t"/>
          <a:lstStyle/>
          <a:p>
            <a:pPr marL="0" indent="0">
              <a:lnSpc>
                <a:spcPts val="1931"/>
              </a:lnSpc>
              <a:buNone/>
            </a:pPr>
            <a:r>
              <a:rPr lang="en-US" sz="1545" b="1" kern="0" spc="-46" dirty="0">
                <a:solidFill>
                  <a:srgbClr val="E5E0DF"/>
                </a:solidFill>
                <a:latin typeface="Overpass" pitchFamily="34" charset="0"/>
                <a:ea typeface="Overpass" pitchFamily="34" charset="-122"/>
                <a:cs typeface="Overpass" pitchFamily="34" charset="-120"/>
              </a:rPr>
              <a:t>Devastating Consequences</a:t>
            </a:r>
            <a:endParaRPr lang="en-US" sz="1545" dirty="0"/>
          </a:p>
        </p:txBody>
      </p:sp>
      <p:sp>
        <p:nvSpPr>
          <p:cNvPr id="14" name="Text 10"/>
          <p:cNvSpPr/>
          <p:nvPr/>
        </p:nvSpPr>
        <p:spPr>
          <a:xfrm>
            <a:off x="8753713" y="3868460"/>
            <a:ext cx="1905119" cy="3513773"/>
          </a:xfrm>
          <a:prstGeom prst="rect">
            <a:avLst/>
          </a:prstGeom>
          <a:noFill/>
          <a:ln/>
        </p:spPr>
        <p:txBody>
          <a:bodyPr wrap="square" rtlCol="0" anchor="t"/>
          <a:lstStyle/>
          <a:p>
            <a:pPr marL="0" indent="0">
              <a:lnSpc>
                <a:spcPts val="1977"/>
              </a:lnSpc>
              <a:buNone/>
            </a:pPr>
            <a:r>
              <a:rPr lang="en-US" sz="1236" dirty="0">
                <a:solidFill>
                  <a:srgbClr val="E5E0DF"/>
                </a:solidFill>
                <a:latin typeface="Overpass" pitchFamily="34" charset="0"/>
                <a:ea typeface="Overpass" pitchFamily="34" charset="-122"/>
                <a:cs typeface="Overpass" pitchFamily="34" charset="-120"/>
              </a:rPr>
              <a:t>The consequences of a successful phishing attack can be severe, ranging from financial losses and identity theft to the compromise of sensitive corporate or personal data. Phishing attacks can also lead to further malware infections, unauthorized access to systems, and reputational damage for both individuals and organizations.</a:t>
            </a:r>
            <a:endParaRPr lang="en-US" sz="123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795099"/>
            <a:ext cx="6284357"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Types of Phishing Attacks</a:t>
            </a:r>
            <a:endParaRPr lang="en-US" sz="4374" dirty="0"/>
          </a:p>
        </p:txBody>
      </p:sp>
      <p:sp>
        <p:nvSpPr>
          <p:cNvPr id="5" name="Text 2"/>
          <p:cNvSpPr/>
          <p:nvPr/>
        </p:nvSpPr>
        <p:spPr>
          <a:xfrm>
            <a:off x="2348389" y="2044898"/>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Email Phishing</a:t>
            </a:r>
            <a:endParaRPr lang="en-US" sz="2187" dirty="0"/>
          </a:p>
        </p:txBody>
      </p:sp>
      <p:sp>
        <p:nvSpPr>
          <p:cNvPr id="6" name="Text 3"/>
          <p:cNvSpPr/>
          <p:nvPr/>
        </p:nvSpPr>
        <p:spPr>
          <a:xfrm>
            <a:off x="2348389" y="2614255"/>
            <a:ext cx="2949416" cy="4620220"/>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Attackers send fraudulent emails that appear to be from legitimate organizations, such as banks, government agencies, or even IT departments, in an attempt to trick recipients into revealing sensitive information or performing certain actions, such as clicking on malicious links or downloading infected attachments.</a:t>
            </a:r>
            <a:endParaRPr lang="en-US" sz="1750" dirty="0"/>
          </a:p>
        </p:txBody>
      </p:sp>
      <p:sp>
        <p:nvSpPr>
          <p:cNvPr id="7" name="Text 4"/>
          <p:cNvSpPr/>
          <p:nvPr/>
        </p:nvSpPr>
        <p:spPr>
          <a:xfrm>
            <a:off x="5847398" y="2044898"/>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Spear Phishing</a:t>
            </a:r>
            <a:endParaRPr lang="en-US" sz="2187" dirty="0"/>
          </a:p>
        </p:txBody>
      </p:sp>
      <p:sp>
        <p:nvSpPr>
          <p:cNvPr id="8" name="Text 5"/>
          <p:cNvSpPr/>
          <p:nvPr/>
        </p:nvSpPr>
        <p:spPr>
          <a:xfrm>
            <a:off x="5847398" y="2614255"/>
            <a:ext cx="2949416" cy="4620220"/>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Spear phishing is a more targeted form of phishing, where attackers gather personal information about specific individuals or organizations to create highly customized and convincing attacks. These attacks often leverage details about the target's interests, relationships, or professional roles to increase the likelihood of success.</a:t>
            </a:r>
            <a:endParaRPr lang="en-US" sz="1750" dirty="0"/>
          </a:p>
        </p:txBody>
      </p:sp>
      <p:sp>
        <p:nvSpPr>
          <p:cNvPr id="9" name="Text 6"/>
          <p:cNvSpPr/>
          <p:nvPr/>
        </p:nvSpPr>
        <p:spPr>
          <a:xfrm>
            <a:off x="9346406" y="2044898"/>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Vishing and Smishing</a:t>
            </a:r>
            <a:endParaRPr lang="en-US" sz="2187" dirty="0"/>
          </a:p>
        </p:txBody>
      </p:sp>
      <p:sp>
        <p:nvSpPr>
          <p:cNvPr id="10" name="Text 7"/>
          <p:cNvSpPr/>
          <p:nvPr/>
        </p:nvSpPr>
        <p:spPr>
          <a:xfrm>
            <a:off x="9346406" y="2614255"/>
            <a:ext cx="2949416" cy="4620220"/>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Vishing (voice phishing) and smishing (SMS phishing) are similar tactics that use phone calls and text messages, respectively, to deceive victims into revealing sensitive information or performing certain actions. These attacks can be particularly effective as they can bypass some of the visual cues associated with email-based phishing.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931069"/>
            <a:ext cx="7034213"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Recognizing Phishing Emails</a:t>
            </a:r>
            <a:endParaRPr lang="en-US" sz="4374" dirty="0"/>
          </a:p>
        </p:txBody>
      </p:sp>
      <p:sp>
        <p:nvSpPr>
          <p:cNvPr id="5" name="Shape 2"/>
          <p:cNvSpPr/>
          <p:nvPr/>
        </p:nvSpPr>
        <p:spPr>
          <a:xfrm>
            <a:off x="2348389" y="2243376"/>
            <a:ext cx="499943" cy="499943"/>
          </a:xfrm>
          <a:prstGeom prst="roundRect">
            <a:avLst>
              <a:gd name="adj" fmla="val 20000"/>
            </a:avLst>
          </a:prstGeom>
          <a:solidFill>
            <a:srgbClr val="7E023C"/>
          </a:solidFill>
          <a:ln w="7620">
            <a:solidFill>
              <a:srgbClr val="971B55"/>
            </a:solidFill>
            <a:prstDash val="solid"/>
          </a:ln>
        </p:spPr>
      </p:sp>
      <p:sp>
        <p:nvSpPr>
          <p:cNvPr id="6" name="Text 3"/>
          <p:cNvSpPr/>
          <p:nvPr/>
        </p:nvSpPr>
        <p:spPr>
          <a:xfrm>
            <a:off x="2536627" y="2285048"/>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1</a:t>
            </a:r>
            <a:endParaRPr lang="en-US" sz="2624" dirty="0"/>
          </a:p>
        </p:txBody>
      </p:sp>
      <p:sp>
        <p:nvSpPr>
          <p:cNvPr id="7" name="Text 4"/>
          <p:cNvSpPr/>
          <p:nvPr/>
        </p:nvSpPr>
        <p:spPr>
          <a:xfrm>
            <a:off x="3070503" y="2319695"/>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Generic Greetings</a:t>
            </a:r>
            <a:endParaRPr lang="en-US" sz="2187" dirty="0"/>
          </a:p>
        </p:txBody>
      </p:sp>
      <p:sp>
        <p:nvSpPr>
          <p:cNvPr id="8" name="Text 5"/>
          <p:cNvSpPr/>
          <p:nvPr/>
        </p:nvSpPr>
        <p:spPr>
          <a:xfrm>
            <a:off x="3070503" y="2800112"/>
            <a:ext cx="4133612"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Be wary of emails that use generic greetings, such as "Dear Customer" or "Dear User," rather than personalized salutations.</a:t>
            </a:r>
            <a:endParaRPr lang="en-US" sz="1750" dirty="0"/>
          </a:p>
        </p:txBody>
      </p:sp>
      <p:sp>
        <p:nvSpPr>
          <p:cNvPr id="9" name="Shape 6"/>
          <p:cNvSpPr/>
          <p:nvPr/>
        </p:nvSpPr>
        <p:spPr>
          <a:xfrm>
            <a:off x="7426285" y="2243376"/>
            <a:ext cx="499943" cy="499943"/>
          </a:xfrm>
          <a:prstGeom prst="roundRect">
            <a:avLst>
              <a:gd name="adj" fmla="val 20000"/>
            </a:avLst>
          </a:prstGeom>
          <a:solidFill>
            <a:srgbClr val="7E023C"/>
          </a:solidFill>
          <a:ln w="7620">
            <a:solidFill>
              <a:srgbClr val="971B55"/>
            </a:solidFill>
            <a:prstDash val="solid"/>
          </a:ln>
        </p:spPr>
      </p:sp>
      <p:sp>
        <p:nvSpPr>
          <p:cNvPr id="10" name="Text 7"/>
          <p:cNvSpPr/>
          <p:nvPr/>
        </p:nvSpPr>
        <p:spPr>
          <a:xfrm>
            <a:off x="7579281" y="2285048"/>
            <a:ext cx="19383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2</a:t>
            </a:r>
            <a:endParaRPr lang="en-US" sz="2624" dirty="0"/>
          </a:p>
        </p:txBody>
      </p:sp>
      <p:sp>
        <p:nvSpPr>
          <p:cNvPr id="11" name="Text 8"/>
          <p:cNvSpPr/>
          <p:nvPr/>
        </p:nvSpPr>
        <p:spPr>
          <a:xfrm>
            <a:off x="8148399" y="2319695"/>
            <a:ext cx="2815233"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Sender Inconsistencies</a:t>
            </a:r>
            <a:endParaRPr lang="en-US" sz="2187" dirty="0"/>
          </a:p>
        </p:txBody>
      </p:sp>
      <p:sp>
        <p:nvSpPr>
          <p:cNvPr id="12" name="Text 9"/>
          <p:cNvSpPr/>
          <p:nvPr/>
        </p:nvSpPr>
        <p:spPr>
          <a:xfrm>
            <a:off x="8148399" y="2800112"/>
            <a:ext cx="4133612"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Carefully inspect the sender's email address for any inconsistencies or suspicious-looking domains that do not match the supposed sender's identity.</a:t>
            </a:r>
            <a:endParaRPr lang="en-US" sz="1750" dirty="0"/>
          </a:p>
        </p:txBody>
      </p:sp>
      <p:sp>
        <p:nvSpPr>
          <p:cNvPr id="13" name="Shape 10"/>
          <p:cNvSpPr/>
          <p:nvPr/>
        </p:nvSpPr>
        <p:spPr>
          <a:xfrm>
            <a:off x="2348389" y="4617482"/>
            <a:ext cx="499943" cy="499943"/>
          </a:xfrm>
          <a:prstGeom prst="roundRect">
            <a:avLst>
              <a:gd name="adj" fmla="val 20000"/>
            </a:avLst>
          </a:prstGeom>
          <a:solidFill>
            <a:srgbClr val="7E023C"/>
          </a:solidFill>
          <a:ln w="7620">
            <a:solidFill>
              <a:srgbClr val="971B55"/>
            </a:solidFill>
            <a:prstDash val="solid"/>
          </a:ln>
        </p:spPr>
      </p:sp>
      <p:sp>
        <p:nvSpPr>
          <p:cNvPr id="14" name="Text 11"/>
          <p:cNvSpPr/>
          <p:nvPr/>
        </p:nvSpPr>
        <p:spPr>
          <a:xfrm>
            <a:off x="2503408" y="4659154"/>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3</a:t>
            </a:r>
            <a:endParaRPr lang="en-US" sz="2624" dirty="0"/>
          </a:p>
        </p:txBody>
      </p:sp>
      <p:sp>
        <p:nvSpPr>
          <p:cNvPr id="15" name="Text 12"/>
          <p:cNvSpPr/>
          <p:nvPr/>
        </p:nvSpPr>
        <p:spPr>
          <a:xfrm>
            <a:off x="3070503" y="4693801"/>
            <a:ext cx="353425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Spelling and Grammar Errors</a:t>
            </a:r>
            <a:endParaRPr lang="en-US" sz="2187" dirty="0"/>
          </a:p>
        </p:txBody>
      </p:sp>
      <p:sp>
        <p:nvSpPr>
          <p:cNvPr id="16" name="Text 13"/>
          <p:cNvSpPr/>
          <p:nvPr/>
        </p:nvSpPr>
        <p:spPr>
          <a:xfrm>
            <a:off x="3070503" y="5174218"/>
            <a:ext cx="4133612" cy="142160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Phishing emails often contain spelling and grammatical errors, as well as unusual formatting, which can be indicators of a fraudulent message.</a:t>
            </a:r>
            <a:endParaRPr lang="en-US" sz="1750" dirty="0"/>
          </a:p>
        </p:txBody>
      </p:sp>
      <p:sp>
        <p:nvSpPr>
          <p:cNvPr id="17" name="Shape 14"/>
          <p:cNvSpPr/>
          <p:nvPr/>
        </p:nvSpPr>
        <p:spPr>
          <a:xfrm>
            <a:off x="7426285" y="4617482"/>
            <a:ext cx="499943" cy="499943"/>
          </a:xfrm>
          <a:prstGeom prst="roundRect">
            <a:avLst>
              <a:gd name="adj" fmla="val 20000"/>
            </a:avLst>
          </a:prstGeom>
          <a:solidFill>
            <a:srgbClr val="7E023C"/>
          </a:solidFill>
          <a:ln w="7620">
            <a:solidFill>
              <a:srgbClr val="971B55"/>
            </a:solidFill>
            <a:prstDash val="solid"/>
          </a:ln>
        </p:spPr>
      </p:sp>
      <p:sp>
        <p:nvSpPr>
          <p:cNvPr id="18" name="Text 15"/>
          <p:cNvSpPr/>
          <p:nvPr/>
        </p:nvSpPr>
        <p:spPr>
          <a:xfrm>
            <a:off x="7574161" y="4659154"/>
            <a:ext cx="204192"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4</a:t>
            </a:r>
            <a:endParaRPr lang="en-US" sz="2624" dirty="0"/>
          </a:p>
        </p:txBody>
      </p:sp>
      <p:sp>
        <p:nvSpPr>
          <p:cNvPr id="19" name="Text 16"/>
          <p:cNvSpPr/>
          <p:nvPr/>
        </p:nvSpPr>
        <p:spPr>
          <a:xfrm>
            <a:off x="8148399" y="4693801"/>
            <a:ext cx="4133612" cy="694373"/>
          </a:xfrm>
          <a:prstGeom prst="rect">
            <a:avLst/>
          </a:prstGeom>
          <a:noFill/>
          <a:ln/>
        </p:spPr>
        <p:txBody>
          <a:bodyPr wrap="squar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Suspicious Links and Attachments</a:t>
            </a:r>
            <a:endParaRPr lang="en-US" sz="2187" dirty="0"/>
          </a:p>
        </p:txBody>
      </p:sp>
      <p:sp>
        <p:nvSpPr>
          <p:cNvPr id="20" name="Text 17"/>
          <p:cNvSpPr/>
          <p:nvPr/>
        </p:nvSpPr>
        <p:spPr>
          <a:xfrm>
            <a:off x="8148399" y="5521404"/>
            <a:ext cx="4133612"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Hover over any links in the email to reveal the true URL before clicking, and be cautious of any unexpected attachments, especially from unknown senders.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434233" y="601028"/>
            <a:ext cx="6547961" cy="682347"/>
          </a:xfrm>
          <a:prstGeom prst="rect">
            <a:avLst/>
          </a:prstGeom>
          <a:noFill/>
          <a:ln/>
        </p:spPr>
        <p:txBody>
          <a:bodyPr wrap="none" rtlCol="0" anchor="t"/>
          <a:lstStyle/>
          <a:p>
            <a:pPr marL="0" indent="0">
              <a:lnSpc>
                <a:spcPts val="5373"/>
              </a:lnSpc>
              <a:buNone/>
            </a:pPr>
            <a:r>
              <a:rPr lang="en-US" sz="4298" b="1" kern="0" spc="-129" dirty="0">
                <a:solidFill>
                  <a:srgbClr val="FFFFFF"/>
                </a:solidFill>
                <a:latin typeface="Overpass" pitchFamily="34" charset="0"/>
                <a:ea typeface="Overpass" pitchFamily="34" charset="-122"/>
                <a:cs typeface="Overpass" pitchFamily="34" charset="-120"/>
              </a:rPr>
              <a:t>Avoiding Phishing Websites</a:t>
            </a:r>
            <a:endParaRPr lang="en-US" sz="4298" dirty="0"/>
          </a:p>
        </p:txBody>
      </p:sp>
      <p:sp>
        <p:nvSpPr>
          <p:cNvPr id="5" name="Shape 2"/>
          <p:cNvSpPr/>
          <p:nvPr/>
        </p:nvSpPr>
        <p:spPr>
          <a:xfrm>
            <a:off x="2434233" y="1719977"/>
            <a:ext cx="4771787" cy="3019782"/>
          </a:xfrm>
          <a:prstGeom prst="roundRect">
            <a:avLst>
              <a:gd name="adj" fmla="val 3254"/>
            </a:avLst>
          </a:prstGeom>
          <a:solidFill>
            <a:srgbClr val="7E023C"/>
          </a:solidFill>
          <a:ln w="7620">
            <a:solidFill>
              <a:srgbClr val="971B55"/>
            </a:solidFill>
            <a:prstDash val="solid"/>
          </a:ln>
        </p:spPr>
      </p:sp>
      <p:sp>
        <p:nvSpPr>
          <p:cNvPr id="6" name="Text 3"/>
          <p:cNvSpPr/>
          <p:nvPr/>
        </p:nvSpPr>
        <p:spPr>
          <a:xfrm>
            <a:off x="2660094" y="1945838"/>
            <a:ext cx="2729389" cy="341114"/>
          </a:xfrm>
          <a:prstGeom prst="rect">
            <a:avLst/>
          </a:prstGeom>
          <a:noFill/>
          <a:ln/>
        </p:spPr>
        <p:txBody>
          <a:bodyPr wrap="none" rtlCol="0" anchor="t"/>
          <a:lstStyle/>
          <a:p>
            <a:pPr marL="0" indent="0">
              <a:lnSpc>
                <a:spcPts val="2686"/>
              </a:lnSpc>
              <a:buNone/>
            </a:pPr>
            <a:r>
              <a:rPr lang="en-US" sz="2149" b="1" kern="0" spc="-64" dirty="0">
                <a:solidFill>
                  <a:srgbClr val="E5E0DF"/>
                </a:solidFill>
                <a:latin typeface="Overpass" pitchFamily="34" charset="0"/>
                <a:ea typeface="Overpass" pitchFamily="34" charset="-122"/>
                <a:cs typeface="Overpass" pitchFamily="34" charset="-120"/>
              </a:rPr>
              <a:t>Scrutinize the URL</a:t>
            </a:r>
            <a:endParaRPr lang="en-US" sz="2149" dirty="0"/>
          </a:p>
        </p:txBody>
      </p:sp>
      <p:sp>
        <p:nvSpPr>
          <p:cNvPr id="7" name="Text 4"/>
          <p:cNvSpPr/>
          <p:nvPr/>
        </p:nvSpPr>
        <p:spPr>
          <a:xfrm>
            <a:off x="2660094" y="2417921"/>
            <a:ext cx="4320064" cy="2095976"/>
          </a:xfrm>
          <a:prstGeom prst="rect">
            <a:avLst/>
          </a:prstGeom>
          <a:noFill/>
          <a:ln/>
        </p:spPr>
        <p:txBody>
          <a:bodyPr wrap="square" rtlCol="0" anchor="t"/>
          <a:lstStyle/>
          <a:p>
            <a:pPr marL="0" indent="0">
              <a:lnSpc>
                <a:spcPts val="2751"/>
              </a:lnSpc>
              <a:buNone/>
            </a:pPr>
            <a:r>
              <a:rPr lang="en-US" sz="1719" dirty="0">
                <a:solidFill>
                  <a:srgbClr val="E5E0DF"/>
                </a:solidFill>
                <a:latin typeface="Overpass" pitchFamily="34" charset="0"/>
                <a:ea typeface="Overpass" pitchFamily="34" charset="-122"/>
                <a:cs typeface="Overpass" pitchFamily="34" charset="-120"/>
              </a:rPr>
              <a:t>Carefully examine the website's URL for any misspellings, variations of legitimate domains, or unusual extensions that may indicate a fraudulent site. Phishers often create fake websites that closely resemble the real thing to lure unsuspecting victims.</a:t>
            </a:r>
            <a:endParaRPr lang="en-US" sz="1719" dirty="0"/>
          </a:p>
        </p:txBody>
      </p:sp>
      <p:sp>
        <p:nvSpPr>
          <p:cNvPr id="8" name="Shape 5"/>
          <p:cNvSpPr/>
          <p:nvPr/>
        </p:nvSpPr>
        <p:spPr>
          <a:xfrm>
            <a:off x="7424261" y="1719977"/>
            <a:ext cx="4771787" cy="3019782"/>
          </a:xfrm>
          <a:prstGeom prst="roundRect">
            <a:avLst>
              <a:gd name="adj" fmla="val 3254"/>
            </a:avLst>
          </a:prstGeom>
          <a:solidFill>
            <a:srgbClr val="7E023C"/>
          </a:solidFill>
          <a:ln w="7620">
            <a:solidFill>
              <a:srgbClr val="971B55"/>
            </a:solidFill>
            <a:prstDash val="solid"/>
          </a:ln>
        </p:spPr>
      </p:sp>
      <p:sp>
        <p:nvSpPr>
          <p:cNvPr id="9" name="Text 6"/>
          <p:cNvSpPr/>
          <p:nvPr/>
        </p:nvSpPr>
        <p:spPr>
          <a:xfrm>
            <a:off x="7650123" y="1945838"/>
            <a:ext cx="3300293" cy="341114"/>
          </a:xfrm>
          <a:prstGeom prst="rect">
            <a:avLst/>
          </a:prstGeom>
          <a:noFill/>
          <a:ln/>
        </p:spPr>
        <p:txBody>
          <a:bodyPr wrap="none" rtlCol="0" anchor="t"/>
          <a:lstStyle/>
          <a:p>
            <a:pPr marL="0" indent="0">
              <a:lnSpc>
                <a:spcPts val="2686"/>
              </a:lnSpc>
              <a:buNone/>
            </a:pPr>
            <a:r>
              <a:rPr lang="en-US" sz="2149" b="1" kern="0" spc="-64" dirty="0">
                <a:solidFill>
                  <a:srgbClr val="E5E0DF"/>
                </a:solidFill>
                <a:latin typeface="Overpass" pitchFamily="34" charset="0"/>
                <a:ea typeface="Overpass" pitchFamily="34" charset="-122"/>
                <a:cs typeface="Overpass" pitchFamily="34" charset="-120"/>
              </a:rPr>
              <a:t>Look for Security Indicators</a:t>
            </a:r>
            <a:endParaRPr lang="en-US" sz="2149" dirty="0"/>
          </a:p>
        </p:txBody>
      </p:sp>
      <p:sp>
        <p:nvSpPr>
          <p:cNvPr id="10" name="Text 7"/>
          <p:cNvSpPr/>
          <p:nvPr/>
        </p:nvSpPr>
        <p:spPr>
          <a:xfrm>
            <a:off x="7650123" y="2417921"/>
            <a:ext cx="4320064" cy="1746647"/>
          </a:xfrm>
          <a:prstGeom prst="rect">
            <a:avLst/>
          </a:prstGeom>
          <a:noFill/>
          <a:ln/>
        </p:spPr>
        <p:txBody>
          <a:bodyPr wrap="square" rtlCol="0" anchor="t"/>
          <a:lstStyle/>
          <a:p>
            <a:pPr marL="0" indent="0">
              <a:lnSpc>
                <a:spcPts val="2751"/>
              </a:lnSpc>
              <a:buNone/>
            </a:pPr>
            <a:r>
              <a:rPr lang="en-US" sz="1719" dirty="0">
                <a:solidFill>
                  <a:srgbClr val="E5E0DF"/>
                </a:solidFill>
                <a:latin typeface="Overpass" pitchFamily="34" charset="0"/>
                <a:ea typeface="Overpass" pitchFamily="34" charset="-122"/>
                <a:cs typeface="Overpass" pitchFamily="34" charset="-120"/>
              </a:rPr>
              <a:t>Ensure that the website you're visiting is secured with HTTPS encryption, and look for visual security indicators, such as a padlock icon in the browser, to verify the site's legitimacy.</a:t>
            </a:r>
            <a:endParaRPr lang="en-US" sz="1719" dirty="0"/>
          </a:p>
        </p:txBody>
      </p:sp>
      <p:sp>
        <p:nvSpPr>
          <p:cNvPr id="11" name="Shape 8"/>
          <p:cNvSpPr/>
          <p:nvPr/>
        </p:nvSpPr>
        <p:spPr>
          <a:xfrm>
            <a:off x="2434233" y="4958001"/>
            <a:ext cx="4771787" cy="2670453"/>
          </a:xfrm>
          <a:prstGeom prst="roundRect">
            <a:avLst>
              <a:gd name="adj" fmla="val 3680"/>
            </a:avLst>
          </a:prstGeom>
          <a:solidFill>
            <a:srgbClr val="7E023C"/>
          </a:solidFill>
          <a:ln w="7620">
            <a:solidFill>
              <a:srgbClr val="971B55"/>
            </a:solidFill>
            <a:prstDash val="solid"/>
          </a:ln>
        </p:spPr>
      </p:sp>
      <p:sp>
        <p:nvSpPr>
          <p:cNvPr id="12" name="Text 9"/>
          <p:cNvSpPr/>
          <p:nvPr/>
        </p:nvSpPr>
        <p:spPr>
          <a:xfrm>
            <a:off x="2660094" y="5183862"/>
            <a:ext cx="2729389" cy="341114"/>
          </a:xfrm>
          <a:prstGeom prst="rect">
            <a:avLst/>
          </a:prstGeom>
          <a:noFill/>
          <a:ln/>
        </p:spPr>
        <p:txBody>
          <a:bodyPr wrap="none" rtlCol="0" anchor="t"/>
          <a:lstStyle/>
          <a:p>
            <a:pPr marL="0" indent="0">
              <a:lnSpc>
                <a:spcPts val="2686"/>
              </a:lnSpc>
              <a:buNone/>
            </a:pPr>
            <a:r>
              <a:rPr lang="en-US" sz="2149" b="1" kern="0" spc="-64" dirty="0">
                <a:solidFill>
                  <a:srgbClr val="E5E0DF"/>
                </a:solidFill>
                <a:latin typeface="Overpass" pitchFamily="34" charset="0"/>
                <a:ea typeface="Overpass" pitchFamily="34" charset="-122"/>
                <a:cs typeface="Overpass" pitchFamily="34" charset="-120"/>
              </a:rPr>
              <a:t>Avoid Sensitive Entries</a:t>
            </a:r>
            <a:endParaRPr lang="en-US" sz="2149" dirty="0"/>
          </a:p>
        </p:txBody>
      </p:sp>
      <p:sp>
        <p:nvSpPr>
          <p:cNvPr id="13" name="Text 10"/>
          <p:cNvSpPr/>
          <p:nvPr/>
        </p:nvSpPr>
        <p:spPr>
          <a:xfrm>
            <a:off x="2660094" y="5655945"/>
            <a:ext cx="4320064" cy="1746647"/>
          </a:xfrm>
          <a:prstGeom prst="rect">
            <a:avLst/>
          </a:prstGeom>
          <a:noFill/>
          <a:ln/>
        </p:spPr>
        <p:txBody>
          <a:bodyPr wrap="square" rtlCol="0" anchor="t"/>
          <a:lstStyle/>
          <a:p>
            <a:pPr marL="0" indent="0">
              <a:lnSpc>
                <a:spcPts val="2751"/>
              </a:lnSpc>
              <a:buNone/>
            </a:pPr>
            <a:r>
              <a:rPr lang="en-US" sz="1719" dirty="0">
                <a:solidFill>
                  <a:srgbClr val="E5E0DF"/>
                </a:solidFill>
                <a:latin typeface="Overpass" pitchFamily="34" charset="0"/>
                <a:ea typeface="Overpass" pitchFamily="34" charset="-122"/>
                <a:cs typeface="Overpass" pitchFamily="34" charset="-120"/>
              </a:rPr>
              <a:t>Refrain from entering sensitive information, such as login credentials or financial data, on any website that appears suspicious or lacks clear security measures. When in doubt, it's best to err on the side of caution.</a:t>
            </a:r>
            <a:endParaRPr lang="en-US" sz="1719" dirty="0"/>
          </a:p>
        </p:txBody>
      </p:sp>
      <p:sp>
        <p:nvSpPr>
          <p:cNvPr id="14" name="Shape 11"/>
          <p:cNvSpPr/>
          <p:nvPr/>
        </p:nvSpPr>
        <p:spPr>
          <a:xfrm>
            <a:off x="7424261" y="4958001"/>
            <a:ext cx="4771787" cy="2670453"/>
          </a:xfrm>
          <a:prstGeom prst="roundRect">
            <a:avLst>
              <a:gd name="adj" fmla="val 3680"/>
            </a:avLst>
          </a:prstGeom>
          <a:solidFill>
            <a:srgbClr val="7E023C"/>
          </a:solidFill>
          <a:ln w="7620">
            <a:solidFill>
              <a:srgbClr val="971B55"/>
            </a:solidFill>
            <a:prstDash val="solid"/>
          </a:ln>
        </p:spPr>
      </p:sp>
      <p:sp>
        <p:nvSpPr>
          <p:cNvPr id="15" name="Text 12"/>
          <p:cNvSpPr/>
          <p:nvPr/>
        </p:nvSpPr>
        <p:spPr>
          <a:xfrm>
            <a:off x="7650123" y="5183862"/>
            <a:ext cx="2860715" cy="341114"/>
          </a:xfrm>
          <a:prstGeom prst="rect">
            <a:avLst/>
          </a:prstGeom>
          <a:noFill/>
          <a:ln/>
        </p:spPr>
        <p:txBody>
          <a:bodyPr wrap="none" rtlCol="0" anchor="t"/>
          <a:lstStyle/>
          <a:p>
            <a:pPr marL="0" indent="0">
              <a:lnSpc>
                <a:spcPts val="2686"/>
              </a:lnSpc>
              <a:buNone/>
            </a:pPr>
            <a:r>
              <a:rPr lang="en-US" sz="2149" b="1" kern="0" spc="-64" dirty="0">
                <a:solidFill>
                  <a:srgbClr val="E5E0DF"/>
                </a:solidFill>
                <a:latin typeface="Overpass" pitchFamily="34" charset="0"/>
                <a:ea typeface="Overpass" pitchFamily="34" charset="-122"/>
                <a:cs typeface="Overpass" pitchFamily="34" charset="-120"/>
              </a:rPr>
              <a:t>Leverage Security Tools</a:t>
            </a:r>
            <a:endParaRPr lang="en-US" sz="2149" dirty="0"/>
          </a:p>
        </p:txBody>
      </p:sp>
      <p:sp>
        <p:nvSpPr>
          <p:cNvPr id="16" name="Text 13"/>
          <p:cNvSpPr/>
          <p:nvPr/>
        </p:nvSpPr>
        <p:spPr>
          <a:xfrm>
            <a:off x="7650123" y="5655945"/>
            <a:ext cx="4320064" cy="1746647"/>
          </a:xfrm>
          <a:prstGeom prst="rect">
            <a:avLst/>
          </a:prstGeom>
          <a:noFill/>
          <a:ln/>
        </p:spPr>
        <p:txBody>
          <a:bodyPr wrap="square" rtlCol="0" anchor="t"/>
          <a:lstStyle/>
          <a:p>
            <a:pPr marL="0" indent="0">
              <a:lnSpc>
                <a:spcPts val="2751"/>
              </a:lnSpc>
              <a:buNone/>
            </a:pPr>
            <a:r>
              <a:rPr lang="en-US" sz="1719" dirty="0">
                <a:solidFill>
                  <a:srgbClr val="E5E0DF"/>
                </a:solidFill>
                <a:latin typeface="Overpass" pitchFamily="34" charset="0"/>
                <a:ea typeface="Overpass" pitchFamily="34" charset="-122"/>
                <a:cs typeface="Overpass" pitchFamily="34" charset="-120"/>
              </a:rPr>
              <a:t>Utilize security software and browser extensions that can detect and block known phishing websites, providing an additional layer of protection against these deceptive online threats.</a:t>
            </a:r>
            <a:endParaRPr lang="en-US" sz="17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160264"/>
            <a:ext cx="641830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Social Engineering Tactics</a:t>
            </a:r>
            <a:endParaRPr lang="en-US" sz="4374" dirty="0"/>
          </a:p>
        </p:txBody>
      </p:sp>
      <p:sp>
        <p:nvSpPr>
          <p:cNvPr id="6" name="Shape 2"/>
          <p:cNvSpPr/>
          <p:nvPr/>
        </p:nvSpPr>
        <p:spPr>
          <a:xfrm>
            <a:off x="833199" y="2361486"/>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1021437" y="2403158"/>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1555313" y="2437805"/>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Pretext Creation</a:t>
            </a:r>
            <a:endParaRPr lang="en-US" sz="2187" dirty="0"/>
          </a:p>
        </p:txBody>
      </p:sp>
      <p:sp>
        <p:nvSpPr>
          <p:cNvPr id="9" name="Text 5"/>
          <p:cNvSpPr/>
          <p:nvPr/>
        </p:nvSpPr>
        <p:spPr>
          <a:xfrm>
            <a:off x="1555313" y="2918222"/>
            <a:ext cx="3820001"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Attackers often create a false pretext, or backstory, to gain the trust of their targets and manipulate them into revealing sensitive information or performing certain actions. This tactic is known as "pretexting."</a:t>
            </a:r>
            <a:endParaRPr lang="en-US" sz="1750" dirty="0"/>
          </a:p>
        </p:txBody>
      </p:sp>
      <p:sp>
        <p:nvSpPr>
          <p:cNvPr id="10" name="Shape 6"/>
          <p:cNvSpPr/>
          <p:nvPr/>
        </p:nvSpPr>
        <p:spPr>
          <a:xfrm>
            <a:off x="5597485" y="2361486"/>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a:off x="5750481" y="2403158"/>
            <a:ext cx="19383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6319599" y="2437805"/>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Baiting the Hook</a:t>
            </a:r>
            <a:endParaRPr lang="en-US" sz="2187" dirty="0"/>
          </a:p>
        </p:txBody>
      </p:sp>
      <p:sp>
        <p:nvSpPr>
          <p:cNvPr id="13" name="Text 9"/>
          <p:cNvSpPr/>
          <p:nvPr/>
        </p:nvSpPr>
        <p:spPr>
          <a:xfrm>
            <a:off x="6319599" y="2918222"/>
            <a:ext cx="3820001" cy="2132409"/>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Phishers may use "baiting" tactics, where they leave physical media, such as USB drives or CDs, containing malware in a public place, hoping that someone will find and use them, thereby infecting their device.</a:t>
            </a:r>
            <a:endParaRPr lang="en-US" sz="1750" dirty="0"/>
          </a:p>
        </p:txBody>
      </p:sp>
      <p:sp>
        <p:nvSpPr>
          <p:cNvPr id="14" name="Shape 10"/>
          <p:cNvSpPr/>
          <p:nvPr/>
        </p:nvSpPr>
        <p:spPr>
          <a:xfrm>
            <a:off x="833199" y="5446395"/>
            <a:ext cx="499943" cy="499943"/>
          </a:xfrm>
          <a:prstGeom prst="roundRect">
            <a:avLst>
              <a:gd name="adj" fmla="val 20000"/>
            </a:avLst>
          </a:prstGeom>
          <a:solidFill>
            <a:srgbClr val="7E023C"/>
          </a:solidFill>
          <a:ln w="7620">
            <a:solidFill>
              <a:srgbClr val="971B55"/>
            </a:solidFill>
            <a:prstDash val="solid"/>
          </a:ln>
        </p:spPr>
      </p:sp>
      <p:sp>
        <p:nvSpPr>
          <p:cNvPr id="15" name="Text 11"/>
          <p:cNvSpPr/>
          <p:nvPr/>
        </p:nvSpPr>
        <p:spPr>
          <a:xfrm>
            <a:off x="988219" y="5488067"/>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1555313" y="5522714"/>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Quid Pro Quo Offers</a:t>
            </a:r>
            <a:endParaRPr lang="en-US" sz="2187" dirty="0"/>
          </a:p>
        </p:txBody>
      </p:sp>
      <p:sp>
        <p:nvSpPr>
          <p:cNvPr id="17" name="Text 13"/>
          <p:cNvSpPr/>
          <p:nvPr/>
        </p:nvSpPr>
        <p:spPr>
          <a:xfrm>
            <a:off x="1555313" y="6003131"/>
            <a:ext cx="8584287" cy="1066205"/>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In a "quid pro quo" attack, the attacker offers something in exchange for sensitive information, such as technical support or access to a valuable resource, to entice the victim into disclosing the desired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121807" y="538639"/>
            <a:ext cx="8729186" cy="1220391"/>
          </a:xfrm>
          <a:prstGeom prst="rect">
            <a:avLst/>
          </a:prstGeom>
          <a:noFill/>
          <a:ln/>
        </p:spPr>
        <p:txBody>
          <a:bodyPr wrap="square" rtlCol="0" anchor="t"/>
          <a:lstStyle/>
          <a:p>
            <a:pPr marL="0" indent="0">
              <a:lnSpc>
                <a:spcPts val="4805"/>
              </a:lnSpc>
              <a:buNone/>
            </a:pPr>
            <a:r>
              <a:rPr lang="en-US" sz="3844" b="1" kern="0" spc="-115" dirty="0">
                <a:solidFill>
                  <a:srgbClr val="FFFFFF"/>
                </a:solidFill>
                <a:latin typeface="Overpass" pitchFamily="34" charset="0"/>
                <a:ea typeface="Overpass" pitchFamily="34" charset="-122"/>
                <a:cs typeface="Overpass" pitchFamily="34" charset="-120"/>
              </a:rPr>
              <a:t>Protecting Yourself Against Phishing Attacks</a:t>
            </a:r>
            <a:endParaRPr lang="en-US" sz="3844" dirty="0"/>
          </a:p>
        </p:txBody>
      </p:sp>
      <p:sp>
        <p:nvSpPr>
          <p:cNvPr id="6" name="Shape 2"/>
          <p:cNvSpPr/>
          <p:nvPr/>
        </p:nvSpPr>
        <p:spPr>
          <a:xfrm>
            <a:off x="1395174" y="2051804"/>
            <a:ext cx="38933" cy="5639157"/>
          </a:xfrm>
          <a:prstGeom prst="roundRect">
            <a:avLst>
              <a:gd name="adj" fmla="val 225688"/>
            </a:avLst>
          </a:prstGeom>
          <a:solidFill>
            <a:srgbClr val="971B55"/>
          </a:solidFill>
          <a:ln/>
        </p:spPr>
      </p:sp>
      <p:sp>
        <p:nvSpPr>
          <p:cNvPr id="7" name="Shape 3"/>
          <p:cNvSpPr/>
          <p:nvPr/>
        </p:nvSpPr>
        <p:spPr>
          <a:xfrm>
            <a:off x="1634192" y="2404408"/>
            <a:ext cx="683300" cy="38933"/>
          </a:xfrm>
          <a:prstGeom prst="roundRect">
            <a:avLst>
              <a:gd name="adj" fmla="val 225688"/>
            </a:avLst>
          </a:prstGeom>
          <a:solidFill>
            <a:srgbClr val="971B55"/>
          </a:solidFill>
          <a:ln/>
        </p:spPr>
      </p:sp>
      <p:sp>
        <p:nvSpPr>
          <p:cNvPr id="8" name="Shape 4"/>
          <p:cNvSpPr/>
          <p:nvPr/>
        </p:nvSpPr>
        <p:spPr>
          <a:xfrm>
            <a:off x="1194971" y="2204323"/>
            <a:ext cx="439222" cy="439222"/>
          </a:xfrm>
          <a:prstGeom prst="roundRect">
            <a:avLst>
              <a:gd name="adj" fmla="val 20005"/>
            </a:avLst>
          </a:prstGeom>
          <a:solidFill>
            <a:srgbClr val="7E023C"/>
          </a:solidFill>
          <a:ln w="7620">
            <a:solidFill>
              <a:srgbClr val="971B55"/>
            </a:solidFill>
            <a:prstDash val="solid"/>
          </a:ln>
        </p:spPr>
      </p:sp>
      <p:sp>
        <p:nvSpPr>
          <p:cNvPr id="9" name="Text 5"/>
          <p:cNvSpPr/>
          <p:nvPr/>
        </p:nvSpPr>
        <p:spPr>
          <a:xfrm>
            <a:off x="1360349" y="2240875"/>
            <a:ext cx="108347" cy="366117"/>
          </a:xfrm>
          <a:prstGeom prst="rect">
            <a:avLst/>
          </a:prstGeom>
          <a:noFill/>
          <a:ln/>
        </p:spPr>
        <p:txBody>
          <a:bodyPr wrap="none" rtlCol="0" anchor="t"/>
          <a:lstStyle/>
          <a:p>
            <a:pPr marL="0" indent="0" algn="ctr">
              <a:lnSpc>
                <a:spcPts val="2883"/>
              </a:lnSpc>
              <a:buNone/>
            </a:pPr>
            <a:r>
              <a:rPr lang="en-US" sz="2306" b="1" kern="0" spc="-69" dirty="0">
                <a:solidFill>
                  <a:srgbClr val="E5E0DF"/>
                </a:solidFill>
                <a:latin typeface="Overpass" pitchFamily="34" charset="0"/>
                <a:ea typeface="Overpass" pitchFamily="34" charset="-122"/>
                <a:cs typeface="Overpass" pitchFamily="34" charset="-120"/>
              </a:rPr>
              <a:t>1</a:t>
            </a:r>
            <a:endParaRPr lang="en-US" sz="2306" dirty="0"/>
          </a:p>
        </p:txBody>
      </p:sp>
      <p:sp>
        <p:nvSpPr>
          <p:cNvPr id="10" name="Text 6"/>
          <p:cNvSpPr/>
          <p:nvPr/>
        </p:nvSpPr>
        <p:spPr>
          <a:xfrm>
            <a:off x="2488406" y="2246948"/>
            <a:ext cx="2440662" cy="305038"/>
          </a:xfrm>
          <a:prstGeom prst="rect">
            <a:avLst/>
          </a:prstGeom>
          <a:noFill/>
          <a:ln/>
        </p:spPr>
        <p:txBody>
          <a:bodyPr wrap="none" rtlCol="0" anchor="t"/>
          <a:lstStyle/>
          <a:p>
            <a:pPr marL="0" indent="0" algn="l">
              <a:lnSpc>
                <a:spcPts val="2402"/>
              </a:lnSpc>
              <a:buNone/>
            </a:pPr>
            <a:r>
              <a:rPr lang="en-US" sz="1922" b="1" kern="0" spc="-58" dirty="0">
                <a:solidFill>
                  <a:srgbClr val="E5E0DF"/>
                </a:solidFill>
                <a:latin typeface="Overpass" pitchFamily="34" charset="0"/>
                <a:ea typeface="Overpass" pitchFamily="34" charset="-122"/>
                <a:cs typeface="Overpass" pitchFamily="34" charset="-120"/>
              </a:rPr>
              <a:t>Stay Vigilant</a:t>
            </a:r>
            <a:endParaRPr lang="en-US" sz="1922" dirty="0"/>
          </a:p>
        </p:txBody>
      </p:sp>
      <p:sp>
        <p:nvSpPr>
          <p:cNvPr id="11" name="Text 7"/>
          <p:cNvSpPr/>
          <p:nvPr/>
        </p:nvSpPr>
        <p:spPr>
          <a:xfrm>
            <a:off x="2488406" y="2669024"/>
            <a:ext cx="7362587" cy="937260"/>
          </a:xfrm>
          <a:prstGeom prst="rect">
            <a:avLst/>
          </a:prstGeom>
          <a:noFill/>
          <a:ln/>
        </p:spPr>
        <p:txBody>
          <a:bodyPr wrap="square" rtlCol="0" anchor="t"/>
          <a:lstStyle/>
          <a:p>
            <a:pPr marL="0" indent="0" algn="l">
              <a:lnSpc>
                <a:spcPts val="2460"/>
              </a:lnSpc>
              <a:buNone/>
            </a:pPr>
            <a:r>
              <a:rPr lang="en-US" sz="1537" dirty="0">
                <a:solidFill>
                  <a:srgbClr val="E5E0DF"/>
                </a:solidFill>
                <a:latin typeface="Overpass" pitchFamily="34" charset="0"/>
                <a:ea typeface="Overpass" pitchFamily="34" charset="-122"/>
                <a:cs typeface="Overpass" pitchFamily="34" charset="-120"/>
              </a:rPr>
              <a:t>Remain alert and cautious when interacting with any digital communication or online platforms, as phishing attempts can come in a variety of forms and can be highly sophisticated.</a:t>
            </a:r>
            <a:endParaRPr lang="en-US" sz="1537" dirty="0"/>
          </a:p>
        </p:txBody>
      </p:sp>
      <p:sp>
        <p:nvSpPr>
          <p:cNvPr id="12" name="Shape 8"/>
          <p:cNvSpPr/>
          <p:nvPr/>
        </p:nvSpPr>
        <p:spPr>
          <a:xfrm>
            <a:off x="1634192" y="4349175"/>
            <a:ext cx="683300" cy="38933"/>
          </a:xfrm>
          <a:prstGeom prst="roundRect">
            <a:avLst>
              <a:gd name="adj" fmla="val 225688"/>
            </a:avLst>
          </a:prstGeom>
          <a:solidFill>
            <a:srgbClr val="971B55"/>
          </a:solidFill>
          <a:ln/>
        </p:spPr>
      </p:sp>
      <p:sp>
        <p:nvSpPr>
          <p:cNvPr id="13" name="Shape 9"/>
          <p:cNvSpPr/>
          <p:nvPr/>
        </p:nvSpPr>
        <p:spPr>
          <a:xfrm>
            <a:off x="1194971" y="4149090"/>
            <a:ext cx="439222" cy="439222"/>
          </a:xfrm>
          <a:prstGeom prst="roundRect">
            <a:avLst>
              <a:gd name="adj" fmla="val 20005"/>
            </a:avLst>
          </a:prstGeom>
          <a:solidFill>
            <a:srgbClr val="7E023C"/>
          </a:solidFill>
          <a:ln w="7620">
            <a:solidFill>
              <a:srgbClr val="971B55"/>
            </a:solidFill>
            <a:prstDash val="solid"/>
          </a:ln>
        </p:spPr>
      </p:sp>
      <p:sp>
        <p:nvSpPr>
          <p:cNvPr id="14" name="Text 10"/>
          <p:cNvSpPr/>
          <p:nvPr/>
        </p:nvSpPr>
        <p:spPr>
          <a:xfrm>
            <a:off x="1329392" y="4185642"/>
            <a:ext cx="170259" cy="366117"/>
          </a:xfrm>
          <a:prstGeom prst="rect">
            <a:avLst/>
          </a:prstGeom>
          <a:noFill/>
          <a:ln/>
        </p:spPr>
        <p:txBody>
          <a:bodyPr wrap="none" rtlCol="0" anchor="t"/>
          <a:lstStyle/>
          <a:p>
            <a:pPr marL="0" indent="0" algn="ctr">
              <a:lnSpc>
                <a:spcPts val="2883"/>
              </a:lnSpc>
              <a:buNone/>
            </a:pPr>
            <a:r>
              <a:rPr lang="en-US" sz="2306" b="1" kern="0" spc="-69" dirty="0">
                <a:solidFill>
                  <a:srgbClr val="E5E0DF"/>
                </a:solidFill>
                <a:latin typeface="Overpass" pitchFamily="34" charset="0"/>
                <a:ea typeface="Overpass" pitchFamily="34" charset="-122"/>
                <a:cs typeface="Overpass" pitchFamily="34" charset="-120"/>
              </a:rPr>
              <a:t>2</a:t>
            </a:r>
            <a:endParaRPr lang="en-US" sz="2306" dirty="0"/>
          </a:p>
        </p:txBody>
      </p:sp>
      <p:sp>
        <p:nvSpPr>
          <p:cNvPr id="15" name="Text 11"/>
          <p:cNvSpPr/>
          <p:nvPr/>
        </p:nvSpPr>
        <p:spPr>
          <a:xfrm>
            <a:off x="2488406" y="4191714"/>
            <a:ext cx="2558653" cy="305038"/>
          </a:xfrm>
          <a:prstGeom prst="rect">
            <a:avLst/>
          </a:prstGeom>
          <a:noFill/>
          <a:ln/>
        </p:spPr>
        <p:txBody>
          <a:bodyPr wrap="none" rtlCol="0" anchor="t"/>
          <a:lstStyle/>
          <a:p>
            <a:pPr marL="0" indent="0" algn="l">
              <a:lnSpc>
                <a:spcPts val="2402"/>
              </a:lnSpc>
              <a:buNone/>
            </a:pPr>
            <a:r>
              <a:rPr lang="en-US" sz="1922" b="1" kern="0" spc="-58" dirty="0">
                <a:solidFill>
                  <a:srgbClr val="E5E0DF"/>
                </a:solidFill>
                <a:latin typeface="Overpass" pitchFamily="34" charset="0"/>
                <a:ea typeface="Overpass" pitchFamily="34" charset="-122"/>
                <a:cs typeface="Overpass" pitchFamily="34" charset="-120"/>
              </a:rPr>
              <a:t>Leverage Security Tools</a:t>
            </a:r>
            <a:endParaRPr lang="en-US" sz="1922" dirty="0"/>
          </a:p>
        </p:txBody>
      </p:sp>
      <p:sp>
        <p:nvSpPr>
          <p:cNvPr id="16" name="Text 12"/>
          <p:cNvSpPr/>
          <p:nvPr/>
        </p:nvSpPr>
        <p:spPr>
          <a:xfrm>
            <a:off x="2488406" y="4613791"/>
            <a:ext cx="7362587" cy="937260"/>
          </a:xfrm>
          <a:prstGeom prst="rect">
            <a:avLst/>
          </a:prstGeom>
          <a:noFill/>
          <a:ln/>
        </p:spPr>
        <p:txBody>
          <a:bodyPr wrap="square" rtlCol="0" anchor="t"/>
          <a:lstStyle/>
          <a:p>
            <a:pPr marL="0" indent="0" algn="l">
              <a:lnSpc>
                <a:spcPts val="2460"/>
              </a:lnSpc>
              <a:buNone/>
            </a:pPr>
            <a:r>
              <a:rPr lang="en-US" sz="1537" dirty="0">
                <a:solidFill>
                  <a:srgbClr val="E5E0DF"/>
                </a:solidFill>
                <a:latin typeface="Overpass" pitchFamily="34" charset="0"/>
                <a:ea typeface="Overpass" pitchFamily="34" charset="-122"/>
                <a:cs typeface="Overpass" pitchFamily="34" charset="-120"/>
              </a:rPr>
              <a:t>Ensure that your devices, operating systems, and security software are always up to date, and consider using additional security tools, such as antivirus programs and browser extensions, to detect and block phishing attempts.</a:t>
            </a:r>
            <a:endParaRPr lang="en-US" sz="1537" dirty="0"/>
          </a:p>
        </p:txBody>
      </p:sp>
      <p:sp>
        <p:nvSpPr>
          <p:cNvPr id="17" name="Shape 13"/>
          <p:cNvSpPr/>
          <p:nvPr/>
        </p:nvSpPr>
        <p:spPr>
          <a:xfrm>
            <a:off x="1634192" y="6293941"/>
            <a:ext cx="683300" cy="38933"/>
          </a:xfrm>
          <a:prstGeom prst="roundRect">
            <a:avLst>
              <a:gd name="adj" fmla="val 225688"/>
            </a:avLst>
          </a:prstGeom>
          <a:solidFill>
            <a:srgbClr val="971B55"/>
          </a:solidFill>
          <a:ln/>
        </p:spPr>
      </p:sp>
      <p:sp>
        <p:nvSpPr>
          <p:cNvPr id="18" name="Shape 14"/>
          <p:cNvSpPr/>
          <p:nvPr/>
        </p:nvSpPr>
        <p:spPr>
          <a:xfrm>
            <a:off x="1194971" y="6093857"/>
            <a:ext cx="439222" cy="439222"/>
          </a:xfrm>
          <a:prstGeom prst="roundRect">
            <a:avLst>
              <a:gd name="adj" fmla="val 20005"/>
            </a:avLst>
          </a:prstGeom>
          <a:solidFill>
            <a:srgbClr val="7E023C"/>
          </a:solidFill>
          <a:ln w="7620">
            <a:solidFill>
              <a:srgbClr val="971B55"/>
            </a:solidFill>
            <a:prstDash val="solid"/>
          </a:ln>
        </p:spPr>
      </p:sp>
      <p:sp>
        <p:nvSpPr>
          <p:cNvPr id="19" name="Text 15"/>
          <p:cNvSpPr/>
          <p:nvPr/>
        </p:nvSpPr>
        <p:spPr>
          <a:xfrm>
            <a:off x="1331178" y="6130409"/>
            <a:ext cx="166807" cy="366117"/>
          </a:xfrm>
          <a:prstGeom prst="rect">
            <a:avLst/>
          </a:prstGeom>
          <a:noFill/>
          <a:ln/>
        </p:spPr>
        <p:txBody>
          <a:bodyPr wrap="none" rtlCol="0" anchor="t"/>
          <a:lstStyle/>
          <a:p>
            <a:pPr marL="0" indent="0" algn="ctr">
              <a:lnSpc>
                <a:spcPts val="2883"/>
              </a:lnSpc>
              <a:buNone/>
            </a:pPr>
            <a:r>
              <a:rPr lang="en-US" sz="2306" b="1" kern="0" spc="-69" dirty="0">
                <a:solidFill>
                  <a:srgbClr val="E5E0DF"/>
                </a:solidFill>
                <a:latin typeface="Overpass" pitchFamily="34" charset="0"/>
                <a:ea typeface="Overpass" pitchFamily="34" charset="-122"/>
                <a:cs typeface="Overpass" pitchFamily="34" charset="-120"/>
              </a:rPr>
              <a:t>3</a:t>
            </a:r>
            <a:endParaRPr lang="en-US" sz="2306" dirty="0"/>
          </a:p>
        </p:txBody>
      </p:sp>
      <p:sp>
        <p:nvSpPr>
          <p:cNvPr id="20" name="Text 16"/>
          <p:cNvSpPr/>
          <p:nvPr/>
        </p:nvSpPr>
        <p:spPr>
          <a:xfrm>
            <a:off x="2488406" y="6136481"/>
            <a:ext cx="3849172" cy="305038"/>
          </a:xfrm>
          <a:prstGeom prst="rect">
            <a:avLst/>
          </a:prstGeom>
          <a:noFill/>
          <a:ln/>
        </p:spPr>
        <p:txBody>
          <a:bodyPr wrap="none" rtlCol="0" anchor="t"/>
          <a:lstStyle/>
          <a:p>
            <a:pPr marL="0" indent="0" algn="l">
              <a:lnSpc>
                <a:spcPts val="2402"/>
              </a:lnSpc>
              <a:buNone/>
            </a:pPr>
            <a:r>
              <a:rPr lang="en-US" sz="1922" b="1" kern="0" spc="-58" dirty="0">
                <a:solidFill>
                  <a:srgbClr val="E5E0DF"/>
                </a:solidFill>
                <a:latin typeface="Overpass" pitchFamily="34" charset="0"/>
                <a:ea typeface="Overpass" pitchFamily="34" charset="-122"/>
                <a:cs typeface="Overpass" pitchFamily="34" charset="-120"/>
              </a:rPr>
              <a:t>Embrace Two-Factor Authentication</a:t>
            </a:r>
            <a:endParaRPr lang="en-US" sz="1922" dirty="0"/>
          </a:p>
        </p:txBody>
      </p:sp>
      <p:sp>
        <p:nvSpPr>
          <p:cNvPr id="21" name="Text 17"/>
          <p:cNvSpPr/>
          <p:nvPr/>
        </p:nvSpPr>
        <p:spPr>
          <a:xfrm>
            <a:off x="2488406" y="6558558"/>
            <a:ext cx="7362587" cy="937260"/>
          </a:xfrm>
          <a:prstGeom prst="rect">
            <a:avLst/>
          </a:prstGeom>
          <a:noFill/>
          <a:ln/>
        </p:spPr>
        <p:txBody>
          <a:bodyPr wrap="square" rtlCol="0" anchor="t"/>
          <a:lstStyle/>
          <a:p>
            <a:pPr marL="0" indent="0" algn="l">
              <a:lnSpc>
                <a:spcPts val="2460"/>
              </a:lnSpc>
              <a:buNone/>
            </a:pPr>
            <a:r>
              <a:rPr lang="en-US" sz="1537" dirty="0">
                <a:solidFill>
                  <a:srgbClr val="E5E0DF"/>
                </a:solidFill>
                <a:latin typeface="Overpass" pitchFamily="34" charset="0"/>
                <a:ea typeface="Overpass" pitchFamily="34" charset="-122"/>
                <a:cs typeface="Overpass" pitchFamily="34" charset="-120"/>
              </a:rPr>
              <a:t>Enable two-factor authentication (2FA) wherever possible, as this additional layer of security can significantly reduce the risk of unauthorized access to your accounts, even if your login credentials are compromised.</a:t>
            </a:r>
            <a:endParaRPr lang="en-US" sz="153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150501"/>
            <a:ext cx="7351871"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Educating Yourself and Others</a:t>
            </a:r>
            <a:endParaRPr lang="en-US" sz="4374" dirty="0"/>
          </a:p>
        </p:txBody>
      </p:sp>
      <p:sp>
        <p:nvSpPr>
          <p:cNvPr id="5" name="Text 2"/>
          <p:cNvSpPr/>
          <p:nvPr/>
        </p:nvSpPr>
        <p:spPr>
          <a:xfrm>
            <a:off x="2348389" y="2400300"/>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Continuous Learning</a:t>
            </a:r>
            <a:endParaRPr lang="en-US" sz="2187" dirty="0"/>
          </a:p>
        </p:txBody>
      </p:sp>
      <p:sp>
        <p:nvSpPr>
          <p:cNvPr id="6" name="Text 3"/>
          <p:cNvSpPr/>
          <p:nvPr/>
        </p:nvSpPr>
        <p:spPr>
          <a:xfrm>
            <a:off x="2348389" y="2969657"/>
            <a:ext cx="2949416" cy="3198614"/>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Make it a priority to stay informed about the latest phishing tactics and best practices for cybersecurity. Regularly read industry publications, attend workshops, and engage with online communities to stay ahead of evolving threats.</a:t>
            </a:r>
            <a:endParaRPr lang="en-US" sz="1750" dirty="0"/>
          </a:p>
        </p:txBody>
      </p:sp>
      <p:sp>
        <p:nvSpPr>
          <p:cNvPr id="7" name="Text 4"/>
          <p:cNvSpPr/>
          <p:nvPr/>
        </p:nvSpPr>
        <p:spPr>
          <a:xfrm>
            <a:off x="5847398" y="2400300"/>
            <a:ext cx="2949416" cy="694373"/>
          </a:xfrm>
          <a:prstGeom prst="rect">
            <a:avLst/>
          </a:prstGeom>
          <a:noFill/>
          <a:ln/>
        </p:spPr>
        <p:txBody>
          <a:bodyPr wrap="squar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Collaborative Awareness</a:t>
            </a:r>
            <a:endParaRPr lang="en-US" sz="2187" dirty="0"/>
          </a:p>
        </p:txBody>
      </p:sp>
      <p:sp>
        <p:nvSpPr>
          <p:cNvPr id="8" name="Text 5"/>
          <p:cNvSpPr/>
          <p:nvPr/>
        </p:nvSpPr>
        <p:spPr>
          <a:xfrm>
            <a:off x="5847398" y="3316843"/>
            <a:ext cx="2949416" cy="3554016"/>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Educate your colleagues, friends, and family members about the importance of recognizing and reporting phishing attempts. Sharing knowledge and fostering a culture of cybersecurity awareness can help create a stronger defense against these attacks.</a:t>
            </a:r>
            <a:endParaRPr lang="en-US" sz="1750" dirty="0"/>
          </a:p>
        </p:txBody>
      </p:sp>
      <p:sp>
        <p:nvSpPr>
          <p:cNvPr id="9" name="Text 6"/>
          <p:cNvSpPr/>
          <p:nvPr/>
        </p:nvSpPr>
        <p:spPr>
          <a:xfrm>
            <a:off x="9346406" y="2400300"/>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Overpass" pitchFamily="34" charset="0"/>
                <a:ea typeface="Overpass" pitchFamily="34" charset="-122"/>
                <a:cs typeface="Overpass" pitchFamily="34" charset="-120"/>
              </a:rPr>
              <a:t>Incident Reporting</a:t>
            </a:r>
            <a:endParaRPr lang="en-US" sz="2187" dirty="0"/>
          </a:p>
        </p:txBody>
      </p:sp>
      <p:sp>
        <p:nvSpPr>
          <p:cNvPr id="10" name="Text 7"/>
          <p:cNvSpPr/>
          <p:nvPr/>
        </p:nvSpPr>
        <p:spPr>
          <a:xfrm>
            <a:off x="9346406" y="2969657"/>
            <a:ext cx="2949416" cy="3909417"/>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If you suspect that you have been the target of a phishing attack, report it immediately to the appropriate authorities, such as your organization's IT department or relevant cybersecurity agencies. This helps to improve overall threat detection and mitigation efforts.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C0C0C"/>
          </a:solidFill>
          <a:ln/>
        </p:spPr>
      </p:sp>
      <p:sp>
        <p:nvSpPr>
          <p:cNvPr id="4" name="Text 1"/>
          <p:cNvSpPr/>
          <p:nvPr/>
        </p:nvSpPr>
        <p:spPr>
          <a:xfrm>
            <a:off x="2837617" y="550783"/>
            <a:ext cx="8955167" cy="1251823"/>
          </a:xfrm>
          <a:prstGeom prst="rect">
            <a:avLst/>
          </a:prstGeom>
          <a:noFill/>
          <a:ln/>
        </p:spPr>
        <p:txBody>
          <a:bodyPr wrap="square" rtlCol="0" anchor="t"/>
          <a:lstStyle/>
          <a:p>
            <a:pPr marL="0" indent="0">
              <a:lnSpc>
                <a:spcPts val="4929"/>
              </a:lnSpc>
              <a:buNone/>
            </a:pPr>
            <a:r>
              <a:rPr lang="en-US" sz="3943" b="1" kern="0" spc="-118" dirty="0">
                <a:solidFill>
                  <a:srgbClr val="FFFFFF"/>
                </a:solidFill>
                <a:latin typeface="Overpass" pitchFamily="34" charset="0"/>
                <a:ea typeface="Overpass" pitchFamily="34" charset="-122"/>
                <a:cs typeface="Overpass" pitchFamily="34" charset="-120"/>
              </a:rPr>
              <a:t>Defending Against Phishing: A Collaborative Effort</a:t>
            </a:r>
            <a:endParaRPr lang="en-US" sz="3943" dirty="0"/>
          </a:p>
        </p:txBody>
      </p:sp>
      <p:pic>
        <p:nvPicPr>
          <p:cNvPr id="5" name="Image 1" descr="preencoded.png"/>
          <p:cNvPicPr>
            <a:picLocks noChangeAspect="1"/>
          </p:cNvPicPr>
          <p:nvPr/>
        </p:nvPicPr>
        <p:blipFill>
          <a:blip r:embed="rId4"/>
          <a:stretch>
            <a:fillRect/>
          </a:stretch>
        </p:blipFill>
        <p:spPr>
          <a:xfrm>
            <a:off x="2837617" y="2203133"/>
            <a:ext cx="2985016" cy="801172"/>
          </a:xfrm>
          <a:prstGeom prst="rect">
            <a:avLst/>
          </a:prstGeom>
        </p:spPr>
      </p:pic>
      <p:sp>
        <p:nvSpPr>
          <p:cNvPr id="6" name="Text 2"/>
          <p:cNvSpPr/>
          <p:nvPr/>
        </p:nvSpPr>
        <p:spPr>
          <a:xfrm>
            <a:off x="3037880" y="3304699"/>
            <a:ext cx="2503884" cy="312896"/>
          </a:xfrm>
          <a:prstGeom prst="rect">
            <a:avLst/>
          </a:prstGeom>
          <a:noFill/>
          <a:ln/>
        </p:spPr>
        <p:txBody>
          <a:bodyPr wrap="none" rtlCol="0" anchor="t"/>
          <a:lstStyle/>
          <a:p>
            <a:pPr marL="0" indent="0" algn="l">
              <a:lnSpc>
                <a:spcPts val="2464"/>
              </a:lnSpc>
              <a:buNone/>
            </a:pPr>
            <a:r>
              <a:rPr lang="en-US" sz="1972" b="1" kern="0" spc="-59" dirty="0">
                <a:solidFill>
                  <a:srgbClr val="E5E0DF"/>
                </a:solidFill>
                <a:latin typeface="Overpass" pitchFamily="34" charset="0"/>
                <a:ea typeface="Overpass" pitchFamily="34" charset="-122"/>
                <a:cs typeface="Overpass" pitchFamily="34" charset="-120"/>
              </a:rPr>
              <a:t>Recognize the Threat</a:t>
            </a:r>
            <a:endParaRPr lang="en-US" sz="1972" dirty="0"/>
          </a:p>
        </p:txBody>
      </p:sp>
      <p:sp>
        <p:nvSpPr>
          <p:cNvPr id="7" name="Text 3"/>
          <p:cNvSpPr/>
          <p:nvPr/>
        </p:nvSpPr>
        <p:spPr>
          <a:xfrm>
            <a:off x="3037880" y="3737729"/>
            <a:ext cx="2584490" cy="1922383"/>
          </a:xfrm>
          <a:prstGeom prst="rect">
            <a:avLst/>
          </a:prstGeom>
          <a:noFill/>
          <a:ln/>
        </p:spPr>
        <p:txBody>
          <a:bodyPr wrap="square" rtlCol="0" anchor="t"/>
          <a:lstStyle/>
          <a:p>
            <a:pPr marL="0" indent="0" algn="l">
              <a:lnSpc>
                <a:spcPts val="2524"/>
              </a:lnSpc>
              <a:buNone/>
            </a:pPr>
            <a:r>
              <a:rPr lang="en-US" sz="1577" dirty="0">
                <a:solidFill>
                  <a:srgbClr val="E5E0DF"/>
                </a:solidFill>
                <a:latin typeface="Overpass" pitchFamily="34" charset="0"/>
                <a:ea typeface="Overpass" pitchFamily="34" charset="-122"/>
                <a:cs typeface="Overpass" pitchFamily="34" charset="-120"/>
              </a:rPr>
              <a:t>The first step in defending against phishing attacks is to understand the nature of the threat and the various tactics employed by attackers.</a:t>
            </a:r>
            <a:endParaRPr lang="en-US" sz="1577" dirty="0"/>
          </a:p>
        </p:txBody>
      </p:sp>
      <p:pic>
        <p:nvPicPr>
          <p:cNvPr id="8" name="Image 2" descr="preencoded.png"/>
          <p:cNvPicPr>
            <a:picLocks noChangeAspect="1"/>
          </p:cNvPicPr>
          <p:nvPr/>
        </p:nvPicPr>
        <p:blipFill>
          <a:blip r:embed="rId5"/>
          <a:stretch>
            <a:fillRect/>
          </a:stretch>
        </p:blipFill>
        <p:spPr>
          <a:xfrm>
            <a:off x="5822633" y="2203133"/>
            <a:ext cx="2985016" cy="801172"/>
          </a:xfrm>
          <a:prstGeom prst="rect">
            <a:avLst/>
          </a:prstGeom>
        </p:spPr>
      </p:pic>
      <p:sp>
        <p:nvSpPr>
          <p:cNvPr id="9" name="Text 4"/>
          <p:cNvSpPr/>
          <p:nvPr/>
        </p:nvSpPr>
        <p:spPr>
          <a:xfrm>
            <a:off x="6022896" y="3304699"/>
            <a:ext cx="2584490" cy="625793"/>
          </a:xfrm>
          <a:prstGeom prst="rect">
            <a:avLst/>
          </a:prstGeom>
          <a:noFill/>
          <a:ln/>
        </p:spPr>
        <p:txBody>
          <a:bodyPr wrap="square" rtlCol="0" anchor="t"/>
          <a:lstStyle/>
          <a:p>
            <a:pPr marL="0" indent="0" algn="l">
              <a:lnSpc>
                <a:spcPts val="2464"/>
              </a:lnSpc>
              <a:buNone/>
            </a:pPr>
            <a:r>
              <a:rPr lang="en-US" sz="1972" b="1" kern="0" spc="-59" dirty="0">
                <a:solidFill>
                  <a:srgbClr val="E5E0DF"/>
                </a:solidFill>
                <a:latin typeface="Overpass" pitchFamily="34" charset="0"/>
                <a:ea typeface="Overpass" pitchFamily="34" charset="-122"/>
                <a:cs typeface="Overpass" pitchFamily="34" charset="-120"/>
              </a:rPr>
              <a:t>Implement Security Measures</a:t>
            </a:r>
            <a:endParaRPr lang="en-US" sz="1972" dirty="0"/>
          </a:p>
        </p:txBody>
      </p:sp>
      <p:sp>
        <p:nvSpPr>
          <p:cNvPr id="10" name="Text 5"/>
          <p:cNvSpPr/>
          <p:nvPr/>
        </p:nvSpPr>
        <p:spPr>
          <a:xfrm>
            <a:off x="6022896" y="4050625"/>
            <a:ext cx="2584490" cy="2242780"/>
          </a:xfrm>
          <a:prstGeom prst="rect">
            <a:avLst/>
          </a:prstGeom>
          <a:noFill/>
          <a:ln/>
        </p:spPr>
        <p:txBody>
          <a:bodyPr wrap="square" rtlCol="0" anchor="t"/>
          <a:lstStyle/>
          <a:p>
            <a:pPr marL="0" indent="0" algn="l">
              <a:lnSpc>
                <a:spcPts val="2524"/>
              </a:lnSpc>
              <a:buNone/>
            </a:pPr>
            <a:r>
              <a:rPr lang="en-US" sz="1577" dirty="0">
                <a:solidFill>
                  <a:srgbClr val="E5E0DF"/>
                </a:solidFill>
                <a:latin typeface="Overpass" pitchFamily="34" charset="0"/>
                <a:ea typeface="Overpass" pitchFamily="34" charset="-122"/>
                <a:cs typeface="Overpass" pitchFamily="34" charset="-120"/>
              </a:rPr>
              <a:t>Adopt robust security measures, such as two-factor authentication, antivirus software, and secure browsing practices, to enhance your personal and organizational defenses.</a:t>
            </a:r>
            <a:endParaRPr lang="en-US" sz="1577" dirty="0"/>
          </a:p>
        </p:txBody>
      </p:sp>
      <p:pic>
        <p:nvPicPr>
          <p:cNvPr id="11" name="Image 3" descr="preencoded.png"/>
          <p:cNvPicPr>
            <a:picLocks noChangeAspect="1"/>
          </p:cNvPicPr>
          <p:nvPr/>
        </p:nvPicPr>
        <p:blipFill>
          <a:blip r:embed="rId6"/>
          <a:stretch>
            <a:fillRect/>
          </a:stretch>
        </p:blipFill>
        <p:spPr>
          <a:xfrm>
            <a:off x="8807648" y="2203133"/>
            <a:ext cx="2985135" cy="801172"/>
          </a:xfrm>
          <a:prstGeom prst="rect">
            <a:avLst/>
          </a:prstGeom>
        </p:spPr>
      </p:pic>
      <p:sp>
        <p:nvSpPr>
          <p:cNvPr id="12" name="Text 6"/>
          <p:cNvSpPr/>
          <p:nvPr/>
        </p:nvSpPr>
        <p:spPr>
          <a:xfrm>
            <a:off x="9007912" y="3304699"/>
            <a:ext cx="2584609" cy="625793"/>
          </a:xfrm>
          <a:prstGeom prst="rect">
            <a:avLst/>
          </a:prstGeom>
          <a:noFill/>
          <a:ln/>
        </p:spPr>
        <p:txBody>
          <a:bodyPr wrap="square" rtlCol="0" anchor="t"/>
          <a:lstStyle/>
          <a:p>
            <a:pPr marL="0" indent="0" algn="l">
              <a:lnSpc>
                <a:spcPts val="2464"/>
              </a:lnSpc>
              <a:buNone/>
            </a:pPr>
            <a:r>
              <a:rPr lang="en-US" sz="1972" b="1" kern="0" spc="-59" dirty="0">
                <a:solidFill>
                  <a:srgbClr val="E5E0DF"/>
                </a:solidFill>
                <a:latin typeface="Overpass" pitchFamily="34" charset="0"/>
                <a:ea typeface="Overpass" pitchFamily="34" charset="-122"/>
                <a:cs typeface="Overpass" pitchFamily="34" charset="-120"/>
              </a:rPr>
              <a:t>Educate and Collaborate</a:t>
            </a:r>
            <a:endParaRPr lang="en-US" sz="1972" dirty="0"/>
          </a:p>
        </p:txBody>
      </p:sp>
      <p:sp>
        <p:nvSpPr>
          <p:cNvPr id="13" name="Text 7"/>
          <p:cNvSpPr/>
          <p:nvPr/>
        </p:nvSpPr>
        <p:spPr>
          <a:xfrm>
            <a:off x="9007912" y="4050625"/>
            <a:ext cx="2584609" cy="2242780"/>
          </a:xfrm>
          <a:prstGeom prst="rect">
            <a:avLst/>
          </a:prstGeom>
          <a:noFill/>
          <a:ln/>
        </p:spPr>
        <p:txBody>
          <a:bodyPr wrap="square" rtlCol="0" anchor="t"/>
          <a:lstStyle/>
          <a:p>
            <a:pPr marL="0" indent="0" algn="l">
              <a:lnSpc>
                <a:spcPts val="2524"/>
              </a:lnSpc>
              <a:buNone/>
            </a:pPr>
            <a:r>
              <a:rPr lang="en-US" sz="1577" dirty="0">
                <a:solidFill>
                  <a:srgbClr val="E5E0DF"/>
                </a:solidFill>
                <a:latin typeface="Overpass" pitchFamily="34" charset="0"/>
                <a:ea typeface="Overpass" pitchFamily="34" charset="-122"/>
                <a:cs typeface="Overpass" pitchFamily="34" charset="-120"/>
              </a:rPr>
              <a:t>Continuously educate yourself and your community about the latest phishing trends and best practices, and work together to report and mitigate these threats.</a:t>
            </a:r>
            <a:endParaRPr lang="en-US" sz="1577" dirty="0"/>
          </a:p>
        </p:txBody>
      </p:sp>
      <p:sp>
        <p:nvSpPr>
          <p:cNvPr id="14" name="Text 8"/>
          <p:cNvSpPr/>
          <p:nvPr/>
        </p:nvSpPr>
        <p:spPr>
          <a:xfrm>
            <a:off x="2837617" y="6718935"/>
            <a:ext cx="8955167" cy="961192"/>
          </a:xfrm>
          <a:prstGeom prst="rect">
            <a:avLst/>
          </a:prstGeom>
          <a:noFill/>
          <a:ln/>
        </p:spPr>
        <p:txBody>
          <a:bodyPr wrap="square" rtlCol="0" anchor="t"/>
          <a:lstStyle/>
          <a:p>
            <a:pPr marL="0" indent="0">
              <a:lnSpc>
                <a:spcPts val="2524"/>
              </a:lnSpc>
              <a:buNone/>
            </a:pPr>
            <a:r>
              <a:rPr lang="en-US" sz="1577" dirty="0">
                <a:solidFill>
                  <a:srgbClr val="E5E0DF"/>
                </a:solidFill>
                <a:latin typeface="Overpass" pitchFamily="34" charset="0"/>
                <a:ea typeface="Overpass" pitchFamily="34" charset="-122"/>
                <a:cs typeface="Overpass" pitchFamily="34" charset="-120"/>
              </a:rPr>
              <a:t>By working together to recognize, defend, and educate ourselves against phishing attacks, we can significantly reduce the risk of falling victim to these insidious cyber threats and protect our sensitive information, financial assets, and overall digital security.</a:t>
            </a:r>
            <a:endParaRPr lang="en-US" sz="157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Custom</PresentationFormat>
  <Paragraphs>82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2</cp:revision>
  <dcterms:created xsi:type="dcterms:W3CDTF">2024-05-03T17:37:33Z</dcterms:created>
  <dcterms:modified xsi:type="dcterms:W3CDTF">2024-05-03T17:39:41Z</dcterms:modified>
</cp:coreProperties>
</file>