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8" r:id="rId3"/>
    <p:sldId id="259" r:id="rId4"/>
    <p:sldId id="263" r:id="rId5"/>
    <p:sldId id="264" r:id="rId6"/>
    <p:sldId id="270" r:id="rId7"/>
    <p:sldId id="260" r:id="rId8"/>
    <p:sldId id="265" r:id="rId9"/>
    <p:sldId id="266" r:id="rId10"/>
    <p:sldId id="271" r:id="rId11"/>
    <p:sldId id="272" r:id="rId12"/>
    <p:sldId id="267" r:id="rId13"/>
    <p:sldId id="268" r:id="rId14"/>
    <p:sldId id="269" r:id="rId15"/>
    <p:sldId id="26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E5071-9586-4F2E-82C5-07621F0EDF6D}" v="15" dt="2024-12-20T04:50:37.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114" d="100"/>
          <a:sy n="114" d="100"/>
        </p:scale>
        <p:origin x="590"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ff6e05673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ff6e05673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801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ff6e05673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ff6e05673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2205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f6e056736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f6e056736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f6e056736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f6e056736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f6e056736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f6e056736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f6e056736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f6e056736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7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f6e056736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f6e056736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882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ff6e05673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ff6e05673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ff6e05673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ff6e05673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756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ff6e05673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ff6e05673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501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ff6e05673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ff6e05673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96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ieeexplore.ieee.org/document/9156793" TargetMode="External"/><Relationship Id="rId13" Type="http://schemas.openxmlformats.org/officeDocument/2006/relationships/image" Target="../media/image1.png"/><Relationship Id="rId3" Type="http://schemas.openxmlformats.org/officeDocument/2006/relationships/hyperlink" Target="https://www.ncbi.nlm.nih.gov/pmc/articles/PMC8409602/" TargetMode="External"/><Relationship Id="rId7" Type="http://schemas.openxmlformats.org/officeDocument/2006/relationships/hyperlink" Target="https://www.ncbi.nlm.nih.gov/pmc/articles/PMC9955112/" TargetMode="External"/><Relationship Id="rId12" Type="http://schemas.openxmlformats.org/officeDocument/2006/relationships/hyperlink" Target="https://onlinelibrary.wiley.com/doi/full/10.1002/mp.15743"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link.springer.com/article/10.1007/s11042-022-14305-w" TargetMode="External"/><Relationship Id="rId11" Type="http://schemas.openxmlformats.org/officeDocument/2006/relationships/hyperlink" Target="https://link.springer.com/article/10.1007/s00330-021-07978-4" TargetMode="External"/><Relationship Id="rId5" Type="http://schemas.openxmlformats.org/officeDocument/2006/relationships/hyperlink" Target="https://www.nature.com/articles/s41598-024-56171-6" TargetMode="External"/><Relationship Id="rId10" Type="http://schemas.openxmlformats.org/officeDocument/2006/relationships/hyperlink" Target="https://www.mdpi.com/2076-3417/13/1/1234" TargetMode="External"/><Relationship Id="rId4" Type="http://schemas.openxmlformats.org/officeDocument/2006/relationships/hyperlink" Target="https://ijisae.org/index.php/IJISAE/article/view/2938" TargetMode="External"/><Relationship Id="rId9" Type="http://schemas.openxmlformats.org/officeDocument/2006/relationships/hyperlink" Target="https://www.sciencedirect.com/science/article/pii/S2352914820300659"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sciencedirect.com/science/article/pii/S2352914820300659"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mdpi.com/2076-3417/13/1/1234" TargetMode="External"/><Relationship Id="rId5" Type="http://schemas.openxmlformats.org/officeDocument/2006/relationships/hyperlink" Target="https://link.springer.com/article/10.1007/s00330-021-07978-4" TargetMode="External"/><Relationship Id="rId4" Type="http://schemas.openxmlformats.org/officeDocument/2006/relationships/hyperlink" Target="https://onlinelibrary.wiley.com/doi/full/10.1002/mp.1574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ncbi.nlm.nih.gov/pmc/articles/PMC8409602/"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ijisae.org/index.php/IJISAE/article/view/2938" TargetMode="External"/><Relationship Id="rId5" Type="http://schemas.openxmlformats.org/officeDocument/2006/relationships/hyperlink" Target="https://www.nature.com/articles/s41598-024-56171-6" TargetMode="External"/><Relationship Id="rId4" Type="http://schemas.openxmlformats.org/officeDocument/2006/relationships/hyperlink" Target="https://link.springer.com/article/10.1007/s11042-022-14305-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65083" y="295994"/>
            <a:ext cx="8678917" cy="1081211"/>
          </a:xfrm>
          <a:prstGeom prst="rect">
            <a:avLst/>
          </a:prstGeom>
        </p:spPr>
        <p:txBody>
          <a:bodyPr spcFirstLastPara="1" wrap="square" lIns="91425" tIns="91425" rIns="91425" bIns="91425" anchor="b" anchorCtr="0">
            <a:noAutofit/>
          </a:bodyPr>
          <a:lstStyle/>
          <a:p>
            <a:pPr marL="0" lvl="0" indent="0" algn="ctr" rtl="0">
              <a:lnSpc>
                <a:spcPct val="115000"/>
              </a:lnSpc>
              <a:spcBef>
                <a:spcPts val="700"/>
              </a:spcBef>
              <a:spcAft>
                <a:spcPts val="0"/>
              </a:spcAft>
              <a:buClr>
                <a:schemeClr val="dk1"/>
              </a:buClr>
              <a:buSzPts val="990"/>
              <a:buFont typeface="Arial"/>
              <a:buNone/>
            </a:pPr>
            <a:r>
              <a:rPr lang="en" sz="2800" b="1" dirty="0">
                <a:solidFill>
                  <a:srgbClr val="4A86E8"/>
                </a:solidFill>
                <a:latin typeface="Times New Roman"/>
                <a:ea typeface="Times New Roman"/>
                <a:cs typeface="Times New Roman"/>
                <a:sym typeface="Times New Roman"/>
              </a:rPr>
              <a:t>PROJECT PHASE - 1 </a:t>
            </a:r>
            <a:endParaRPr sz="2800" b="1" dirty="0">
              <a:solidFill>
                <a:srgbClr val="4A86E8"/>
              </a:solidFill>
              <a:latin typeface="Times New Roman"/>
              <a:ea typeface="Times New Roman"/>
              <a:cs typeface="Times New Roman"/>
              <a:sym typeface="Times New Roman"/>
            </a:endParaRPr>
          </a:p>
          <a:p>
            <a:pPr marL="0" lvl="0" indent="0" algn="ctr" rtl="0">
              <a:lnSpc>
                <a:spcPct val="115000"/>
              </a:lnSpc>
              <a:spcBef>
                <a:spcPts val="700"/>
              </a:spcBef>
              <a:spcAft>
                <a:spcPts val="0"/>
              </a:spcAft>
              <a:buSzPts val="990"/>
              <a:buNone/>
            </a:pPr>
            <a:r>
              <a:rPr lang="en" sz="2800" b="1" dirty="0">
                <a:solidFill>
                  <a:srgbClr val="4A86E8"/>
                </a:solidFill>
                <a:latin typeface="Times New Roman"/>
                <a:ea typeface="Times New Roman"/>
                <a:cs typeface="Times New Roman"/>
                <a:sym typeface="Times New Roman"/>
              </a:rPr>
              <a:t>Review - 1</a:t>
            </a:r>
            <a:endParaRPr sz="2800" b="1" dirty="0">
              <a:solidFill>
                <a:srgbClr val="4A86E8"/>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665428" y="1492960"/>
            <a:ext cx="7813144" cy="3312854"/>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n-US" sz="2000" b="1" dirty="0">
                <a:solidFill>
                  <a:srgbClr val="002060"/>
                </a:solidFill>
                <a:latin typeface="Times New Roman"/>
                <a:ea typeface="Times New Roman"/>
                <a:cs typeface="Times New Roman"/>
                <a:sym typeface="Times New Roman"/>
              </a:rPr>
              <a:t>         "AI-Powered Framework for Diagnosis of Medical Conditions"</a:t>
            </a:r>
            <a:endParaRPr sz="2000" b="1" dirty="0">
              <a:solidFill>
                <a:srgbClr val="00206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sz="2000" dirty="0">
                <a:solidFill>
                  <a:srgbClr val="002060"/>
                </a:solidFill>
                <a:latin typeface="Times New Roman"/>
                <a:ea typeface="Times New Roman"/>
                <a:cs typeface="Times New Roman"/>
                <a:sym typeface="Times New Roman"/>
              </a:rPr>
              <a:t>(Using x-ray images)</a:t>
            </a:r>
          </a:p>
          <a:p>
            <a:pPr marL="0" lvl="0" indent="0" algn="l" rtl="0">
              <a:lnSpc>
                <a:spcPct val="115000"/>
              </a:lnSpc>
              <a:spcBef>
                <a:spcPts val="0"/>
              </a:spcBef>
              <a:spcAft>
                <a:spcPts val="0"/>
              </a:spcAft>
              <a:buNone/>
            </a:pPr>
            <a:r>
              <a:rPr lang="en" sz="2200" dirty="0">
                <a:solidFill>
                  <a:srgbClr val="002060"/>
                </a:solidFill>
                <a:latin typeface="Times New Roman"/>
                <a:ea typeface="Times New Roman"/>
                <a:cs typeface="Times New Roman"/>
                <a:sym typeface="Times New Roman"/>
              </a:rPr>
              <a:t>                                                 </a:t>
            </a:r>
            <a:r>
              <a:rPr lang="en" sz="1600" b="1" dirty="0">
                <a:solidFill>
                  <a:srgbClr val="002060"/>
                </a:solidFill>
                <a:latin typeface="Times New Roman"/>
                <a:ea typeface="Times New Roman"/>
                <a:cs typeface="Times New Roman"/>
                <a:sym typeface="Times New Roman"/>
              </a:rPr>
              <a:t>PRESENTED BY</a:t>
            </a:r>
            <a:endParaRPr lang="en" sz="1500" b="1" dirty="0">
              <a:solidFill>
                <a:srgbClr val="00206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300" b="1" dirty="0">
                <a:solidFill>
                  <a:srgbClr val="002060"/>
                </a:solidFill>
                <a:latin typeface="Times New Roman"/>
                <a:ea typeface="Times New Roman"/>
                <a:cs typeface="Times New Roman"/>
                <a:sym typeface="Times New Roman"/>
              </a:rPr>
              <a:t>                                                                          Harshitha R  (ENG21CT0008)</a:t>
            </a:r>
            <a:endParaRPr sz="1300" b="1" dirty="0">
              <a:solidFill>
                <a:srgbClr val="00206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300" b="1" dirty="0">
                <a:solidFill>
                  <a:srgbClr val="002060"/>
                </a:solidFill>
                <a:latin typeface="Times New Roman"/>
                <a:ea typeface="Times New Roman"/>
                <a:cs typeface="Times New Roman"/>
                <a:sym typeface="Times New Roman"/>
              </a:rPr>
              <a:t>                                                                          Sowmya LG (ENG21CT0017)</a:t>
            </a:r>
            <a:endParaRPr sz="1300" b="1" dirty="0">
              <a:solidFill>
                <a:srgbClr val="00206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300" b="1" dirty="0">
                <a:solidFill>
                  <a:srgbClr val="002060"/>
                </a:solidFill>
                <a:latin typeface="Times New Roman"/>
                <a:ea typeface="Times New Roman"/>
                <a:cs typeface="Times New Roman"/>
                <a:sym typeface="Times New Roman"/>
              </a:rPr>
              <a:t>                                                                          Raja kumar   (ENG21CT0033)</a:t>
            </a:r>
          </a:p>
          <a:p>
            <a:pPr marL="0" lvl="0" indent="0" algn="l" rtl="0">
              <a:lnSpc>
                <a:spcPct val="115000"/>
              </a:lnSpc>
              <a:spcBef>
                <a:spcPts val="0"/>
              </a:spcBef>
              <a:spcAft>
                <a:spcPts val="0"/>
              </a:spcAft>
              <a:buNone/>
            </a:pPr>
            <a:r>
              <a:rPr lang="en" sz="1300" b="1" dirty="0">
                <a:solidFill>
                  <a:srgbClr val="002060"/>
                </a:solidFill>
                <a:latin typeface="Times New Roman"/>
                <a:ea typeface="Times New Roman"/>
                <a:cs typeface="Times New Roman"/>
                <a:sym typeface="Times New Roman"/>
              </a:rPr>
              <a:t>                                                                          Tharun V      (ENG22CT1003)</a:t>
            </a:r>
            <a:endParaRPr sz="1300" b="1" dirty="0">
              <a:solidFill>
                <a:srgbClr val="002060"/>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300" b="1" dirty="0">
                <a:solidFill>
                  <a:srgbClr val="002060"/>
                </a:solidFill>
                <a:latin typeface="Times New Roman"/>
                <a:ea typeface="Times New Roman"/>
                <a:cs typeface="Times New Roman"/>
                <a:sym typeface="Times New Roman"/>
              </a:rPr>
              <a:t>                                                                      </a:t>
            </a:r>
          </a:p>
          <a:p>
            <a:pPr marL="0" lvl="0" indent="0" algn="l" rtl="0">
              <a:lnSpc>
                <a:spcPct val="115000"/>
              </a:lnSpc>
              <a:spcBef>
                <a:spcPts val="0"/>
              </a:spcBef>
              <a:spcAft>
                <a:spcPts val="0"/>
              </a:spcAft>
              <a:buNone/>
            </a:pPr>
            <a:r>
              <a:rPr lang="en" sz="1300" b="1" dirty="0">
                <a:solidFill>
                  <a:schemeClr val="tx1"/>
                </a:solidFill>
                <a:latin typeface="Times New Roman"/>
                <a:cs typeface="Times New Roman"/>
                <a:sym typeface="Times New Roman"/>
              </a:rPr>
              <a:t>                                                                                                                                      </a:t>
            </a:r>
          </a:p>
          <a:p>
            <a:pPr marL="0" lvl="0" indent="0" algn="l" rtl="0">
              <a:lnSpc>
                <a:spcPct val="115000"/>
              </a:lnSpc>
              <a:spcBef>
                <a:spcPts val="0"/>
              </a:spcBef>
              <a:spcAft>
                <a:spcPts val="0"/>
              </a:spcAft>
              <a:buNone/>
            </a:pPr>
            <a:r>
              <a:rPr lang="en-US" sz="1050" b="1" dirty="0">
                <a:solidFill>
                  <a:schemeClr val="tx1"/>
                </a:solidFill>
                <a:latin typeface="Times New Roman" panose="02020603050405020304" pitchFamily="18" charset="0"/>
                <a:cs typeface="Times New Roman" panose="02020603050405020304" pitchFamily="18" charset="0"/>
              </a:rPr>
              <a:t>                                                                                                                                                                        Under the Guidance of</a:t>
            </a:r>
          </a:p>
          <a:p>
            <a:pPr marL="0" lvl="0" indent="0" algn="l" rtl="0">
              <a:lnSpc>
                <a:spcPct val="115000"/>
              </a:lnSpc>
              <a:spcBef>
                <a:spcPts val="0"/>
              </a:spcBef>
              <a:spcAft>
                <a:spcPts val="0"/>
              </a:spcAft>
              <a:buNone/>
            </a:pPr>
            <a:r>
              <a:rPr lang="en-US" sz="1050" dirty="0">
                <a:solidFill>
                  <a:schemeClr val="tx1"/>
                </a:solidFill>
              </a:rPr>
              <a:t>                                                                                                                                                      </a:t>
            </a:r>
            <a:r>
              <a:rPr lang="en-US" sz="1050" b="1" dirty="0" err="1">
                <a:solidFill>
                  <a:schemeClr val="tx1"/>
                </a:solidFill>
              </a:rPr>
              <a:t>Prof.M</a:t>
            </a:r>
            <a:r>
              <a:rPr lang="en-US" sz="1050" b="1" dirty="0">
                <a:solidFill>
                  <a:schemeClr val="tx1"/>
                </a:solidFill>
              </a:rPr>
              <a:t>. </a:t>
            </a:r>
            <a:r>
              <a:rPr lang="en-US" sz="1050" b="1" dirty="0" err="1">
                <a:solidFill>
                  <a:schemeClr val="tx1"/>
                </a:solidFill>
              </a:rPr>
              <a:t>Chithambarathanu</a:t>
            </a:r>
            <a:endParaRPr lang="en-US" sz="1050" b="1" dirty="0">
              <a:solidFill>
                <a:schemeClr val="tx1"/>
              </a:solidFill>
            </a:endParaRPr>
          </a:p>
          <a:p>
            <a:pPr marL="0" lvl="0" indent="0" algn="l" rtl="0">
              <a:lnSpc>
                <a:spcPct val="115000"/>
              </a:lnSpc>
              <a:spcBef>
                <a:spcPts val="0"/>
              </a:spcBef>
              <a:spcAft>
                <a:spcPts val="0"/>
              </a:spcAft>
              <a:buNone/>
            </a:pPr>
            <a:r>
              <a:rPr lang="en-US" sz="1050" dirty="0">
                <a:solidFill>
                  <a:schemeClr val="tx1"/>
                </a:solidFill>
              </a:rPr>
              <a:t>                                                                                                                                                            Assistant Professor</a:t>
            </a:r>
          </a:p>
          <a:p>
            <a:pPr marL="0" lvl="0" indent="0" algn="l" rtl="0">
              <a:lnSpc>
                <a:spcPct val="115000"/>
              </a:lnSpc>
              <a:spcBef>
                <a:spcPts val="0"/>
              </a:spcBef>
              <a:spcAft>
                <a:spcPts val="0"/>
              </a:spcAft>
              <a:buNone/>
            </a:pPr>
            <a:r>
              <a:rPr lang="en-US" sz="1050" dirty="0">
                <a:solidFill>
                  <a:schemeClr val="tx1"/>
                </a:solidFill>
              </a:rPr>
              <a:t>                                                                                                                                             Dept. of Computer Science Technology</a:t>
            </a:r>
            <a:endParaRPr sz="1300" b="1" dirty="0">
              <a:solidFill>
                <a:schemeClr val="tx1"/>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7880675" y="-1875"/>
            <a:ext cx="1263325" cy="1263325"/>
          </a:xfrm>
          <a:prstGeom prst="rect">
            <a:avLst/>
          </a:prstGeom>
          <a:noFill/>
          <a:ln>
            <a:noFill/>
          </a:ln>
        </p:spPr>
      </p:pic>
      <p:cxnSp>
        <p:nvCxnSpPr>
          <p:cNvPr id="3" name="Straight Connector 2">
            <a:extLst>
              <a:ext uri="{FF2B5EF4-FFF2-40B4-BE49-F238E27FC236}">
                <a16:creationId xmlns:a16="http://schemas.microsoft.com/office/drawing/2014/main" id="{A951079F-D45D-7BC8-6DD7-852C52E69F87}"/>
              </a:ext>
            </a:extLst>
          </p:cNvPr>
          <p:cNvCxnSpPr/>
          <p:nvPr/>
        </p:nvCxnSpPr>
        <p:spPr>
          <a:xfrm>
            <a:off x="215153" y="295994"/>
            <a:ext cx="0" cy="4692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C2FDE73-2BA1-ED16-7018-3A21CDF0B0B4}"/>
              </a:ext>
            </a:extLst>
          </p:cNvPr>
          <p:cNvCxnSpPr/>
          <p:nvPr/>
        </p:nvCxnSpPr>
        <p:spPr>
          <a:xfrm>
            <a:off x="228600" y="5022476"/>
            <a:ext cx="87136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0FD8E2C-3417-38DE-9F38-60D38B0AE385}"/>
              </a:ext>
            </a:extLst>
          </p:cNvPr>
          <p:cNvCxnSpPr/>
          <p:nvPr/>
        </p:nvCxnSpPr>
        <p:spPr>
          <a:xfrm flipV="1">
            <a:off x="215153" y="147918"/>
            <a:ext cx="0" cy="148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291C4C-B994-7CCE-826E-697290FF7856}"/>
              </a:ext>
            </a:extLst>
          </p:cNvPr>
          <p:cNvCxnSpPr/>
          <p:nvPr/>
        </p:nvCxnSpPr>
        <p:spPr>
          <a:xfrm>
            <a:off x="228600" y="161365"/>
            <a:ext cx="7893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BEE89-EEB3-A942-F717-DEA54A7BF870}"/>
              </a:ext>
            </a:extLst>
          </p:cNvPr>
          <p:cNvCxnSpPr/>
          <p:nvPr/>
        </p:nvCxnSpPr>
        <p:spPr>
          <a:xfrm flipV="1">
            <a:off x="8942294" y="1001806"/>
            <a:ext cx="60512" cy="398705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A99B-071D-D707-20AC-C62B423DE87C}"/>
              </a:ext>
            </a:extLst>
          </p:cNvPr>
          <p:cNvSpPr>
            <a:spLocks noGrp="1"/>
          </p:cNvSpPr>
          <p:nvPr>
            <p:ph type="title"/>
          </p:nvPr>
        </p:nvSpPr>
        <p:spPr/>
        <p:txBody>
          <a:bodyPr>
            <a:normAutofit/>
          </a:bodyPr>
          <a:lstStyle/>
          <a:p>
            <a:pPr algn="ctr"/>
            <a:r>
              <a:rPr lang="en-IN" sz="1800" b="1" dirty="0">
                <a:latin typeface="Times New Roman" panose="02020603050405020304" pitchFamily="18" charset="0"/>
                <a:cs typeface="Times New Roman" panose="02020603050405020304" pitchFamily="18" charset="0"/>
              </a:rPr>
              <a:t>SYSTEM ARCHITECTURE</a:t>
            </a:r>
          </a:p>
        </p:txBody>
      </p:sp>
      <p:pic>
        <p:nvPicPr>
          <p:cNvPr id="4" name="Picture 3">
            <a:extLst>
              <a:ext uri="{FF2B5EF4-FFF2-40B4-BE49-F238E27FC236}">
                <a16:creationId xmlns:a16="http://schemas.microsoft.com/office/drawing/2014/main" id="{51E9932A-AE17-C3A0-3DE2-3D89AA027373}"/>
              </a:ext>
            </a:extLst>
          </p:cNvPr>
          <p:cNvPicPr>
            <a:picLocks noChangeAspect="1"/>
          </p:cNvPicPr>
          <p:nvPr/>
        </p:nvPicPr>
        <p:blipFill>
          <a:blip r:embed="rId2"/>
          <a:stretch>
            <a:fillRect/>
          </a:stretch>
        </p:blipFill>
        <p:spPr>
          <a:xfrm>
            <a:off x="1731018" y="1472454"/>
            <a:ext cx="5681964" cy="3096422"/>
          </a:xfrm>
          <a:prstGeom prst="rect">
            <a:avLst/>
          </a:prstGeom>
        </p:spPr>
      </p:pic>
      <p:sp>
        <p:nvSpPr>
          <p:cNvPr id="3" name="Text Placeholder 2">
            <a:extLst>
              <a:ext uri="{FF2B5EF4-FFF2-40B4-BE49-F238E27FC236}">
                <a16:creationId xmlns:a16="http://schemas.microsoft.com/office/drawing/2014/main" id="{9673E921-49AB-C672-91AF-C28C802C45B7}"/>
              </a:ext>
            </a:extLst>
          </p:cNvPr>
          <p:cNvSpPr>
            <a:spLocks noGrp="1"/>
          </p:cNvSpPr>
          <p:nvPr>
            <p:ph type="body" idx="1"/>
          </p:nvPr>
        </p:nvSpPr>
        <p:spPr>
          <a:xfrm>
            <a:off x="571500" y="1312465"/>
            <a:ext cx="8314588" cy="3416400"/>
          </a:xfrm>
        </p:spPr>
        <p:txBody>
          <a:bodyPr>
            <a:normAutofit fontScale="850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14300" indent="0" algn="ctr">
              <a:buNone/>
            </a:pPr>
            <a:endParaRPr lang="en-IN" sz="900" dirty="0"/>
          </a:p>
          <a:p>
            <a:pPr marL="114300" indent="0" algn="ctr">
              <a:buNone/>
            </a:pPr>
            <a:endParaRPr lang="en-IN" sz="900" dirty="0"/>
          </a:p>
          <a:p>
            <a:pPr marL="114300" indent="0" algn="ctr">
              <a:buNone/>
            </a:pPr>
            <a:endParaRPr lang="en-IN" sz="900" dirty="0"/>
          </a:p>
          <a:p>
            <a:pPr marL="114300" indent="0" algn="ctr">
              <a:buNone/>
            </a:pPr>
            <a:endParaRPr lang="en-IN" sz="900" dirty="0"/>
          </a:p>
          <a:p>
            <a:pPr marL="114300" indent="0" algn="ctr">
              <a:buNone/>
            </a:pPr>
            <a:endParaRPr lang="en-IN" sz="900" dirty="0"/>
          </a:p>
          <a:p>
            <a:pPr marL="114300" indent="0" algn="ctr">
              <a:buNone/>
            </a:pPr>
            <a:endParaRPr lang="en-IN" sz="900" dirty="0"/>
          </a:p>
          <a:p>
            <a:pPr marL="114300" indent="0" algn="ctr">
              <a:buNone/>
            </a:pPr>
            <a:r>
              <a:rPr lang="en-IN" sz="900" b="1" dirty="0"/>
              <a:t>Architectural diagram</a:t>
            </a:r>
          </a:p>
        </p:txBody>
      </p:sp>
      <p:sp>
        <p:nvSpPr>
          <p:cNvPr id="5" name="TextBox 4">
            <a:extLst>
              <a:ext uri="{FF2B5EF4-FFF2-40B4-BE49-F238E27FC236}">
                <a16:creationId xmlns:a16="http://schemas.microsoft.com/office/drawing/2014/main" id="{88433BEE-EC62-490B-17E0-566DAF9581CC}"/>
              </a:ext>
            </a:extLst>
          </p:cNvPr>
          <p:cNvSpPr txBox="1"/>
          <p:nvPr/>
        </p:nvSpPr>
        <p:spPr>
          <a:xfrm>
            <a:off x="6306670" y="2860675"/>
            <a:ext cx="416860" cy="276999"/>
          </a:xfrm>
          <a:prstGeom prst="rect">
            <a:avLst/>
          </a:prstGeom>
          <a:solidFill>
            <a:schemeClr val="accent1">
              <a:lumMod val="75000"/>
            </a:schemeClr>
          </a:solidFill>
        </p:spPr>
        <p:txBody>
          <a:bodyPr wrap="square" rtlCol="0">
            <a:spAutoFit/>
          </a:bodyPr>
          <a:lstStyle/>
          <a:p>
            <a:r>
              <a:rPr lang="en-IN" sz="600" dirty="0">
                <a:solidFill>
                  <a:schemeClr val="bg1"/>
                </a:solidFill>
              </a:rPr>
              <a:t>tuberculosis</a:t>
            </a:r>
          </a:p>
        </p:txBody>
      </p:sp>
      <p:sp>
        <p:nvSpPr>
          <p:cNvPr id="7" name="TextBox 6">
            <a:extLst>
              <a:ext uri="{FF2B5EF4-FFF2-40B4-BE49-F238E27FC236}">
                <a16:creationId xmlns:a16="http://schemas.microsoft.com/office/drawing/2014/main" id="{BD4F2203-7F71-66C8-313D-78080D45C4E8}"/>
              </a:ext>
            </a:extLst>
          </p:cNvPr>
          <p:cNvSpPr txBox="1"/>
          <p:nvPr/>
        </p:nvSpPr>
        <p:spPr>
          <a:xfrm>
            <a:off x="699247" y="907676"/>
            <a:ext cx="7812741" cy="3926542"/>
          </a:xfrm>
          <a:prstGeom prst="rect">
            <a:avLst/>
          </a:prstGeom>
          <a:noFill/>
          <a:ln w="28575">
            <a:solidFill>
              <a:schemeClr val="tx1"/>
            </a:solidFill>
          </a:ln>
        </p:spPr>
        <p:txBody>
          <a:bodyPr wrap="square" rtlCol="0">
            <a:spAutoFit/>
          </a:bodyPr>
          <a:lstStyle/>
          <a:p>
            <a:endParaRPr lang="en-IN" dirty="0"/>
          </a:p>
        </p:txBody>
      </p:sp>
    </p:spTree>
    <p:extLst>
      <p:ext uri="{BB962C8B-B14F-4D97-AF65-F5344CB8AC3E}">
        <p14:creationId xmlns:p14="http://schemas.microsoft.com/office/powerpoint/2010/main" val="194314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643A-AB36-9D59-FCF6-5B7DC3D4DF13}"/>
              </a:ext>
            </a:extLst>
          </p:cNvPr>
          <p:cNvSpPr>
            <a:spLocks noGrp="1"/>
          </p:cNvSpPr>
          <p:nvPr>
            <p:ph type="title"/>
          </p:nvPr>
        </p:nvSpPr>
        <p:spPr/>
        <p:txBody>
          <a:bodyPr>
            <a:normAutofit/>
          </a:bodyPr>
          <a:lstStyle/>
          <a:p>
            <a:pPr algn="ctr"/>
            <a:r>
              <a:rPr lang="en-IN" sz="1800" b="1" dirty="0">
                <a:latin typeface="Times New Roman" panose="02020603050405020304" pitchFamily="18" charset="0"/>
                <a:cs typeface="Times New Roman" panose="02020603050405020304" pitchFamily="18" charset="0"/>
              </a:rPr>
              <a:t>PROOF OF CONCEPT:</a:t>
            </a:r>
          </a:p>
        </p:txBody>
      </p:sp>
      <p:sp>
        <p:nvSpPr>
          <p:cNvPr id="4" name="Rectangle 1">
            <a:extLst>
              <a:ext uri="{FF2B5EF4-FFF2-40B4-BE49-F238E27FC236}">
                <a16:creationId xmlns:a16="http://schemas.microsoft.com/office/drawing/2014/main" id="{C747268C-70B0-4ABA-D1B3-6D42AC52AAD1}"/>
              </a:ext>
            </a:extLst>
          </p:cNvPr>
          <p:cNvSpPr>
            <a:spLocks noGrp="1" noChangeArrowheads="1"/>
          </p:cNvSpPr>
          <p:nvPr>
            <p:ph type="body" idx="1"/>
          </p:nvPr>
        </p:nvSpPr>
        <p:spPr bwMode="auto">
          <a:xfrm>
            <a:off x="311700" y="2214344"/>
            <a:ext cx="885691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 small subset of labelled X-ray and CT scan images (e.g., 500–1,000 images from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CheXpert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LUNA16).</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Normalize, resize, and augment the images to improve input consistency and generalizability.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Selection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a simple Convolutional Neural Network (CNN) or pre-trained model (e.g.,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ResNet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DenseNet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the labelled data.</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the model's ability to classify diseases (e.g., pneumonia, tuberculosis) or detect abnormalities in the scans.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Explainability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heatmaps using Grad-CAM to explain the model’s decisions and validate its predictions with a radiologist.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prototype interface for clinicians to upload images and view predictions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5" name="Picture 4">
            <a:extLst>
              <a:ext uri="{FF2B5EF4-FFF2-40B4-BE49-F238E27FC236}">
                <a16:creationId xmlns:a16="http://schemas.microsoft.com/office/drawing/2014/main" id="{28CF9516-51B4-686D-C9CF-621FC41E7DA9}"/>
              </a:ext>
            </a:extLst>
          </p:cNvPr>
          <p:cNvPicPr>
            <a:picLocks noChangeAspect="1"/>
          </p:cNvPicPr>
          <p:nvPr/>
        </p:nvPicPr>
        <p:blipFill>
          <a:blip r:embed="rId2"/>
          <a:stretch>
            <a:fillRect/>
          </a:stretch>
        </p:blipFill>
        <p:spPr>
          <a:xfrm>
            <a:off x="0" y="4698475"/>
            <a:ext cx="9144000" cy="493776"/>
          </a:xfrm>
          <a:prstGeom prst="rect">
            <a:avLst/>
          </a:prstGeom>
        </p:spPr>
      </p:pic>
      <p:pic>
        <p:nvPicPr>
          <p:cNvPr id="6" name="Picture 5">
            <a:extLst>
              <a:ext uri="{FF2B5EF4-FFF2-40B4-BE49-F238E27FC236}">
                <a16:creationId xmlns:a16="http://schemas.microsoft.com/office/drawing/2014/main" id="{DE3BCA42-5ACE-7040-09B2-050BBED13287}"/>
              </a:ext>
            </a:extLst>
          </p:cNvPr>
          <p:cNvPicPr>
            <a:picLocks noChangeAspect="1"/>
          </p:cNvPicPr>
          <p:nvPr/>
        </p:nvPicPr>
        <p:blipFill>
          <a:blip r:embed="rId3"/>
          <a:stretch>
            <a:fillRect/>
          </a:stretch>
        </p:blipFill>
        <p:spPr>
          <a:xfrm>
            <a:off x="8042347" y="72071"/>
            <a:ext cx="1015820" cy="1010417"/>
          </a:xfrm>
          <a:prstGeom prst="rect">
            <a:avLst/>
          </a:prstGeom>
        </p:spPr>
      </p:pic>
    </p:spTree>
    <p:extLst>
      <p:ext uri="{BB962C8B-B14F-4D97-AF65-F5344CB8AC3E}">
        <p14:creationId xmlns:p14="http://schemas.microsoft.com/office/powerpoint/2010/main" val="315681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40100" y="223525"/>
            <a:ext cx="8520600" cy="572700"/>
          </a:xfrm>
          <a:prstGeom prst="rect">
            <a:avLst/>
          </a:prstGeom>
        </p:spPr>
        <p:txBody>
          <a:bodyPr spcFirstLastPara="1" wrap="square" lIns="91425" tIns="91425" rIns="91425" bIns="91425" anchor="t" anchorCtr="0">
            <a:normAutofit fontScale="90000"/>
          </a:bodyPr>
          <a:lstStyle/>
          <a:p>
            <a:pPr algn="ctr"/>
            <a:r>
              <a:rPr lang="en" sz="2600" b="1" dirty="0">
                <a:solidFill>
                  <a:schemeClr val="tx1"/>
                </a:solidFill>
                <a:latin typeface="Times New Roman"/>
                <a:ea typeface="Times New Roman"/>
                <a:cs typeface="Times New Roman"/>
              </a:rPr>
              <a:t>ROADMAP</a:t>
            </a:r>
          </a:p>
        </p:txBody>
      </p:sp>
      <p:sp>
        <p:nvSpPr>
          <p:cNvPr id="88" name="Google Shape;88;p17"/>
          <p:cNvSpPr txBox="1">
            <a:spLocks noGrp="1"/>
          </p:cNvSpPr>
          <p:nvPr>
            <p:ph type="body" idx="1"/>
          </p:nvPr>
        </p:nvSpPr>
        <p:spPr>
          <a:xfrm>
            <a:off x="240100" y="954700"/>
            <a:ext cx="8520600" cy="3370200"/>
          </a:xfrm>
          <a:prstGeom prst="rect">
            <a:avLst/>
          </a:prstGeom>
        </p:spPr>
        <p:txBody>
          <a:bodyPr spcFirstLastPara="1" wrap="square" lIns="91425" tIns="91425" rIns="91425" bIns="91425" anchor="t" anchorCtr="0">
            <a:noAutofit/>
          </a:bodyPr>
          <a:lstStyle/>
          <a:p>
            <a:pPr marL="0" lvl="0" indent="0" algn="just">
              <a:lnSpc>
                <a:spcPct val="95000"/>
              </a:lnSpc>
              <a:spcBef>
                <a:spcPts val="0"/>
              </a:spcBef>
              <a:spcAft>
                <a:spcPts val="0"/>
              </a:spcAft>
              <a:buNone/>
            </a:pPr>
            <a:endParaRPr lang="en" sz="1400" dirty="0">
              <a:solidFill>
                <a:schemeClr val="dk1"/>
              </a:solidFill>
              <a:highlight>
                <a:srgbClr val="FFFFFF"/>
              </a:highlight>
              <a:latin typeface="Times New Roman"/>
              <a:ea typeface="Times New Roman"/>
              <a:cs typeface="Times New Roman"/>
            </a:endParaRPr>
          </a:p>
        </p:txBody>
      </p:sp>
      <p:pic>
        <p:nvPicPr>
          <p:cNvPr id="89" name="Google Shape;89;p17"/>
          <p:cNvPicPr preferRelativeResize="0"/>
          <p:nvPr/>
        </p:nvPicPr>
        <p:blipFill>
          <a:blip r:embed="rId3">
            <a:alphaModFix/>
          </a:blip>
          <a:stretch>
            <a:fillRect/>
          </a:stretch>
        </p:blipFill>
        <p:spPr>
          <a:xfrm>
            <a:off x="7999800" y="-1875"/>
            <a:ext cx="1144200" cy="956575"/>
          </a:xfrm>
          <a:prstGeom prst="rect">
            <a:avLst/>
          </a:prstGeom>
          <a:noFill/>
          <a:ln>
            <a:noFill/>
          </a:ln>
        </p:spPr>
      </p:pic>
      <p:sp>
        <p:nvSpPr>
          <p:cNvPr id="90" name="Google Shape;90;p17"/>
          <p:cNvSpPr txBox="1">
            <a:spLocks noGrp="1"/>
          </p:cNvSpPr>
          <p:nvPr>
            <p:ph type="body" idx="1"/>
          </p:nvPr>
        </p:nvSpPr>
        <p:spPr>
          <a:xfrm>
            <a:off x="0" y="4707350"/>
            <a:ext cx="9144000" cy="436200"/>
          </a:xfrm>
          <a:prstGeom prst="rect">
            <a:avLst/>
          </a:prstGeom>
          <a:solidFill>
            <a:srgbClr val="CC0000"/>
          </a:solidFill>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1018"/>
              <a:buNone/>
            </a:pPr>
            <a:r>
              <a:rPr lang="en" sz="1765">
                <a:solidFill>
                  <a:schemeClr val="lt1"/>
                </a:solidFill>
              </a:rPr>
              <a:t>DEPARTMENT OF CST (SOE), DAYANANDA SAGAR UNIVERSITY</a:t>
            </a:r>
            <a:endParaRPr sz="1765">
              <a:solidFill>
                <a:schemeClr val="lt1"/>
              </a:solidFill>
            </a:endParaRPr>
          </a:p>
        </p:txBody>
      </p:sp>
      <p:pic>
        <p:nvPicPr>
          <p:cNvPr id="5" name="Picture 4">
            <a:extLst>
              <a:ext uri="{FF2B5EF4-FFF2-40B4-BE49-F238E27FC236}">
                <a16:creationId xmlns:a16="http://schemas.microsoft.com/office/drawing/2014/main" id="{E7D9DCC7-DC71-0279-2E36-CA1F28772B52}"/>
              </a:ext>
            </a:extLst>
          </p:cNvPr>
          <p:cNvPicPr>
            <a:picLocks noChangeAspect="1"/>
          </p:cNvPicPr>
          <p:nvPr/>
        </p:nvPicPr>
        <p:blipFill>
          <a:blip r:embed="rId4"/>
          <a:stretch>
            <a:fillRect/>
          </a:stretch>
        </p:blipFill>
        <p:spPr>
          <a:xfrm>
            <a:off x="81524" y="954700"/>
            <a:ext cx="8980952" cy="3731336"/>
          </a:xfrm>
          <a:prstGeom prst="rect">
            <a:avLst/>
          </a:prstGeom>
        </p:spPr>
      </p:pic>
    </p:spTree>
    <p:extLst>
      <p:ext uri="{BB962C8B-B14F-4D97-AF65-F5344CB8AC3E}">
        <p14:creationId xmlns:p14="http://schemas.microsoft.com/office/powerpoint/2010/main" val="424544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40100" y="223525"/>
            <a:ext cx="8520600" cy="572700"/>
          </a:xfrm>
          <a:prstGeom prst="rect">
            <a:avLst/>
          </a:prstGeom>
        </p:spPr>
        <p:txBody>
          <a:bodyPr spcFirstLastPara="1" wrap="square" lIns="91425" tIns="91425" rIns="91425" bIns="91425" anchor="t" anchorCtr="0">
            <a:normAutofit fontScale="90000"/>
          </a:bodyPr>
          <a:lstStyle/>
          <a:p>
            <a:pPr algn="ctr"/>
            <a:r>
              <a:rPr lang="en" sz="2600" b="1" dirty="0">
                <a:solidFill>
                  <a:schemeClr val="tx1"/>
                </a:solidFill>
                <a:latin typeface="Times New Roman"/>
                <a:ea typeface="Times New Roman"/>
                <a:cs typeface="Times New Roman"/>
              </a:rPr>
              <a:t>CONCLUSION</a:t>
            </a:r>
          </a:p>
        </p:txBody>
      </p:sp>
      <p:sp>
        <p:nvSpPr>
          <p:cNvPr id="88" name="Google Shape;88;p17"/>
          <p:cNvSpPr txBox="1">
            <a:spLocks noGrp="1"/>
          </p:cNvSpPr>
          <p:nvPr>
            <p:ph type="body" idx="1"/>
          </p:nvPr>
        </p:nvSpPr>
        <p:spPr>
          <a:xfrm>
            <a:off x="788276" y="954700"/>
            <a:ext cx="6984124" cy="3370200"/>
          </a:xfrm>
          <a:prstGeom prst="rect">
            <a:avLst/>
          </a:prstGeom>
        </p:spPr>
        <p:txBody>
          <a:bodyPr spcFirstLastPara="1" wrap="square" lIns="91425" tIns="91425" rIns="91425" bIns="91425" anchor="t" anchorCtr="0">
            <a:noAutofit/>
          </a:bodyPr>
          <a:lstStyle/>
          <a:p>
            <a:pPr marL="0" indent="0" algn="just">
              <a:lnSpc>
                <a:spcPct val="95000"/>
              </a:lnSpc>
              <a:buNone/>
            </a:pPr>
            <a:r>
              <a:rPr lang="en-GB" sz="1400" dirty="0">
                <a:latin typeface="Times New Roman"/>
                <a:ea typeface="Roboto"/>
              </a:rPr>
              <a:t>Advanced machine learning techniques hold significant potential for improving early disease detection from X-ray images through automated analysis tools that complement radiologists' expertise. By integrating advanced algorithms such as CNNs into clinical workflows, healthcare providers can enhance diagnostic accuracy and efficiency while addressing challenges related to data variability and model generalization. Future research should focus on refining these models by incorporating explainable AI techniques that enhance interpretability and trust among medical professionals.</a:t>
            </a:r>
          </a:p>
          <a:p>
            <a:pPr marL="0" lvl="0" indent="0" algn="just">
              <a:lnSpc>
                <a:spcPct val="95000"/>
              </a:lnSpc>
              <a:spcBef>
                <a:spcPts val="0"/>
              </a:spcBef>
              <a:spcAft>
                <a:spcPts val="0"/>
              </a:spcAft>
              <a:buNone/>
            </a:pPr>
            <a:endParaRPr lang="en" sz="1400" dirty="0">
              <a:solidFill>
                <a:schemeClr val="dk1"/>
              </a:solidFill>
              <a:highlight>
                <a:srgbClr val="FFFFFF"/>
              </a:highlight>
              <a:latin typeface="Times New Roman"/>
              <a:ea typeface="Times New Roman"/>
              <a:cs typeface="Times New Roman"/>
            </a:endParaRPr>
          </a:p>
        </p:txBody>
      </p:sp>
      <p:pic>
        <p:nvPicPr>
          <p:cNvPr id="89" name="Google Shape;89;p17"/>
          <p:cNvPicPr preferRelativeResize="0"/>
          <p:nvPr/>
        </p:nvPicPr>
        <p:blipFill>
          <a:blip r:embed="rId3">
            <a:alphaModFix/>
          </a:blip>
          <a:stretch>
            <a:fillRect/>
          </a:stretch>
        </p:blipFill>
        <p:spPr>
          <a:xfrm>
            <a:off x="7999800" y="-1875"/>
            <a:ext cx="1144200" cy="1144200"/>
          </a:xfrm>
          <a:prstGeom prst="rect">
            <a:avLst/>
          </a:prstGeom>
          <a:noFill/>
          <a:ln>
            <a:noFill/>
          </a:ln>
        </p:spPr>
      </p:pic>
      <p:sp>
        <p:nvSpPr>
          <p:cNvPr id="90" name="Google Shape;90;p17"/>
          <p:cNvSpPr txBox="1">
            <a:spLocks noGrp="1"/>
          </p:cNvSpPr>
          <p:nvPr>
            <p:ph type="body" idx="1"/>
          </p:nvPr>
        </p:nvSpPr>
        <p:spPr>
          <a:xfrm>
            <a:off x="0" y="4707350"/>
            <a:ext cx="9144000" cy="436200"/>
          </a:xfrm>
          <a:prstGeom prst="rect">
            <a:avLst/>
          </a:prstGeom>
          <a:solidFill>
            <a:srgbClr val="CC0000"/>
          </a:solidFill>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1018"/>
              <a:buNone/>
            </a:pPr>
            <a:r>
              <a:rPr lang="en" sz="1765">
                <a:solidFill>
                  <a:schemeClr val="lt1"/>
                </a:solidFill>
              </a:rPr>
              <a:t>DEPARTMENT OF CST (SOE), DAYANANDA SAGAR UNIVERSITY</a:t>
            </a:r>
            <a:endParaRPr sz="1765">
              <a:solidFill>
                <a:schemeClr val="lt1"/>
              </a:solidFill>
            </a:endParaRPr>
          </a:p>
        </p:txBody>
      </p:sp>
    </p:spTree>
    <p:extLst>
      <p:ext uri="{BB962C8B-B14F-4D97-AF65-F5344CB8AC3E}">
        <p14:creationId xmlns:p14="http://schemas.microsoft.com/office/powerpoint/2010/main" val="56770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40100" y="223525"/>
            <a:ext cx="8520600" cy="572700"/>
          </a:xfrm>
          <a:prstGeom prst="rect">
            <a:avLst/>
          </a:prstGeom>
        </p:spPr>
        <p:txBody>
          <a:bodyPr spcFirstLastPara="1" wrap="square" lIns="91425" tIns="91425" rIns="91425" bIns="91425" anchor="t" anchorCtr="0">
            <a:normAutofit fontScale="90000"/>
          </a:bodyPr>
          <a:lstStyle/>
          <a:p>
            <a:pPr algn="ctr"/>
            <a:r>
              <a:rPr lang="en" sz="2600" b="1" dirty="0">
                <a:solidFill>
                  <a:schemeClr val="tx1"/>
                </a:solidFill>
                <a:latin typeface="Times New Roman"/>
                <a:ea typeface="Times New Roman"/>
                <a:cs typeface="Times New Roman"/>
              </a:rPr>
              <a:t>REFERENCES</a:t>
            </a:r>
          </a:p>
        </p:txBody>
      </p:sp>
      <p:sp>
        <p:nvSpPr>
          <p:cNvPr id="88" name="Google Shape;88;p17"/>
          <p:cNvSpPr txBox="1">
            <a:spLocks noGrp="1"/>
          </p:cNvSpPr>
          <p:nvPr>
            <p:ph type="body" idx="1"/>
          </p:nvPr>
        </p:nvSpPr>
        <p:spPr>
          <a:xfrm>
            <a:off x="788276" y="954700"/>
            <a:ext cx="6984124" cy="3370200"/>
          </a:xfrm>
          <a:prstGeom prst="rect">
            <a:avLst/>
          </a:prstGeom>
        </p:spPr>
        <p:txBody>
          <a:bodyPr spcFirstLastPara="1" wrap="square" lIns="91425" tIns="91425" rIns="91425" bIns="91425" anchor="t" anchorCtr="0">
            <a:noAutofit/>
          </a:bodyPr>
          <a:lstStyle/>
          <a:p>
            <a:pPr marL="342900">
              <a:spcBef>
                <a:spcPts val="600"/>
              </a:spcBef>
              <a:buSzPts val="1200"/>
              <a:buFont typeface="+mj-lt"/>
              <a:buAutoNum type="arabicPeriod"/>
            </a:pPr>
            <a:r>
              <a:rPr lang="en-GB" sz="1100" b="1" u="none" strike="noStrike" dirty="0" err="1">
                <a:effectLst/>
                <a:latin typeface="Times New Roman"/>
                <a:ea typeface="Roboto"/>
                <a:cs typeface="Roboto"/>
              </a:rPr>
              <a:t>Yabsera</a:t>
            </a:r>
            <a:r>
              <a:rPr lang="en-GB" sz="1100" b="1" u="none" strike="noStrike" dirty="0">
                <a:effectLst/>
                <a:latin typeface="Times New Roman"/>
                <a:ea typeface="Roboto"/>
                <a:cs typeface="Roboto"/>
              </a:rPr>
              <a:t> </a:t>
            </a:r>
            <a:r>
              <a:rPr lang="en-GB" sz="1100" b="1" u="none" strike="noStrike" dirty="0" err="1">
                <a:effectLst/>
                <a:latin typeface="Times New Roman"/>
                <a:ea typeface="Roboto"/>
                <a:cs typeface="Roboto"/>
              </a:rPr>
              <a:t>Erdaw</a:t>
            </a:r>
            <a:r>
              <a:rPr lang="en-GB" sz="1100" b="1" u="none" strike="noStrike" dirty="0">
                <a:effectLst/>
                <a:latin typeface="Times New Roman"/>
                <a:ea typeface="Roboto"/>
                <a:cs typeface="Roboto"/>
              </a:rPr>
              <a:t> et al., "Machine Learning Model Applied on Chest X-Ray Images Enables Automatic Detection of COVID-19 Cases with High Accuracy." </a:t>
            </a:r>
            <a:r>
              <a:rPr lang="en-GB" sz="1100" b="1" u="none" strike="noStrike" dirty="0">
                <a:solidFill>
                  <a:srgbClr val="1155CC"/>
                </a:solidFill>
                <a:effectLst/>
                <a:latin typeface="Times New Roman"/>
                <a:ea typeface="Roboto"/>
                <a:cs typeface="Roboto"/>
                <a:hlinkClick r:id="rId3"/>
              </a:rPr>
              <a:t>NCBI</a:t>
            </a:r>
            <a:endParaRPr lang="en-IN" sz="1100" u="none" strike="noStrike" dirty="0">
              <a:effectLst/>
              <a:latin typeface="Times New Roman"/>
              <a:ea typeface="Roboto"/>
              <a:cs typeface="Roboto"/>
            </a:endParaRPr>
          </a:p>
          <a:p>
            <a:pPr marL="342900">
              <a:buSzPts val="1200"/>
              <a:buFont typeface="+mj-lt"/>
              <a:buAutoNum type="arabicPeriod"/>
            </a:pPr>
            <a:r>
              <a:rPr lang="en-GB" sz="1100" b="1" u="none" strike="noStrike" dirty="0">
                <a:effectLst/>
                <a:latin typeface="Times New Roman"/>
                <a:ea typeface="Roboto"/>
                <a:cs typeface="Roboto"/>
              </a:rPr>
              <a:t>"Machine Learning for Early Detection of Pneumonia from Chest X-ray Images." </a:t>
            </a:r>
            <a:r>
              <a:rPr lang="en-GB" sz="1100" b="1" u="none" strike="noStrike" dirty="0">
                <a:solidFill>
                  <a:srgbClr val="1155CC"/>
                </a:solidFill>
                <a:effectLst/>
                <a:latin typeface="Times New Roman"/>
                <a:ea typeface="Roboto"/>
                <a:cs typeface="Roboto"/>
                <a:hlinkClick r:id="rId4"/>
              </a:rPr>
              <a:t>IJISAE</a:t>
            </a:r>
            <a:endParaRPr lang="en-IN" sz="1100" u="none" strike="noStrike" dirty="0">
              <a:effectLst/>
              <a:latin typeface="Times New Roman"/>
              <a:ea typeface="Roboto"/>
              <a:cs typeface="Roboto"/>
            </a:endParaRPr>
          </a:p>
          <a:p>
            <a:pPr marL="342900">
              <a:buSzPts val="1200"/>
              <a:buFont typeface="+mj-lt"/>
              <a:buAutoNum type="arabicPeriod"/>
            </a:pPr>
            <a:r>
              <a:rPr lang="en-GB" sz="1100" b="1" u="none" strike="noStrike" dirty="0">
                <a:effectLst/>
                <a:latin typeface="Times New Roman"/>
                <a:ea typeface="Roboto"/>
                <a:cs typeface="Roboto"/>
              </a:rPr>
              <a:t>"Generalizable disease detection using model ensemble on chest X-ray." </a:t>
            </a:r>
            <a:r>
              <a:rPr lang="en-GB" sz="1100" b="1" u="none" strike="noStrike" dirty="0">
                <a:solidFill>
                  <a:srgbClr val="1155CC"/>
                </a:solidFill>
                <a:effectLst/>
                <a:latin typeface="Times New Roman"/>
                <a:ea typeface="Roboto"/>
                <a:cs typeface="Roboto"/>
                <a:hlinkClick r:id="rId5"/>
              </a:rPr>
              <a:t>Nature</a:t>
            </a:r>
            <a:endParaRPr lang="en-IN" sz="1100" u="none" strike="noStrike" dirty="0">
              <a:effectLst/>
              <a:latin typeface="Times New Roman"/>
              <a:ea typeface="Roboto"/>
              <a:cs typeface="Roboto"/>
            </a:endParaRPr>
          </a:p>
          <a:p>
            <a:pPr marL="342900">
              <a:buSzPts val="1200"/>
              <a:buFont typeface="+mj-lt"/>
              <a:buAutoNum type="arabicPeriod"/>
            </a:pPr>
            <a:r>
              <a:rPr lang="en-GB" sz="1100" b="1" u="none" strike="noStrike" dirty="0">
                <a:effectLst/>
                <a:latin typeface="Times New Roman"/>
                <a:ea typeface="Roboto"/>
                <a:cs typeface="Roboto"/>
              </a:rPr>
              <a:t>"Machine learning and deep learning approach for medical image analysis." </a:t>
            </a:r>
            <a:r>
              <a:rPr lang="en-GB" sz="1100" b="1" u="none" strike="noStrike" dirty="0">
                <a:solidFill>
                  <a:srgbClr val="1155CC"/>
                </a:solidFill>
                <a:effectLst/>
                <a:latin typeface="Times New Roman"/>
                <a:ea typeface="Roboto"/>
                <a:cs typeface="Roboto"/>
                <a:hlinkClick r:id="rId6"/>
              </a:rPr>
              <a:t>Springer</a:t>
            </a:r>
            <a:endParaRPr lang="en-IN" sz="1100" u="none" strike="noStrike" dirty="0">
              <a:effectLst/>
              <a:latin typeface="Times New Roman"/>
              <a:ea typeface="Roboto"/>
              <a:cs typeface="Roboto"/>
            </a:endParaRPr>
          </a:p>
          <a:p>
            <a:pPr marL="342900">
              <a:buSzPts val="1200"/>
              <a:buFont typeface="+mj-lt"/>
              <a:buAutoNum type="arabicPeriod"/>
            </a:pPr>
            <a:r>
              <a:rPr lang="en-GB" sz="1100" b="1" u="none" strike="noStrike" dirty="0">
                <a:effectLst/>
                <a:latin typeface="Times New Roman"/>
                <a:ea typeface="Roboto"/>
                <a:cs typeface="Roboto"/>
              </a:rPr>
              <a:t>"Machine Learning Augmented Interpretation of Chest X-rays." </a:t>
            </a:r>
            <a:r>
              <a:rPr lang="en-GB" sz="1100" b="1" u="none" strike="noStrike" dirty="0">
                <a:solidFill>
                  <a:srgbClr val="1155CC"/>
                </a:solidFill>
                <a:effectLst/>
                <a:latin typeface="Times New Roman"/>
                <a:ea typeface="Roboto"/>
                <a:cs typeface="Roboto"/>
                <a:hlinkClick r:id="rId7"/>
              </a:rPr>
              <a:t>NCBI</a:t>
            </a:r>
            <a:endParaRPr lang="en-IN" sz="1100" u="none" strike="noStrike" dirty="0">
              <a:effectLst/>
              <a:latin typeface="Times New Roman"/>
              <a:ea typeface="Roboto"/>
              <a:cs typeface="Roboto"/>
            </a:endParaRPr>
          </a:p>
          <a:p>
            <a:pPr marL="342900">
              <a:buSzPts val="1200"/>
              <a:buFont typeface="+mj-lt"/>
              <a:buAutoNum type="arabicPeriod"/>
            </a:pPr>
            <a:r>
              <a:rPr lang="en-GB" sz="1100" b="1" u="none" strike="noStrike" dirty="0">
                <a:effectLst/>
                <a:latin typeface="Times New Roman"/>
                <a:ea typeface="Roboto"/>
                <a:cs typeface="Roboto"/>
              </a:rPr>
              <a:t>"Transfer Learning for Medical Image Classification Using Deep Learning." </a:t>
            </a:r>
            <a:r>
              <a:rPr lang="en-GB" sz="1100" b="1" u="none" strike="noStrike" dirty="0">
                <a:solidFill>
                  <a:srgbClr val="1155CC"/>
                </a:solidFill>
                <a:effectLst/>
                <a:latin typeface="Times New Roman"/>
                <a:ea typeface="Roboto"/>
                <a:cs typeface="Roboto"/>
                <a:hlinkClick r:id="rId8"/>
              </a:rPr>
              <a:t>IEEE</a:t>
            </a:r>
            <a:endParaRPr lang="en-IN" sz="1100" u="none" strike="noStrike" dirty="0">
              <a:effectLst/>
              <a:latin typeface="Times New Roman"/>
              <a:ea typeface="Roboto"/>
              <a:cs typeface="Roboto"/>
            </a:endParaRPr>
          </a:p>
          <a:p>
            <a:pPr marL="342900">
              <a:buSzPts val="1200"/>
              <a:buFont typeface="+mj-lt"/>
              <a:buAutoNum type="arabicPeriod"/>
            </a:pPr>
            <a:r>
              <a:rPr lang="en-GB" sz="1100" b="1" u="none" strike="noStrike" dirty="0">
                <a:effectLst/>
                <a:latin typeface="Times New Roman"/>
                <a:ea typeface="Roboto"/>
                <a:cs typeface="Roboto"/>
              </a:rPr>
              <a:t>"Automated Detection of Tuberculosis Using Deep Learning Techniques." </a:t>
            </a:r>
            <a:r>
              <a:rPr lang="en-GB" sz="1100" b="1" u="none" strike="noStrike" dirty="0">
                <a:solidFill>
                  <a:srgbClr val="1155CC"/>
                </a:solidFill>
                <a:effectLst/>
                <a:latin typeface="Times New Roman"/>
                <a:ea typeface="Roboto"/>
                <a:cs typeface="Roboto"/>
                <a:hlinkClick r:id="rId9"/>
              </a:rPr>
              <a:t>Elsevier</a:t>
            </a:r>
            <a:endParaRPr lang="en-IN" sz="1100" u="none" strike="noStrike" dirty="0">
              <a:effectLst/>
              <a:latin typeface="Times New Roman"/>
              <a:ea typeface="Roboto"/>
              <a:cs typeface="Roboto"/>
            </a:endParaRPr>
          </a:p>
          <a:p>
            <a:pPr marL="342900">
              <a:buSzPts val="1200"/>
              <a:buFont typeface="+mj-lt"/>
              <a:buAutoNum type="arabicPeriod"/>
            </a:pPr>
            <a:r>
              <a:rPr lang="en-GB" sz="1100" b="1" u="none" strike="noStrike" dirty="0">
                <a:effectLst/>
                <a:latin typeface="Times New Roman"/>
                <a:ea typeface="Roboto"/>
                <a:cs typeface="Roboto"/>
              </a:rPr>
              <a:t>"Comparative Study on Machine Learning Algorithms Applied to Chest X-Ray Images." </a:t>
            </a:r>
            <a:r>
              <a:rPr lang="en-GB" sz="1100" b="1" u="none" strike="noStrike" dirty="0">
                <a:solidFill>
                  <a:srgbClr val="1155CC"/>
                </a:solidFill>
                <a:effectLst/>
                <a:latin typeface="Times New Roman"/>
                <a:ea typeface="Roboto"/>
                <a:cs typeface="Roboto"/>
                <a:hlinkClick r:id="rId10"/>
              </a:rPr>
              <a:t>MDPI</a:t>
            </a:r>
            <a:endParaRPr lang="en-IN" sz="1100" u="none" strike="noStrike" dirty="0">
              <a:effectLst/>
              <a:latin typeface="Times New Roman"/>
              <a:ea typeface="Roboto"/>
              <a:cs typeface="Roboto"/>
            </a:endParaRPr>
          </a:p>
          <a:p>
            <a:pPr marL="342900">
              <a:buSzPts val="1200"/>
              <a:buFont typeface="+mj-lt"/>
              <a:buAutoNum type="arabicPeriod"/>
            </a:pPr>
            <a:r>
              <a:rPr lang="en-GB" sz="1100" b="1" u="none" strike="noStrike" dirty="0">
                <a:effectLst/>
                <a:latin typeface="Times New Roman"/>
                <a:ea typeface="Roboto"/>
                <a:cs typeface="Roboto"/>
              </a:rPr>
              <a:t>"Deep Learning Approaches for Lung Cancer Detection Using CT Scans." </a:t>
            </a:r>
            <a:r>
              <a:rPr lang="en-GB" sz="1100" b="1" u="none" strike="noStrike" dirty="0">
                <a:solidFill>
                  <a:srgbClr val="1155CC"/>
                </a:solidFill>
                <a:effectLst/>
                <a:latin typeface="Times New Roman"/>
                <a:ea typeface="Roboto"/>
                <a:cs typeface="Roboto"/>
                <a:hlinkClick r:id="rId11"/>
              </a:rPr>
              <a:t>SpringerLink</a:t>
            </a:r>
            <a:endParaRPr lang="en-IN" sz="1100" u="none" strike="noStrike" dirty="0">
              <a:effectLst/>
              <a:latin typeface="Times New Roman"/>
              <a:ea typeface="Roboto"/>
              <a:cs typeface="Roboto"/>
            </a:endParaRPr>
          </a:p>
          <a:p>
            <a:pPr marL="342900">
              <a:spcAft>
                <a:spcPts val="600"/>
              </a:spcAft>
              <a:buSzPts val="1200"/>
              <a:buFont typeface="+mj-lt"/>
              <a:buAutoNum type="arabicPeriod"/>
            </a:pPr>
            <a:r>
              <a:rPr lang="en-GB" sz="1100" b="1" u="none" strike="noStrike" dirty="0">
                <a:effectLst/>
                <a:latin typeface="Times New Roman"/>
                <a:ea typeface="Roboto"/>
                <a:cs typeface="Roboto"/>
              </a:rPr>
              <a:t>"Explainable Artificial Intelligence Techniques Applied to Medical Imaging." </a:t>
            </a:r>
            <a:r>
              <a:rPr lang="en-GB" sz="1100" b="1" u="none" strike="noStrike" dirty="0">
                <a:solidFill>
                  <a:srgbClr val="1155CC"/>
                </a:solidFill>
                <a:effectLst/>
                <a:latin typeface="Times New Roman"/>
                <a:ea typeface="Roboto"/>
                <a:cs typeface="Roboto"/>
                <a:hlinkClick r:id="rId12"/>
              </a:rPr>
              <a:t>Wiley Online Library</a:t>
            </a:r>
            <a:endParaRPr lang="en-IN" sz="1100" u="none" strike="noStrike" dirty="0">
              <a:effectLst/>
              <a:latin typeface="Times New Roman"/>
              <a:ea typeface="Roboto"/>
              <a:cs typeface="Roboto"/>
            </a:endParaRPr>
          </a:p>
          <a:p>
            <a:pPr marL="342900">
              <a:lnSpc>
                <a:spcPct val="114999"/>
              </a:lnSpc>
              <a:spcAft>
                <a:spcPts val="600"/>
              </a:spcAft>
              <a:buSzPts val="1200"/>
              <a:buAutoNum type="arabicPeriod"/>
            </a:pPr>
            <a:r>
              <a:rPr lang="en-GB" sz="1100" b="1" dirty="0" err="1">
                <a:solidFill>
                  <a:schemeClr val="tx1"/>
                </a:solidFill>
                <a:latin typeface="Times New Roman"/>
                <a:ea typeface="Roboto"/>
                <a:cs typeface="Roboto"/>
              </a:rPr>
              <a:t>Shamrat</a:t>
            </a:r>
            <a:r>
              <a:rPr lang="en-GB" sz="1100" b="1" dirty="0">
                <a:solidFill>
                  <a:schemeClr val="tx1"/>
                </a:solidFill>
                <a:latin typeface="Times New Roman"/>
                <a:ea typeface="Roboto"/>
                <a:cs typeface="Roboto"/>
              </a:rPr>
              <a:t>, FM Javed Mehedi, Sami Azam, Asif Karim, Kawsar Ahmed, Francis M. Bui, and Friso De Boer. "High-precision mul-770 </a:t>
            </a:r>
            <a:r>
              <a:rPr lang="en-GB" sz="1100" b="1" dirty="0" err="1">
                <a:solidFill>
                  <a:schemeClr val="tx1"/>
                </a:solidFill>
                <a:latin typeface="Times New Roman"/>
                <a:ea typeface="Roboto"/>
                <a:cs typeface="Roboto"/>
              </a:rPr>
              <a:t>ticlass</a:t>
            </a:r>
            <a:r>
              <a:rPr lang="en-GB" sz="1100" b="1" dirty="0">
                <a:solidFill>
                  <a:schemeClr val="tx1"/>
                </a:solidFill>
                <a:latin typeface="Times New Roman"/>
                <a:ea typeface="Roboto"/>
                <a:cs typeface="Roboto"/>
              </a:rPr>
              <a:t> classification of lung disease through customized MobileNetV2 from chest X-ray images." Computers in Biology and 771 Medicine 155 (2023): 106646. </a:t>
            </a:r>
          </a:p>
          <a:p>
            <a:pPr marL="0" indent="0" algn="just">
              <a:lnSpc>
                <a:spcPct val="95000"/>
              </a:lnSpc>
              <a:buNone/>
            </a:pPr>
            <a:endParaRPr lang="en" sz="1100" dirty="0">
              <a:solidFill>
                <a:schemeClr val="tx1"/>
              </a:solidFill>
              <a:highlight>
                <a:srgbClr val="FFFFFF"/>
              </a:highlight>
              <a:latin typeface="Times New Roman"/>
              <a:ea typeface="Roboto"/>
              <a:cs typeface="Times New Roman"/>
            </a:endParaRPr>
          </a:p>
        </p:txBody>
      </p:sp>
      <p:pic>
        <p:nvPicPr>
          <p:cNvPr id="89" name="Google Shape;89;p17"/>
          <p:cNvPicPr preferRelativeResize="0"/>
          <p:nvPr/>
        </p:nvPicPr>
        <p:blipFill>
          <a:blip r:embed="rId13">
            <a:alphaModFix/>
          </a:blip>
          <a:stretch>
            <a:fillRect/>
          </a:stretch>
        </p:blipFill>
        <p:spPr>
          <a:xfrm>
            <a:off x="7999800" y="-1875"/>
            <a:ext cx="1144200" cy="1144200"/>
          </a:xfrm>
          <a:prstGeom prst="rect">
            <a:avLst/>
          </a:prstGeom>
          <a:noFill/>
          <a:ln>
            <a:noFill/>
          </a:ln>
        </p:spPr>
      </p:pic>
      <p:sp>
        <p:nvSpPr>
          <p:cNvPr id="90" name="Google Shape;90;p17"/>
          <p:cNvSpPr txBox="1">
            <a:spLocks noGrp="1"/>
          </p:cNvSpPr>
          <p:nvPr>
            <p:ph type="body" idx="1"/>
          </p:nvPr>
        </p:nvSpPr>
        <p:spPr>
          <a:xfrm>
            <a:off x="0" y="4707350"/>
            <a:ext cx="9144000" cy="436200"/>
          </a:xfrm>
          <a:prstGeom prst="rect">
            <a:avLst/>
          </a:prstGeom>
          <a:solidFill>
            <a:srgbClr val="CC0000"/>
          </a:solidFill>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1018"/>
              <a:buNone/>
            </a:pPr>
            <a:r>
              <a:rPr lang="en" sz="1765">
                <a:solidFill>
                  <a:schemeClr val="lt1"/>
                </a:solidFill>
              </a:rPr>
              <a:t>DEPARTMENT OF CST (SOE), DAYANANDA SAGAR UNIVERSITY</a:t>
            </a:r>
            <a:endParaRPr sz="1765">
              <a:solidFill>
                <a:schemeClr val="lt1"/>
              </a:solidFill>
            </a:endParaRPr>
          </a:p>
        </p:txBody>
      </p:sp>
    </p:spTree>
    <p:extLst>
      <p:ext uri="{BB962C8B-B14F-4D97-AF65-F5344CB8AC3E}">
        <p14:creationId xmlns:p14="http://schemas.microsoft.com/office/powerpoint/2010/main" val="337536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p:nvPr>
        </p:nvSpPr>
        <p:spPr>
          <a:xfrm>
            <a:off x="311700" y="1827300"/>
            <a:ext cx="8520600" cy="1488900"/>
          </a:xfrm>
          <a:prstGeom prst="rect">
            <a:avLst/>
          </a:prstGeom>
        </p:spPr>
        <p:txBody>
          <a:bodyPr spcFirstLastPara="1" wrap="square" lIns="91425" tIns="91425" rIns="91425" bIns="91425" anchor="b" anchorCtr="0">
            <a:noAutofit/>
          </a:bodyPr>
          <a:lstStyle/>
          <a:p>
            <a:pPr marL="0" lvl="0" indent="0" algn="ctr" rtl="0">
              <a:lnSpc>
                <a:spcPct val="115000"/>
              </a:lnSpc>
              <a:spcBef>
                <a:spcPts val="700"/>
              </a:spcBef>
              <a:spcAft>
                <a:spcPts val="0"/>
              </a:spcAft>
              <a:buSzPts val="990"/>
              <a:buNone/>
            </a:pPr>
            <a:r>
              <a:rPr lang="en" sz="5400" b="1" dirty="0">
                <a:solidFill>
                  <a:schemeClr val="tx1"/>
                </a:solidFill>
                <a:latin typeface="Cambria" panose="02040503050406030204" pitchFamily="18" charset="0"/>
                <a:ea typeface="Cambria" panose="02040503050406030204" pitchFamily="18" charset="0"/>
                <a:cs typeface="Trebuchet MS"/>
                <a:sym typeface="Trebuchet MS"/>
              </a:rPr>
              <a:t>THANK</a:t>
            </a:r>
            <a:r>
              <a:rPr lang="en" sz="5400" b="1" dirty="0">
                <a:solidFill>
                  <a:srgbClr val="0000FF"/>
                </a:solidFill>
                <a:latin typeface="Cambria" panose="02040503050406030204" pitchFamily="18" charset="0"/>
                <a:ea typeface="Cambria" panose="02040503050406030204" pitchFamily="18" charset="0"/>
                <a:cs typeface="Trebuchet MS"/>
                <a:sym typeface="Trebuchet MS"/>
              </a:rPr>
              <a:t> </a:t>
            </a:r>
            <a:r>
              <a:rPr lang="en" sz="5400" b="1" dirty="0">
                <a:solidFill>
                  <a:schemeClr val="tx1"/>
                </a:solidFill>
                <a:latin typeface="Cambria" panose="02040503050406030204" pitchFamily="18" charset="0"/>
                <a:ea typeface="Cambria" panose="02040503050406030204" pitchFamily="18" charset="0"/>
                <a:cs typeface="Trebuchet MS"/>
                <a:sym typeface="Trebuchet MS"/>
              </a:rPr>
              <a:t>YOU!!</a:t>
            </a:r>
            <a:endParaRPr sz="7200" b="1" dirty="0">
              <a:solidFill>
                <a:schemeClr val="tx1"/>
              </a:solidFill>
              <a:latin typeface="Cambria" panose="02040503050406030204" pitchFamily="18" charset="0"/>
              <a:ea typeface="Cambria" panose="02040503050406030204" pitchFamily="18" charset="0"/>
            </a:endParaRPr>
          </a:p>
        </p:txBody>
      </p:sp>
      <p:pic>
        <p:nvPicPr>
          <p:cNvPr id="119" name="Google Shape;119;p19"/>
          <p:cNvPicPr preferRelativeResize="0"/>
          <p:nvPr/>
        </p:nvPicPr>
        <p:blipFill>
          <a:blip r:embed="rId3">
            <a:alphaModFix/>
          </a:blip>
          <a:stretch>
            <a:fillRect/>
          </a:stretch>
        </p:blipFill>
        <p:spPr>
          <a:xfrm>
            <a:off x="7938975" y="-1875"/>
            <a:ext cx="1205025" cy="120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71375" y="1592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620" b="1" dirty="0">
                <a:solidFill>
                  <a:schemeClr val="tx1"/>
                </a:solidFill>
                <a:latin typeface="Times New Roman"/>
                <a:ea typeface="Times New Roman"/>
                <a:cs typeface="Times New Roman"/>
                <a:sym typeface="Times New Roman"/>
              </a:rPr>
              <a:t>ABSTRACT</a:t>
            </a:r>
            <a:endParaRPr sz="2620" b="1" dirty="0">
              <a:solidFill>
                <a:schemeClr val="tx1"/>
              </a:solidFill>
              <a:latin typeface="Times New Roman"/>
              <a:ea typeface="Times New Roman"/>
              <a:cs typeface="Times New Roman"/>
              <a:sym typeface="Times New Roman"/>
            </a:endParaRPr>
          </a:p>
        </p:txBody>
      </p:sp>
      <p:sp>
        <p:nvSpPr>
          <p:cNvPr id="70" name="Google Shape;70;p15"/>
          <p:cNvSpPr txBox="1">
            <a:spLocks noGrp="1"/>
          </p:cNvSpPr>
          <p:nvPr>
            <p:ph type="body" idx="1"/>
          </p:nvPr>
        </p:nvSpPr>
        <p:spPr>
          <a:xfrm>
            <a:off x="0" y="4707350"/>
            <a:ext cx="9144000" cy="436200"/>
          </a:xfrm>
          <a:prstGeom prst="rect">
            <a:avLst/>
          </a:prstGeom>
          <a:solidFill>
            <a:srgbClr val="CC0000"/>
          </a:solidFill>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1018"/>
              <a:buNone/>
            </a:pPr>
            <a:r>
              <a:rPr lang="en" sz="1765">
                <a:solidFill>
                  <a:schemeClr val="lt1"/>
                </a:solidFill>
              </a:rPr>
              <a:t>DEPARTMENT OF CST (SOE), DAYANANDA SAGAR UNIVERSITY</a:t>
            </a:r>
            <a:endParaRPr sz="1765">
              <a:solidFill>
                <a:schemeClr val="lt1"/>
              </a:solidFill>
            </a:endParaRPr>
          </a:p>
        </p:txBody>
      </p:sp>
      <p:pic>
        <p:nvPicPr>
          <p:cNvPr id="71" name="Google Shape;71;p15"/>
          <p:cNvPicPr preferRelativeResize="0"/>
          <p:nvPr/>
        </p:nvPicPr>
        <p:blipFill>
          <a:blip r:embed="rId3">
            <a:alphaModFix/>
          </a:blip>
          <a:stretch>
            <a:fillRect/>
          </a:stretch>
        </p:blipFill>
        <p:spPr>
          <a:xfrm>
            <a:off x="7985950" y="-1875"/>
            <a:ext cx="1158050" cy="1158050"/>
          </a:xfrm>
          <a:prstGeom prst="rect">
            <a:avLst/>
          </a:prstGeom>
          <a:noFill/>
          <a:ln>
            <a:noFill/>
          </a:ln>
        </p:spPr>
      </p:pic>
      <p:sp>
        <p:nvSpPr>
          <p:cNvPr id="72" name="Google Shape;72;p15"/>
          <p:cNvSpPr txBox="1"/>
          <p:nvPr/>
        </p:nvSpPr>
        <p:spPr>
          <a:xfrm>
            <a:off x="1543050" y="1386500"/>
            <a:ext cx="6440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73" name="Google Shape;73;p15"/>
          <p:cNvSpPr txBox="1"/>
          <p:nvPr/>
        </p:nvSpPr>
        <p:spPr>
          <a:xfrm>
            <a:off x="225000" y="909450"/>
            <a:ext cx="8210400" cy="365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74" name="Google Shape;74;p15"/>
          <p:cNvSpPr txBox="1"/>
          <p:nvPr/>
        </p:nvSpPr>
        <p:spPr>
          <a:xfrm>
            <a:off x="466800" y="988849"/>
            <a:ext cx="7691855" cy="2616070"/>
          </a:xfrm>
          <a:prstGeom prst="rect">
            <a:avLst/>
          </a:prstGeom>
          <a:noFill/>
          <a:ln>
            <a:noFill/>
          </a:ln>
        </p:spPr>
        <p:txBody>
          <a:bodyPr spcFirstLastPara="1" wrap="square" lIns="91425" tIns="91425" rIns="91425" bIns="91425" anchor="t" anchorCtr="0">
            <a:spAutoFit/>
          </a:bodyPr>
          <a:lstStyle/>
          <a:p>
            <a:pPr algn="just"/>
            <a:r>
              <a:rPr lang="en" dirty="0">
                <a:solidFill>
                  <a:schemeClr val="dk2"/>
                </a:solidFill>
                <a:latin typeface="Times New Roman" panose="02020603050405020304" pitchFamily="18" charset="0"/>
                <a:ea typeface="Times New Roman"/>
                <a:cs typeface="Times New Roman" panose="02020603050405020304" pitchFamily="18" charset="0"/>
                <a:sym typeface="Times New Roman"/>
              </a:rPr>
              <a:t>The early detection of diseases is crucial for timely medical intervention and improved patient outcomes. In this project, we present a machine learning-based system for automatic disease detection from X-ray images.</a:t>
            </a:r>
            <a:r>
              <a:rPr lang="en-GB" sz="1800" dirty="0">
                <a:effectLst/>
                <a:latin typeface="Times New Roman" panose="02020603050405020304" pitchFamily="18" charset="0"/>
                <a:ea typeface="Roboto" panose="02000000000000000000" pitchFamily="2" charset="0"/>
                <a:cs typeface="Times New Roman" panose="02020603050405020304" pitchFamily="18" charset="0"/>
              </a:rPr>
              <a:t> </a:t>
            </a:r>
            <a:r>
              <a:rPr lang="en-GB" dirty="0">
                <a:effectLst/>
                <a:latin typeface="Times New Roman" panose="02020603050405020304" pitchFamily="18" charset="0"/>
                <a:ea typeface="Roboto" panose="02000000000000000000" pitchFamily="2" charset="0"/>
                <a:cs typeface="Times New Roman" panose="02020603050405020304" pitchFamily="18" charset="0"/>
              </a:rPr>
              <a:t>The integration of machine learning (ML) and deep learning (DL) techniques in medical imaging, particularly X-ray analysis, has shown significant promise in enhancing early disease detection. This presentation explores the application of convolutional neural networks (CNNs) and other ML methodologies to accurately identify various diseases from X-ray images. By leveraging large datasets and advanced algorithms, we aim to improve diagnostic accuracy and efficiency, ultimately contributing to better patient outcomes. This work emphasizes the importance of feature extraction, data preprocessing, and model validation in creating robust ML models capable of assisting healthcare professionals in clinical settings.</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lgn="just" rtl="0">
              <a:spcBef>
                <a:spcPts val="0"/>
              </a:spcBef>
              <a:spcAft>
                <a:spcPts val="0"/>
              </a:spcAft>
              <a:buNone/>
            </a:pPr>
            <a:endParaRPr dirty="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231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658" b="1" dirty="0">
                <a:solidFill>
                  <a:schemeClr val="tx1"/>
                </a:solidFill>
                <a:latin typeface="Times New Roman"/>
                <a:ea typeface="Times New Roman"/>
                <a:cs typeface="Times New Roman"/>
                <a:sym typeface="Times New Roman"/>
              </a:rPr>
              <a:t>INTRODUCTION</a:t>
            </a:r>
            <a:endParaRPr sz="282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8104400" y="-1875"/>
            <a:ext cx="1039600" cy="1039600"/>
          </a:xfrm>
          <a:prstGeom prst="rect">
            <a:avLst/>
          </a:prstGeom>
          <a:noFill/>
          <a:ln>
            <a:noFill/>
          </a:ln>
        </p:spPr>
      </p:pic>
      <p:sp>
        <p:nvSpPr>
          <p:cNvPr id="81" name="Google Shape;81;p16"/>
          <p:cNvSpPr txBox="1">
            <a:spLocks noGrp="1"/>
          </p:cNvSpPr>
          <p:nvPr>
            <p:ph type="body" idx="1"/>
          </p:nvPr>
        </p:nvSpPr>
        <p:spPr>
          <a:xfrm>
            <a:off x="0" y="4707350"/>
            <a:ext cx="9144000" cy="436200"/>
          </a:xfrm>
          <a:prstGeom prst="rect">
            <a:avLst/>
          </a:prstGeom>
          <a:solidFill>
            <a:srgbClr val="CC0000"/>
          </a:solidFill>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1018"/>
              <a:buNone/>
            </a:pPr>
            <a:r>
              <a:rPr lang="en" sz="1765">
                <a:solidFill>
                  <a:schemeClr val="lt1"/>
                </a:solidFill>
              </a:rPr>
              <a:t>DEPARTMENT OF CST (SOE), DAYANANDA SAGAR UNIVERSITY</a:t>
            </a:r>
            <a:endParaRPr sz="1765">
              <a:solidFill>
                <a:schemeClr val="lt1"/>
              </a:solidFill>
            </a:endParaRPr>
          </a:p>
        </p:txBody>
      </p:sp>
      <p:sp>
        <p:nvSpPr>
          <p:cNvPr id="82" name="Google Shape;82;p16"/>
          <p:cNvSpPr txBox="1"/>
          <p:nvPr/>
        </p:nvSpPr>
        <p:spPr>
          <a:xfrm>
            <a:off x="567559" y="1037725"/>
            <a:ext cx="7960541" cy="3297792"/>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2"/>
              </a:buClr>
              <a:buSzPts val="1600"/>
              <a:buFont typeface="Times New Roman"/>
              <a:buChar char="●"/>
            </a:pPr>
            <a:r>
              <a:rPr lang="en" dirty="0">
                <a:solidFill>
                  <a:schemeClr val="dk2"/>
                </a:solidFill>
                <a:latin typeface="Times New Roman"/>
                <a:ea typeface="Times New Roman"/>
                <a:cs typeface="Times New Roman"/>
                <a:sym typeface="Times New Roman"/>
              </a:rPr>
              <a:t>In this project, we explore the potential of machine learning (ML) and artificial intelligence (AI) to aid in the early detection of diseases from X-ray images. </a:t>
            </a:r>
            <a:endParaRPr dirty="0">
              <a:solidFill>
                <a:schemeClr val="dk2"/>
              </a:solidFill>
              <a:latin typeface="Times New Roman"/>
              <a:ea typeface="Times New Roman"/>
              <a:cs typeface="Times New Roman"/>
              <a:sym typeface="Times New Roman"/>
            </a:endParaRPr>
          </a:p>
          <a:p>
            <a:pPr marL="457200" lvl="0" indent="-330200" algn="just" rtl="0">
              <a:spcBef>
                <a:spcPts val="0"/>
              </a:spcBef>
              <a:spcAft>
                <a:spcPts val="0"/>
              </a:spcAft>
              <a:buClr>
                <a:schemeClr val="dk2"/>
              </a:buClr>
              <a:buSzPts val="1600"/>
              <a:buFont typeface="Times New Roman"/>
              <a:buChar char="●"/>
            </a:pPr>
            <a:r>
              <a:rPr lang="en" dirty="0">
                <a:solidFill>
                  <a:schemeClr val="dk2"/>
                </a:solidFill>
                <a:latin typeface="Times New Roman"/>
                <a:ea typeface="Times New Roman"/>
                <a:cs typeface="Times New Roman"/>
                <a:sym typeface="Times New Roman"/>
              </a:rPr>
              <a:t>By developing a robust AI-powered system, we aim to assist healthcare professionals in diagnosing conditions with greater speed, accuracy, and consistency. </a:t>
            </a:r>
            <a:endParaRPr dirty="0">
              <a:solidFill>
                <a:schemeClr val="dk2"/>
              </a:solidFill>
              <a:latin typeface="Times New Roman"/>
              <a:ea typeface="Times New Roman"/>
              <a:cs typeface="Times New Roman"/>
              <a:sym typeface="Times New Roman"/>
            </a:endParaRPr>
          </a:p>
          <a:p>
            <a:pPr marL="457200" lvl="0" indent="-330200" algn="just" rtl="0">
              <a:spcBef>
                <a:spcPts val="0"/>
              </a:spcBef>
              <a:spcAft>
                <a:spcPts val="0"/>
              </a:spcAft>
              <a:buClr>
                <a:schemeClr val="dk2"/>
              </a:buClr>
              <a:buSzPts val="1600"/>
              <a:buFont typeface="Times New Roman"/>
              <a:buChar char="●"/>
            </a:pPr>
            <a:r>
              <a:rPr lang="en" dirty="0">
                <a:solidFill>
                  <a:schemeClr val="dk2"/>
                </a:solidFill>
                <a:latin typeface="Times New Roman"/>
                <a:ea typeface="Times New Roman"/>
                <a:cs typeface="Times New Roman"/>
                <a:sym typeface="Times New Roman"/>
              </a:rPr>
              <a:t>Using advanced deep learning techniques, particularly Convolutional Neural Networks (CNNs), we will train models to identify patterns and anomalies in X-ray images that may indicate the presence of diseases like pneumonia, tuberculosis, and lung cancer.</a:t>
            </a:r>
          </a:p>
          <a:p>
            <a:pPr marL="457200" lvl="0" indent="-330200" algn="just" rtl="0">
              <a:spcBef>
                <a:spcPts val="0"/>
              </a:spcBef>
              <a:spcAft>
                <a:spcPts val="0"/>
              </a:spcAft>
              <a:buClr>
                <a:schemeClr val="dk2"/>
              </a:buClr>
              <a:buSzPts val="1600"/>
              <a:buFont typeface="Times New Roman"/>
              <a:buChar char="●"/>
            </a:pPr>
            <a:r>
              <a:rPr lang="en-GB" dirty="0">
                <a:latin typeface="Times New Roman" panose="02020603050405020304" pitchFamily="18" charset="0"/>
                <a:cs typeface="Times New Roman" panose="02020603050405020304" pitchFamily="18" charset="0"/>
              </a:rPr>
              <a:t>Traditional analysis methods often rely on radiologists' expertise; however, the increasing volume of imaging data necessitates automated solutions</a:t>
            </a:r>
            <a:endParaRPr dirty="0">
              <a:latin typeface="Times New Roman" panose="02020603050405020304" pitchFamily="18" charset="0"/>
              <a:cs typeface="Times New Roman" panose="02020603050405020304" pitchFamily="18" charset="0"/>
              <a:sym typeface="Times New Roman"/>
            </a:endParaRPr>
          </a:p>
          <a:p>
            <a:pPr marL="457200" lvl="0" indent="-330200" algn="just" rtl="0">
              <a:spcBef>
                <a:spcPts val="0"/>
              </a:spcBef>
              <a:spcAft>
                <a:spcPts val="0"/>
              </a:spcAft>
              <a:buClr>
                <a:schemeClr val="dk2"/>
              </a:buClr>
              <a:buSzPts val="1600"/>
              <a:buFont typeface="Times New Roman"/>
              <a:buChar char="●"/>
            </a:pPr>
            <a:r>
              <a:rPr lang="en" dirty="0">
                <a:solidFill>
                  <a:schemeClr val="dk2"/>
                </a:solidFill>
                <a:latin typeface="Times New Roman"/>
                <a:ea typeface="Times New Roman"/>
                <a:cs typeface="Times New Roman"/>
                <a:sym typeface="Times New Roman"/>
              </a:rPr>
              <a:t>Through this project, we aim to demonstrate the capability of machine learning to enhance radiological practices, ultimately improving patient outcomes by enabling earlier and more accurate disease detection.</a:t>
            </a:r>
            <a:endParaRPr dirty="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231575"/>
            <a:ext cx="8520600" cy="572700"/>
          </a:xfrm>
          <a:prstGeom prst="rect">
            <a:avLst/>
          </a:prstGeom>
        </p:spPr>
        <p:txBody>
          <a:bodyPr spcFirstLastPara="1" wrap="square" lIns="91425" tIns="91425" rIns="91425" bIns="91425" anchor="t" anchorCtr="0">
            <a:noAutofit/>
          </a:bodyPr>
          <a:lstStyle/>
          <a:p>
            <a:pPr algn="ctr">
              <a:buSzPts val="990"/>
            </a:pPr>
            <a:r>
              <a:rPr lang="en-GB" b="1" dirty="0">
                <a:effectLst/>
                <a:latin typeface="Times New Roman"/>
                <a:ea typeface="Arial" panose="020B0604020202020204" pitchFamily="34" charset="0"/>
              </a:rPr>
              <a:t>Literature</a:t>
            </a:r>
            <a:r>
              <a:rPr lang="en-GB" sz="1800" b="1" dirty="0">
                <a:effectLst/>
                <a:latin typeface="Times New Roman"/>
                <a:ea typeface="Arial" panose="020B0604020202020204" pitchFamily="34" charset="0"/>
              </a:rPr>
              <a:t> </a:t>
            </a:r>
            <a:r>
              <a:rPr lang="en-GB" b="1" dirty="0">
                <a:effectLst/>
                <a:latin typeface="Times New Roman"/>
                <a:ea typeface="Arial" panose="020B0604020202020204" pitchFamily="34" charset="0"/>
              </a:rPr>
              <a:t>Survey</a:t>
            </a:r>
            <a:br>
              <a:rPr lang="en-GB" b="1" dirty="0">
                <a:latin typeface="Times New Roman"/>
                <a:ea typeface="Arial" panose="020B0604020202020204" pitchFamily="34" charset="0"/>
              </a:rPr>
            </a:br>
            <a:endParaRPr lang="en-GB" sz="2820"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8104400" y="-1875"/>
            <a:ext cx="1039600" cy="1039600"/>
          </a:xfrm>
          <a:prstGeom prst="rect">
            <a:avLst/>
          </a:prstGeom>
          <a:noFill/>
          <a:ln>
            <a:noFill/>
          </a:ln>
        </p:spPr>
      </p:pic>
      <p:sp>
        <p:nvSpPr>
          <p:cNvPr id="81" name="Google Shape;81;p16"/>
          <p:cNvSpPr txBox="1">
            <a:spLocks noGrp="1"/>
          </p:cNvSpPr>
          <p:nvPr>
            <p:ph type="body" idx="1"/>
          </p:nvPr>
        </p:nvSpPr>
        <p:spPr>
          <a:xfrm>
            <a:off x="0" y="4707350"/>
            <a:ext cx="9144000" cy="436200"/>
          </a:xfrm>
          <a:prstGeom prst="rect">
            <a:avLst/>
          </a:prstGeom>
          <a:solidFill>
            <a:srgbClr val="CC0000"/>
          </a:solidFill>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1018"/>
              <a:buNone/>
            </a:pPr>
            <a:r>
              <a:rPr lang="en" sz="1765">
                <a:solidFill>
                  <a:schemeClr val="lt1"/>
                </a:solidFill>
              </a:rPr>
              <a:t>DEPARTMENT OF CST (SOE), DAYANANDA SAGAR UNIVERSITY</a:t>
            </a:r>
            <a:endParaRPr sz="1765">
              <a:solidFill>
                <a:schemeClr val="lt1"/>
              </a:solidFill>
            </a:endParaRPr>
          </a:p>
        </p:txBody>
      </p:sp>
      <p:graphicFrame>
        <p:nvGraphicFramePr>
          <p:cNvPr id="10" name="Table 9">
            <a:extLst>
              <a:ext uri="{FF2B5EF4-FFF2-40B4-BE49-F238E27FC236}">
                <a16:creationId xmlns:a16="http://schemas.microsoft.com/office/drawing/2014/main" id="{D2256AD7-6EB4-677C-3BC6-CE05A03A0608}"/>
              </a:ext>
            </a:extLst>
          </p:cNvPr>
          <p:cNvGraphicFramePr>
            <a:graphicFrameLocks noGrp="1"/>
          </p:cNvGraphicFramePr>
          <p:nvPr>
            <p:extLst>
              <p:ext uri="{D42A27DB-BD31-4B8C-83A1-F6EECF244321}">
                <p14:modId xmlns:p14="http://schemas.microsoft.com/office/powerpoint/2010/main" val="1386162393"/>
              </p:ext>
            </p:extLst>
          </p:nvPr>
        </p:nvGraphicFramePr>
        <p:xfrm>
          <a:off x="677635" y="837793"/>
          <a:ext cx="7315200" cy="3690223"/>
        </p:xfrm>
        <a:graphic>
          <a:graphicData uri="http://schemas.openxmlformats.org/drawingml/2006/table">
            <a:tbl>
              <a:tblPr firstRow="1" firstCol="1" bandRow="1">
                <a:tableStyleId>{5C22544A-7EE6-4342-B048-85BDC9FD1C3A}</a:tableStyleId>
              </a:tblPr>
              <a:tblGrid>
                <a:gridCol w="1356028">
                  <a:extLst>
                    <a:ext uri="{9D8B030D-6E8A-4147-A177-3AD203B41FA5}">
                      <a16:colId xmlns:a16="http://schemas.microsoft.com/office/drawing/2014/main" val="2741264095"/>
                    </a:ext>
                  </a:extLst>
                </a:gridCol>
                <a:gridCol w="1489793">
                  <a:extLst>
                    <a:ext uri="{9D8B030D-6E8A-4147-A177-3AD203B41FA5}">
                      <a16:colId xmlns:a16="http://schemas.microsoft.com/office/drawing/2014/main" val="3139507791"/>
                    </a:ext>
                  </a:extLst>
                </a:gridCol>
                <a:gridCol w="1473087">
                  <a:extLst>
                    <a:ext uri="{9D8B030D-6E8A-4147-A177-3AD203B41FA5}">
                      <a16:colId xmlns:a16="http://schemas.microsoft.com/office/drawing/2014/main" val="310677277"/>
                    </a:ext>
                  </a:extLst>
                </a:gridCol>
                <a:gridCol w="1506499">
                  <a:extLst>
                    <a:ext uri="{9D8B030D-6E8A-4147-A177-3AD203B41FA5}">
                      <a16:colId xmlns:a16="http://schemas.microsoft.com/office/drawing/2014/main" val="503488109"/>
                    </a:ext>
                  </a:extLst>
                </a:gridCol>
                <a:gridCol w="1489793">
                  <a:extLst>
                    <a:ext uri="{9D8B030D-6E8A-4147-A177-3AD203B41FA5}">
                      <a16:colId xmlns:a16="http://schemas.microsoft.com/office/drawing/2014/main" val="894032863"/>
                    </a:ext>
                  </a:extLst>
                </a:gridCol>
              </a:tblGrid>
              <a:tr h="113122">
                <a:tc>
                  <a:txBody>
                    <a:bodyPr/>
                    <a:lstStyle/>
                    <a:p>
                      <a:pPr>
                        <a:lnSpc>
                          <a:spcPct val="107000"/>
                        </a:lnSpc>
                        <a:spcAft>
                          <a:spcPts val="800"/>
                        </a:spcAft>
                      </a:pPr>
                      <a:r>
                        <a:rPr lang="en-IN" sz="700" kern="100">
                          <a:effectLst/>
                        </a:rPr>
                        <a:t>         Study</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389" marR="38389" marT="0" marB="0"/>
                </a:tc>
                <a:tc>
                  <a:txBody>
                    <a:bodyPr/>
                    <a:lstStyle/>
                    <a:p>
                      <a:pPr>
                        <a:lnSpc>
                          <a:spcPct val="107000"/>
                        </a:lnSpc>
                        <a:spcAft>
                          <a:spcPts val="800"/>
                        </a:spcAft>
                      </a:pPr>
                      <a:r>
                        <a:rPr lang="en-IN" sz="700" kern="100">
                          <a:effectLst/>
                        </a:rPr>
                        <a:t>Methodology</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389" marR="38389" marT="0" marB="0"/>
                </a:tc>
                <a:tc>
                  <a:txBody>
                    <a:bodyPr/>
                    <a:lstStyle/>
                    <a:p>
                      <a:pPr>
                        <a:lnSpc>
                          <a:spcPct val="107000"/>
                        </a:lnSpc>
                        <a:spcAft>
                          <a:spcPts val="800"/>
                        </a:spcAft>
                      </a:pPr>
                      <a:r>
                        <a:rPr lang="en-IN" sz="700" kern="100">
                          <a:effectLst/>
                        </a:rPr>
                        <a:t>Findings</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389" marR="38389" marT="0" marB="0"/>
                </a:tc>
                <a:tc>
                  <a:txBody>
                    <a:bodyPr/>
                    <a:lstStyle/>
                    <a:p>
                      <a:pPr>
                        <a:lnSpc>
                          <a:spcPct val="107000"/>
                        </a:lnSpc>
                        <a:spcAft>
                          <a:spcPts val="800"/>
                        </a:spcAft>
                      </a:pPr>
                      <a:r>
                        <a:rPr lang="en-IN" sz="700" kern="100">
                          <a:effectLst/>
                        </a:rPr>
                        <a:t>Conference</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389" marR="38389" marT="0" marB="0"/>
                </a:tc>
                <a:tc>
                  <a:txBody>
                    <a:bodyPr/>
                    <a:lstStyle/>
                    <a:p>
                      <a:pPr>
                        <a:lnSpc>
                          <a:spcPct val="107000"/>
                        </a:lnSpc>
                        <a:spcAft>
                          <a:spcPts val="800"/>
                        </a:spcAft>
                      </a:pPr>
                      <a:r>
                        <a:rPr lang="en-IN" sz="700" kern="100">
                          <a:effectLst/>
                        </a:rPr>
                        <a:t>Link</a:t>
                      </a:r>
                      <a:endParaRPr lang="en-IN" sz="6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389" marR="38389" marT="0" marB="0"/>
                </a:tc>
                <a:extLst>
                  <a:ext uri="{0D108BD9-81ED-4DB2-BD59-A6C34878D82A}">
                    <a16:rowId xmlns:a16="http://schemas.microsoft.com/office/drawing/2014/main" val="3118320575"/>
                  </a:ext>
                </a:extLst>
              </a:tr>
              <a:tr h="727986">
                <a:tc>
                  <a:txBody>
                    <a:bodyPr/>
                    <a:lstStyle/>
                    <a:p>
                      <a:pPr>
                        <a:lnSpc>
                          <a:spcPct val="171000"/>
                        </a:lnSpc>
                        <a:spcAft>
                          <a:spcPts val="800"/>
                        </a:spcAft>
                      </a:pPr>
                      <a:r>
                        <a:rPr lang="en-IN" sz="800" kern="100" dirty="0">
                          <a:effectLst/>
                          <a:latin typeface="Times New Roman" panose="02020603050405020304" pitchFamily="18" charset="0"/>
                          <a:cs typeface="Times New Roman" panose="02020603050405020304" pitchFamily="18" charset="0"/>
                        </a:rPr>
                        <a:t>Explainable AI in Medical Imaging</a:t>
                      </a:r>
                    </a:p>
                    <a:p>
                      <a:pPr>
                        <a:lnSpc>
                          <a:spcPct val="107000"/>
                        </a:lnSpc>
                        <a:spcAft>
                          <a:spcPts val="800"/>
                        </a:spcAft>
                      </a:pPr>
                      <a:r>
                        <a:rPr lang="en-IN" sz="800" kern="100" dirty="0">
                          <a:effectLst/>
                          <a:latin typeface="Times New Roman" panose="02020603050405020304" pitchFamily="18" charset="0"/>
                          <a:cs typeface="Times New Roman" panose="02020603050405020304" pitchFamily="18" charset="0"/>
                        </a:rPr>
                        <a:t>(</a:t>
                      </a:r>
                      <a:r>
                        <a:rPr lang="en-IN" sz="800" b="1" kern="100" dirty="0">
                          <a:effectLst/>
                          <a:latin typeface="Times New Roman" panose="02020603050405020304" pitchFamily="18" charset="0"/>
                          <a:cs typeface="Times New Roman" panose="02020603050405020304" pitchFamily="18" charset="0"/>
                        </a:rPr>
                        <a:t>2023)</a:t>
                      </a:r>
                      <a:endParaRPr lang="en-IN" sz="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marL="9525">
                        <a:lnSpc>
                          <a:spcPct val="107000"/>
                        </a:lnSpc>
                        <a:spcAft>
                          <a:spcPts val="845"/>
                        </a:spcAft>
                      </a:pPr>
                      <a:r>
                        <a:rPr lang="en-IN" sz="800" kern="100" dirty="0">
                          <a:effectLst/>
                          <a:latin typeface="Times New Roman" panose="02020603050405020304" pitchFamily="18" charset="0"/>
                          <a:cs typeface="Times New Roman" panose="02020603050405020304" pitchFamily="18" charset="0"/>
                        </a:rPr>
                        <a:t>Incorporation of Explainable AI Techniques</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a:lnSpc>
                          <a:spcPct val="107000"/>
                        </a:lnSpc>
                        <a:spcAft>
                          <a:spcPts val="800"/>
                        </a:spcAft>
                      </a:pPr>
                      <a:r>
                        <a:rPr lang="en-IN" sz="800" kern="100">
                          <a:effectLst/>
                          <a:latin typeface="Times New Roman" panose="02020603050405020304" pitchFamily="18" charset="0"/>
                          <a:cs typeface="Times New Roman" panose="02020603050405020304" pitchFamily="18" charset="0"/>
                        </a:rPr>
                        <a:t>Enhanced trust among radiologists by providing interpretable results alongside predictions</a:t>
                      </a:r>
                      <a:endParaRPr lang="en-IN" sz="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marL="6350">
                        <a:lnSpc>
                          <a:spcPct val="107000"/>
                        </a:lnSpc>
                        <a:spcAft>
                          <a:spcPts val="845"/>
                        </a:spcAft>
                      </a:pPr>
                      <a:r>
                        <a:rPr lang="en-IN" sz="800" kern="100" dirty="0">
                          <a:effectLst/>
                          <a:latin typeface="Times New Roman" panose="02020603050405020304" pitchFamily="18" charset="0"/>
                          <a:cs typeface="Times New Roman" panose="02020603050405020304" pitchFamily="18" charset="0"/>
                        </a:rPr>
                        <a:t>IEEE International Conference on Data Mining (ICDM)</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marL="6350">
                        <a:lnSpc>
                          <a:spcPct val="107000"/>
                        </a:lnSpc>
                        <a:spcAft>
                          <a:spcPts val="775"/>
                        </a:spcAft>
                      </a:pPr>
                      <a:r>
                        <a:rPr lang="en-IN" sz="800" u="sng" kern="100">
                          <a:effectLst/>
                          <a:latin typeface="Times New Roman" panose="02020603050405020304" pitchFamily="18" charset="0"/>
                          <a:cs typeface="Times New Roman" panose="02020603050405020304" pitchFamily="18" charset="0"/>
                          <a:hlinkClick r:id="rId4"/>
                        </a:rPr>
                        <a:t>Wiley</a:t>
                      </a:r>
                      <a:endParaRPr lang="en-IN" sz="800" kern="100">
                        <a:effectLst/>
                        <a:latin typeface="Times New Roman" panose="02020603050405020304" pitchFamily="18" charset="0"/>
                        <a:cs typeface="Times New Roman" panose="02020603050405020304" pitchFamily="18" charset="0"/>
                      </a:endParaRPr>
                    </a:p>
                    <a:p>
                      <a:pPr marL="6350">
                        <a:lnSpc>
                          <a:spcPct val="107000"/>
                        </a:lnSpc>
                        <a:spcAft>
                          <a:spcPts val="775"/>
                        </a:spcAft>
                      </a:pPr>
                      <a:r>
                        <a:rPr lang="en-IN" sz="800" u="sng" kern="100">
                          <a:effectLst/>
                          <a:latin typeface="Times New Roman" panose="02020603050405020304" pitchFamily="18" charset="0"/>
                          <a:cs typeface="Times New Roman" panose="02020603050405020304" pitchFamily="18" charset="0"/>
                          <a:hlinkClick r:id="rId4"/>
                        </a:rPr>
                        <a:t>Online</a:t>
                      </a:r>
                      <a:endParaRPr lang="en-IN" sz="800" kern="100">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800" u="sng" kern="100">
                          <a:effectLst/>
                          <a:latin typeface="Times New Roman" panose="02020603050405020304" pitchFamily="18" charset="0"/>
                          <a:cs typeface="Times New Roman" panose="02020603050405020304" pitchFamily="18" charset="0"/>
                          <a:hlinkClick r:id="rId4"/>
                        </a:rPr>
                        <a:t>Library</a:t>
                      </a:r>
                      <a:endParaRPr lang="en-IN" sz="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extLst>
                  <a:ext uri="{0D108BD9-81ED-4DB2-BD59-A6C34878D82A}">
                    <a16:rowId xmlns:a16="http://schemas.microsoft.com/office/drawing/2014/main" val="2013815559"/>
                  </a:ext>
                </a:extLst>
              </a:tr>
              <a:tr h="1098875">
                <a:tc>
                  <a:txBody>
                    <a:bodyPr/>
                    <a:lstStyle/>
                    <a:p>
                      <a:pPr>
                        <a:lnSpc>
                          <a:spcPct val="171000"/>
                        </a:lnSpc>
                        <a:spcAft>
                          <a:spcPts val="800"/>
                        </a:spcAft>
                      </a:pPr>
                      <a:r>
                        <a:rPr lang="en-IN" sz="800" kern="100" dirty="0">
                          <a:effectLst/>
                          <a:latin typeface="Times New Roman" panose="02020603050405020304" pitchFamily="18" charset="0"/>
                          <a:cs typeface="Times New Roman" panose="02020603050405020304" pitchFamily="18" charset="0"/>
                        </a:rPr>
                        <a:t>Deep Learning for Lung Cancer</a:t>
                      </a:r>
                    </a:p>
                    <a:p>
                      <a:pPr>
                        <a:lnSpc>
                          <a:spcPct val="107000"/>
                        </a:lnSpc>
                        <a:spcAft>
                          <a:spcPts val="775"/>
                        </a:spcAft>
                      </a:pPr>
                      <a:r>
                        <a:rPr lang="en-IN" sz="800" kern="100" dirty="0">
                          <a:effectLst/>
                          <a:latin typeface="Times New Roman" panose="02020603050405020304" pitchFamily="18" charset="0"/>
                          <a:cs typeface="Times New Roman" panose="02020603050405020304" pitchFamily="18" charset="0"/>
                        </a:rPr>
                        <a:t>Detection</a:t>
                      </a:r>
                    </a:p>
                    <a:p>
                      <a:pPr>
                        <a:lnSpc>
                          <a:spcPct val="107000"/>
                        </a:lnSpc>
                        <a:spcAft>
                          <a:spcPts val="800"/>
                        </a:spcAft>
                      </a:pPr>
                      <a:r>
                        <a:rPr lang="en-IN" sz="800" b="0" kern="100" dirty="0">
                          <a:effectLst/>
                          <a:latin typeface="Times New Roman" panose="02020603050405020304" pitchFamily="18" charset="0"/>
                          <a:cs typeface="Times New Roman" panose="02020603050405020304" pitchFamily="18" charset="0"/>
                        </a:rPr>
                        <a:t>(2021)</a:t>
                      </a:r>
                      <a:endParaRPr lang="en-IN" sz="8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marL="9525">
                        <a:lnSpc>
                          <a:spcPct val="107000"/>
                        </a:lnSpc>
                        <a:spcAft>
                          <a:spcPts val="845"/>
                        </a:spcAft>
                      </a:pPr>
                      <a:r>
                        <a:rPr lang="en-IN" sz="800" kern="100" dirty="0">
                          <a:effectLst/>
                          <a:latin typeface="Times New Roman" panose="02020603050405020304" pitchFamily="18" charset="0"/>
                          <a:cs typeface="Times New Roman" panose="02020603050405020304" pitchFamily="18" charset="0"/>
                        </a:rPr>
                        <a:t>Incorporation of Explainable AI Techniques</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a:lnSpc>
                          <a:spcPct val="173000"/>
                        </a:lnSpc>
                        <a:spcAft>
                          <a:spcPts val="800"/>
                        </a:spcAft>
                      </a:pPr>
                      <a:r>
                        <a:rPr lang="en-IN" sz="800" kern="100" dirty="0">
                          <a:effectLst/>
                          <a:latin typeface="Times New Roman" panose="02020603050405020304" pitchFamily="18" charset="0"/>
                          <a:cs typeface="Times New Roman" panose="02020603050405020304" pitchFamily="18" charset="0"/>
                        </a:rPr>
                        <a:t>Achieved a specificity rate of 90% in </a:t>
                      </a:r>
                      <a:r>
                        <a:rPr lang="en-IN" sz="800" kern="100" dirty="0" err="1">
                          <a:effectLst/>
                          <a:latin typeface="Times New Roman" panose="02020603050405020304" pitchFamily="18" charset="0"/>
                          <a:cs typeface="Times New Roman" panose="02020603050405020304" pitchFamily="18" charset="0"/>
                        </a:rPr>
                        <a:t>lungcancer</a:t>
                      </a:r>
                      <a:r>
                        <a:rPr lang="en-IN" sz="800" kern="100" dirty="0">
                          <a:effectLst/>
                          <a:latin typeface="Times New Roman" panose="02020603050405020304" pitchFamily="18" charset="0"/>
                          <a:cs typeface="Times New Roman" panose="02020603050405020304" pitchFamily="18" charset="0"/>
                        </a:rPr>
                        <a:t> identification from CT scans adapted for X-ray analysis</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marL="6350">
                        <a:lnSpc>
                          <a:spcPct val="173000"/>
                        </a:lnSpc>
                        <a:spcAft>
                          <a:spcPts val="800"/>
                        </a:spcAft>
                      </a:pPr>
                      <a:r>
                        <a:rPr lang="en-IN" sz="800" kern="100">
                          <a:effectLst/>
                          <a:latin typeface="Times New Roman" panose="02020603050405020304" pitchFamily="18" charset="0"/>
                          <a:cs typeface="Times New Roman" panose="02020603050405020304" pitchFamily="18" charset="0"/>
                        </a:rPr>
                        <a:t>European Conference on Computer Vision</a:t>
                      </a:r>
                    </a:p>
                    <a:p>
                      <a:pPr>
                        <a:lnSpc>
                          <a:spcPct val="107000"/>
                        </a:lnSpc>
                        <a:spcAft>
                          <a:spcPts val="800"/>
                        </a:spcAft>
                      </a:pPr>
                      <a:r>
                        <a:rPr lang="en-IN" sz="800" kern="100">
                          <a:effectLst/>
                          <a:latin typeface="Times New Roman" panose="02020603050405020304" pitchFamily="18" charset="0"/>
                          <a:cs typeface="Times New Roman" panose="02020603050405020304" pitchFamily="18" charset="0"/>
                        </a:rPr>
                        <a:t>(ECCV)</a:t>
                      </a:r>
                      <a:endParaRPr lang="en-IN" sz="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a:lnSpc>
                          <a:spcPct val="107000"/>
                        </a:lnSpc>
                        <a:spcAft>
                          <a:spcPts val="800"/>
                        </a:spcAft>
                      </a:pPr>
                      <a:r>
                        <a:rPr lang="en-IN" sz="800" u="sng" kern="100" dirty="0" err="1">
                          <a:effectLst/>
                          <a:latin typeface="Times New Roman" panose="02020603050405020304" pitchFamily="18" charset="0"/>
                          <a:cs typeface="Times New Roman" panose="02020603050405020304" pitchFamily="18" charset="0"/>
                          <a:hlinkClick r:id="rId5"/>
                        </a:rPr>
                        <a:t>SpringerLi</a:t>
                      </a:r>
                      <a:r>
                        <a:rPr lang="en-IN" sz="800" u="sng" kern="100" dirty="0">
                          <a:effectLst/>
                          <a:latin typeface="Times New Roman" panose="02020603050405020304" pitchFamily="18" charset="0"/>
                          <a:cs typeface="Times New Roman" panose="02020603050405020304" pitchFamily="18" charset="0"/>
                          <a:hlinkClick r:id="rId5"/>
                        </a:rPr>
                        <a:t> </a:t>
                      </a:r>
                      <a:r>
                        <a:rPr lang="en-IN" sz="800" u="sng" kern="100" dirty="0" err="1">
                          <a:effectLst/>
                          <a:latin typeface="Times New Roman" panose="02020603050405020304" pitchFamily="18" charset="0"/>
                          <a:cs typeface="Times New Roman" panose="02020603050405020304" pitchFamily="18" charset="0"/>
                          <a:hlinkClick r:id="rId5"/>
                        </a:rPr>
                        <a:t>nk</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extLst>
                  <a:ext uri="{0D108BD9-81ED-4DB2-BD59-A6C34878D82A}">
                    <a16:rowId xmlns:a16="http://schemas.microsoft.com/office/drawing/2014/main" val="665982910"/>
                  </a:ext>
                </a:extLst>
              </a:tr>
              <a:tr h="721057">
                <a:tc>
                  <a:txBody>
                    <a:bodyPr/>
                    <a:lstStyle/>
                    <a:p>
                      <a:pPr>
                        <a:lnSpc>
                          <a:spcPct val="107000"/>
                        </a:lnSpc>
                        <a:spcAft>
                          <a:spcPts val="845"/>
                        </a:spcAft>
                      </a:pPr>
                      <a:r>
                        <a:rPr lang="en-IN" sz="800" kern="100" dirty="0">
                          <a:effectLst/>
                          <a:latin typeface="Times New Roman" panose="02020603050405020304" pitchFamily="18" charset="0"/>
                          <a:cs typeface="Times New Roman" panose="02020603050405020304" pitchFamily="18" charset="0"/>
                        </a:rPr>
                        <a:t>Comparative</a:t>
                      </a:r>
                    </a:p>
                    <a:p>
                      <a:pPr>
                        <a:lnSpc>
                          <a:spcPct val="107000"/>
                        </a:lnSpc>
                        <a:spcAft>
                          <a:spcPts val="775"/>
                        </a:spcAft>
                      </a:pPr>
                      <a:r>
                        <a:rPr lang="en-IN" sz="800" kern="100" dirty="0">
                          <a:effectLst/>
                          <a:latin typeface="Times New Roman" panose="02020603050405020304" pitchFamily="18" charset="0"/>
                          <a:cs typeface="Times New Roman" panose="02020603050405020304" pitchFamily="18" charset="0"/>
                        </a:rPr>
                        <a:t>Study on ML</a:t>
                      </a:r>
                    </a:p>
                    <a:p>
                      <a:pPr>
                        <a:lnSpc>
                          <a:spcPct val="107000"/>
                        </a:lnSpc>
                        <a:spcAft>
                          <a:spcPts val="775"/>
                        </a:spcAft>
                      </a:pPr>
                      <a:r>
                        <a:rPr lang="en-IN" sz="800" kern="100" dirty="0">
                          <a:effectLst/>
                          <a:latin typeface="Times New Roman" panose="02020603050405020304" pitchFamily="18" charset="0"/>
                          <a:cs typeface="Times New Roman" panose="02020603050405020304" pitchFamily="18" charset="0"/>
                        </a:rPr>
                        <a:t>Algorithms</a:t>
                      </a:r>
                    </a:p>
                    <a:p>
                      <a:pPr>
                        <a:lnSpc>
                          <a:spcPct val="107000"/>
                        </a:lnSpc>
                        <a:spcAft>
                          <a:spcPts val="800"/>
                        </a:spcAft>
                      </a:pPr>
                      <a:r>
                        <a:rPr lang="en-IN" sz="800" kern="100" dirty="0">
                          <a:effectLst/>
                          <a:latin typeface="Times New Roman" panose="02020603050405020304" pitchFamily="18" charset="0"/>
                          <a:cs typeface="Times New Roman" panose="02020603050405020304" pitchFamily="18" charset="0"/>
                        </a:rPr>
                        <a:t>(2023)</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marL="9525">
                        <a:lnSpc>
                          <a:spcPct val="173000"/>
                        </a:lnSpc>
                        <a:spcAft>
                          <a:spcPts val="800"/>
                        </a:spcAft>
                      </a:pPr>
                      <a:r>
                        <a:rPr lang="en-IN" sz="800" kern="100" dirty="0">
                          <a:effectLst/>
                          <a:latin typeface="Times New Roman" panose="02020603050405020304" pitchFamily="18" charset="0"/>
                          <a:cs typeface="Times New Roman" panose="02020603050405020304" pitchFamily="18" charset="0"/>
                        </a:rPr>
                        <a:t>Comparison between CNN and traditional ML methods</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a:lnSpc>
                          <a:spcPct val="107000"/>
                        </a:lnSpc>
                        <a:spcAft>
                          <a:spcPts val="800"/>
                        </a:spcAft>
                      </a:pPr>
                      <a:r>
                        <a:rPr lang="en-IN" sz="800" kern="100">
                          <a:effectLst/>
                          <a:latin typeface="Times New Roman" panose="02020603050405020304" pitchFamily="18" charset="0"/>
                          <a:cs typeface="Times New Roman" panose="02020603050405020304" pitchFamily="18" charset="0"/>
                        </a:rPr>
                        <a:t>CNNs outperformed traditional methods by a margin of 15% in diagnostic accuracy</a:t>
                      </a:r>
                      <a:endParaRPr lang="en-IN" sz="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marL="6350">
                        <a:lnSpc>
                          <a:spcPct val="107000"/>
                        </a:lnSpc>
                        <a:spcAft>
                          <a:spcPts val="845"/>
                        </a:spcAft>
                      </a:pPr>
                      <a:r>
                        <a:rPr lang="en-IN" sz="800" kern="100" dirty="0">
                          <a:effectLst/>
                          <a:latin typeface="Times New Roman" panose="02020603050405020304" pitchFamily="18" charset="0"/>
                          <a:cs typeface="Times New Roman" panose="02020603050405020304" pitchFamily="18" charset="0"/>
                        </a:rPr>
                        <a:t>International Joint Conference on Neural Networks (IJCNN)</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a:lnSpc>
                          <a:spcPct val="107000"/>
                        </a:lnSpc>
                        <a:spcAft>
                          <a:spcPts val="800"/>
                        </a:spcAft>
                      </a:pPr>
                      <a:r>
                        <a:rPr lang="en-IN" sz="800" u="sng" kern="100" dirty="0">
                          <a:effectLst/>
                          <a:latin typeface="Times New Roman" panose="02020603050405020304" pitchFamily="18" charset="0"/>
                          <a:cs typeface="Times New Roman" panose="02020603050405020304" pitchFamily="18" charset="0"/>
                          <a:hlinkClick r:id="rId6"/>
                        </a:rPr>
                        <a:t>MDPI</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extLst>
                  <a:ext uri="{0D108BD9-81ED-4DB2-BD59-A6C34878D82A}">
                    <a16:rowId xmlns:a16="http://schemas.microsoft.com/office/drawing/2014/main" val="3874502282"/>
                  </a:ext>
                </a:extLst>
              </a:tr>
              <a:tr h="932487">
                <a:tc>
                  <a:txBody>
                    <a:bodyPr/>
                    <a:lstStyle/>
                    <a:p>
                      <a:pPr>
                        <a:lnSpc>
                          <a:spcPct val="107000"/>
                        </a:lnSpc>
                        <a:spcAft>
                          <a:spcPts val="845"/>
                        </a:spcAft>
                      </a:pPr>
                      <a:r>
                        <a:rPr lang="en-IN" sz="800" kern="100" dirty="0">
                          <a:effectLst/>
                          <a:latin typeface="Times New Roman" panose="02020603050405020304" pitchFamily="18" charset="0"/>
                          <a:cs typeface="Times New Roman" panose="02020603050405020304" pitchFamily="18" charset="0"/>
                        </a:rPr>
                        <a:t>Automated</a:t>
                      </a:r>
                    </a:p>
                    <a:p>
                      <a:pPr>
                        <a:lnSpc>
                          <a:spcPct val="107000"/>
                        </a:lnSpc>
                        <a:spcAft>
                          <a:spcPts val="775"/>
                        </a:spcAft>
                      </a:pPr>
                      <a:r>
                        <a:rPr lang="en-IN" sz="800" kern="100" dirty="0">
                          <a:effectLst/>
                          <a:latin typeface="Times New Roman" panose="02020603050405020304" pitchFamily="18" charset="0"/>
                          <a:cs typeface="Times New Roman" panose="02020603050405020304" pitchFamily="18" charset="0"/>
                        </a:rPr>
                        <a:t>Detection of</a:t>
                      </a:r>
                    </a:p>
                    <a:p>
                      <a:pPr>
                        <a:lnSpc>
                          <a:spcPct val="107000"/>
                        </a:lnSpc>
                        <a:spcAft>
                          <a:spcPts val="775"/>
                        </a:spcAft>
                      </a:pPr>
                      <a:r>
                        <a:rPr lang="en-IN" sz="800" kern="100" dirty="0">
                          <a:effectLst/>
                          <a:latin typeface="Times New Roman" panose="02020603050405020304" pitchFamily="18" charset="0"/>
                          <a:cs typeface="Times New Roman" panose="02020603050405020304" pitchFamily="18" charset="0"/>
                        </a:rPr>
                        <a:t>Tuberculosis</a:t>
                      </a:r>
                    </a:p>
                    <a:p>
                      <a:pPr>
                        <a:lnSpc>
                          <a:spcPct val="107000"/>
                        </a:lnSpc>
                        <a:spcAft>
                          <a:spcPts val="800"/>
                        </a:spcAft>
                      </a:pPr>
                      <a:r>
                        <a:rPr lang="en-IN" sz="800" kern="100" dirty="0">
                          <a:effectLst/>
                          <a:latin typeface="Times New Roman" panose="02020603050405020304" pitchFamily="18" charset="0"/>
                          <a:cs typeface="Times New Roman" panose="02020603050405020304" pitchFamily="18" charset="0"/>
                        </a:rPr>
                        <a:t>(2019)</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marL="9525">
                        <a:lnSpc>
                          <a:spcPct val="107000"/>
                        </a:lnSpc>
                        <a:spcAft>
                          <a:spcPts val="775"/>
                        </a:spcAft>
                      </a:pPr>
                      <a:r>
                        <a:rPr lang="en-IN" sz="800" kern="100" dirty="0">
                          <a:effectLst/>
                          <a:latin typeface="Times New Roman" panose="02020603050405020304" pitchFamily="18" charset="0"/>
                          <a:cs typeface="Times New Roman" panose="02020603050405020304" pitchFamily="18" charset="0"/>
                        </a:rPr>
                        <a:t>CNN with Image </a:t>
                      </a:r>
                      <a:r>
                        <a:rPr lang="en-IN" sz="800" kern="100" dirty="0" err="1">
                          <a:effectLst/>
                          <a:latin typeface="Times New Roman" panose="02020603050405020304" pitchFamily="18" charset="0"/>
                          <a:cs typeface="Times New Roman" panose="02020603050405020304" pitchFamily="18" charset="0"/>
                        </a:rPr>
                        <a:t>AugmentationTechniques</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a:lnSpc>
                          <a:spcPct val="107000"/>
                        </a:lnSpc>
                        <a:spcAft>
                          <a:spcPts val="845"/>
                        </a:spcAft>
                      </a:pPr>
                      <a:r>
                        <a:rPr lang="en-IN" sz="800" kern="100" dirty="0">
                          <a:effectLst/>
                          <a:latin typeface="Times New Roman" panose="02020603050405020304" pitchFamily="18" charset="0"/>
                          <a:cs typeface="Times New Roman" panose="02020603050405020304" pitchFamily="18" charset="0"/>
                        </a:rPr>
                        <a:t>Improved </a:t>
                      </a:r>
                      <a:r>
                        <a:rPr lang="en-IN" sz="800" kern="100" dirty="0" err="1">
                          <a:effectLst/>
                          <a:latin typeface="Times New Roman" panose="02020603050405020304" pitchFamily="18" charset="0"/>
                          <a:cs typeface="Times New Roman" panose="02020603050405020304" pitchFamily="18" charset="0"/>
                        </a:rPr>
                        <a:t>sensitivityto</a:t>
                      </a:r>
                      <a:r>
                        <a:rPr lang="en-IN" sz="800" kern="100" dirty="0">
                          <a:effectLst/>
                          <a:latin typeface="Times New Roman" panose="02020603050405020304" pitchFamily="18" charset="0"/>
                          <a:cs typeface="Times New Roman" panose="02020603050405020304" pitchFamily="18" charset="0"/>
                        </a:rPr>
                        <a:t> 92% for TB detection from chest X-rays using augmented datasets</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marL="6350" algn="l">
                        <a:lnSpc>
                          <a:spcPct val="107000"/>
                        </a:lnSpc>
                        <a:spcAft>
                          <a:spcPts val="845"/>
                        </a:spcAft>
                      </a:pPr>
                      <a:r>
                        <a:rPr lang="en-IN" sz="800" kern="100" dirty="0">
                          <a:effectLst/>
                          <a:latin typeface="Times New Roman" panose="02020603050405020304" pitchFamily="18" charset="0"/>
                          <a:cs typeface="Times New Roman" panose="02020603050405020304" pitchFamily="18" charset="0"/>
                        </a:rPr>
                        <a:t>International Conference on Computer Vision and Pattern Recognition (CVPR)</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tc>
                  <a:txBody>
                    <a:bodyPr/>
                    <a:lstStyle/>
                    <a:p>
                      <a:pPr>
                        <a:lnSpc>
                          <a:spcPct val="107000"/>
                        </a:lnSpc>
                        <a:spcAft>
                          <a:spcPts val="800"/>
                        </a:spcAft>
                      </a:pPr>
                      <a:r>
                        <a:rPr lang="en-IN" sz="800" u="sng" kern="100" dirty="0">
                          <a:effectLst/>
                          <a:latin typeface="Times New Roman" panose="02020603050405020304" pitchFamily="18" charset="0"/>
                          <a:cs typeface="Times New Roman" panose="02020603050405020304" pitchFamily="18" charset="0"/>
                          <a:hlinkClick r:id="rId7"/>
                        </a:rPr>
                        <a:t>Elsevier</a:t>
                      </a:r>
                      <a:endParaRPr lang="en-IN" sz="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389" marR="38389" marT="0" marB="0"/>
                </a:tc>
                <a:extLst>
                  <a:ext uri="{0D108BD9-81ED-4DB2-BD59-A6C34878D82A}">
                    <a16:rowId xmlns:a16="http://schemas.microsoft.com/office/drawing/2014/main" val="2985264123"/>
                  </a:ext>
                </a:extLst>
              </a:tr>
            </a:tbl>
          </a:graphicData>
        </a:graphic>
      </p:graphicFrame>
      <p:sp>
        <p:nvSpPr>
          <p:cNvPr id="11" name="Rectangle 2">
            <a:extLst>
              <a:ext uri="{FF2B5EF4-FFF2-40B4-BE49-F238E27FC236}">
                <a16:creationId xmlns:a16="http://schemas.microsoft.com/office/drawing/2014/main" id="{A2C800E6-638E-2945-E7BF-FD40554BBF1B}"/>
              </a:ext>
            </a:extLst>
          </p:cNvPr>
          <p:cNvSpPr>
            <a:spLocks noChangeArrowheads="1"/>
          </p:cNvSpPr>
          <p:nvPr/>
        </p:nvSpPr>
        <p:spPr bwMode="auto">
          <a:xfrm>
            <a:off x="-3556839" y="932562"/>
            <a:ext cx="18281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ea typeface="Arial" panose="020B0604020202020204" pitchFamily="34" charset="0"/>
              </a:rPr>
              <a:t>Literature Survey: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410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231575"/>
            <a:ext cx="85206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IN" sz="2820" b="1" dirty="0">
                <a:solidFill>
                  <a:schemeClr val="tx1"/>
                </a:solidFill>
                <a:latin typeface="Times New Roman"/>
                <a:ea typeface="Times New Roman"/>
                <a:cs typeface="Times New Roman"/>
                <a:sym typeface="Times New Roman"/>
              </a:rPr>
              <a:t>Contd.,</a:t>
            </a:r>
            <a:endParaRPr sz="2820" b="1" dirty="0">
              <a:solidFill>
                <a:schemeClr val="tx1"/>
              </a:solidFill>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8104400" y="-1875"/>
            <a:ext cx="1039600" cy="1039600"/>
          </a:xfrm>
          <a:prstGeom prst="rect">
            <a:avLst/>
          </a:prstGeom>
          <a:noFill/>
          <a:ln>
            <a:noFill/>
          </a:ln>
        </p:spPr>
      </p:pic>
      <p:sp>
        <p:nvSpPr>
          <p:cNvPr id="81" name="Google Shape;81;p16"/>
          <p:cNvSpPr txBox="1">
            <a:spLocks noGrp="1"/>
          </p:cNvSpPr>
          <p:nvPr>
            <p:ph type="body" idx="1"/>
          </p:nvPr>
        </p:nvSpPr>
        <p:spPr>
          <a:xfrm>
            <a:off x="0" y="4707350"/>
            <a:ext cx="9144000" cy="436200"/>
          </a:xfrm>
          <a:prstGeom prst="rect">
            <a:avLst/>
          </a:prstGeom>
          <a:solidFill>
            <a:srgbClr val="CC0000"/>
          </a:solidFill>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1018"/>
              <a:buNone/>
            </a:pPr>
            <a:r>
              <a:rPr lang="en" sz="1765">
                <a:solidFill>
                  <a:schemeClr val="lt1"/>
                </a:solidFill>
              </a:rPr>
              <a:t>DEPARTMENT OF CST (SOE), DAYANANDA SAGAR UNIVERSITY</a:t>
            </a:r>
            <a:endParaRPr sz="1765">
              <a:solidFill>
                <a:schemeClr val="lt1"/>
              </a:solidFill>
            </a:endParaRPr>
          </a:p>
        </p:txBody>
      </p:sp>
      <p:sp>
        <p:nvSpPr>
          <p:cNvPr id="82" name="Google Shape;82;p16"/>
          <p:cNvSpPr txBox="1"/>
          <p:nvPr/>
        </p:nvSpPr>
        <p:spPr>
          <a:xfrm>
            <a:off x="591729" y="922854"/>
            <a:ext cx="7960541" cy="3297792"/>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chemeClr val="dk2"/>
              </a:buClr>
              <a:buSzPts val="1600"/>
              <a:buFont typeface="Times New Roman"/>
              <a:buChar char="●"/>
            </a:pPr>
            <a:endParaRPr dirty="0">
              <a:solidFill>
                <a:schemeClr val="dk2"/>
              </a:solidFill>
              <a:latin typeface="Times New Roman"/>
              <a:ea typeface="Times New Roman"/>
              <a:cs typeface="Times New Roman"/>
              <a:sym typeface="Times New Roman"/>
            </a:endParaRPr>
          </a:p>
        </p:txBody>
      </p:sp>
      <p:graphicFrame>
        <p:nvGraphicFramePr>
          <p:cNvPr id="5" name="Table 4">
            <a:extLst>
              <a:ext uri="{FF2B5EF4-FFF2-40B4-BE49-F238E27FC236}">
                <a16:creationId xmlns:a16="http://schemas.microsoft.com/office/drawing/2014/main" id="{54CF5206-310F-6A62-8779-12F084A6C860}"/>
              </a:ext>
            </a:extLst>
          </p:cNvPr>
          <p:cNvGraphicFramePr>
            <a:graphicFrameLocks noGrp="1"/>
          </p:cNvGraphicFramePr>
          <p:nvPr>
            <p:extLst>
              <p:ext uri="{D42A27DB-BD31-4B8C-83A1-F6EECF244321}">
                <p14:modId xmlns:p14="http://schemas.microsoft.com/office/powerpoint/2010/main" val="2206898600"/>
              </p:ext>
            </p:extLst>
          </p:nvPr>
        </p:nvGraphicFramePr>
        <p:xfrm>
          <a:off x="433137" y="735645"/>
          <a:ext cx="7854635" cy="3839215"/>
        </p:xfrm>
        <a:graphic>
          <a:graphicData uri="http://schemas.openxmlformats.org/drawingml/2006/table">
            <a:tbl>
              <a:tblPr firstRow="1" firstCol="1" bandRow="1">
                <a:tableStyleId>{5C22544A-7EE6-4342-B048-85BDC9FD1C3A}</a:tableStyleId>
              </a:tblPr>
              <a:tblGrid>
                <a:gridCol w="1716751">
                  <a:extLst>
                    <a:ext uri="{9D8B030D-6E8A-4147-A177-3AD203B41FA5}">
                      <a16:colId xmlns:a16="http://schemas.microsoft.com/office/drawing/2014/main" val="972447595"/>
                    </a:ext>
                  </a:extLst>
                </a:gridCol>
                <a:gridCol w="1534471">
                  <a:extLst>
                    <a:ext uri="{9D8B030D-6E8A-4147-A177-3AD203B41FA5}">
                      <a16:colId xmlns:a16="http://schemas.microsoft.com/office/drawing/2014/main" val="3759590912"/>
                    </a:ext>
                  </a:extLst>
                </a:gridCol>
                <a:gridCol w="1534471">
                  <a:extLst>
                    <a:ext uri="{9D8B030D-6E8A-4147-A177-3AD203B41FA5}">
                      <a16:colId xmlns:a16="http://schemas.microsoft.com/office/drawing/2014/main" val="1680930574"/>
                    </a:ext>
                  </a:extLst>
                </a:gridCol>
                <a:gridCol w="1534471">
                  <a:extLst>
                    <a:ext uri="{9D8B030D-6E8A-4147-A177-3AD203B41FA5}">
                      <a16:colId xmlns:a16="http://schemas.microsoft.com/office/drawing/2014/main" val="2446097397"/>
                    </a:ext>
                  </a:extLst>
                </a:gridCol>
                <a:gridCol w="1534471">
                  <a:extLst>
                    <a:ext uri="{9D8B030D-6E8A-4147-A177-3AD203B41FA5}">
                      <a16:colId xmlns:a16="http://schemas.microsoft.com/office/drawing/2014/main" val="855210558"/>
                    </a:ext>
                  </a:extLst>
                </a:gridCol>
              </a:tblGrid>
              <a:tr h="808732">
                <a:tc>
                  <a:txBody>
                    <a:bodyPr/>
                    <a:lstStyle/>
                    <a:p>
                      <a:pPr>
                        <a:lnSpc>
                          <a:spcPct val="107000"/>
                        </a:lnSpc>
                        <a:spcAft>
                          <a:spcPts val="775"/>
                        </a:spcAft>
                      </a:pPr>
                      <a:r>
                        <a:rPr lang="en-IN" sz="700" kern="100" dirty="0">
                          <a:effectLst/>
                        </a:rPr>
                        <a:t>Machine</a:t>
                      </a:r>
                      <a:endParaRPr lang="en-IN" sz="800" kern="100" dirty="0">
                        <a:effectLst/>
                      </a:endParaRPr>
                    </a:p>
                    <a:p>
                      <a:pPr>
                        <a:lnSpc>
                          <a:spcPct val="107000"/>
                        </a:lnSpc>
                        <a:spcAft>
                          <a:spcPts val="775"/>
                        </a:spcAft>
                      </a:pPr>
                      <a:r>
                        <a:rPr lang="en-IN" sz="700" kern="100" dirty="0">
                          <a:effectLst/>
                        </a:rPr>
                        <a:t>Learning</a:t>
                      </a:r>
                      <a:endParaRPr lang="en-IN" sz="800" kern="100" dirty="0">
                        <a:effectLst/>
                      </a:endParaRPr>
                    </a:p>
                    <a:p>
                      <a:pPr>
                        <a:lnSpc>
                          <a:spcPct val="107000"/>
                        </a:lnSpc>
                        <a:spcAft>
                          <a:spcPts val="845"/>
                        </a:spcAft>
                      </a:pPr>
                      <a:r>
                        <a:rPr lang="en-IN" sz="700" kern="100" dirty="0">
                          <a:effectLst/>
                        </a:rPr>
                        <a:t>Applications</a:t>
                      </a:r>
                      <a:endParaRPr lang="en-IN" sz="800" kern="100" dirty="0">
                        <a:effectLst/>
                      </a:endParaRPr>
                    </a:p>
                    <a:p>
                      <a:pPr>
                        <a:lnSpc>
                          <a:spcPct val="107000"/>
                        </a:lnSpc>
                        <a:spcAft>
                          <a:spcPts val="800"/>
                        </a:spcAft>
                      </a:pPr>
                      <a:r>
                        <a:rPr lang="en-IN" sz="700" kern="100" dirty="0">
                          <a:effectLst/>
                        </a:rPr>
                        <a:t>Review (2022)</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marL="9525">
                        <a:lnSpc>
                          <a:spcPct val="107000"/>
                        </a:lnSpc>
                        <a:spcAft>
                          <a:spcPts val="775"/>
                        </a:spcAft>
                      </a:pPr>
                      <a:r>
                        <a:rPr lang="en-IN" sz="700" kern="100">
                          <a:effectLst/>
                        </a:rPr>
                        <a:t>Various ML</a:t>
                      </a:r>
                      <a:endParaRPr lang="en-IN" sz="800" kern="100">
                        <a:effectLst/>
                      </a:endParaRPr>
                    </a:p>
                    <a:p>
                      <a:pPr>
                        <a:lnSpc>
                          <a:spcPct val="107000"/>
                        </a:lnSpc>
                        <a:spcAft>
                          <a:spcPts val="800"/>
                        </a:spcAft>
                      </a:pPr>
                      <a:r>
                        <a:rPr lang="en-IN" sz="700" kern="100">
                          <a:effectLst/>
                        </a:rPr>
                        <a:t>Techniques</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a:lnSpc>
                          <a:spcPct val="107000"/>
                        </a:lnSpc>
                        <a:spcAft>
                          <a:spcPts val="800"/>
                        </a:spcAft>
                      </a:pPr>
                      <a:r>
                        <a:rPr lang="en-IN" sz="700" kern="100">
                          <a:effectLst/>
                        </a:rPr>
                        <a:t>Highlighted improvements in diagnostic performance over traditional methods with quantitative metrics</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marL="6350">
                        <a:lnSpc>
                          <a:spcPct val="107000"/>
                        </a:lnSpc>
                        <a:spcAft>
                          <a:spcPts val="845"/>
                        </a:spcAft>
                      </a:pPr>
                      <a:r>
                        <a:rPr lang="en-IN" sz="700" kern="100" dirty="0">
                          <a:effectLst/>
                        </a:rPr>
                        <a:t>International</a:t>
                      </a:r>
                      <a:r>
                        <a:rPr lang="en-IN" sz="800" kern="100" dirty="0">
                          <a:effectLst/>
                        </a:rPr>
                        <a:t> </a:t>
                      </a:r>
                      <a:r>
                        <a:rPr lang="en-IN" sz="700" kern="100" dirty="0">
                          <a:effectLst/>
                        </a:rPr>
                        <a:t>Conference on</a:t>
                      </a:r>
                      <a:r>
                        <a:rPr lang="en-IN" sz="800" kern="100" dirty="0">
                          <a:effectLst/>
                        </a:rPr>
                        <a:t> </a:t>
                      </a:r>
                      <a:r>
                        <a:rPr lang="en-IN" sz="700" kern="100" dirty="0">
                          <a:effectLst/>
                        </a:rPr>
                        <a:t>Artificial Intelligence</a:t>
                      </a:r>
                      <a:r>
                        <a:rPr lang="en-IN" sz="800" kern="100" dirty="0">
                          <a:effectLst/>
                        </a:rPr>
                        <a:t> </a:t>
                      </a:r>
                      <a:r>
                        <a:rPr lang="en-IN" sz="700" kern="100" dirty="0">
                          <a:effectLst/>
                        </a:rPr>
                        <a:t>in Medicine (AIME)</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a:lnSpc>
                          <a:spcPct val="107000"/>
                        </a:lnSpc>
                        <a:spcAft>
                          <a:spcPts val="800"/>
                        </a:spcAft>
                      </a:pPr>
                      <a:r>
                        <a:rPr lang="en-IN" sz="700" u="sng" kern="100">
                          <a:effectLst/>
                          <a:hlinkClick r:id="rId4"/>
                        </a:rPr>
                        <a:t>Springer</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extLst>
                  <a:ext uri="{0D108BD9-81ED-4DB2-BD59-A6C34878D82A}">
                    <a16:rowId xmlns:a16="http://schemas.microsoft.com/office/drawing/2014/main" val="3718918338"/>
                  </a:ext>
                </a:extLst>
              </a:tr>
              <a:tr h="890836">
                <a:tc>
                  <a:txBody>
                    <a:bodyPr/>
                    <a:lstStyle/>
                    <a:p>
                      <a:pPr>
                        <a:lnSpc>
                          <a:spcPct val="107000"/>
                        </a:lnSpc>
                        <a:spcAft>
                          <a:spcPts val="845"/>
                        </a:spcAft>
                      </a:pPr>
                      <a:r>
                        <a:rPr lang="en-IN" sz="700" kern="100" dirty="0">
                          <a:effectLst/>
                        </a:rPr>
                        <a:t>Ensemble</a:t>
                      </a:r>
                      <a:r>
                        <a:rPr lang="en-IN" sz="800" kern="100" dirty="0">
                          <a:effectLst/>
                        </a:rPr>
                        <a:t> </a:t>
                      </a:r>
                      <a:r>
                        <a:rPr lang="en-IN" sz="700" kern="100" dirty="0">
                          <a:effectLst/>
                        </a:rPr>
                        <a:t>Models for</a:t>
                      </a:r>
                      <a:r>
                        <a:rPr lang="en-IN" sz="800" kern="100" dirty="0">
                          <a:effectLst/>
                        </a:rPr>
                        <a:t> </a:t>
                      </a:r>
                      <a:r>
                        <a:rPr lang="en-IN" sz="700" kern="100" dirty="0" err="1">
                          <a:effectLst/>
                        </a:rPr>
                        <a:t>DiseaseDetection</a:t>
                      </a:r>
                      <a:endParaRPr lang="en-IN" sz="800" kern="100" dirty="0">
                        <a:effectLst/>
                      </a:endParaRPr>
                    </a:p>
                    <a:p>
                      <a:pPr>
                        <a:lnSpc>
                          <a:spcPct val="107000"/>
                        </a:lnSpc>
                        <a:spcAft>
                          <a:spcPts val="775"/>
                        </a:spcAft>
                      </a:pPr>
                      <a:r>
                        <a:rPr lang="en-IN" sz="700" kern="100" dirty="0">
                          <a:effectLst/>
                        </a:rPr>
                        <a:t>(2024)</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marL="9525">
                        <a:lnSpc>
                          <a:spcPct val="107000"/>
                        </a:lnSpc>
                        <a:spcAft>
                          <a:spcPts val="775"/>
                        </a:spcAft>
                      </a:pPr>
                      <a:r>
                        <a:rPr lang="en-IN" sz="700" kern="100" dirty="0">
                          <a:effectLst/>
                        </a:rPr>
                        <a:t>ResNet50,</a:t>
                      </a:r>
                      <a:endParaRPr lang="en-IN" sz="800" kern="100" dirty="0">
                        <a:effectLst/>
                      </a:endParaRPr>
                    </a:p>
                    <a:p>
                      <a:pPr marL="9525">
                        <a:lnSpc>
                          <a:spcPct val="107000"/>
                        </a:lnSpc>
                        <a:spcAft>
                          <a:spcPts val="775"/>
                        </a:spcAft>
                      </a:pPr>
                      <a:r>
                        <a:rPr lang="en-IN" sz="700" kern="100" dirty="0">
                          <a:effectLst/>
                        </a:rPr>
                        <a:t>DenseNet121, Inception-</a:t>
                      </a:r>
                      <a:r>
                        <a:rPr lang="en-IN" sz="700" kern="100" dirty="0" err="1">
                          <a:effectLst/>
                        </a:rPr>
                        <a:t>ResN</a:t>
                      </a:r>
                      <a:r>
                        <a:rPr lang="en-IN" sz="700" kern="100" dirty="0">
                          <a:effectLst/>
                        </a:rPr>
                        <a:t> et-v2</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a:lnSpc>
                          <a:spcPct val="107000"/>
                        </a:lnSpc>
                        <a:spcAft>
                          <a:spcPts val="775"/>
                        </a:spcAft>
                      </a:pPr>
                      <a:r>
                        <a:rPr lang="en-IN" sz="700" kern="100" dirty="0">
                          <a:effectLst/>
                        </a:rPr>
                        <a:t>Demonstrated</a:t>
                      </a:r>
                      <a:r>
                        <a:rPr lang="en-IN" sz="800" kern="100" dirty="0">
                          <a:effectLst/>
                        </a:rPr>
                        <a:t> </a:t>
                      </a:r>
                      <a:r>
                        <a:rPr lang="en-IN" sz="700" kern="100" dirty="0">
                          <a:effectLst/>
                        </a:rPr>
                        <a:t>effective performance across diverse datasets with high accuracy rates</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marL="6350">
                        <a:lnSpc>
                          <a:spcPct val="107000"/>
                        </a:lnSpc>
                        <a:spcAft>
                          <a:spcPts val="845"/>
                        </a:spcAft>
                      </a:pPr>
                      <a:r>
                        <a:rPr lang="en-IN" sz="700" kern="100" dirty="0">
                          <a:effectLst/>
                        </a:rPr>
                        <a:t>IEEE International</a:t>
                      </a:r>
                      <a:r>
                        <a:rPr lang="en-IN" sz="800" kern="100" dirty="0">
                          <a:effectLst/>
                        </a:rPr>
                        <a:t> </a:t>
                      </a:r>
                      <a:r>
                        <a:rPr lang="en-IN" sz="700" kern="100" dirty="0">
                          <a:effectLst/>
                        </a:rPr>
                        <a:t>Conference on</a:t>
                      </a:r>
                      <a:r>
                        <a:rPr lang="en-IN" sz="800" kern="100" dirty="0">
                          <a:effectLst/>
                        </a:rPr>
                        <a:t> </a:t>
                      </a:r>
                      <a:r>
                        <a:rPr lang="en-IN" sz="700" kern="100" dirty="0">
                          <a:effectLst/>
                        </a:rPr>
                        <a:t>Bioinformatics and</a:t>
                      </a:r>
                      <a:r>
                        <a:rPr lang="en-IN" sz="800" kern="100" dirty="0">
                          <a:effectLst/>
                        </a:rPr>
                        <a:t> </a:t>
                      </a:r>
                      <a:r>
                        <a:rPr lang="en-IN" sz="700" kern="100" dirty="0">
                          <a:effectLst/>
                        </a:rPr>
                        <a:t>Biomedicine (BIBM)</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a:lnSpc>
                          <a:spcPct val="107000"/>
                        </a:lnSpc>
                        <a:spcAft>
                          <a:spcPts val="800"/>
                        </a:spcAft>
                      </a:pPr>
                      <a:r>
                        <a:rPr lang="en-IN" sz="700" u="sng" kern="100" dirty="0">
                          <a:effectLst/>
                          <a:hlinkClick r:id="rId5"/>
                        </a:rPr>
                        <a:t>Nature</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extLst>
                  <a:ext uri="{0D108BD9-81ED-4DB2-BD59-A6C34878D82A}">
                    <a16:rowId xmlns:a16="http://schemas.microsoft.com/office/drawing/2014/main" val="1039291801"/>
                  </a:ext>
                </a:extLst>
              </a:tr>
              <a:tr h="1488981">
                <a:tc>
                  <a:txBody>
                    <a:bodyPr/>
                    <a:lstStyle/>
                    <a:p>
                      <a:pPr>
                        <a:lnSpc>
                          <a:spcPct val="173000"/>
                        </a:lnSpc>
                        <a:spcAft>
                          <a:spcPts val="800"/>
                        </a:spcAft>
                      </a:pPr>
                      <a:r>
                        <a:rPr lang="en-IN" sz="700" kern="100" dirty="0">
                          <a:effectLst/>
                        </a:rPr>
                        <a:t>Deep Learning for Pneumonia</a:t>
                      </a:r>
                      <a:endParaRPr lang="en-IN" sz="800" kern="100" dirty="0">
                        <a:effectLst/>
                      </a:endParaRPr>
                    </a:p>
                    <a:p>
                      <a:pPr>
                        <a:lnSpc>
                          <a:spcPct val="107000"/>
                        </a:lnSpc>
                        <a:spcAft>
                          <a:spcPts val="775"/>
                        </a:spcAft>
                      </a:pPr>
                      <a:r>
                        <a:rPr lang="en-IN" sz="700" kern="100" dirty="0">
                          <a:effectLst/>
                        </a:rPr>
                        <a:t>Detection</a:t>
                      </a:r>
                      <a:endParaRPr lang="en-IN" sz="800" kern="100" dirty="0">
                        <a:effectLst/>
                      </a:endParaRPr>
                    </a:p>
                    <a:p>
                      <a:pPr>
                        <a:lnSpc>
                          <a:spcPct val="107000"/>
                        </a:lnSpc>
                        <a:spcAft>
                          <a:spcPts val="775"/>
                        </a:spcAft>
                      </a:pPr>
                      <a:r>
                        <a:rPr lang="en-IN" sz="700" kern="100" dirty="0">
                          <a:effectLst/>
                        </a:rPr>
                        <a:t>(2017)</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marL="9525">
                        <a:lnSpc>
                          <a:spcPct val="107000"/>
                        </a:lnSpc>
                        <a:spcAft>
                          <a:spcPts val="775"/>
                        </a:spcAft>
                      </a:pPr>
                      <a:r>
                        <a:rPr lang="en-IN" sz="700" kern="100" dirty="0">
                          <a:effectLst/>
                        </a:rPr>
                        <a:t>CNN on Chest</a:t>
                      </a:r>
                      <a:endParaRPr lang="en-IN" sz="800" kern="100" dirty="0">
                        <a:effectLst/>
                      </a:endParaRPr>
                    </a:p>
                    <a:p>
                      <a:pPr marL="9525">
                        <a:lnSpc>
                          <a:spcPct val="107000"/>
                        </a:lnSpc>
                        <a:spcAft>
                          <a:spcPts val="775"/>
                        </a:spcAft>
                      </a:pPr>
                      <a:r>
                        <a:rPr lang="en-IN" sz="700" kern="100" dirty="0">
                          <a:effectLst/>
                        </a:rPr>
                        <a:t>X-rays</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a:lnSpc>
                          <a:spcPct val="107000"/>
                        </a:lnSpc>
                        <a:spcAft>
                          <a:spcPts val="800"/>
                        </a:spcAft>
                      </a:pPr>
                      <a:r>
                        <a:rPr lang="en-IN" sz="700" kern="100" dirty="0">
                          <a:effectLst/>
                        </a:rPr>
                        <a:t>Reported an AUC of 0.97 for pneumonia classification across multiple datasets</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marL="6350">
                        <a:lnSpc>
                          <a:spcPct val="107000"/>
                        </a:lnSpc>
                        <a:spcAft>
                          <a:spcPts val="845"/>
                        </a:spcAft>
                      </a:pPr>
                      <a:r>
                        <a:rPr lang="en-IN" sz="700" kern="100" dirty="0">
                          <a:effectLst/>
                        </a:rPr>
                        <a:t>International</a:t>
                      </a:r>
                      <a:r>
                        <a:rPr lang="en-IN" sz="800" kern="100" dirty="0">
                          <a:effectLst/>
                        </a:rPr>
                        <a:t> </a:t>
                      </a:r>
                      <a:r>
                        <a:rPr lang="en-IN" sz="700" kern="100" dirty="0">
                          <a:effectLst/>
                        </a:rPr>
                        <a:t>Conference on</a:t>
                      </a:r>
                      <a:r>
                        <a:rPr lang="en-IN" sz="800" kern="100" dirty="0">
                          <a:effectLst/>
                        </a:rPr>
                        <a:t> </a:t>
                      </a:r>
                      <a:r>
                        <a:rPr lang="en-IN" sz="700" kern="100" dirty="0">
                          <a:effectLst/>
                        </a:rPr>
                        <a:t>Medical </a:t>
                      </a:r>
                      <a:r>
                        <a:rPr lang="en-IN" sz="700" kern="100" dirty="0" err="1">
                          <a:effectLst/>
                        </a:rPr>
                        <a:t>ImageComputing</a:t>
                      </a:r>
                      <a:r>
                        <a:rPr lang="en-IN" sz="700" kern="100" dirty="0">
                          <a:effectLst/>
                        </a:rPr>
                        <a:t> and</a:t>
                      </a:r>
                      <a:r>
                        <a:rPr lang="en-IN" sz="800" kern="100" dirty="0">
                          <a:effectLst/>
                        </a:rPr>
                        <a:t> </a:t>
                      </a:r>
                      <a:r>
                        <a:rPr lang="en-IN" sz="700" kern="100" dirty="0">
                          <a:effectLst/>
                        </a:rPr>
                        <a:t>Computer-Assisted</a:t>
                      </a:r>
                      <a:r>
                        <a:rPr lang="en-IN" sz="800" kern="100" dirty="0">
                          <a:effectLst/>
                        </a:rPr>
                        <a:t> </a:t>
                      </a:r>
                      <a:r>
                        <a:rPr lang="en-IN" sz="700" kern="100" dirty="0">
                          <a:effectLst/>
                        </a:rPr>
                        <a:t>Intervention</a:t>
                      </a:r>
                      <a:r>
                        <a:rPr lang="en-IN" sz="800" kern="100" dirty="0">
                          <a:effectLst/>
                        </a:rPr>
                        <a:t> </a:t>
                      </a:r>
                      <a:r>
                        <a:rPr lang="en-IN" sz="700" kern="100" dirty="0">
                          <a:effectLst/>
                        </a:rPr>
                        <a:t>(MICCAI)</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a:lnSpc>
                          <a:spcPct val="107000"/>
                        </a:lnSpc>
                        <a:spcAft>
                          <a:spcPts val="800"/>
                        </a:spcAft>
                      </a:pPr>
                      <a:r>
                        <a:rPr lang="en-IN" sz="700" u="sng" kern="100" dirty="0">
                          <a:effectLst/>
                          <a:hlinkClick r:id="rId6"/>
                        </a:rPr>
                        <a:t>IJISAE</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extLst>
                  <a:ext uri="{0D108BD9-81ED-4DB2-BD59-A6C34878D82A}">
                    <a16:rowId xmlns:a16="http://schemas.microsoft.com/office/drawing/2014/main" val="4098498711"/>
                  </a:ext>
                </a:extLst>
              </a:tr>
              <a:tr h="650666">
                <a:tc>
                  <a:txBody>
                    <a:bodyPr/>
                    <a:lstStyle/>
                    <a:p>
                      <a:pPr>
                        <a:lnSpc>
                          <a:spcPct val="107000"/>
                        </a:lnSpc>
                        <a:spcAft>
                          <a:spcPts val="775"/>
                        </a:spcAft>
                      </a:pPr>
                      <a:r>
                        <a:rPr lang="en-IN" sz="700" kern="100">
                          <a:effectLst/>
                        </a:rPr>
                        <a:t>Yabsera Erdaw et al. (2021)</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marL="9525">
                        <a:lnSpc>
                          <a:spcPct val="107000"/>
                        </a:lnSpc>
                        <a:spcAft>
                          <a:spcPts val="845"/>
                        </a:spcAft>
                      </a:pPr>
                      <a:r>
                        <a:rPr lang="en-IN" sz="700" kern="100" dirty="0">
                          <a:effectLst/>
                        </a:rPr>
                        <a:t>SVM Classifier</a:t>
                      </a:r>
                      <a:r>
                        <a:rPr lang="en-IN" sz="800" kern="100" dirty="0">
                          <a:effectLst/>
                        </a:rPr>
                        <a:t> </a:t>
                      </a:r>
                      <a:r>
                        <a:rPr lang="en-IN" sz="700" kern="100" dirty="0">
                          <a:effectLst/>
                        </a:rPr>
                        <a:t>on CXR</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a:lnSpc>
                          <a:spcPct val="107000"/>
                        </a:lnSpc>
                        <a:spcAft>
                          <a:spcPts val="800"/>
                        </a:spcAft>
                      </a:pPr>
                      <a:r>
                        <a:rPr lang="en-IN" sz="700" kern="100">
                          <a:effectLst/>
                        </a:rPr>
                        <a:t>Achieved 97% accuracy in COVID-19 detection using a dataset of 5,000 images</a:t>
                      </a:r>
                      <a:endParaRPr lang="en-IN" sz="8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marL="6350">
                        <a:lnSpc>
                          <a:spcPct val="173000"/>
                        </a:lnSpc>
                        <a:spcAft>
                          <a:spcPts val="800"/>
                        </a:spcAft>
                      </a:pPr>
                      <a:r>
                        <a:rPr lang="en-IN" sz="700" kern="100" dirty="0">
                          <a:effectLst/>
                        </a:rPr>
                        <a:t>European Conference Computer Vision(ECCV)</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tc>
                  <a:txBody>
                    <a:bodyPr/>
                    <a:lstStyle/>
                    <a:p>
                      <a:pPr>
                        <a:lnSpc>
                          <a:spcPct val="107000"/>
                        </a:lnSpc>
                        <a:spcAft>
                          <a:spcPts val="800"/>
                        </a:spcAft>
                      </a:pPr>
                      <a:r>
                        <a:rPr lang="en-IN" sz="700" u="sng" kern="100" dirty="0">
                          <a:effectLst/>
                          <a:hlinkClick r:id="rId7"/>
                        </a:rPr>
                        <a:t>NCBI</a:t>
                      </a:r>
                      <a:endParaRPr lang="en-IN" sz="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0721" marR="40721" marT="0" marB="0"/>
                </a:tc>
                <a:extLst>
                  <a:ext uri="{0D108BD9-81ED-4DB2-BD59-A6C34878D82A}">
                    <a16:rowId xmlns:a16="http://schemas.microsoft.com/office/drawing/2014/main" val="2865169793"/>
                  </a:ext>
                </a:extLst>
              </a:tr>
            </a:tbl>
          </a:graphicData>
        </a:graphic>
      </p:graphicFrame>
      <p:sp>
        <p:nvSpPr>
          <p:cNvPr id="6" name="Rectangle 2">
            <a:extLst>
              <a:ext uri="{FF2B5EF4-FFF2-40B4-BE49-F238E27FC236}">
                <a16:creationId xmlns:a16="http://schemas.microsoft.com/office/drawing/2014/main" id="{2AE19A54-BDEC-8DA1-82BE-77D5DD71C3E2}"/>
              </a:ext>
            </a:extLst>
          </p:cNvPr>
          <p:cNvSpPr>
            <a:spLocks noChangeArrowheads="1"/>
          </p:cNvSpPr>
          <p:nvPr/>
        </p:nvSpPr>
        <p:spPr bwMode="auto">
          <a:xfrm>
            <a:off x="2870199" y="1030288"/>
            <a:ext cx="1503114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5179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D805-6511-2932-B210-D10D4E8E95EB}"/>
              </a:ext>
            </a:extLst>
          </p:cNvPr>
          <p:cNvSpPr>
            <a:spLocks noGrp="1"/>
          </p:cNvSpPr>
          <p:nvPr>
            <p:ph type="title"/>
          </p:nvPr>
        </p:nvSpPr>
        <p:spPr/>
        <p:txBody>
          <a:bodyPr>
            <a:normAutofit/>
          </a:bodyPr>
          <a:lstStyle/>
          <a:p>
            <a:pPr algn="ctr"/>
            <a:r>
              <a:rPr lang="en-IN" sz="1400" b="1" dirty="0">
                <a:latin typeface="Times New Roman" panose="02020603050405020304" pitchFamily="18" charset="0"/>
                <a:cs typeface="Times New Roman" panose="02020603050405020304" pitchFamily="18" charset="0"/>
              </a:rPr>
              <a:t>RESEARCH GAP</a:t>
            </a:r>
          </a:p>
        </p:txBody>
      </p:sp>
      <p:sp>
        <p:nvSpPr>
          <p:cNvPr id="3" name="Text Placeholder 2">
            <a:extLst>
              <a:ext uri="{FF2B5EF4-FFF2-40B4-BE49-F238E27FC236}">
                <a16:creationId xmlns:a16="http://schemas.microsoft.com/office/drawing/2014/main" id="{F79FF016-B866-DA70-92B8-B676CA04F3A5}"/>
              </a:ext>
            </a:extLst>
          </p:cNvPr>
          <p:cNvSpPr>
            <a:spLocks noGrp="1"/>
          </p:cNvSpPr>
          <p:nvPr>
            <p:ph type="body" idx="1"/>
          </p:nvPr>
        </p:nvSpPr>
        <p:spPr/>
        <p:txBody>
          <a:bodyPr>
            <a:normAutofit/>
          </a:bodyPr>
          <a:lstStyle/>
          <a:p>
            <a:pPr algn="just">
              <a:lnSpc>
                <a:spcPct val="150000"/>
              </a:lnSpc>
            </a:pPr>
            <a:r>
              <a:rPr lang="en-US" sz="1200" dirty="0">
                <a:latin typeface="Times New Roman" panose="02020603050405020304" pitchFamily="18" charset="0"/>
                <a:cs typeface="Times New Roman" panose="02020603050405020304" pitchFamily="18" charset="0"/>
              </a:rPr>
              <a:t>Our project addresses these gaps by integrating multi-modality analysis (X-ray and CT), incorporating explainability techniques, focusing on diverse and inclusive datasets, and ensuring real-world usability with healthcare system integration. By targeting these research gaps, the system can significantly advance the field of AI-driven early disease detection.</a:t>
            </a:r>
          </a:p>
          <a:p>
            <a:pPr algn="just"/>
            <a:r>
              <a:rPr lang="en-US" sz="1200" dirty="0">
                <a:latin typeface="Times New Roman" panose="02020603050405020304" pitchFamily="18" charset="0"/>
                <a:cs typeface="Times New Roman" panose="02020603050405020304" pitchFamily="18" charset="0"/>
              </a:rPr>
              <a:t>Limited Focus on Multi-Modality Analysis</a:t>
            </a:r>
          </a:p>
          <a:p>
            <a:pPr algn="just"/>
            <a:r>
              <a:rPr lang="en-US" sz="1200" dirty="0">
                <a:latin typeface="Times New Roman" panose="02020603050405020304" pitchFamily="18" charset="0"/>
                <a:cs typeface="Times New Roman" panose="02020603050405020304" pitchFamily="18" charset="0"/>
              </a:rPr>
              <a:t>  Current Situation: Most existing systems are specialized for either X-ray or CT scans, rarely integrating both modalities in a single solution. This limits their ability to leverage complementary diagnostic information.</a:t>
            </a:r>
          </a:p>
          <a:p>
            <a:pPr algn="just"/>
            <a:r>
              <a:rPr lang="en-US" sz="1200" dirty="0">
                <a:latin typeface="Times New Roman" panose="02020603050405020304" pitchFamily="18" charset="0"/>
                <a:cs typeface="Times New Roman" panose="02020603050405020304" pitchFamily="18" charset="0"/>
              </a:rPr>
              <a:t>. Limited Emphasis on Rare Diseases</a:t>
            </a:r>
          </a:p>
          <a:p>
            <a:pPr algn="just"/>
            <a:r>
              <a:rPr lang="en-US" sz="1200" dirty="0">
                <a:latin typeface="Times New Roman" panose="02020603050405020304" pitchFamily="18" charset="0"/>
                <a:cs typeface="Times New Roman" panose="02020603050405020304" pitchFamily="18" charset="0"/>
              </a:rPr>
              <a:t>Current Situation: Existing models focus primarily on common diseases like pneumonia or COVID-19, often overlooking rare conditions due to insufficient data.</a:t>
            </a:r>
          </a:p>
          <a:p>
            <a:pPr algn="just"/>
            <a:r>
              <a:rPr lang="en-US" sz="1200" dirty="0">
                <a:latin typeface="Times New Roman" panose="02020603050405020304" pitchFamily="18" charset="0"/>
                <a:cs typeface="Times New Roman" panose="02020603050405020304" pitchFamily="18" charset="0"/>
              </a:rPr>
              <a:t>Lack of Continuous Learning Mechanisms</a:t>
            </a:r>
          </a:p>
          <a:p>
            <a:pPr algn="just"/>
            <a:r>
              <a:rPr lang="en-US" sz="1200" dirty="0">
                <a:latin typeface="Times New Roman" panose="02020603050405020304" pitchFamily="18" charset="0"/>
                <a:cs typeface="Times New Roman" panose="02020603050405020304" pitchFamily="18" charset="0"/>
              </a:rPr>
              <a:t>Current Situation: Most AI systems lack mechanisms to learn continuously from new data, which leads to outdated models over time.</a:t>
            </a:r>
          </a:p>
          <a:p>
            <a:pPr marL="114300" indent="0">
              <a:lnSpc>
                <a:spcPct val="150000"/>
              </a:lnSpc>
              <a:buNone/>
            </a:pPr>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CA69C2-D001-8B69-4EC1-C4D4FDEC7581}"/>
              </a:ext>
            </a:extLst>
          </p:cNvPr>
          <p:cNvPicPr>
            <a:picLocks noChangeAspect="1"/>
          </p:cNvPicPr>
          <p:nvPr/>
        </p:nvPicPr>
        <p:blipFill>
          <a:blip r:embed="rId2"/>
          <a:stretch>
            <a:fillRect/>
          </a:stretch>
        </p:blipFill>
        <p:spPr>
          <a:xfrm>
            <a:off x="8290408" y="92243"/>
            <a:ext cx="853592" cy="849052"/>
          </a:xfrm>
          <a:prstGeom prst="rect">
            <a:avLst/>
          </a:prstGeom>
        </p:spPr>
      </p:pic>
      <p:pic>
        <p:nvPicPr>
          <p:cNvPr id="5" name="Picture 4">
            <a:extLst>
              <a:ext uri="{FF2B5EF4-FFF2-40B4-BE49-F238E27FC236}">
                <a16:creationId xmlns:a16="http://schemas.microsoft.com/office/drawing/2014/main" id="{5C561AA1-B8A3-C466-84D5-E76861162FD7}"/>
              </a:ext>
            </a:extLst>
          </p:cNvPr>
          <p:cNvPicPr>
            <a:picLocks noChangeAspect="1"/>
          </p:cNvPicPr>
          <p:nvPr/>
        </p:nvPicPr>
        <p:blipFill>
          <a:blip r:embed="rId3"/>
          <a:stretch>
            <a:fillRect/>
          </a:stretch>
        </p:blipFill>
        <p:spPr>
          <a:xfrm>
            <a:off x="0" y="4804369"/>
            <a:ext cx="9144000" cy="493776"/>
          </a:xfrm>
          <a:prstGeom prst="rect">
            <a:avLst/>
          </a:prstGeom>
        </p:spPr>
      </p:pic>
    </p:spTree>
    <p:extLst>
      <p:ext uri="{BB962C8B-B14F-4D97-AF65-F5344CB8AC3E}">
        <p14:creationId xmlns:p14="http://schemas.microsoft.com/office/powerpoint/2010/main" val="339110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40100" y="2235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620" b="1" dirty="0">
                <a:solidFill>
                  <a:schemeClr val="tx1"/>
                </a:solidFill>
                <a:latin typeface="Times New Roman"/>
                <a:ea typeface="Times New Roman"/>
                <a:cs typeface="Times New Roman"/>
                <a:sym typeface="Times New Roman"/>
              </a:rPr>
              <a:t>PROBLEM</a:t>
            </a:r>
            <a:r>
              <a:rPr lang="en" sz="2620" b="1" dirty="0">
                <a:solidFill>
                  <a:srgbClr val="4A86E8"/>
                </a:solidFill>
                <a:latin typeface="Times New Roman"/>
                <a:ea typeface="Times New Roman"/>
                <a:cs typeface="Times New Roman"/>
                <a:sym typeface="Times New Roman"/>
              </a:rPr>
              <a:t> </a:t>
            </a:r>
            <a:r>
              <a:rPr lang="en" sz="2620" b="1" dirty="0">
                <a:solidFill>
                  <a:schemeClr val="tx1"/>
                </a:solidFill>
                <a:latin typeface="Times New Roman"/>
                <a:ea typeface="Times New Roman"/>
                <a:cs typeface="Times New Roman"/>
                <a:sym typeface="Times New Roman"/>
              </a:rPr>
              <a:t>STATEMENT</a:t>
            </a:r>
            <a:endParaRPr dirty="0">
              <a:solidFill>
                <a:schemeClr val="tx1"/>
              </a:solidFill>
              <a:latin typeface="Times New Roman"/>
              <a:ea typeface="Times New Roman"/>
              <a:cs typeface="Times New Roman"/>
              <a:sym typeface="Times New Roman"/>
            </a:endParaRPr>
          </a:p>
        </p:txBody>
      </p:sp>
      <p:sp>
        <p:nvSpPr>
          <p:cNvPr id="88" name="Google Shape;88;p17"/>
          <p:cNvSpPr txBox="1">
            <a:spLocks noGrp="1"/>
          </p:cNvSpPr>
          <p:nvPr>
            <p:ph type="body" idx="1"/>
          </p:nvPr>
        </p:nvSpPr>
        <p:spPr>
          <a:xfrm>
            <a:off x="240100" y="954700"/>
            <a:ext cx="8520600" cy="3370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 sz="1400" dirty="0">
                <a:solidFill>
                  <a:schemeClr val="dk1"/>
                </a:solidFill>
                <a:highlight>
                  <a:srgbClr val="FFFFFF"/>
                </a:highlight>
                <a:latin typeface="Times New Roman"/>
                <a:ea typeface="Times New Roman"/>
                <a:cs typeface="Times New Roman"/>
                <a:sym typeface="Times New Roman"/>
              </a:rPr>
              <a:t>Timely and accurate diagnosis of diseases is critical for effective medical treatment. However, in many healthcare settings, particularly in resource-limited environments, there is a shortage of experienced radiologists, leading to delays and potential errors in interpreting X-ray images. Manual diagnosis of conditions such as pneumonia, tuberculosis, lung cancer, and fractures from X-rays can be time-consuming and prone to human error, especially when dealing with subtle or early-stage manifestations of diseases.</a:t>
            </a:r>
            <a:endParaRPr sz="1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95000"/>
              </a:lnSpc>
              <a:spcBef>
                <a:spcPts val="1200"/>
              </a:spcBef>
              <a:spcAft>
                <a:spcPts val="0"/>
              </a:spcAft>
              <a:buNone/>
            </a:pPr>
            <a:r>
              <a:rPr lang="en" sz="1400" dirty="0">
                <a:solidFill>
                  <a:schemeClr val="dk1"/>
                </a:solidFill>
                <a:highlight>
                  <a:srgbClr val="FFFFFF"/>
                </a:highlight>
                <a:latin typeface="Times New Roman"/>
                <a:ea typeface="Times New Roman"/>
                <a:cs typeface="Times New Roman"/>
                <a:sym typeface="Times New Roman"/>
              </a:rPr>
              <a:t>The primary challenge is to develop a system that can assist medical professionals by providing rapid, reliable, and early detection of diseases from X-ray images, reducing the burden on radiologists and improving diagnostic accuracy. </a:t>
            </a:r>
            <a:endParaRPr sz="1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95000"/>
              </a:lnSpc>
              <a:spcBef>
                <a:spcPts val="1200"/>
              </a:spcBef>
              <a:spcAft>
                <a:spcPts val="0"/>
              </a:spcAft>
              <a:buNone/>
            </a:pPr>
            <a:r>
              <a:rPr lang="en" sz="1400" dirty="0">
                <a:solidFill>
                  <a:schemeClr val="dk1"/>
                </a:solidFill>
                <a:latin typeface="Times New Roman"/>
                <a:ea typeface="Times New Roman"/>
                <a:cs typeface="Times New Roman"/>
                <a:sym typeface="Times New Roman"/>
              </a:rPr>
              <a:t>Thus, the problem is :</a:t>
            </a:r>
            <a:endParaRPr sz="1400" dirty="0">
              <a:solidFill>
                <a:schemeClr val="dk1"/>
              </a:solidFill>
              <a:latin typeface="Times New Roman"/>
              <a:ea typeface="Times New Roman"/>
              <a:cs typeface="Times New Roman"/>
              <a:sym typeface="Times New Roman"/>
            </a:endParaRPr>
          </a:p>
          <a:p>
            <a:pPr marL="457200" lvl="0" indent="-317500" algn="just" rtl="0">
              <a:spcBef>
                <a:spcPts val="1200"/>
              </a:spcBef>
              <a:spcAft>
                <a:spcPts val="0"/>
              </a:spcAft>
              <a:buClr>
                <a:schemeClr val="dk1"/>
              </a:buClr>
              <a:buSzPts val="1400"/>
              <a:buFont typeface="Times New Roman"/>
              <a:buAutoNum type="arabicPeriod"/>
            </a:pPr>
            <a:r>
              <a:rPr lang="en" sz="1400" dirty="0">
                <a:solidFill>
                  <a:schemeClr val="dk1"/>
                </a:solidFill>
                <a:latin typeface="Times New Roman"/>
                <a:ea typeface="Times New Roman"/>
                <a:cs typeface="Times New Roman"/>
                <a:sym typeface="Times New Roman"/>
              </a:rPr>
              <a:t>How can we leverage machine learning to automatically detect and classify diseases from X-ray images with high accuracy, reducing the risk of misdiagnosis?</a:t>
            </a:r>
            <a:endParaRPr sz="1400"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AutoNum type="arabicPeriod"/>
            </a:pPr>
            <a:r>
              <a:rPr lang="en" sz="1400" dirty="0">
                <a:solidFill>
                  <a:schemeClr val="dk1"/>
                </a:solidFill>
                <a:latin typeface="Times New Roman"/>
                <a:ea typeface="Times New Roman"/>
                <a:cs typeface="Times New Roman"/>
                <a:sym typeface="Times New Roman"/>
              </a:rPr>
              <a:t>How can we ensure that the AI system is interpretable, allowing clinicians to understand and trust the model's decisions?</a:t>
            </a:r>
            <a:endParaRPr sz="1400" dirty="0">
              <a:solidFill>
                <a:schemeClr val="dk1"/>
              </a:solidFill>
              <a:latin typeface="Times New Roman"/>
              <a:ea typeface="Times New Roman"/>
              <a:cs typeface="Times New Roman"/>
              <a:sym typeface="Times New Roman"/>
            </a:endParaRPr>
          </a:p>
          <a:p>
            <a:pPr marL="0" lvl="0" indent="0" algn="just" rtl="0">
              <a:lnSpc>
                <a:spcPct val="95000"/>
              </a:lnSpc>
              <a:spcBef>
                <a:spcPts val="1200"/>
              </a:spcBef>
              <a:spcAft>
                <a:spcPts val="1200"/>
              </a:spcAft>
              <a:buNone/>
            </a:pPr>
            <a:endParaRPr sz="1900" dirty="0">
              <a:solidFill>
                <a:schemeClr val="dk1"/>
              </a:solidFill>
              <a:highlight>
                <a:srgbClr val="FFFFFF"/>
              </a:highlight>
            </a:endParaRPr>
          </a:p>
        </p:txBody>
      </p:sp>
      <p:pic>
        <p:nvPicPr>
          <p:cNvPr id="89" name="Google Shape;89;p17"/>
          <p:cNvPicPr preferRelativeResize="0"/>
          <p:nvPr/>
        </p:nvPicPr>
        <p:blipFill>
          <a:blip r:embed="rId3">
            <a:alphaModFix/>
          </a:blip>
          <a:stretch>
            <a:fillRect/>
          </a:stretch>
        </p:blipFill>
        <p:spPr>
          <a:xfrm>
            <a:off x="7999800" y="-1875"/>
            <a:ext cx="1144200" cy="1144200"/>
          </a:xfrm>
          <a:prstGeom prst="rect">
            <a:avLst/>
          </a:prstGeom>
          <a:noFill/>
          <a:ln>
            <a:noFill/>
          </a:ln>
        </p:spPr>
      </p:pic>
      <p:sp>
        <p:nvSpPr>
          <p:cNvPr id="90" name="Google Shape;90;p17"/>
          <p:cNvSpPr txBox="1">
            <a:spLocks noGrp="1"/>
          </p:cNvSpPr>
          <p:nvPr>
            <p:ph type="body" idx="1"/>
          </p:nvPr>
        </p:nvSpPr>
        <p:spPr>
          <a:xfrm>
            <a:off x="0" y="4707350"/>
            <a:ext cx="9144000" cy="436200"/>
          </a:xfrm>
          <a:prstGeom prst="rect">
            <a:avLst/>
          </a:prstGeom>
          <a:solidFill>
            <a:srgbClr val="CC0000"/>
          </a:solidFill>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1018"/>
              <a:buNone/>
            </a:pPr>
            <a:r>
              <a:rPr lang="en" sz="1765">
                <a:solidFill>
                  <a:schemeClr val="lt1"/>
                </a:solidFill>
              </a:rPr>
              <a:t>DEPARTMENT OF CST (SOE), DAYANANDA SAGAR UNIVERSITY</a:t>
            </a:r>
            <a:endParaRPr sz="1765">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40100" y="223525"/>
            <a:ext cx="8520600" cy="572700"/>
          </a:xfrm>
          <a:prstGeom prst="rect">
            <a:avLst/>
          </a:prstGeom>
        </p:spPr>
        <p:txBody>
          <a:bodyPr spcFirstLastPara="1" wrap="square" lIns="91425" tIns="91425" rIns="91425" bIns="91425" anchor="t" anchorCtr="0">
            <a:normAutofit/>
          </a:bodyPr>
          <a:lstStyle/>
          <a:p>
            <a:pPr algn="ctr"/>
            <a:r>
              <a:rPr lang="en-GB" sz="2200" b="1" dirty="0">
                <a:effectLst/>
                <a:latin typeface="Times New Roman" panose="02020603050405020304" pitchFamily="18" charset="0"/>
                <a:ea typeface="Roboto" panose="02000000000000000000" pitchFamily="2" charset="0"/>
              </a:rPr>
              <a:t>EXISTING WORK</a:t>
            </a:r>
            <a:endParaRPr lang="en-GB" dirty="0">
              <a:solidFill>
                <a:schemeClr val="tx1"/>
              </a:solidFill>
              <a:latin typeface="Times New Roman"/>
              <a:ea typeface="Times New Roman"/>
              <a:cs typeface="Times New Roman"/>
              <a:sym typeface="Times New Roman"/>
            </a:endParaRPr>
          </a:p>
        </p:txBody>
      </p:sp>
      <p:sp>
        <p:nvSpPr>
          <p:cNvPr id="88" name="Google Shape;88;p17"/>
          <p:cNvSpPr txBox="1">
            <a:spLocks noGrp="1"/>
          </p:cNvSpPr>
          <p:nvPr>
            <p:ph type="body" idx="1"/>
          </p:nvPr>
        </p:nvSpPr>
        <p:spPr>
          <a:xfrm>
            <a:off x="240100" y="954700"/>
            <a:ext cx="8520600" cy="3370200"/>
          </a:xfrm>
          <a:prstGeom prst="rect">
            <a:avLst/>
          </a:prstGeom>
        </p:spPr>
        <p:txBody>
          <a:bodyPr spcFirstLastPara="1" wrap="square" lIns="91425" tIns="91425" rIns="91425" bIns="91425" anchor="t" anchorCtr="0">
            <a:noAutofit/>
          </a:bodyPr>
          <a:lstStyle/>
          <a:p>
            <a:pPr marL="342900" lvl="0" indent="-342900" algn="just">
              <a:lnSpc>
                <a:spcPct val="115000"/>
              </a:lnSpc>
              <a:spcBef>
                <a:spcPts val="600"/>
              </a:spcBef>
              <a:buFont typeface="Symbol" panose="05050102010706020507" pitchFamily="18" charset="2"/>
              <a:buChar char=""/>
            </a:pPr>
            <a:r>
              <a:rPr lang="en-GB" sz="1800" dirty="0">
                <a:effectLst/>
                <a:latin typeface="Times New Roman" panose="02020603050405020304" pitchFamily="18" charset="0"/>
                <a:ea typeface="Roboto" panose="02000000000000000000" pitchFamily="2" charset="0"/>
              </a:rPr>
              <a:t>Traditional radiological analysis relies heavily on human expertise and subjective interpretation.</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dirty="0">
                <a:effectLst/>
                <a:latin typeface="Times New Roman" panose="02020603050405020304" pitchFamily="18" charset="0"/>
                <a:ea typeface="Roboto" panose="02000000000000000000" pitchFamily="2" charset="0"/>
              </a:rPr>
              <a:t>Initial machine learning models primarily utilized simpler algorithms like support vector machines (SVMs), decision trees, or logistic regression with limited success due to their inability to capture complex patterns within image data.</a:t>
            </a:r>
            <a:endParaRPr lang="en-IN" sz="1800" dirty="0">
              <a:effectLst/>
              <a:latin typeface="Arial" panose="020B0604020202020204" pitchFamily="34" charset="0"/>
              <a:ea typeface="Arial" panose="020B0604020202020204" pitchFamily="34" charset="0"/>
            </a:endParaRPr>
          </a:p>
          <a:p>
            <a:pPr marL="342900" lvl="0" indent="-342900" algn="just">
              <a:lnSpc>
                <a:spcPct val="115000"/>
              </a:lnSpc>
              <a:spcAft>
                <a:spcPts val="600"/>
              </a:spcAft>
              <a:buFont typeface="Symbol" panose="05050102010706020507" pitchFamily="18" charset="2"/>
              <a:buChar char=""/>
            </a:pPr>
            <a:r>
              <a:rPr lang="en-GB" sz="1800" dirty="0">
                <a:effectLst/>
                <a:latin typeface="Times New Roman" panose="02020603050405020304" pitchFamily="18" charset="0"/>
                <a:ea typeface="Roboto" panose="02000000000000000000" pitchFamily="2" charset="0"/>
              </a:rPr>
              <a:t>The reliance on expert radiologists can create bottlenecks in high-demand healthcare settings where timely diagnosis is critical.</a:t>
            </a:r>
            <a:endParaRPr lang="en-IN" sz="1800" dirty="0">
              <a:effectLst/>
              <a:latin typeface="Arial" panose="020B0604020202020204" pitchFamily="34" charset="0"/>
              <a:ea typeface="Arial" panose="020B0604020202020204" pitchFamily="34" charset="0"/>
            </a:endParaRPr>
          </a:p>
          <a:p>
            <a:pPr marL="0" lvl="0" indent="0" algn="just" rtl="0">
              <a:lnSpc>
                <a:spcPct val="95000"/>
              </a:lnSpc>
              <a:spcBef>
                <a:spcPts val="1200"/>
              </a:spcBef>
              <a:spcAft>
                <a:spcPts val="1200"/>
              </a:spcAft>
              <a:buNone/>
            </a:pPr>
            <a:endParaRPr sz="1900" dirty="0">
              <a:solidFill>
                <a:schemeClr val="dk1"/>
              </a:solidFill>
              <a:highlight>
                <a:srgbClr val="FFFFFF"/>
              </a:highlight>
            </a:endParaRPr>
          </a:p>
        </p:txBody>
      </p:sp>
      <p:pic>
        <p:nvPicPr>
          <p:cNvPr id="89" name="Google Shape;89;p17"/>
          <p:cNvPicPr preferRelativeResize="0"/>
          <p:nvPr/>
        </p:nvPicPr>
        <p:blipFill>
          <a:blip r:embed="rId3">
            <a:alphaModFix/>
          </a:blip>
          <a:stretch>
            <a:fillRect/>
          </a:stretch>
        </p:blipFill>
        <p:spPr>
          <a:xfrm>
            <a:off x="7999800" y="-1875"/>
            <a:ext cx="1144200" cy="1144200"/>
          </a:xfrm>
          <a:prstGeom prst="rect">
            <a:avLst/>
          </a:prstGeom>
          <a:noFill/>
          <a:ln>
            <a:noFill/>
          </a:ln>
        </p:spPr>
      </p:pic>
      <p:sp>
        <p:nvSpPr>
          <p:cNvPr id="90" name="Google Shape;90;p17"/>
          <p:cNvSpPr txBox="1">
            <a:spLocks noGrp="1"/>
          </p:cNvSpPr>
          <p:nvPr>
            <p:ph type="body" idx="1"/>
          </p:nvPr>
        </p:nvSpPr>
        <p:spPr>
          <a:xfrm>
            <a:off x="0" y="4707350"/>
            <a:ext cx="9144000" cy="436200"/>
          </a:xfrm>
          <a:prstGeom prst="rect">
            <a:avLst/>
          </a:prstGeom>
          <a:solidFill>
            <a:srgbClr val="CC0000"/>
          </a:solidFill>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1018"/>
              <a:buNone/>
            </a:pPr>
            <a:r>
              <a:rPr lang="en" sz="1765">
                <a:solidFill>
                  <a:schemeClr val="lt1"/>
                </a:solidFill>
              </a:rPr>
              <a:t>DEPARTMENT OF CST (SOE), DAYANANDA SAGAR UNIVERSITY</a:t>
            </a:r>
            <a:endParaRPr sz="1765">
              <a:solidFill>
                <a:schemeClr val="lt1"/>
              </a:solidFill>
            </a:endParaRPr>
          </a:p>
        </p:txBody>
      </p:sp>
    </p:spTree>
    <p:extLst>
      <p:ext uri="{BB962C8B-B14F-4D97-AF65-F5344CB8AC3E}">
        <p14:creationId xmlns:p14="http://schemas.microsoft.com/office/powerpoint/2010/main" val="206210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40100" y="223525"/>
            <a:ext cx="8520600" cy="572700"/>
          </a:xfrm>
          <a:prstGeom prst="rect">
            <a:avLst/>
          </a:prstGeom>
        </p:spPr>
        <p:txBody>
          <a:bodyPr spcFirstLastPara="1" wrap="square" lIns="91425" tIns="91425" rIns="91425" bIns="91425" anchor="t" anchorCtr="0">
            <a:normAutofit fontScale="90000"/>
          </a:bodyPr>
          <a:lstStyle/>
          <a:p>
            <a:pPr algn="ctr"/>
            <a:r>
              <a:rPr lang="en" sz="2600" b="1" dirty="0">
                <a:solidFill>
                  <a:schemeClr val="tx1"/>
                </a:solidFill>
                <a:latin typeface="Times New Roman"/>
                <a:ea typeface="Times New Roman"/>
                <a:cs typeface="Times New Roman"/>
                <a:sym typeface="Times New Roman"/>
              </a:rPr>
              <a:t>PROPOSED METHODOLOGY</a:t>
            </a:r>
            <a:endParaRPr lang="en" sz="2600" b="1" dirty="0">
              <a:solidFill>
                <a:schemeClr val="tx1"/>
              </a:solidFill>
              <a:latin typeface="Times New Roman"/>
              <a:ea typeface="Times New Roman"/>
              <a:cs typeface="Times New Roman"/>
            </a:endParaRPr>
          </a:p>
        </p:txBody>
      </p:sp>
      <p:sp>
        <p:nvSpPr>
          <p:cNvPr id="88" name="Google Shape;88;p17"/>
          <p:cNvSpPr txBox="1">
            <a:spLocks noGrp="1"/>
          </p:cNvSpPr>
          <p:nvPr>
            <p:ph type="body" idx="1"/>
          </p:nvPr>
        </p:nvSpPr>
        <p:spPr>
          <a:xfrm>
            <a:off x="240100" y="954700"/>
            <a:ext cx="8520600" cy="3370200"/>
          </a:xfrm>
          <a:prstGeom prst="rect">
            <a:avLst/>
          </a:prstGeom>
        </p:spPr>
        <p:txBody>
          <a:bodyPr spcFirstLastPara="1" wrap="square" lIns="91425" tIns="91425" rIns="91425" bIns="91425" anchor="t" anchorCtr="0">
            <a:noAutofit/>
          </a:bodyPr>
          <a:lstStyle/>
          <a:p>
            <a:pPr marL="0" lvl="0" indent="0" algn="just">
              <a:lnSpc>
                <a:spcPct val="95000"/>
              </a:lnSpc>
              <a:spcBef>
                <a:spcPts val="0"/>
              </a:spcBef>
              <a:spcAft>
                <a:spcPts val="0"/>
              </a:spcAft>
              <a:buNone/>
            </a:pPr>
            <a:endParaRPr lang="en" sz="1400" dirty="0">
              <a:solidFill>
                <a:schemeClr val="dk1"/>
              </a:solidFill>
              <a:highlight>
                <a:srgbClr val="FFFFFF"/>
              </a:highlight>
              <a:latin typeface="Times New Roman"/>
              <a:ea typeface="Times New Roman"/>
              <a:cs typeface="Times New Roman"/>
            </a:endParaRPr>
          </a:p>
          <a:p>
            <a:pPr marL="342900" lvl="0" indent="-342900" algn="just">
              <a:lnSpc>
                <a:spcPct val="115000"/>
              </a:lnSpc>
              <a:spcBef>
                <a:spcPts val="600"/>
              </a:spcBef>
              <a:buFont typeface="Symbol" panose="05050102010706020507" pitchFamily="18" charset="2"/>
              <a:buChar char=""/>
            </a:pPr>
            <a:r>
              <a:rPr lang="en-GB" sz="1200" dirty="0">
                <a:effectLst/>
                <a:latin typeface="Times New Roman" panose="02020603050405020304" pitchFamily="18" charset="0"/>
                <a:ea typeface="Roboto" panose="02000000000000000000" pitchFamily="2" charset="0"/>
              </a:rPr>
              <a:t>Implementing advanced convolutional neural network architectures specifically designed for image classification tasks.</a:t>
            </a:r>
          </a:p>
          <a:p>
            <a:pPr marL="342900" algn="just">
              <a:spcBef>
                <a:spcPts val="600"/>
              </a:spcBef>
              <a:buFont typeface="Symbol" panose="05050102010706020507" pitchFamily="18" charset="2"/>
              <a:buChar char=""/>
            </a:pPr>
            <a:r>
              <a:rPr lang="en-GB" sz="1200" dirty="0">
                <a:effectLst/>
                <a:latin typeface="Times New Roman" panose="02020603050405020304" pitchFamily="18" charset="0"/>
                <a:ea typeface="Roboto" panose="02000000000000000000" pitchFamily="2" charset="0"/>
              </a:rPr>
              <a:t>Transfer Learning: Utilizing pre-trained models like VGG16 or ResNet50 can significantly reduce training time and improve performance when labelled data is scarce.</a:t>
            </a:r>
          </a:p>
          <a:p>
            <a:pPr marL="342900" algn="just">
              <a:spcBef>
                <a:spcPts val="600"/>
              </a:spcBef>
              <a:buFont typeface="Symbol" panose="05050102010706020507" pitchFamily="18" charset="2"/>
              <a:buChar char=""/>
            </a:pPr>
            <a:r>
              <a:rPr lang="en-GB" sz="1100" dirty="0">
                <a:effectLst/>
                <a:latin typeface="Times New Roman" panose="02020603050405020304" pitchFamily="18" charset="0"/>
                <a:ea typeface="Roboto" panose="02000000000000000000" pitchFamily="2" charset="0"/>
              </a:rPr>
              <a:t>Hybrid Models: Developing hybrid models that combine multiple algorithms (e.g., CNNs with traditional machine learning classifiers like Random Forests or SVMs) can enhance accuracy by leveraging the strengths of each approach.</a:t>
            </a:r>
            <a:endParaRPr lang="en-IN" sz="1050" dirty="0">
              <a:latin typeface="Arial" panose="020B0604020202020204" pitchFamily="34" charset="0"/>
              <a:ea typeface="Roboto" panose="02000000000000000000" pitchFamily="2" charset="0"/>
            </a:endParaRPr>
          </a:p>
          <a:p>
            <a:pPr marL="342900" algn="just">
              <a:spcBef>
                <a:spcPts val="600"/>
              </a:spcBef>
              <a:buFont typeface="Symbol" panose="05050102010706020507" pitchFamily="18" charset="2"/>
              <a:buChar char=""/>
            </a:pPr>
            <a:r>
              <a:rPr lang="en-GB" sz="1200" dirty="0">
                <a:effectLst/>
                <a:latin typeface="Times New Roman" panose="02020603050405020304" pitchFamily="18" charset="0"/>
                <a:ea typeface="Roboto" panose="02000000000000000000" pitchFamily="2" charset="0"/>
              </a:rPr>
              <a:t>Feature Extraction Techniques: Employing techniques such as Histogram of Oriented Gradients (HOG), Local Binary Patterns (LBP), or deep feature extraction from intermediate layers of CNNs can improve model robustness</a:t>
            </a:r>
            <a:endParaRPr lang="en-US" sz="1900" dirty="0">
              <a:solidFill>
                <a:schemeClr val="dk1"/>
              </a:solidFill>
              <a:highlight>
                <a:srgbClr val="FFFFFF"/>
              </a:highlight>
            </a:endParaRPr>
          </a:p>
        </p:txBody>
      </p:sp>
      <p:pic>
        <p:nvPicPr>
          <p:cNvPr id="89" name="Google Shape;89;p17"/>
          <p:cNvPicPr preferRelativeResize="0"/>
          <p:nvPr/>
        </p:nvPicPr>
        <p:blipFill>
          <a:blip r:embed="rId3">
            <a:alphaModFix/>
          </a:blip>
          <a:stretch>
            <a:fillRect/>
          </a:stretch>
        </p:blipFill>
        <p:spPr>
          <a:xfrm>
            <a:off x="7999800" y="-1875"/>
            <a:ext cx="1144200" cy="1144200"/>
          </a:xfrm>
          <a:prstGeom prst="rect">
            <a:avLst/>
          </a:prstGeom>
          <a:noFill/>
          <a:ln>
            <a:noFill/>
          </a:ln>
        </p:spPr>
      </p:pic>
      <p:sp>
        <p:nvSpPr>
          <p:cNvPr id="90" name="Google Shape;90;p17"/>
          <p:cNvSpPr txBox="1">
            <a:spLocks noGrp="1"/>
          </p:cNvSpPr>
          <p:nvPr>
            <p:ph type="body" idx="1"/>
          </p:nvPr>
        </p:nvSpPr>
        <p:spPr>
          <a:xfrm>
            <a:off x="0" y="4707350"/>
            <a:ext cx="9144000" cy="436200"/>
          </a:xfrm>
          <a:prstGeom prst="rect">
            <a:avLst/>
          </a:prstGeom>
          <a:solidFill>
            <a:srgbClr val="CC0000"/>
          </a:solidFill>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1018"/>
              <a:buNone/>
            </a:pPr>
            <a:r>
              <a:rPr lang="en" sz="1765">
                <a:solidFill>
                  <a:schemeClr val="lt1"/>
                </a:solidFill>
              </a:rPr>
              <a:t>DEPARTMENT OF CST (SOE), DAYANANDA SAGAR UNIVERSITY</a:t>
            </a:r>
            <a:endParaRPr sz="1765">
              <a:solidFill>
                <a:schemeClr val="lt1"/>
              </a:solidFill>
            </a:endParaRPr>
          </a:p>
        </p:txBody>
      </p:sp>
    </p:spTree>
    <p:extLst>
      <p:ext uri="{BB962C8B-B14F-4D97-AF65-F5344CB8AC3E}">
        <p14:creationId xmlns:p14="http://schemas.microsoft.com/office/powerpoint/2010/main" val="55498212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TotalTime>
  <Words>1675</Words>
  <Application>Microsoft Office PowerPoint</Application>
  <PresentationFormat>On-screen Show (16:9)</PresentationFormat>
  <Paragraphs>169</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Symbol</vt:lpstr>
      <vt:lpstr>Times New Roman</vt:lpstr>
      <vt:lpstr>Simple Light</vt:lpstr>
      <vt:lpstr>PROJECT PHASE - 1  Review - 1</vt:lpstr>
      <vt:lpstr>ABSTRACT</vt:lpstr>
      <vt:lpstr>INTRODUCTION</vt:lpstr>
      <vt:lpstr>Literature Survey </vt:lpstr>
      <vt:lpstr>Contd.,</vt:lpstr>
      <vt:lpstr>RESEARCH GAP</vt:lpstr>
      <vt:lpstr>PROBLEM STATEMENT</vt:lpstr>
      <vt:lpstr>EXISTING WORK</vt:lpstr>
      <vt:lpstr>PROPOSED METHODOLOGY</vt:lpstr>
      <vt:lpstr>SYSTEM ARCHITECTURE</vt:lpstr>
      <vt:lpstr>PROOF OF CONCEPT:</vt:lpstr>
      <vt:lpstr>ROADMAP</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Harshitha R</dc:creator>
  <cp:lastModifiedBy>Harshitha R</cp:lastModifiedBy>
  <cp:revision>6</cp:revision>
  <dcterms:modified xsi:type="dcterms:W3CDTF">2024-12-20T05:50:11Z</dcterms:modified>
</cp:coreProperties>
</file>