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4" r:id="rId11"/>
    <p:sldId id="32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思考题</a:t>
            </a:r>
            <a:endParaRPr lang="zh-CN" altLang="en-US"/>
          </a:p>
        </p:txBody>
      </p:sp>
      <p:pic>
        <p:nvPicPr>
          <p:cNvPr id="5" name="内容占位符 4" descr="`X8R40KMA](9Q6~PPFGV~[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115" y="1313815"/>
            <a:ext cx="6892290" cy="40112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839710" y="1298575"/>
                <a:ext cx="3737610" cy="429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</a:pPr>
                <a:r>
                  <a:rPr lang="en-US" altLang="zh-CN" kern="10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cs typeface="Cambria Math" panose="02040503050406030204" charset="0"/>
                  </a:rPr>
                  <a:t>取转动系</a:t>
                </a:r>
                <a:endParaRPr lang="en-US" altLang="zh-CN" kern="10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</a:pPr>
                <a:r>
                  <a:rPr lang="en-US" altLang="zh-CN" kern="10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cs typeface="Cambria Math" panose="02040503050406030204" charset="0"/>
                  </a:rPr>
                  <a:t>惯性离心力</a:t>
                </a:r>
                <a:r>
                  <a:rPr lang="zh-CN" altLang="en-US" kern="10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cs typeface="Cambria Math" panose="02040503050406030204" charset="0"/>
                  </a:rPr>
                  <a:t>大小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0" spc="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kern="1000" spc="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kern="1000" spc="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i="1" kern="1000" spc="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kern="1000" spc="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1000" spc="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0" spc="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kern="1000" spc="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i="1" kern="1000" spc="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 kern="1000" spc="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f>
                      <m:fPr>
                        <m:ctrlPr>
                          <a:rPr lang="en-US" altLang="zh-CN" i="1" kern="1000" spc="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kern="1000" spc="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0" spc="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 kern="1000" spc="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kern="1000" spc="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den>
                    </m:f>
                  </m:oMath>
                </a14:m>
                <a:endParaRPr lang="en-US" altLang="zh-CN" i="1" kern="10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i="1" kern="1000" spc="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 kern="1000" spc="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𝜇</m:t>
                      </m:r>
                      <m:sSub>
                        <m:sSubPr>
                          <m:ctrlP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i="1" kern="1000" spc="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   </m:t>
                      </m:r>
                      <m:sSub>
                        <m:sSubPr>
                          <m:ctrlP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i="1" kern="1000" spc="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 kern="1000" spc="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𝜇</m:t>
                      </m:r>
                      <m:sSub>
                        <m:sSubPr>
                          <m:ctrlP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i="1" kern="10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</a:pPr>
                <a:r>
                  <a:rPr lang="zh-CN" altLang="en-US" kern="10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cs typeface="Cambria Math" panose="02040503050406030204" charset="0"/>
                  </a:rPr>
                  <a:t>受力平衡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kern="1000" spc="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kern="1000" spc="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i="1" kern="1000" spc="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i="1" kern="1000" spc="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i="1" kern="1000" spc="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 kern="1000" spc="15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i="1" kern="1000" spc="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 kern="1000" spc="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uFillTx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𝑚𝑔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 kern="10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</a:pPr>
                <a:r>
                  <a:rPr lang="zh-CN" altLang="en-US" kern="10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cs typeface="Cambria Math" panose="02040503050406030204" charset="0"/>
                  </a:rPr>
                  <a:t>以</a:t>
                </a:r>
                <a:r>
                  <a:rPr lang="en-US" altLang="zh-CN" kern="10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 kern="1000" spc="15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cs typeface="Cambria Math" panose="02040503050406030204" charset="0"/>
                  </a:rPr>
                  <a:t>为支点，力矩平衡</a:t>
                </a:r>
                <a:endParaRPr lang="zh-CN" altLang="en-US" kern="10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i="1" kern="1000" spc="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i="1" kern="1000" spc="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 kern="1000" spc="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i="1" kern="1000" spc="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 kern="1000" spc="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𝑚𝑔</m:t>
                      </m:r>
                      <m:f>
                        <m:fPr>
                          <m:ctrlP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i="1" kern="10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0" spc="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kern="1000" spc="15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kern="1000" spc="15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zh-CN" i="1" kern="1000" spc="15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 kern="1000" spc="15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𝑚𝑔</m:t>
                              </m:r>
                              <m:r>
                                <a:rPr lang="en-US" altLang="zh-CN" i="1" kern="1000" spc="15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 kern="1000" spc="15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  <m:f>
                                <m:fPr>
                                  <m:ctrlP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kern="1000" spc="15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uFillTx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0" spc="15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uFillTx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zh-CN" i="1" kern="1000" spc="15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uFillTx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𝑅𝑑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i="1" kern="1000" spc="15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 kern="1000" spc="15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𝑚𝑔</m:t>
                              </m:r>
                              <m:r>
                                <a:rPr lang="en-US" altLang="zh-CN" i="1" kern="1000" spc="15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 kern="1000" spc="15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uFillTx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  <m:f>
                                <m:fPr>
                                  <m:ctrlP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kern="1000" spc="15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uFillTx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0" spc="15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uFillTx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zh-CN" i="1" kern="1000" spc="15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uFillTx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i="1" kern="1000" spc="15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uFillTx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𝑅𝑑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 kern="1000" spc="15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710" y="1298575"/>
                <a:ext cx="3737610" cy="4294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13715" y="2875280"/>
            <a:ext cx="5445760" cy="3609975"/>
            <a:chOff x="7619" y="1727"/>
            <a:chExt cx="8576" cy="5685"/>
          </a:xfrm>
        </p:grpSpPr>
        <p:pic>
          <p:nvPicPr>
            <p:cNvPr id="4" name="图片 3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7619" y="1727"/>
              <a:ext cx="8565" cy="4755"/>
            </a:xfrm>
            <a:prstGeom prst="rect">
              <a:avLst/>
            </a:prstGeom>
          </p:spPr>
        </p:pic>
        <p:pic>
          <p:nvPicPr>
            <p:cNvPr id="5" name="图片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619" y="6482"/>
              <a:ext cx="8577" cy="931"/>
            </a:xfrm>
            <a:prstGeom prst="rect">
              <a:avLst/>
            </a:prstGeom>
          </p:spPr>
        </p:pic>
      </p:grp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89650" y="2875280"/>
            <a:ext cx="5880100" cy="360997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07365" y="341630"/>
            <a:ext cx="5719445" cy="2281555"/>
            <a:chOff x="2805" y="3308"/>
            <a:chExt cx="13575" cy="5415"/>
          </a:xfrm>
        </p:grpSpPr>
        <p:pic>
          <p:nvPicPr>
            <p:cNvPr id="9" name="图片 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20" y="3308"/>
              <a:ext cx="13560" cy="4185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805" y="7493"/>
              <a:ext cx="13575" cy="1230"/>
            </a:xfrm>
            <a:prstGeom prst="rect">
              <a:avLst/>
            </a:prstGeom>
          </p:spPr>
        </p:pic>
      </p:grp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05765" y="608330"/>
            <a:ext cx="5678805" cy="5772150"/>
            <a:chOff x="958" y="958"/>
            <a:chExt cx="8050" cy="8198"/>
          </a:xfrm>
        </p:grpSpPr>
        <p:pic>
          <p:nvPicPr>
            <p:cNvPr id="100" name="图片 99"/>
            <p:cNvPicPr/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958" y="958"/>
              <a:ext cx="8049" cy="37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1" name="图片 10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58" y="4702"/>
              <a:ext cx="8050" cy="445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6084570" y="608330"/>
            <a:ext cx="5826760" cy="5773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82015" y="168910"/>
            <a:ext cx="427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感兴趣的同学可以看一下详细计算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85420" y="91440"/>
            <a:ext cx="5848350" cy="62503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144895" y="541020"/>
            <a:ext cx="5723255" cy="21761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内容占位符 4" descr="Y`QRFPV$0LR311P6]{%8F)D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4895" y="2717165"/>
            <a:ext cx="5702300" cy="2670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08330" y="480695"/>
            <a:ext cx="5760720" cy="484759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81763" y="251143"/>
            <a:ext cx="5457825" cy="5076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3363" y="90488"/>
            <a:ext cx="6086475" cy="667702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03023" y="0"/>
            <a:ext cx="5476875" cy="36195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03340" y="3543300"/>
            <a:ext cx="4705350" cy="3314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67360" y="252730"/>
            <a:ext cx="5475605" cy="628078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7270" y="252730"/>
            <a:ext cx="5195570" cy="4310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YR%F12$R6O0`[(HR4)L47~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95250"/>
            <a:ext cx="5920740" cy="526859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2275" y="5363845"/>
            <a:ext cx="4656455" cy="713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55015" y="81915"/>
            <a:ext cx="4365625" cy="654431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61635" y="81915"/>
            <a:ext cx="3935095" cy="6550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70205" y="228600"/>
            <a:ext cx="5719445" cy="2281555"/>
            <a:chOff x="2805" y="3308"/>
            <a:chExt cx="13575" cy="5415"/>
          </a:xfrm>
        </p:grpSpPr>
        <p:pic>
          <p:nvPicPr>
            <p:cNvPr id="4" name="图片 3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2820" y="3308"/>
              <a:ext cx="13560" cy="4185"/>
            </a:xfrm>
            <a:prstGeom prst="rect">
              <a:avLst/>
            </a:prstGeom>
          </p:spPr>
        </p:pic>
        <p:pic>
          <p:nvPicPr>
            <p:cNvPr id="5" name="图片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5" y="7493"/>
              <a:ext cx="13575" cy="1230"/>
            </a:xfrm>
            <a:prstGeom prst="rect">
              <a:avLst/>
            </a:prstGeom>
          </p:spPr>
        </p:pic>
      </p:grp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33160" y="464503"/>
            <a:ext cx="5581650" cy="5438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UNIT_PLACING_PICTURE_USER_VIEWPORT" val="{&quot;height&quot;:3105,&quot;width&quot;:6900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COMMONDATA" val="eyJoZGlkIjoiYmMwYmNjYTFkZTg2OGQyNmZmNzc0NWUzY2E3NTdmNzIifQ=="/>
  <p:tag name="KSO_WPP_MARK_KEY" val="2059801d-cccd-4889-b5c5-ef0c82ac0289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宽屏</PresentationFormat>
  <Paragraphs>12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Office 主题​​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沈小乐</cp:lastModifiedBy>
  <cp:revision>197</cp:revision>
  <dcterms:created xsi:type="dcterms:W3CDTF">2019-06-19T02:08:00Z</dcterms:created>
  <dcterms:modified xsi:type="dcterms:W3CDTF">2025-04-11T14:26:48Z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B11296560EE649E9A967804497DC8F1F_13</vt:lpwstr>
  </property>
</Properties>
</file>